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5"/>
  </p:notesMasterIdLst>
  <p:sldIdLst>
    <p:sldId id="259" r:id="rId2"/>
    <p:sldId id="295" r:id="rId3"/>
    <p:sldId id="294" r:id="rId4"/>
    <p:sldId id="266" r:id="rId5"/>
    <p:sldId id="273" r:id="rId6"/>
    <p:sldId id="274" r:id="rId7"/>
    <p:sldId id="322" r:id="rId8"/>
    <p:sldId id="330" r:id="rId9"/>
    <p:sldId id="325" r:id="rId10"/>
    <p:sldId id="320" r:id="rId11"/>
    <p:sldId id="327" r:id="rId12"/>
    <p:sldId id="329" r:id="rId13"/>
    <p:sldId id="365" r:id="rId14"/>
    <p:sldId id="364" r:id="rId15"/>
    <p:sldId id="358" r:id="rId16"/>
    <p:sldId id="562" r:id="rId17"/>
    <p:sldId id="361" r:id="rId18"/>
    <p:sldId id="362" r:id="rId19"/>
    <p:sldId id="363" r:id="rId20"/>
    <p:sldId id="366" r:id="rId21"/>
    <p:sldId id="563" r:id="rId22"/>
    <p:sldId id="566" r:id="rId23"/>
    <p:sldId id="564" r:id="rId24"/>
    <p:sldId id="565" r:id="rId25"/>
    <p:sldId id="267" r:id="rId26"/>
    <p:sldId id="369" r:id="rId27"/>
    <p:sldId id="370" r:id="rId28"/>
    <p:sldId id="371" r:id="rId29"/>
    <p:sldId id="396" r:id="rId30"/>
    <p:sldId id="398" r:id="rId31"/>
    <p:sldId id="568" r:id="rId32"/>
    <p:sldId id="400" r:id="rId33"/>
    <p:sldId id="402" r:id="rId34"/>
    <p:sldId id="403" r:id="rId35"/>
    <p:sldId id="401" r:id="rId36"/>
    <p:sldId id="424" r:id="rId37"/>
    <p:sldId id="425" r:id="rId38"/>
    <p:sldId id="426" r:id="rId39"/>
    <p:sldId id="427" r:id="rId40"/>
    <p:sldId id="428" r:id="rId41"/>
    <p:sldId id="488" r:id="rId42"/>
    <p:sldId id="489" r:id="rId43"/>
    <p:sldId id="954" r:id="rId44"/>
    <p:sldId id="955" r:id="rId45"/>
    <p:sldId id="956" r:id="rId46"/>
    <p:sldId id="957" r:id="rId47"/>
    <p:sldId id="958" r:id="rId48"/>
    <p:sldId id="959" r:id="rId49"/>
    <p:sldId id="508" r:id="rId50"/>
    <p:sldId id="960" r:id="rId51"/>
    <p:sldId id="509" r:id="rId52"/>
    <p:sldId id="510" r:id="rId53"/>
    <p:sldId id="573" r:id="rId54"/>
    <p:sldId id="512" r:id="rId55"/>
    <p:sldId id="574" r:id="rId56"/>
    <p:sldId id="575" r:id="rId57"/>
    <p:sldId id="576" r:id="rId58"/>
    <p:sldId id="569" r:id="rId59"/>
    <p:sldId id="570" r:id="rId60"/>
    <p:sldId id="571" r:id="rId61"/>
    <p:sldId id="572" r:id="rId62"/>
    <p:sldId id="319" r:id="rId63"/>
    <p:sldId id="567" r:id="rId64"/>
    <p:sldId id="577" r:id="rId65"/>
    <p:sldId id="578" r:id="rId66"/>
    <p:sldId id="579" r:id="rId67"/>
    <p:sldId id="580" r:id="rId68"/>
    <p:sldId id="628" r:id="rId69"/>
    <p:sldId id="629" r:id="rId70"/>
    <p:sldId id="630" r:id="rId71"/>
    <p:sldId id="631" r:id="rId72"/>
    <p:sldId id="632" r:id="rId73"/>
    <p:sldId id="633" r:id="rId74"/>
    <p:sldId id="634" r:id="rId75"/>
    <p:sldId id="635" r:id="rId76"/>
    <p:sldId id="636" r:id="rId77"/>
    <p:sldId id="637" r:id="rId78"/>
    <p:sldId id="638" r:id="rId79"/>
    <p:sldId id="639" r:id="rId80"/>
    <p:sldId id="640" r:id="rId81"/>
    <p:sldId id="641" r:id="rId82"/>
    <p:sldId id="642" r:id="rId83"/>
    <p:sldId id="643" r:id="rId84"/>
    <p:sldId id="644" r:id="rId85"/>
    <p:sldId id="645" r:id="rId86"/>
    <p:sldId id="646" r:id="rId87"/>
    <p:sldId id="647" r:id="rId88"/>
    <p:sldId id="649" r:id="rId89"/>
    <p:sldId id="648" r:id="rId90"/>
    <p:sldId id="650" r:id="rId91"/>
    <p:sldId id="651" r:id="rId92"/>
    <p:sldId id="652" r:id="rId93"/>
    <p:sldId id="653" r:id="rId94"/>
    <p:sldId id="672" r:id="rId95"/>
    <p:sldId id="674" r:id="rId96"/>
    <p:sldId id="676" r:id="rId97"/>
    <p:sldId id="678" r:id="rId98"/>
    <p:sldId id="679" r:id="rId99"/>
    <p:sldId id="961" r:id="rId100"/>
    <p:sldId id="962" r:id="rId101"/>
    <p:sldId id="963" r:id="rId102"/>
    <p:sldId id="698" r:id="rId103"/>
    <p:sldId id="699" r:id="rId104"/>
    <p:sldId id="700" r:id="rId105"/>
    <p:sldId id="701" r:id="rId106"/>
    <p:sldId id="702" r:id="rId107"/>
    <p:sldId id="703" r:id="rId108"/>
    <p:sldId id="704" r:id="rId109"/>
    <p:sldId id="705" r:id="rId110"/>
    <p:sldId id="716" r:id="rId111"/>
    <p:sldId id="706" r:id="rId112"/>
    <p:sldId id="707" r:id="rId113"/>
    <p:sldId id="708" r:id="rId114"/>
    <p:sldId id="709" r:id="rId115"/>
    <p:sldId id="710" r:id="rId116"/>
    <p:sldId id="711" r:id="rId117"/>
    <p:sldId id="713" r:id="rId118"/>
    <p:sldId id="743" r:id="rId119"/>
    <p:sldId id="744" r:id="rId120"/>
    <p:sldId id="746" r:id="rId121"/>
    <p:sldId id="747" r:id="rId122"/>
    <p:sldId id="748" r:id="rId123"/>
    <p:sldId id="749" r:id="rId124"/>
    <p:sldId id="750" r:id="rId125"/>
    <p:sldId id="751" r:id="rId126"/>
    <p:sldId id="745" r:id="rId127"/>
    <p:sldId id="757" r:id="rId128"/>
    <p:sldId id="758" r:id="rId129"/>
    <p:sldId id="759" r:id="rId130"/>
    <p:sldId id="763" r:id="rId131"/>
    <p:sldId id="764" r:id="rId132"/>
    <p:sldId id="765" r:id="rId133"/>
    <p:sldId id="766" r:id="rId134"/>
    <p:sldId id="767" r:id="rId135"/>
    <p:sldId id="770" r:id="rId136"/>
    <p:sldId id="756" r:id="rId137"/>
    <p:sldId id="771" r:id="rId138"/>
    <p:sldId id="772" r:id="rId139"/>
    <p:sldId id="773" r:id="rId140"/>
    <p:sldId id="774" r:id="rId141"/>
    <p:sldId id="775" r:id="rId142"/>
    <p:sldId id="776" r:id="rId143"/>
    <p:sldId id="800" r:id="rId144"/>
    <p:sldId id="801" r:id="rId145"/>
    <p:sldId id="802" r:id="rId146"/>
    <p:sldId id="803" r:id="rId147"/>
    <p:sldId id="804" r:id="rId148"/>
    <p:sldId id="805" r:id="rId149"/>
    <p:sldId id="806" r:id="rId150"/>
    <p:sldId id="807" r:id="rId151"/>
    <p:sldId id="808" r:id="rId152"/>
    <p:sldId id="809" r:id="rId153"/>
    <p:sldId id="810" r:id="rId154"/>
    <p:sldId id="815" r:id="rId155"/>
    <p:sldId id="816" r:id="rId156"/>
    <p:sldId id="817" r:id="rId157"/>
    <p:sldId id="820" r:id="rId158"/>
    <p:sldId id="818" r:id="rId159"/>
    <p:sldId id="819" r:id="rId160"/>
    <p:sldId id="821" r:id="rId161"/>
    <p:sldId id="822" r:id="rId162"/>
    <p:sldId id="824" r:id="rId163"/>
    <p:sldId id="825" r:id="rId164"/>
    <p:sldId id="812" r:id="rId165"/>
    <p:sldId id="813" r:id="rId166"/>
    <p:sldId id="814" r:id="rId167"/>
    <p:sldId id="826" r:id="rId168"/>
    <p:sldId id="827" r:id="rId169"/>
    <p:sldId id="831" r:id="rId170"/>
    <p:sldId id="830" r:id="rId171"/>
    <p:sldId id="828" r:id="rId172"/>
    <p:sldId id="829" r:id="rId173"/>
    <p:sldId id="953" r:id="rId174"/>
    <p:sldId id="832" r:id="rId175"/>
    <p:sldId id="833" r:id="rId176"/>
    <p:sldId id="834" r:id="rId177"/>
    <p:sldId id="835" r:id="rId178"/>
    <p:sldId id="857" r:id="rId179"/>
    <p:sldId id="858" r:id="rId180"/>
    <p:sldId id="859" r:id="rId181"/>
    <p:sldId id="860" r:id="rId182"/>
    <p:sldId id="861" r:id="rId183"/>
    <p:sldId id="862" r:id="rId184"/>
    <p:sldId id="863" r:id="rId185"/>
    <p:sldId id="864" r:id="rId186"/>
    <p:sldId id="865" r:id="rId187"/>
    <p:sldId id="866" r:id="rId188"/>
    <p:sldId id="867" r:id="rId189"/>
    <p:sldId id="868" r:id="rId190"/>
    <p:sldId id="869" r:id="rId191"/>
    <p:sldId id="870" r:id="rId192"/>
    <p:sldId id="871" r:id="rId193"/>
    <p:sldId id="872" r:id="rId194"/>
    <p:sldId id="873" r:id="rId195"/>
    <p:sldId id="874" r:id="rId196"/>
    <p:sldId id="875" r:id="rId197"/>
    <p:sldId id="876" r:id="rId198"/>
    <p:sldId id="877" r:id="rId199"/>
    <p:sldId id="878" r:id="rId200"/>
    <p:sldId id="879" r:id="rId201"/>
    <p:sldId id="880" r:id="rId202"/>
    <p:sldId id="881" r:id="rId203"/>
    <p:sldId id="943" r:id="rId204"/>
    <p:sldId id="944" r:id="rId205"/>
    <p:sldId id="945" r:id="rId206"/>
    <p:sldId id="946" r:id="rId207"/>
    <p:sldId id="947" r:id="rId208"/>
    <p:sldId id="948" r:id="rId209"/>
    <p:sldId id="949" r:id="rId210"/>
    <p:sldId id="882" r:id="rId211"/>
    <p:sldId id="883" r:id="rId212"/>
    <p:sldId id="884" r:id="rId213"/>
    <p:sldId id="885" r:id="rId214"/>
    <p:sldId id="886" r:id="rId215"/>
    <p:sldId id="887" r:id="rId216"/>
    <p:sldId id="888" r:id="rId217"/>
    <p:sldId id="906" r:id="rId218"/>
    <p:sldId id="907" r:id="rId219"/>
    <p:sldId id="908" r:id="rId220"/>
    <p:sldId id="909" r:id="rId221"/>
    <p:sldId id="910" r:id="rId222"/>
    <p:sldId id="911" r:id="rId223"/>
    <p:sldId id="912" r:id="rId224"/>
    <p:sldId id="913" r:id="rId225"/>
    <p:sldId id="914" r:id="rId226"/>
    <p:sldId id="915" r:id="rId227"/>
    <p:sldId id="916" r:id="rId228"/>
    <p:sldId id="917" r:id="rId229"/>
    <p:sldId id="918" r:id="rId230"/>
    <p:sldId id="919" r:id="rId231"/>
    <p:sldId id="920" r:id="rId232"/>
    <p:sldId id="921" r:id="rId233"/>
    <p:sldId id="922" r:id="rId234"/>
    <p:sldId id="923" r:id="rId235"/>
    <p:sldId id="924" r:id="rId236"/>
    <p:sldId id="925" r:id="rId237"/>
    <p:sldId id="926" r:id="rId238"/>
    <p:sldId id="927" r:id="rId239"/>
    <p:sldId id="928" r:id="rId240"/>
    <p:sldId id="932" r:id="rId241"/>
    <p:sldId id="929" r:id="rId242"/>
    <p:sldId id="930" r:id="rId243"/>
    <p:sldId id="934" r:id="rId244"/>
    <p:sldId id="935" r:id="rId245"/>
    <p:sldId id="936" r:id="rId246"/>
    <p:sldId id="937" r:id="rId247"/>
    <p:sldId id="938" r:id="rId248"/>
    <p:sldId id="931" r:id="rId249"/>
    <p:sldId id="939" r:id="rId250"/>
    <p:sldId id="940" r:id="rId251"/>
    <p:sldId id="941" r:id="rId252"/>
    <p:sldId id="942" r:id="rId253"/>
    <p:sldId id="272" r:id="rId254"/>
  </p:sldIdLst>
  <p:sldSz cx="9144000" cy="6858000" type="screen4x3"/>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p15:clr>
            <a:srgbClr val="A4A3A4"/>
          </p15:clr>
        </p15:guide>
        <p15:guide id="2" orient="horz" pos="464">
          <p15:clr>
            <a:srgbClr val="A4A3A4"/>
          </p15:clr>
        </p15:guide>
        <p15:guide id="3" orient="horz" pos="3894">
          <p15:clr>
            <a:srgbClr val="A4A3A4"/>
          </p15:clr>
        </p15:guide>
        <p15:guide id="4" pos="2880">
          <p15:clr>
            <a:srgbClr val="A4A3A4"/>
          </p15:clr>
        </p15:guide>
        <p15:guide id="5" pos="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4DAD"/>
    <a:srgbClr val="E86914"/>
    <a:srgbClr val="FF0000"/>
    <a:srgbClr val="FF99CC"/>
    <a:srgbClr val="ED7D31"/>
    <a:srgbClr val="FCE9DD"/>
    <a:srgbClr val="F70000"/>
    <a:srgbClr val="549EBE"/>
    <a:srgbClr val="0070C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9" autoAdjust="0"/>
    <p:restoredTop sz="76376" autoAdjust="0"/>
  </p:normalViewPr>
  <p:slideViewPr>
    <p:cSldViewPr snapToGrid="0" snapToObjects="1">
      <p:cViewPr varScale="1">
        <p:scale>
          <a:sx n="51" d="100"/>
          <a:sy n="51" d="100"/>
        </p:scale>
        <p:origin x="1740" y="44"/>
      </p:cViewPr>
      <p:guideLst>
        <p:guide orient="horz" pos="2448"/>
        <p:guide orient="horz" pos="464"/>
        <p:guide orient="horz" pos="3894"/>
        <p:guide pos="2880"/>
        <p:guide pos="225"/>
      </p:guideLst>
    </p:cSldViewPr>
  </p:slideViewPr>
  <p:notesTextViewPr>
    <p:cViewPr>
      <p:scale>
        <a:sx n="1" d="1"/>
        <a:sy n="1" d="1"/>
      </p:scale>
      <p:origin x="0" y="-38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2023/4/12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921904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List_of_CPU_architecture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Comparison_of_instruction_set_architecture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1. </a:t>
            </a:r>
            <a:r>
              <a:rPr lang="zh-CN" altLang="en-US" sz="1200" b="1" i="0" kern="1200" dirty="0">
                <a:solidFill>
                  <a:schemeClr val="tx1"/>
                </a:solidFill>
                <a:effectLst/>
                <a:latin typeface="+mn-lt"/>
                <a:ea typeface="+mn-ea"/>
                <a:cs typeface="+mn-cs"/>
              </a:rPr>
              <a:t>指令集体系结构（</a:t>
            </a:r>
            <a:r>
              <a:rPr lang="en-US" altLang="zh-CN" sz="1200" b="1" i="0" kern="1200" dirty="0">
                <a:solidFill>
                  <a:schemeClr val="tx1"/>
                </a:solidFill>
                <a:effectLst/>
                <a:latin typeface="+mn-lt"/>
                <a:ea typeface="+mn-ea"/>
                <a:cs typeface="+mn-cs"/>
              </a:rPr>
              <a:t>Instruction-Set Architecture, ISA</a:t>
            </a:r>
            <a:r>
              <a:rPr lang="zh-CN" altLang="en-US" sz="1200" b="1" i="0" kern="1200" dirty="0">
                <a:solidFill>
                  <a:schemeClr val="tx1"/>
                </a:solidFill>
                <a:effectLst/>
                <a:latin typeface="+mn-lt"/>
                <a:ea typeface="+mn-ea"/>
                <a:cs typeface="+mn-cs"/>
              </a:rPr>
              <a:t>）</a:t>
            </a:r>
          </a:p>
          <a:p>
            <a:r>
              <a:rPr lang="en-US" altLang="zh-CN" sz="1200" b="1" i="0" kern="1200" dirty="0">
                <a:solidFill>
                  <a:schemeClr val="tx1"/>
                </a:solidFill>
                <a:effectLst/>
                <a:latin typeface="+mn-lt"/>
                <a:ea typeface="+mn-ea"/>
                <a:cs typeface="+mn-cs"/>
              </a:rPr>
              <a:t>1.1 </a:t>
            </a:r>
            <a:r>
              <a:rPr lang="zh-CN" altLang="en-US" sz="1200" b="1" i="0" kern="1200" dirty="0">
                <a:solidFill>
                  <a:schemeClr val="tx1"/>
                </a:solidFill>
                <a:effectLst/>
                <a:latin typeface="+mn-lt"/>
                <a:ea typeface="+mn-ea"/>
                <a:cs typeface="+mn-cs"/>
              </a:rPr>
              <a:t>定义</a:t>
            </a:r>
          </a:p>
          <a:p>
            <a:r>
              <a:rPr lang="zh-CN" altLang="en-US" sz="1200" b="0" i="0" kern="1200" dirty="0">
                <a:solidFill>
                  <a:schemeClr val="tx1"/>
                </a:solidFill>
                <a:effectLst/>
                <a:latin typeface="+mn-lt"/>
                <a:ea typeface="+mn-ea"/>
                <a:cs typeface="+mn-cs"/>
              </a:rPr>
              <a:t>一个处理器支持的指令和指令的字节级编码就是这个处理器的</a:t>
            </a:r>
            <a:r>
              <a:rPr lang="en-US" altLang="zh-CN" sz="1200" b="0" i="0" kern="1200" dirty="0">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，包括很多个部分：</a:t>
            </a:r>
          </a:p>
          <a:p>
            <a:r>
              <a:rPr lang="zh-CN" altLang="en-US" sz="1200" b="1" i="0" kern="1200" dirty="0">
                <a:solidFill>
                  <a:schemeClr val="tx1"/>
                </a:solidFill>
                <a:effectLst/>
                <a:latin typeface="+mn-lt"/>
                <a:ea typeface="+mn-ea"/>
                <a:cs typeface="+mn-cs"/>
              </a:rPr>
              <a:t>指令集</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指令集编码</a:t>
            </a:r>
          </a:p>
          <a:p>
            <a:r>
              <a:rPr lang="zh-CN" altLang="en-US" sz="1200" b="0" i="0" kern="1200" dirty="0">
                <a:solidFill>
                  <a:schemeClr val="tx1"/>
                </a:solidFill>
                <a:effectLst/>
                <a:latin typeface="+mn-lt"/>
                <a:ea typeface="+mn-ea"/>
                <a:cs typeface="+mn-cs"/>
              </a:rPr>
              <a:t>基本数据类型</a:t>
            </a:r>
          </a:p>
          <a:p>
            <a:r>
              <a:rPr lang="zh-CN" altLang="en-US" sz="1200" b="0" i="0" kern="1200" dirty="0">
                <a:solidFill>
                  <a:schemeClr val="tx1"/>
                </a:solidFill>
                <a:effectLst/>
                <a:latin typeface="+mn-lt"/>
                <a:ea typeface="+mn-ea"/>
                <a:cs typeface="+mn-cs"/>
              </a:rPr>
              <a:t>一组编程规范</a:t>
            </a:r>
          </a:p>
          <a:p>
            <a:r>
              <a:rPr lang="zh-CN" altLang="en-US" sz="1200" b="0" i="0" kern="1200" dirty="0">
                <a:solidFill>
                  <a:schemeClr val="tx1"/>
                </a:solidFill>
                <a:effectLst/>
                <a:latin typeface="+mn-lt"/>
                <a:ea typeface="+mn-ea"/>
                <a:cs typeface="+mn-cs"/>
              </a:rPr>
              <a:t>寄存器</a:t>
            </a:r>
          </a:p>
          <a:p>
            <a:r>
              <a:rPr lang="zh-CN" altLang="en-US" sz="1200" b="0" i="0" kern="1200" dirty="0">
                <a:solidFill>
                  <a:schemeClr val="tx1"/>
                </a:solidFill>
                <a:effectLst/>
                <a:latin typeface="+mn-lt"/>
                <a:ea typeface="+mn-ea"/>
                <a:cs typeface="+mn-cs"/>
              </a:rPr>
              <a:t>寻址模式</a:t>
            </a:r>
          </a:p>
          <a:p>
            <a:r>
              <a:rPr lang="zh-CN" altLang="en-US" sz="1200" b="0" i="0" kern="1200" dirty="0">
                <a:solidFill>
                  <a:schemeClr val="tx1"/>
                </a:solidFill>
                <a:effectLst/>
                <a:latin typeface="+mn-lt"/>
                <a:ea typeface="+mn-ea"/>
                <a:cs typeface="+mn-cs"/>
              </a:rPr>
              <a:t>存储体系</a:t>
            </a:r>
          </a:p>
          <a:p>
            <a:r>
              <a:rPr lang="zh-CN" altLang="en-US" sz="1200" b="0" i="0" kern="1200" dirty="0">
                <a:solidFill>
                  <a:schemeClr val="tx1"/>
                </a:solidFill>
                <a:effectLst/>
                <a:latin typeface="+mn-lt"/>
                <a:ea typeface="+mn-ea"/>
                <a:cs typeface="+mn-cs"/>
              </a:rPr>
              <a:t>异常事件处理</a:t>
            </a:r>
          </a:p>
          <a:p>
            <a:r>
              <a:rPr lang="zh-CN" altLang="en-US" sz="1200" b="0" i="0" kern="1200" dirty="0">
                <a:solidFill>
                  <a:schemeClr val="tx1"/>
                </a:solidFill>
                <a:effectLst/>
                <a:latin typeface="+mn-lt"/>
                <a:ea typeface="+mn-ea"/>
                <a:cs typeface="+mn-cs"/>
              </a:rPr>
              <a:t>中断</a:t>
            </a:r>
          </a:p>
          <a:p>
            <a:r>
              <a:rPr lang="zh-CN" altLang="en-US" sz="1200" b="0" i="0" kern="1200" dirty="0">
                <a:solidFill>
                  <a:schemeClr val="tx1"/>
                </a:solidFill>
                <a:effectLst/>
                <a:latin typeface="+mn-lt"/>
                <a:ea typeface="+mn-ea"/>
                <a:cs typeface="+mn-cs"/>
              </a:rPr>
              <a:t>外部</a:t>
            </a:r>
            <a:r>
              <a:rPr lang="en-US" altLang="zh-CN" sz="1200" b="0" i="0" kern="1200" dirty="0">
                <a:solidFill>
                  <a:schemeClr val="tx1"/>
                </a:solidFill>
                <a:effectLst/>
                <a:latin typeface="+mn-lt"/>
                <a:ea typeface="+mn-ea"/>
                <a:cs typeface="+mn-cs"/>
              </a:rPr>
              <a:t>I/O</a:t>
            </a:r>
          </a:p>
          <a:p>
            <a:r>
              <a:rPr lang="zh-CN" altLang="en-US" sz="1200" b="0" i="0" kern="1200" dirty="0">
                <a:solidFill>
                  <a:schemeClr val="tx1"/>
                </a:solidFill>
                <a:effectLst/>
                <a:latin typeface="+mn-lt"/>
                <a:ea typeface="+mn-ea"/>
                <a:cs typeface="+mn-cs"/>
              </a:rPr>
              <a:t>不同的处理器家族，例如</a:t>
            </a:r>
            <a:r>
              <a:rPr lang="en-US" altLang="zh-CN" sz="1200" b="0" i="0" kern="1200" dirty="0">
                <a:solidFill>
                  <a:schemeClr val="tx1"/>
                </a:solidFill>
                <a:effectLst/>
                <a:latin typeface="+mn-lt"/>
                <a:ea typeface="+mn-ea"/>
                <a:cs typeface="+mn-cs"/>
              </a:rPr>
              <a:t>Intel IA32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IBM/Freescale PowerPC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ARM</a:t>
            </a:r>
            <a:r>
              <a:rPr lang="zh-CN" altLang="en-US" sz="1200" b="0" i="0" kern="1200" dirty="0">
                <a:solidFill>
                  <a:schemeClr val="tx1"/>
                </a:solidFill>
                <a:effectLst/>
                <a:latin typeface="+mn-lt"/>
                <a:ea typeface="+mn-ea"/>
                <a:cs typeface="+mn-cs"/>
              </a:rPr>
              <a:t>，都有不同的</a:t>
            </a:r>
            <a:r>
              <a:rPr lang="en-US" altLang="zh-CN" sz="1200" b="0" i="0" kern="1200" dirty="0">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维基百科 </a:t>
            </a:r>
            <a:r>
              <a:rPr lang="en-US" altLang="zh-CN" sz="1200" b="0" i="0" u="none" strike="noStrike" kern="1200" dirty="0">
                <a:solidFill>
                  <a:schemeClr val="tx1"/>
                </a:solidFill>
                <a:effectLst/>
                <a:latin typeface="+mn-lt"/>
                <a:ea typeface="+mn-ea"/>
                <a:cs typeface="+mn-cs"/>
                <a:hlinkClick r:id="rId3"/>
              </a:rPr>
              <a:t>- Architecture list</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1.2 </a:t>
            </a:r>
            <a:r>
              <a:rPr lang="zh-CN" altLang="en-US" sz="1200" b="1" i="0" kern="1200" dirty="0">
                <a:solidFill>
                  <a:schemeClr val="tx1"/>
                </a:solidFill>
                <a:effectLst/>
                <a:latin typeface="+mn-lt"/>
                <a:ea typeface="+mn-ea"/>
                <a:cs typeface="+mn-cs"/>
              </a:rPr>
              <a:t>作用</a:t>
            </a:r>
          </a:p>
          <a:p>
            <a:r>
              <a:rPr lang="en-US" altLang="zh-CN" sz="1200" b="0" i="0" kern="1200" dirty="0">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在编译器编写者（</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软件）和处理器设计人员（</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硬件）之间提供了</a:t>
            </a:r>
            <a:r>
              <a:rPr lang="zh-CN" altLang="en-US" sz="1200" b="1" i="0" kern="1200" dirty="0">
                <a:solidFill>
                  <a:schemeClr val="tx1"/>
                </a:solidFill>
                <a:effectLst/>
                <a:latin typeface="+mn-lt"/>
                <a:ea typeface="+mn-ea"/>
                <a:cs typeface="+mn-cs"/>
              </a:rPr>
              <a:t>一个抽象层</a:t>
            </a:r>
            <a:r>
              <a:rPr lang="zh-CN" altLang="en-US" sz="1200" b="0" i="0" kern="1200" dirty="0">
                <a:solidFill>
                  <a:schemeClr val="tx1"/>
                </a:solidFill>
                <a:effectLst/>
                <a:latin typeface="+mn-lt"/>
                <a:ea typeface="+mn-ea"/>
                <a:cs typeface="+mn-cs"/>
              </a:rPr>
              <a:t>： </a:t>
            </a:r>
          </a:p>
          <a:p>
            <a:pPr lvl="1"/>
            <a:r>
              <a:rPr lang="zh-CN" altLang="en-US" sz="1200" b="1" i="0" kern="1200" dirty="0">
                <a:solidFill>
                  <a:schemeClr val="tx1"/>
                </a:solidFill>
                <a:effectLst/>
                <a:latin typeface="+mn-lt"/>
                <a:ea typeface="+mn-ea"/>
                <a:cs typeface="+mn-cs"/>
              </a:rPr>
              <a:t>处理器设计者</a:t>
            </a:r>
            <a:r>
              <a:rPr lang="zh-CN" altLang="en-US" sz="1200" b="0" i="0" kern="1200" dirty="0">
                <a:solidFill>
                  <a:schemeClr val="tx1"/>
                </a:solidFill>
                <a:effectLst/>
                <a:latin typeface="+mn-lt"/>
                <a:ea typeface="+mn-ea"/>
                <a:cs typeface="+mn-cs"/>
              </a:rPr>
              <a:t>：依据</a:t>
            </a:r>
            <a:r>
              <a:rPr lang="en-US" altLang="zh-CN" sz="1200" b="0" i="0" kern="1200" dirty="0">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来设计处理器</a:t>
            </a:r>
          </a:p>
          <a:p>
            <a:pPr lvl="1"/>
            <a:r>
              <a:rPr lang="zh-CN" altLang="en-US" sz="1200" b="1" i="0" kern="1200" dirty="0">
                <a:solidFill>
                  <a:schemeClr val="tx1"/>
                </a:solidFill>
                <a:effectLst/>
                <a:latin typeface="+mn-lt"/>
                <a:ea typeface="+mn-ea"/>
                <a:cs typeface="+mn-cs"/>
              </a:rPr>
              <a:t>处理器使用者（如：写编译器的牛*程序员）</a:t>
            </a:r>
            <a:r>
              <a:rPr lang="zh-CN" altLang="en-US" sz="1200" b="0" i="0" kern="1200" dirty="0">
                <a:solidFill>
                  <a:schemeClr val="tx1"/>
                </a:solidFill>
                <a:effectLst/>
                <a:latin typeface="+mn-lt"/>
                <a:ea typeface="+mn-ea"/>
                <a:cs typeface="+mn-cs"/>
              </a:rPr>
              <a:t>：依据</a:t>
            </a:r>
            <a:r>
              <a:rPr lang="en-US" altLang="zh-CN" sz="1200" b="0" i="0" kern="1200" dirty="0">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就知道</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选用的指令集，就知道自己可以使用哪些指令以及遵循哪些规范</a:t>
            </a:r>
          </a:p>
          <a:p>
            <a:r>
              <a:rPr lang="zh-CN" altLang="en-US" sz="1200" b="0" i="0" kern="1200" dirty="0">
                <a:solidFill>
                  <a:schemeClr val="tx1"/>
                </a:solidFill>
                <a:effectLst/>
                <a:latin typeface="+mn-lt"/>
                <a:ea typeface="+mn-ea"/>
                <a:cs typeface="+mn-cs"/>
              </a:rPr>
              <a:t>定义处理器上的软件如何构建，这是</a:t>
            </a:r>
            <a:r>
              <a:rPr lang="en-US" altLang="zh-CN" sz="1200" b="0" i="0" kern="1200" dirty="0">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的最重要内涵，现代处理器都是支持高级语言编程、操作系统等等特性，</a:t>
            </a:r>
            <a:r>
              <a:rPr lang="en-US" altLang="zh-CN" sz="1200" b="0" i="0" kern="1200" dirty="0">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要定义出指令集内的指令是如何支撑起</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语言里堆栈、过程调用，操作系统里异常、中断，多媒体平台里数字图像处理、</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加速等等。</a:t>
            </a:r>
          </a:p>
          <a:p>
            <a:r>
              <a:rPr lang="en-US" altLang="zh-CN" sz="1200" b="1" i="0" kern="1200" dirty="0">
                <a:solidFill>
                  <a:schemeClr val="tx1"/>
                </a:solidFill>
                <a:effectLst/>
                <a:latin typeface="+mn-lt"/>
                <a:ea typeface="+mn-ea"/>
                <a:cs typeface="+mn-cs"/>
              </a:rPr>
              <a:t>1.3 TIPS</a:t>
            </a:r>
          </a:p>
          <a:p>
            <a:r>
              <a:rPr lang="zh-CN" altLang="en-US" sz="1200" b="0" i="0" kern="1200" dirty="0">
                <a:solidFill>
                  <a:schemeClr val="tx1"/>
                </a:solidFill>
                <a:effectLst/>
                <a:latin typeface="+mn-lt"/>
                <a:ea typeface="+mn-ea"/>
                <a:cs typeface="+mn-cs"/>
              </a:rPr>
              <a:t>常见的一个误解的答案：</a:t>
            </a:r>
            <a:r>
              <a:rPr lang="zh-CN" altLang="en-US" sz="1200" b="1" i="0" kern="1200" dirty="0">
                <a:solidFill>
                  <a:schemeClr val="tx1"/>
                </a:solidFill>
                <a:effectLst/>
                <a:latin typeface="+mn-lt"/>
                <a:ea typeface="+mn-ea"/>
                <a:cs typeface="+mn-cs"/>
              </a:rPr>
              <a:t>指令集并不存储于</a:t>
            </a:r>
            <a:r>
              <a:rPr lang="en-US" altLang="zh-CN" sz="1200" b="1" i="0" kern="1200" dirty="0">
                <a:solidFill>
                  <a:schemeClr val="tx1"/>
                </a:solidFill>
                <a:effectLst/>
                <a:latin typeface="+mn-lt"/>
                <a:ea typeface="+mn-ea"/>
                <a:cs typeface="+mn-cs"/>
              </a:rPr>
              <a:t>CPU</a:t>
            </a:r>
            <a:r>
              <a:rPr lang="zh-CN" altLang="en-US" sz="1200" b="1" i="0" kern="1200" dirty="0">
                <a:solidFill>
                  <a:schemeClr val="tx1"/>
                </a:solidFill>
                <a:effectLst/>
                <a:latin typeface="+mn-lt"/>
                <a:ea typeface="+mn-ea"/>
                <a:cs typeface="+mn-cs"/>
              </a:rPr>
              <a:t>中</a:t>
            </a:r>
            <a:r>
              <a:rPr lang="zh-CN" altLang="en-US" sz="1200" b="0" i="0" kern="1200" dirty="0">
                <a:solidFill>
                  <a:schemeClr val="tx1"/>
                </a:solidFill>
                <a:effectLst/>
                <a:latin typeface="+mn-lt"/>
                <a:ea typeface="+mn-ea"/>
                <a:cs typeface="+mn-cs"/>
              </a:rPr>
              <a:t>，应该这样说：</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本身是指令集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结构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的一个实现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实例；</a:t>
            </a:r>
          </a:p>
          <a:p>
            <a:r>
              <a:rPr lang="zh-CN" altLang="en-US" sz="1200" b="0" i="0" kern="1200" dirty="0">
                <a:solidFill>
                  <a:schemeClr val="tx1"/>
                </a:solidFill>
                <a:effectLst/>
                <a:latin typeface="+mn-lt"/>
                <a:ea typeface="+mn-ea"/>
                <a:cs typeface="+mn-cs"/>
              </a:rPr>
              <a:t>一个</a:t>
            </a:r>
            <a:r>
              <a:rPr lang="en-US" altLang="zh-CN" sz="1200" b="0" i="0" kern="1200" dirty="0">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可能包含多个指令集；</a:t>
            </a:r>
          </a:p>
          <a:p>
            <a:r>
              <a:rPr lang="en-US" altLang="zh-CN" sz="1200" b="1" i="0" kern="1200" dirty="0">
                <a:solidFill>
                  <a:schemeClr val="tx1"/>
                </a:solidFill>
                <a:effectLst/>
                <a:latin typeface="+mn-lt"/>
                <a:ea typeface="+mn-ea"/>
                <a:cs typeface="+mn-cs"/>
              </a:rPr>
              <a:t>2. ISA</a:t>
            </a:r>
            <a:r>
              <a:rPr lang="zh-CN" altLang="en-US" sz="1200" b="1" i="0" kern="1200" dirty="0">
                <a:solidFill>
                  <a:schemeClr val="tx1"/>
                </a:solidFill>
                <a:effectLst/>
                <a:latin typeface="+mn-lt"/>
                <a:ea typeface="+mn-ea"/>
                <a:cs typeface="+mn-cs"/>
              </a:rPr>
              <a:t>与微体系结构</a:t>
            </a:r>
          </a:p>
          <a:p>
            <a:r>
              <a:rPr lang="en-US" altLang="zh-CN" sz="1200" b="0" i="0" kern="1200" dirty="0">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只是描述了</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应该支持的每条指令是做什么事的，即指令的功能。而微体系结构是描述处理器实际上是怎么实现的。</a:t>
            </a:r>
          </a:p>
          <a:p>
            <a:r>
              <a:rPr lang="en-US" altLang="zh-CN" sz="1200" b="1" i="0" kern="1200" dirty="0">
                <a:solidFill>
                  <a:schemeClr val="tx1"/>
                </a:solidFill>
                <a:effectLst/>
                <a:latin typeface="+mn-lt"/>
                <a:ea typeface="+mn-ea"/>
                <a:cs typeface="+mn-cs"/>
              </a:rPr>
              <a:t>2.1 </a:t>
            </a:r>
            <a:r>
              <a:rPr lang="zh-CN" altLang="en-US" sz="1200" b="1" i="0" kern="1200" dirty="0">
                <a:solidFill>
                  <a:schemeClr val="tx1"/>
                </a:solidFill>
                <a:effectLst/>
                <a:latin typeface="+mn-lt"/>
                <a:ea typeface="+mn-ea"/>
                <a:cs typeface="+mn-cs"/>
              </a:rPr>
              <a:t>微体系结构</a:t>
            </a:r>
          </a:p>
          <a:p>
            <a:r>
              <a:rPr lang="zh-CN" altLang="en-US" sz="1200" b="0" i="0" kern="1200" dirty="0">
                <a:solidFill>
                  <a:schemeClr val="tx1"/>
                </a:solidFill>
                <a:effectLst/>
                <a:latin typeface="+mn-lt"/>
                <a:ea typeface="+mn-ea"/>
                <a:cs typeface="+mn-cs"/>
              </a:rPr>
              <a:t>微体系结构是计算机体系结构中</a:t>
            </a:r>
            <a:r>
              <a:rPr lang="zh-CN" altLang="en-US" sz="1200" b="1" i="0" kern="1200" dirty="0">
                <a:solidFill>
                  <a:schemeClr val="tx1"/>
                </a:solidFill>
                <a:effectLst/>
                <a:latin typeface="+mn-lt"/>
                <a:ea typeface="+mn-ea"/>
                <a:cs typeface="+mn-cs"/>
              </a:rPr>
              <a:t>偏向硬件的部分</a:t>
            </a:r>
            <a:r>
              <a:rPr lang="zh-CN" altLang="en-US" sz="1200" b="0" i="0" kern="1200" dirty="0">
                <a:solidFill>
                  <a:schemeClr val="tx1"/>
                </a:solidFill>
                <a:effectLst/>
                <a:latin typeface="+mn-lt"/>
                <a:ea typeface="+mn-ea"/>
                <a:cs typeface="+mn-cs"/>
              </a:rPr>
              <a:t>，它可以理解成数字电路如何实现处理器中的各个功能，通常关心的内容包括，指令的流水线结构，计算单元的电路（加法器等等），存储器的结构（寄存器堆、</a:t>
            </a:r>
            <a:r>
              <a:rPr lang="en-US" altLang="zh-CN" sz="1200" b="0" i="0" kern="1200" dirty="0">
                <a:solidFill>
                  <a:schemeClr val="tx1"/>
                </a:solidFill>
                <a:effectLst/>
                <a:latin typeface="+mn-lt"/>
                <a:ea typeface="+mn-ea"/>
                <a:cs typeface="+mn-cs"/>
              </a:rPr>
              <a:t>Cache</a:t>
            </a:r>
            <a:r>
              <a:rPr lang="zh-CN" altLang="en-US" sz="1200" b="0" i="0" kern="1200" dirty="0">
                <a:solidFill>
                  <a:schemeClr val="tx1"/>
                </a:solidFill>
                <a:effectLst/>
                <a:latin typeface="+mn-lt"/>
                <a:ea typeface="+mn-ea"/>
                <a:cs typeface="+mn-cs"/>
              </a:rPr>
              <a:t>的结构）等等 ；</a:t>
            </a:r>
          </a:p>
          <a:p>
            <a:r>
              <a:rPr lang="zh-CN" altLang="en-US" sz="1200" b="0" i="0" kern="1200" dirty="0">
                <a:solidFill>
                  <a:schemeClr val="tx1"/>
                </a:solidFill>
                <a:effectLst/>
                <a:latin typeface="+mn-lt"/>
                <a:ea typeface="+mn-ea"/>
                <a:cs typeface="+mn-cs"/>
              </a:rPr>
              <a:t>一个实例如下： </a:t>
            </a:r>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拿</a:t>
            </a:r>
            <a:r>
              <a:rPr lang="en-US" altLang="zh-CN" sz="1200" b="1"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来说，（其</a:t>
            </a:r>
            <a:r>
              <a:rPr lang="en-US" altLang="zh-CN" sz="1200" b="0" i="0" kern="1200" dirty="0">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IA-32</a:t>
            </a:r>
            <a:r>
              <a:rPr lang="zh-CN" altLang="en-US" sz="1200" b="0" i="0" kern="1200" dirty="0">
                <a:solidFill>
                  <a:schemeClr val="tx1"/>
                </a:solidFill>
                <a:effectLst/>
                <a:latin typeface="+mn-lt"/>
                <a:ea typeface="+mn-ea"/>
                <a:cs typeface="+mn-cs"/>
              </a:rPr>
              <a:t>等）其</a:t>
            </a:r>
            <a:r>
              <a:rPr lang="en-US" altLang="zh-CN" sz="1200" b="0" i="0" kern="1200" dirty="0" err="1">
                <a:solidFill>
                  <a:schemeClr val="tx1"/>
                </a:solidFill>
                <a:effectLst/>
                <a:latin typeface="+mn-lt"/>
                <a:ea typeface="+mn-ea"/>
                <a:cs typeface="+mn-cs"/>
              </a:rPr>
              <a:t>pentium</a:t>
            </a:r>
            <a:r>
              <a:rPr lang="en-US" altLang="zh-CN" sz="1200" b="0" i="0" kern="1200" dirty="0">
                <a:solidFill>
                  <a:schemeClr val="tx1"/>
                </a:solidFill>
                <a:effectLst/>
                <a:latin typeface="+mn-lt"/>
                <a:ea typeface="+mn-ea"/>
                <a:cs typeface="+mn-cs"/>
              </a:rPr>
              <a:t> 4</a:t>
            </a:r>
            <a:r>
              <a:rPr lang="zh-CN" altLang="en-US" sz="1200" b="0" i="0" kern="1200" dirty="0">
                <a:solidFill>
                  <a:schemeClr val="tx1"/>
                </a:solidFill>
                <a:effectLst/>
                <a:latin typeface="+mn-lt"/>
                <a:ea typeface="+mn-ea"/>
                <a:cs typeface="+mn-cs"/>
              </a:rPr>
              <a:t>处理器的微体系结构是</a:t>
            </a:r>
            <a:r>
              <a:rPr lang="en-US" altLang="zh-CN" sz="1200" b="0" i="0" kern="1200" dirty="0" err="1">
                <a:solidFill>
                  <a:schemeClr val="tx1"/>
                </a:solidFill>
                <a:effectLst/>
                <a:latin typeface="+mn-lt"/>
                <a:ea typeface="+mn-ea"/>
                <a:cs typeface="+mn-cs"/>
              </a:rPr>
              <a:t>NetBurst</a:t>
            </a:r>
            <a:r>
              <a:rPr lang="zh-CN" altLang="en-US" sz="1200" b="0" i="0" kern="1200" dirty="0">
                <a:solidFill>
                  <a:schemeClr val="tx1"/>
                </a:solidFill>
                <a:effectLst/>
                <a:latin typeface="+mn-lt"/>
                <a:ea typeface="+mn-ea"/>
                <a:cs typeface="+mn-cs"/>
              </a:rPr>
              <a:t>，现代，其</a:t>
            </a:r>
            <a:r>
              <a:rPr lang="en-US" altLang="zh-CN" sz="1200" b="0" i="0" kern="1200" dirty="0">
                <a:solidFill>
                  <a:schemeClr val="tx1"/>
                </a:solidFill>
                <a:effectLst/>
                <a:latin typeface="+mn-lt"/>
                <a:ea typeface="+mn-ea"/>
                <a:cs typeface="+mn-cs"/>
              </a:rPr>
              <a:t>Core</a:t>
            </a:r>
            <a:r>
              <a:rPr lang="zh-CN" altLang="en-US" sz="1200" b="0" i="0" kern="1200" dirty="0">
                <a:solidFill>
                  <a:schemeClr val="tx1"/>
                </a:solidFill>
                <a:effectLst/>
                <a:latin typeface="+mn-lt"/>
                <a:ea typeface="+mn-ea"/>
                <a:cs typeface="+mn-cs"/>
              </a:rPr>
              <a:t>（酷睿）系列</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的微体系结构已经经历了好几代：</a:t>
            </a:r>
            <a:r>
              <a:rPr lang="en-US" altLang="zh-CN" sz="1200" b="0" i="0" kern="1200" dirty="0">
                <a:solidFill>
                  <a:schemeClr val="tx1"/>
                </a:solidFill>
                <a:effectLst/>
                <a:latin typeface="+mn-lt"/>
                <a:ea typeface="+mn-ea"/>
                <a:cs typeface="+mn-cs"/>
              </a:rPr>
              <a:t>Bloomfield(2008</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Lynnfield(2009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Clarksfield</a:t>
            </a:r>
            <a:r>
              <a:rPr lang="en-US" altLang="zh-CN" sz="1200" b="0" i="0" kern="1200" dirty="0">
                <a:solidFill>
                  <a:schemeClr val="tx1"/>
                </a:solidFill>
                <a:effectLst/>
                <a:latin typeface="+mn-lt"/>
                <a:ea typeface="+mn-ea"/>
                <a:cs typeface="+mn-cs"/>
              </a:rPr>
              <a:t>(2009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Ar</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randale</a:t>
            </a:r>
            <a:r>
              <a:rPr lang="en-US" altLang="zh-CN" sz="1200" b="0" i="0" kern="1200" dirty="0">
                <a:solidFill>
                  <a:schemeClr val="tx1"/>
                </a:solidFill>
                <a:effectLst/>
                <a:latin typeface="+mn-lt"/>
                <a:ea typeface="+mn-ea"/>
                <a:cs typeface="+mn-cs"/>
              </a:rPr>
              <a:t>(2010</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Gulftown</a:t>
            </a:r>
            <a:r>
              <a:rPr lang="en-US" altLang="zh-CN" sz="1200" b="0" i="0" kern="1200" dirty="0">
                <a:solidFill>
                  <a:schemeClr val="tx1"/>
                </a:solidFill>
                <a:effectLst/>
                <a:latin typeface="+mn-lt"/>
                <a:ea typeface="+mn-ea"/>
                <a:cs typeface="+mn-cs"/>
              </a:rPr>
              <a:t>(2010</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Sandy Bridge(2011</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Ivy Bridge(2012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Haswell(2013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Haswell Devil’s Canyon(2014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Broadwell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2015</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Skylake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2015</a:t>
            </a:r>
            <a:r>
              <a:rPr lang="zh-CN" altLang="en-US" sz="1200" b="0" i="0" kern="1200" dirty="0">
                <a:solidFill>
                  <a:schemeClr val="tx1"/>
                </a:solidFill>
                <a:effectLst/>
                <a:latin typeface="+mn-lt"/>
                <a:ea typeface="+mn-ea"/>
                <a:cs typeface="+mn-cs"/>
              </a:rPr>
              <a:t>年）。 </a:t>
            </a:r>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拿</a:t>
            </a:r>
            <a:r>
              <a:rPr lang="en-US" altLang="zh-CN" sz="1200" b="1" i="0" kern="1200" dirty="0">
                <a:solidFill>
                  <a:schemeClr val="tx1"/>
                </a:solidFill>
                <a:effectLst/>
                <a:latin typeface="+mn-lt"/>
                <a:ea typeface="+mn-ea"/>
                <a:cs typeface="+mn-cs"/>
              </a:rPr>
              <a:t>ARM</a:t>
            </a:r>
            <a:r>
              <a:rPr lang="zh-CN" altLang="en-US" sz="1200" b="0" i="0" kern="1200" dirty="0">
                <a:solidFill>
                  <a:schemeClr val="tx1"/>
                </a:solidFill>
                <a:effectLst/>
                <a:latin typeface="+mn-lt"/>
                <a:ea typeface="+mn-ea"/>
                <a:cs typeface="+mn-cs"/>
              </a:rPr>
              <a:t>来说，（其</a:t>
            </a:r>
            <a:r>
              <a:rPr lang="en-US" altLang="zh-CN" sz="1200" b="0" i="0" kern="1200" dirty="0">
                <a:solidFill>
                  <a:schemeClr val="tx1"/>
                </a:solidFill>
                <a:effectLst/>
                <a:latin typeface="+mn-lt"/>
                <a:ea typeface="+mn-ea"/>
                <a:cs typeface="+mn-cs"/>
              </a:rPr>
              <a:t>ISA</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ARMv7</a:t>
            </a:r>
            <a:r>
              <a:rPr lang="zh-CN" altLang="en-US" sz="1200" b="0" i="0" kern="1200" dirty="0">
                <a:solidFill>
                  <a:schemeClr val="tx1"/>
                </a:solidFill>
                <a:effectLst/>
                <a:latin typeface="+mn-lt"/>
                <a:ea typeface="+mn-ea"/>
                <a:cs typeface="+mn-cs"/>
              </a:rPr>
              <a:t>等）其微体系结构是</a:t>
            </a:r>
            <a:r>
              <a:rPr lang="en-US" altLang="zh-CN" sz="1200" b="0" i="0" kern="1200" dirty="0">
                <a:solidFill>
                  <a:schemeClr val="tx1"/>
                </a:solidFill>
                <a:effectLst/>
                <a:latin typeface="+mn-lt"/>
                <a:ea typeface="+mn-ea"/>
                <a:cs typeface="+mn-cs"/>
              </a:rPr>
              <a:t>ARM11</a:t>
            </a:r>
            <a:r>
              <a:rPr lang="zh-CN" altLang="en-US" sz="1200" b="0" i="0" kern="1200" dirty="0">
                <a:solidFill>
                  <a:schemeClr val="tx1"/>
                </a:solidFill>
                <a:effectLst/>
                <a:latin typeface="+mn-lt"/>
                <a:ea typeface="+mn-ea"/>
                <a:cs typeface="+mn-cs"/>
              </a:rPr>
              <a:t>等从</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往后叫</a:t>
            </a:r>
            <a:r>
              <a:rPr lang="en-US" altLang="zh-CN" sz="1200" b="0" i="0" kern="1200" dirty="0">
                <a:solidFill>
                  <a:schemeClr val="tx1"/>
                </a:solidFill>
                <a:effectLst/>
                <a:latin typeface="+mn-lt"/>
                <a:ea typeface="+mn-ea"/>
                <a:cs typeface="+mn-cs"/>
              </a:rPr>
              <a:t>cortex</a:t>
            </a:r>
            <a:r>
              <a:rPr lang="zh-CN" altLang="en-US" sz="1200" b="0" i="0" kern="1200" dirty="0">
                <a:solidFill>
                  <a:schemeClr val="tx1"/>
                </a:solidFill>
                <a:effectLst/>
                <a:latin typeface="+mn-lt"/>
                <a:ea typeface="+mn-ea"/>
                <a:cs typeface="+mn-cs"/>
              </a:rPr>
              <a:t>系列，其中</a:t>
            </a:r>
            <a:r>
              <a:rPr lang="en-US" altLang="zh-CN" sz="1200" b="0" i="0" kern="1200" dirty="0">
                <a:solidFill>
                  <a:schemeClr val="tx1"/>
                </a:solidFill>
                <a:effectLst/>
                <a:latin typeface="+mn-lt"/>
                <a:ea typeface="+mn-ea"/>
                <a:cs typeface="+mn-cs"/>
              </a:rPr>
              <a:t>cortex-A</a:t>
            </a:r>
            <a:r>
              <a:rPr lang="zh-CN" altLang="en-US" sz="1200" b="0" i="0" kern="1200" dirty="0">
                <a:solidFill>
                  <a:schemeClr val="tx1"/>
                </a:solidFill>
                <a:effectLst/>
                <a:latin typeface="+mn-lt"/>
                <a:ea typeface="+mn-ea"/>
                <a:cs typeface="+mn-cs"/>
              </a:rPr>
              <a:t>系列有</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位的</a:t>
            </a:r>
            <a:r>
              <a:rPr lang="en-US" altLang="zh-CN" sz="1200" b="0" i="0" kern="1200" dirty="0">
                <a:solidFill>
                  <a:schemeClr val="tx1"/>
                </a:solidFill>
                <a:effectLst/>
                <a:latin typeface="+mn-lt"/>
                <a:ea typeface="+mn-ea"/>
                <a:cs typeface="+mn-cs"/>
              </a:rPr>
              <a:t>A7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A9</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A15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64</a:t>
            </a:r>
            <a:r>
              <a:rPr lang="zh-CN" altLang="en-US" sz="1200" b="0" i="0" kern="1200" dirty="0">
                <a:solidFill>
                  <a:schemeClr val="tx1"/>
                </a:solidFill>
                <a:effectLst/>
                <a:latin typeface="+mn-lt"/>
                <a:ea typeface="+mn-ea"/>
                <a:cs typeface="+mn-cs"/>
              </a:rPr>
              <a:t>位的</a:t>
            </a:r>
            <a:r>
              <a:rPr lang="en-US" altLang="zh-CN" sz="1200" b="0" i="0" kern="1200" dirty="0">
                <a:solidFill>
                  <a:schemeClr val="tx1"/>
                </a:solidFill>
                <a:effectLst/>
                <a:latin typeface="+mn-lt"/>
                <a:ea typeface="+mn-ea"/>
                <a:cs typeface="+mn-cs"/>
              </a:rPr>
              <a:t>A53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A57</a:t>
            </a:r>
            <a:r>
              <a:rPr lang="zh-CN" altLang="en-US" sz="1200" b="0" i="0" kern="1200" dirty="0">
                <a:solidFill>
                  <a:schemeClr val="tx1"/>
                </a:solidFill>
                <a:effectLst/>
                <a:latin typeface="+mn-lt"/>
                <a:ea typeface="+mn-ea"/>
                <a:cs typeface="+mn-cs"/>
              </a:rPr>
              <a:t>。</a:t>
            </a:r>
          </a:p>
          <a:p>
            <a:r>
              <a:rPr lang="en-US" altLang="zh-CN" sz="1200" b="1" i="0" kern="1200" dirty="0">
                <a:solidFill>
                  <a:schemeClr val="tx1"/>
                </a:solidFill>
                <a:effectLst/>
                <a:latin typeface="+mn-lt"/>
                <a:ea typeface="+mn-ea"/>
                <a:cs typeface="+mn-cs"/>
              </a:rPr>
              <a:t>3. </a:t>
            </a:r>
            <a:r>
              <a:rPr lang="zh-CN" altLang="en-US" sz="1200" b="1" i="0" kern="1200" dirty="0">
                <a:solidFill>
                  <a:schemeClr val="tx1"/>
                </a:solidFill>
                <a:effectLst/>
                <a:latin typeface="+mn-lt"/>
                <a:ea typeface="+mn-ea"/>
                <a:cs typeface="+mn-cs"/>
              </a:rPr>
              <a:t>指令集（</a:t>
            </a:r>
            <a:r>
              <a:rPr lang="en-US" altLang="zh-CN" sz="1200" b="1" i="0" kern="1200" dirty="0">
                <a:solidFill>
                  <a:schemeClr val="tx1"/>
                </a:solidFill>
                <a:effectLst/>
                <a:latin typeface="+mn-lt"/>
                <a:ea typeface="+mn-ea"/>
                <a:cs typeface="+mn-cs"/>
              </a:rPr>
              <a:t>Instruction set</a:t>
            </a:r>
            <a:r>
              <a:rPr lang="zh-CN" altLang="en-US" sz="1200" b="1" i="0" kern="1200" dirty="0">
                <a:solidFill>
                  <a:schemeClr val="tx1"/>
                </a:solidFill>
                <a:effectLst/>
                <a:latin typeface="+mn-lt"/>
                <a:ea typeface="+mn-ea"/>
                <a:cs typeface="+mn-cs"/>
              </a:rPr>
              <a:t>）</a:t>
            </a:r>
          </a:p>
          <a:p>
            <a:r>
              <a:rPr lang="en-US" altLang="zh-CN" sz="1200" b="1" i="0" kern="1200" dirty="0">
                <a:solidFill>
                  <a:schemeClr val="tx1"/>
                </a:solidFill>
                <a:effectLst/>
                <a:latin typeface="+mn-lt"/>
                <a:ea typeface="+mn-ea"/>
                <a:cs typeface="+mn-cs"/>
              </a:rPr>
              <a:t>3.1 </a:t>
            </a:r>
            <a:r>
              <a:rPr lang="zh-CN" altLang="en-US" sz="1200" b="1" i="0" kern="1200" dirty="0">
                <a:solidFill>
                  <a:schemeClr val="tx1"/>
                </a:solidFill>
                <a:effectLst/>
                <a:latin typeface="+mn-lt"/>
                <a:ea typeface="+mn-ea"/>
                <a:cs typeface="+mn-cs"/>
              </a:rPr>
              <a:t>定义</a:t>
            </a:r>
          </a:p>
          <a:p>
            <a:r>
              <a:rPr lang="zh-CN" altLang="en-US" sz="1200" b="0" i="0" kern="1200" dirty="0">
                <a:solidFill>
                  <a:schemeClr val="tx1"/>
                </a:solidFill>
                <a:effectLst/>
                <a:latin typeface="+mn-lt"/>
                <a:ea typeface="+mn-ea"/>
                <a:cs typeface="+mn-cs"/>
              </a:rPr>
              <a:t>通常会把</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的扩展指令集称为”</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的指令集”（因为基本的，类似加减的指令似乎是必须被</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所支持的指令）。每款</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在设计时就规定了一系列与其硬件电路相配合的指令集。</a:t>
            </a:r>
          </a:p>
          <a:p>
            <a:r>
              <a:rPr lang="zh-CN" altLang="en-US" sz="1200" b="0" i="0" kern="1200" dirty="0">
                <a:solidFill>
                  <a:schemeClr val="tx1"/>
                </a:solidFill>
                <a:effectLst/>
                <a:latin typeface="+mn-lt"/>
                <a:ea typeface="+mn-ea"/>
                <a:cs typeface="+mn-cs"/>
              </a:rPr>
              <a:t>指令集可分为复杂指令集</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CISC:sisk</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和精简指令集</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RISC:risk</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两部分，这部分暂不继续讨论了。</a:t>
            </a:r>
          </a:p>
          <a:p>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MMX(Multi Media Extended)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SSE2(Streaming-Single instruction multiple data-Extensions 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SEE3</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AMD</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3DNow!</a:t>
            </a:r>
            <a:r>
              <a:rPr lang="zh-CN" altLang="en-US" sz="1200" b="0" i="0" kern="1200" dirty="0">
                <a:solidFill>
                  <a:schemeClr val="tx1"/>
                </a:solidFill>
                <a:effectLst/>
                <a:latin typeface="+mn-lt"/>
                <a:ea typeface="+mn-ea"/>
                <a:cs typeface="+mn-cs"/>
              </a:rPr>
              <a:t>等都是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的扩展指令集，分别增强了</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的多媒体、图形图象和</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等的处理能力。</a:t>
            </a:r>
            <a:r>
              <a:rPr lang="zh-CN" altLang="en-US" sz="1200" b="0" i="0" u="none" strike="noStrike" kern="1200" dirty="0">
                <a:solidFill>
                  <a:schemeClr val="tx1"/>
                </a:solidFill>
                <a:effectLst/>
                <a:latin typeface="+mn-lt"/>
                <a:ea typeface="+mn-ea"/>
                <a:cs typeface="+mn-cs"/>
                <a:hlinkClick r:id="rId4"/>
              </a:rPr>
              <a:t>维基百科 </a:t>
            </a:r>
            <a:r>
              <a:rPr lang="en-US" altLang="zh-CN" sz="1200" b="0" i="0" u="none" strike="noStrike" kern="1200" dirty="0">
                <a:solidFill>
                  <a:schemeClr val="tx1"/>
                </a:solidFill>
                <a:effectLst/>
                <a:latin typeface="+mn-lt"/>
                <a:ea typeface="+mn-ea"/>
                <a:cs typeface="+mn-cs"/>
                <a:hlinkClick r:id="rId4"/>
              </a:rPr>
              <a:t>- Comparison instruction set</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3.2 </a:t>
            </a:r>
            <a:r>
              <a:rPr lang="zh-CN" altLang="en-US" sz="1200" b="1" i="0" kern="1200" dirty="0">
                <a:solidFill>
                  <a:schemeClr val="tx1"/>
                </a:solidFill>
                <a:effectLst/>
                <a:latin typeface="+mn-lt"/>
                <a:ea typeface="+mn-ea"/>
                <a:cs typeface="+mn-cs"/>
              </a:rPr>
              <a:t>指令</a:t>
            </a:r>
          </a:p>
          <a:p>
            <a:r>
              <a:rPr lang="zh-CN" altLang="en-US" sz="1200" b="0" i="0" kern="1200" dirty="0">
                <a:solidFill>
                  <a:schemeClr val="tx1"/>
                </a:solidFill>
                <a:effectLst/>
                <a:latin typeface="+mn-lt"/>
                <a:ea typeface="+mn-ea"/>
                <a:cs typeface="+mn-cs"/>
              </a:rPr>
              <a:t>一条二进制机器指令由：指令码（操作码）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操作数组成。</a:t>
            </a:r>
          </a:p>
          <a:p>
            <a:r>
              <a:rPr lang="zh-CN" altLang="en-US" sz="1200" b="0" i="0" kern="1200" dirty="0">
                <a:solidFill>
                  <a:schemeClr val="tx1"/>
                </a:solidFill>
                <a:effectLst/>
                <a:latin typeface="+mn-lt"/>
                <a:ea typeface="+mn-ea"/>
                <a:cs typeface="+mn-cs"/>
              </a:rPr>
              <a:t>操作码用来说明：指令的功能和执行的操作</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操作数说明：操作所涉及的源和目的数据的位置； </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pPr lvl="1"/>
            <a:r>
              <a:rPr lang="zh-CN" altLang="en-US" sz="1200" b="0" i="0" kern="1200" dirty="0">
                <a:solidFill>
                  <a:schemeClr val="tx1"/>
                </a:solidFill>
                <a:effectLst/>
                <a:latin typeface="+mn-lt"/>
                <a:ea typeface="+mn-ea"/>
                <a:cs typeface="+mn-cs"/>
              </a:rPr>
              <a:t>源：立即数（即指令中包含的常亮）、寄存器、存储器、</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端口等；</a:t>
            </a:r>
          </a:p>
          <a:p>
            <a:endParaRPr lang="zh-CN" alt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pPr/>
              <a:t>5</a:t>
            </a:fld>
            <a:endParaRPr lang="zh-CN" altLang="en-US"/>
          </a:p>
        </p:txBody>
      </p:sp>
    </p:spTree>
    <p:extLst>
      <p:ext uri="{BB962C8B-B14F-4D97-AF65-F5344CB8AC3E}">
        <p14:creationId xmlns:p14="http://schemas.microsoft.com/office/powerpoint/2010/main" val="1077572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45</a:t>
            </a:fld>
            <a:endParaRPr lang="zh-CN" altLang="en-US"/>
          </a:p>
        </p:txBody>
      </p:sp>
    </p:spTree>
    <p:extLst>
      <p:ext uri="{BB962C8B-B14F-4D97-AF65-F5344CB8AC3E}">
        <p14:creationId xmlns:p14="http://schemas.microsoft.com/office/powerpoint/2010/main" val="314206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练习</a:t>
            </a:r>
            <a:r>
              <a:rPr lang="en-US" altLang="zh-CN" dirty="0"/>
              <a:t>p123</a:t>
            </a:r>
            <a:r>
              <a:rPr lang="zh-CN" altLang="en-US" dirty="0"/>
              <a:t>上的</a:t>
            </a:r>
            <a:r>
              <a:rPr lang="en-US" altLang="zh-CN" dirty="0"/>
              <a:t>5</a:t>
            </a:r>
            <a:r>
              <a:rPr lang="zh-CN" altLang="en-US" dirty="0"/>
              <a:t>个例子   普通</a:t>
            </a:r>
            <a:r>
              <a:rPr lang="en-US" altLang="zh-CN" dirty="0" err="1"/>
              <a:t>mov</a:t>
            </a:r>
            <a:endParaRPr lang="en-US" altLang="zh-CN" dirty="0"/>
          </a:p>
          <a:p>
            <a:r>
              <a:rPr lang="en-US" altLang="zh-CN" dirty="0"/>
              <a:t>P124</a:t>
            </a:r>
            <a:r>
              <a:rPr lang="zh-CN" altLang="en-US" dirty="0"/>
              <a:t>页顶上的例子用于展示</a:t>
            </a:r>
            <a:r>
              <a:rPr lang="en-US" altLang="zh-CN" dirty="0"/>
              <a:t>1/2/4/8</a:t>
            </a:r>
            <a:r>
              <a:rPr lang="zh-CN" altLang="en-US" dirty="0"/>
              <a:t>字节</a:t>
            </a:r>
            <a:r>
              <a:rPr lang="en-US" altLang="zh-CN" dirty="0" err="1"/>
              <a:t>mov</a:t>
            </a:r>
            <a:r>
              <a:rPr lang="zh-CN" altLang="en-US" dirty="0"/>
              <a:t>到通用寄存器上的差异（不做考核）</a:t>
            </a:r>
            <a:endParaRPr lang="en-US" altLang="zh-CN" dirty="0"/>
          </a:p>
          <a:p>
            <a:r>
              <a:rPr lang="zh-CN" altLang="en-US" dirty="0"/>
              <a:t>练习</a:t>
            </a:r>
            <a:r>
              <a:rPr lang="en-US" altLang="zh-CN" dirty="0"/>
              <a:t>3.2</a:t>
            </a:r>
          </a:p>
          <a:p>
            <a:r>
              <a:rPr lang="en-US" altLang="zh-CN" dirty="0"/>
              <a:t>P124</a:t>
            </a:r>
            <a:r>
              <a:rPr lang="zh-CN" altLang="en-US" dirty="0"/>
              <a:t>页低下的例子</a:t>
            </a:r>
            <a:endParaRPr lang="en-US" altLang="zh-CN" dirty="0"/>
          </a:p>
          <a:p>
            <a:r>
              <a:rPr lang="zh-CN" altLang="en-US" dirty="0"/>
              <a:t>练习</a:t>
            </a:r>
            <a:r>
              <a:rPr lang="en-US" altLang="zh-CN" dirty="0"/>
              <a:t>3.3</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46</a:t>
            </a:fld>
            <a:endParaRPr lang="zh-CN" altLang="en-US"/>
          </a:p>
        </p:txBody>
      </p:sp>
    </p:spTree>
    <p:extLst>
      <p:ext uri="{BB962C8B-B14F-4D97-AF65-F5344CB8AC3E}">
        <p14:creationId xmlns:p14="http://schemas.microsoft.com/office/powerpoint/2010/main" val="2726723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t>
            </a:r>
          </a:p>
          <a:p>
            <a:r>
              <a:rPr lang="en-US" altLang="zh-CN" dirty="0"/>
              <a:t>w</a:t>
            </a:r>
          </a:p>
          <a:p>
            <a:r>
              <a:rPr lang="en-US" altLang="zh-CN" dirty="0"/>
              <a:t>b</a:t>
            </a:r>
          </a:p>
          <a:p>
            <a:r>
              <a:rPr lang="en-US" altLang="zh-CN" dirty="0"/>
              <a:t>b</a:t>
            </a:r>
          </a:p>
          <a:p>
            <a:r>
              <a:rPr lang="en-US" altLang="zh-CN" dirty="0"/>
              <a:t>q</a:t>
            </a:r>
          </a:p>
          <a:p>
            <a:r>
              <a:rPr lang="en-US" altLang="zh-CN" dirty="0"/>
              <a:t>w</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47</a:t>
            </a:fld>
            <a:endParaRPr lang="zh-CN" altLang="en-US"/>
          </a:p>
        </p:txBody>
      </p:sp>
    </p:spTree>
    <p:extLst>
      <p:ext uri="{BB962C8B-B14F-4D97-AF65-F5344CB8AC3E}">
        <p14:creationId xmlns:p14="http://schemas.microsoft.com/office/powerpoint/2010/main" val="20741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48</a:t>
            </a:fld>
            <a:endParaRPr lang="zh-CN" altLang="en-US"/>
          </a:p>
        </p:txBody>
      </p:sp>
    </p:spTree>
    <p:extLst>
      <p:ext uri="{BB962C8B-B14F-4D97-AF65-F5344CB8AC3E}">
        <p14:creationId xmlns:p14="http://schemas.microsoft.com/office/powerpoint/2010/main" val="2784789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用移位的</a:t>
            </a:r>
            <a:r>
              <a:rPr lang="en-US" altLang="zh-CN" dirty="0"/>
              <a:t>4</a:t>
            </a:r>
            <a:r>
              <a:rPr lang="zh-CN" altLang="en-US" dirty="0"/>
              <a:t>条指令</a:t>
            </a:r>
            <a:endParaRPr lang="en-US" altLang="zh-CN" dirty="0"/>
          </a:p>
          <a:p>
            <a:r>
              <a:rPr lang="zh-CN" altLang="en-US" dirty="0"/>
              <a:t>或者用</a:t>
            </a:r>
            <a:r>
              <a:rPr lang="en-US" altLang="zh-CN" dirty="0" err="1"/>
              <a:t>leaq</a:t>
            </a:r>
            <a:r>
              <a:rPr lang="zh-CN" altLang="en-US" dirty="0"/>
              <a:t>的三条指令</a:t>
            </a:r>
            <a:endParaRPr lang="en-US" altLang="zh-CN" dirty="0"/>
          </a:p>
          <a:p>
            <a:endParaRPr lang="en-US" altLang="zh-CN" dirty="0"/>
          </a:p>
          <a:p>
            <a:r>
              <a:rPr lang="zh-CN" altLang="en-US" dirty="0"/>
              <a:t>汇编</a:t>
            </a:r>
            <a:endParaRPr lang="en-US" altLang="zh-CN" dirty="0"/>
          </a:p>
          <a:p>
            <a:r>
              <a:rPr lang="en-US" altLang="zh-CN" dirty="0"/>
              <a:t>%</a:t>
            </a:r>
            <a:r>
              <a:rPr lang="en-US" altLang="zh-CN" dirty="0" err="1"/>
              <a:t>rax</a:t>
            </a:r>
            <a:r>
              <a:rPr lang="en-US" altLang="zh-CN" dirty="0"/>
              <a:t> &lt;- 5 * x</a:t>
            </a:r>
          </a:p>
          <a:p>
            <a:r>
              <a:rPr lang="en-US" altLang="zh-CN" dirty="0"/>
              <a:t>%</a:t>
            </a:r>
            <a:r>
              <a:rPr lang="en-US" altLang="zh-CN" dirty="0" err="1"/>
              <a:t>rax</a:t>
            </a:r>
            <a:r>
              <a:rPr lang="en-US" altLang="zh-CN" dirty="0"/>
              <a:t> &lt;- 5 * x + 2 * y</a:t>
            </a:r>
          </a:p>
          <a:p>
            <a:r>
              <a:rPr lang="en-US" altLang="zh-CN" dirty="0"/>
              <a:t>%</a:t>
            </a:r>
            <a:r>
              <a:rPr lang="en-US" altLang="zh-CN" dirty="0" err="1"/>
              <a:t>rax</a:t>
            </a:r>
            <a:r>
              <a:rPr lang="en-US" altLang="zh-CN" dirty="0"/>
              <a:t> &lt;- 5 * x + 2 * y + 8 * z</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50</a:t>
            </a:fld>
            <a:endParaRPr lang="zh-CN" altLang="en-US"/>
          </a:p>
        </p:txBody>
      </p:sp>
    </p:spTree>
    <p:extLst>
      <p:ext uri="{BB962C8B-B14F-4D97-AF65-F5344CB8AC3E}">
        <p14:creationId xmlns:p14="http://schemas.microsoft.com/office/powerpoint/2010/main" val="2404596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20278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pPr/>
              <a:t>79</a:t>
            </a:fld>
            <a:endParaRPr lang="zh-CN" altLang="en-US"/>
          </a:p>
        </p:txBody>
      </p:sp>
    </p:spTree>
    <p:extLst>
      <p:ext uri="{BB962C8B-B14F-4D97-AF65-F5344CB8AC3E}">
        <p14:creationId xmlns:p14="http://schemas.microsoft.com/office/powerpoint/2010/main" val="3592316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99</a:t>
            </a:fld>
            <a:endParaRPr lang="zh-CN" altLang="en-US"/>
          </a:p>
        </p:txBody>
      </p:sp>
    </p:spTree>
    <p:extLst>
      <p:ext uri="{BB962C8B-B14F-4D97-AF65-F5344CB8AC3E}">
        <p14:creationId xmlns:p14="http://schemas.microsoft.com/office/powerpoint/2010/main" val="4100552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p>
          <a:p>
            <a:r>
              <a:rPr lang="en-US" altLang="zh-CN" dirty="0"/>
              <a:t>a</a:t>
            </a:r>
            <a:r>
              <a:rPr lang="zh-CN" altLang="en-US" dirty="0"/>
              <a:t> </a:t>
            </a:r>
            <a:r>
              <a:rPr lang="en-US" altLang="zh-CN" dirty="0"/>
              <a:t>&lt; b</a:t>
            </a:r>
          </a:p>
          <a:p>
            <a:r>
              <a:rPr lang="en-US" altLang="zh-CN" dirty="0"/>
              <a:t>result * (a + b)</a:t>
            </a:r>
          </a:p>
          <a:p>
            <a:r>
              <a:rPr lang="en-US" altLang="zh-CN"/>
              <a:t>a + 1</a:t>
            </a:r>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100</a:t>
            </a:fld>
            <a:endParaRPr lang="zh-CN" altLang="en-US"/>
          </a:p>
        </p:txBody>
      </p:sp>
    </p:spTree>
    <p:extLst>
      <p:ext uri="{BB962C8B-B14F-4D97-AF65-F5344CB8AC3E}">
        <p14:creationId xmlns:p14="http://schemas.microsoft.com/office/powerpoint/2010/main" val="8492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rcx</a:t>
            </a:r>
            <a:r>
              <a:rPr lang="en-US" altLang="zh-CN" dirty="0"/>
              <a:t> &lt;- x</a:t>
            </a:r>
          </a:p>
          <a:p>
            <a:r>
              <a:rPr lang="en-US" altLang="zh-CN" dirty="0" err="1"/>
              <a:t>rcx</a:t>
            </a:r>
            <a:r>
              <a:rPr lang="en-US" altLang="zh-CN" dirty="0"/>
              <a:t> &lt;- (x &amp; 1)</a:t>
            </a:r>
          </a:p>
          <a:p>
            <a:r>
              <a:rPr lang="en-US" altLang="zh-CN" dirty="0" err="1"/>
              <a:t>rax</a:t>
            </a:r>
            <a:r>
              <a:rPr lang="en-US" altLang="zh-CN" dirty="0"/>
              <a:t> &lt;- 2 * </a:t>
            </a:r>
            <a:r>
              <a:rPr lang="en-US" altLang="zh-CN" dirty="0" err="1"/>
              <a:t>val</a:t>
            </a:r>
            <a:r>
              <a:rPr lang="en-US" altLang="zh-CN" dirty="0"/>
              <a:t>, </a:t>
            </a:r>
            <a:r>
              <a:rPr lang="zh-CN" altLang="en-US" dirty="0"/>
              <a:t>即</a:t>
            </a:r>
            <a:r>
              <a:rPr lang="en-US" altLang="zh-CN" dirty="0" err="1"/>
              <a:t>val</a:t>
            </a:r>
            <a:r>
              <a:rPr lang="en-US" altLang="zh-CN" dirty="0"/>
              <a:t> = </a:t>
            </a:r>
            <a:r>
              <a:rPr lang="en-US" altLang="zh-CN" dirty="0" err="1"/>
              <a:t>val</a:t>
            </a:r>
            <a:r>
              <a:rPr lang="en-US" altLang="zh-CN" dirty="0"/>
              <a:t> * 2;</a:t>
            </a:r>
          </a:p>
          <a:p>
            <a:r>
              <a:rPr lang="en-US" altLang="zh-CN" dirty="0" err="1"/>
              <a:t>rax</a:t>
            </a:r>
            <a:r>
              <a:rPr lang="en-US" altLang="zh-CN" dirty="0"/>
              <a:t> &lt;- (x &amp; 1) | </a:t>
            </a:r>
            <a:r>
              <a:rPr lang="en-US" altLang="zh-CN" dirty="0" err="1"/>
              <a:t>val</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(int </a:t>
            </a:r>
            <a:r>
              <a:rPr lang="en-US" altLang="zh-CN" dirty="0" err="1"/>
              <a:t>i</a:t>
            </a:r>
            <a:r>
              <a:rPr lang="en-US" altLang="zh-CN" dirty="0"/>
              <a:t> = 64; </a:t>
            </a:r>
            <a:r>
              <a:rPr lang="en-US" altLang="zh-CN" dirty="0" err="1"/>
              <a:t>i</a:t>
            </a:r>
            <a:r>
              <a:rPr lang="en-US" altLang="zh-CN" dirty="0"/>
              <a:t> != 0; </a:t>
            </a:r>
            <a:r>
              <a:rPr lang="en-US" altLang="zh-CN" dirty="0" err="1"/>
              <a:t>i</a:t>
            </a:r>
            <a:r>
              <a:rPr lang="en-US" altLang="zh-CN" dirty="0"/>
              <a:t>--)</a:t>
            </a:r>
          </a:p>
          <a:p>
            <a:r>
              <a:rPr lang="en-US" altLang="zh-CN" dirty="0"/>
              <a:t>    </a:t>
            </a:r>
            <a:r>
              <a:rPr lang="en-US" altLang="zh-CN" dirty="0" err="1"/>
              <a:t>val</a:t>
            </a:r>
            <a:r>
              <a:rPr lang="en-US" altLang="zh-CN" dirty="0"/>
              <a:t> = 2 * </a:t>
            </a:r>
            <a:r>
              <a:rPr lang="en-US" altLang="zh-CN" dirty="0" err="1"/>
              <a:t>val</a:t>
            </a:r>
            <a:r>
              <a:rPr lang="en-US" altLang="zh-CN" dirty="0"/>
              <a:t>;</a:t>
            </a:r>
          </a:p>
          <a:p>
            <a:r>
              <a:rPr lang="en-US" altLang="zh-CN" dirty="0"/>
              <a:t>    </a:t>
            </a:r>
            <a:r>
              <a:rPr lang="en-US" altLang="zh-CN" dirty="0" err="1"/>
              <a:t>val</a:t>
            </a:r>
            <a:r>
              <a:rPr lang="en-US" altLang="zh-CN" dirty="0"/>
              <a:t> = (x &amp; 1) | </a:t>
            </a:r>
            <a:r>
              <a:rPr lang="en-US" altLang="zh-CN" dirty="0" err="1"/>
              <a:t>val</a:t>
            </a:r>
            <a:endParaRPr lang="en-US" altLang="zh-CN" dirty="0"/>
          </a:p>
          <a:p>
            <a:r>
              <a:rPr lang="en-US" altLang="zh-CN"/>
              <a:t>    x &gt;&gt;= 1;</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101</a:t>
            </a:fld>
            <a:endParaRPr lang="zh-CN" altLang="en-US"/>
          </a:p>
        </p:txBody>
      </p:sp>
    </p:spTree>
    <p:extLst>
      <p:ext uri="{BB962C8B-B14F-4D97-AF65-F5344CB8AC3E}">
        <p14:creationId xmlns:p14="http://schemas.microsoft.com/office/powerpoint/2010/main" val="183161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3987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51730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34646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03801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128</a:t>
            </a:fld>
            <a:endParaRPr lang="zh-CN" altLang="en-US"/>
          </a:p>
        </p:txBody>
      </p:sp>
    </p:spTree>
    <p:extLst>
      <p:ext uri="{BB962C8B-B14F-4D97-AF65-F5344CB8AC3E}">
        <p14:creationId xmlns:p14="http://schemas.microsoft.com/office/powerpoint/2010/main" val="2449006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248</a:t>
            </a:fld>
            <a:endParaRPr lang="zh-CN" altLang="en-US"/>
          </a:p>
        </p:txBody>
      </p:sp>
    </p:spTree>
    <p:extLst>
      <p:ext uri="{BB962C8B-B14F-4D97-AF65-F5344CB8AC3E}">
        <p14:creationId xmlns:p14="http://schemas.microsoft.com/office/powerpoint/2010/main" val="2246124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对于每一条指令，处理器一般分以下几步 </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pPr lvl="1"/>
            <a:r>
              <a:rPr lang="zh-CN" altLang="en-US" sz="1200" b="0" i="0" kern="1200" dirty="0">
                <a:solidFill>
                  <a:schemeClr val="tx1"/>
                </a:solidFill>
                <a:effectLst/>
                <a:latin typeface="+mn-lt"/>
                <a:ea typeface="+mn-ea"/>
                <a:cs typeface="+mn-cs"/>
              </a:rPr>
              <a:t>取指令：根据</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的地址取出指令放入数据寄存器（</a:t>
            </a:r>
            <a:r>
              <a:rPr lang="en-US" altLang="zh-CN" sz="1200" b="0" i="0" kern="1200" dirty="0">
                <a:solidFill>
                  <a:schemeClr val="tx1"/>
                </a:solidFill>
                <a:effectLst/>
                <a:latin typeface="+mn-lt"/>
                <a:ea typeface="+mn-ea"/>
                <a:cs typeface="+mn-cs"/>
              </a:rPr>
              <a:t>MDR</a:t>
            </a:r>
            <a:r>
              <a:rPr lang="zh-CN" altLang="en-US" sz="1200" b="0" i="0" kern="1200" dirty="0">
                <a:solidFill>
                  <a:schemeClr val="tx1"/>
                </a:solidFill>
                <a:effectLst/>
                <a:latin typeface="+mn-lt"/>
                <a:ea typeface="+mn-ea"/>
                <a:cs typeface="+mn-cs"/>
              </a:rPr>
              <a:t>）中，再将指令放入</a:t>
            </a:r>
            <a:r>
              <a:rPr lang="en-US" altLang="zh-CN" sz="1200" b="0" i="0" kern="1200" dirty="0">
                <a:solidFill>
                  <a:schemeClr val="tx1"/>
                </a:solidFill>
                <a:effectLst/>
                <a:latin typeface="+mn-lt"/>
                <a:ea typeface="+mn-ea"/>
                <a:cs typeface="+mn-cs"/>
              </a:rPr>
              <a:t>IR(Instruction Register)</a:t>
            </a:r>
            <a:r>
              <a:rPr lang="zh-CN" altLang="en-US" sz="1200" b="0" i="0" kern="1200" dirty="0">
                <a:solidFill>
                  <a:schemeClr val="tx1"/>
                </a:solidFill>
                <a:effectLst/>
                <a:latin typeface="+mn-lt"/>
                <a:ea typeface="+mn-ea"/>
                <a:cs typeface="+mn-cs"/>
              </a:rPr>
              <a:t>中，然后</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自加</a:t>
            </a:r>
            <a:r>
              <a:rPr lang="en-US" altLang="zh-CN" sz="1200" b="0" i="0" kern="1200" dirty="0">
                <a:solidFill>
                  <a:schemeClr val="tx1"/>
                </a:solidFill>
                <a:effectLst/>
                <a:latin typeface="+mn-lt"/>
                <a:ea typeface="+mn-ea"/>
                <a:cs typeface="+mn-cs"/>
              </a:rPr>
              <a:t>1</a:t>
            </a:r>
          </a:p>
          <a:p>
            <a:pPr lvl="1"/>
            <a:r>
              <a:rPr lang="zh-CN" altLang="en-US" sz="1200" b="0" i="0" kern="1200" dirty="0">
                <a:solidFill>
                  <a:schemeClr val="tx1"/>
                </a:solidFill>
                <a:effectLst/>
                <a:latin typeface="+mn-lt"/>
                <a:ea typeface="+mn-ea"/>
                <a:cs typeface="+mn-cs"/>
              </a:rPr>
              <a:t>分析指令，也叫指令译码：将</a:t>
            </a:r>
            <a:r>
              <a:rPr lang="en-US"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的操作码部分的取出送入指令译码器</a:t>
            </a:r>
            <a:r>
              <a:rPr lang="en-US" altLang="zh-CN" sz="1200" b="0" i="0" kern="1200" dirty="0">
                <a:solidFill>
                  <a:schemeClr val="tx1"/>
                </a:solidFill>
                <a:effectLst/>
                <a:latin typeface="+mn-lt"/>
                <a:ea typeface="+mn-ea"/>
                <a:cs typeface="+mn-cs"/>
              </a:rPr>
              <a:t>ID(Instruction Decoder)</a:t>
            </a:r>
            <a:r>
              <a:rPr lang="zh-CN" altLang="en-US" sz="1200" b="0" i="0" kern="1200" dirty="0">
                <a:solidFill>
                  <a:schemeClr val="tx1"/>
                </a:solidFill>
                <a:effectLst/>
                <a:latin typeface="+mn-lt"/>
                <a:ea typeface="+mn-ea"/>
                <a:cs typeface="+mn-cs"/>
              </a:rPr>
              <a:t> 进行移码，译码的结果就是发出相应的控制信号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操作控制器</a:t>
            </a:r>
            <a:r>
              <a:rPr lang="en-US" altLang="zh-CN" sz="1200" b="0" i="0" kern="1200" dirty="0">
                <a:solidFill>
                  <a:schemeClr val="tx1"/>
                </a:solidFill>
                <a:effectLst/>
                <a:latin typeface="+mn-lt"/>
                <a:ea typeface="+mn-ea"/>
                <a:cs typeface="+mn-cs"/>
              </a:rPr>
              <a:t>OC(Operation Controller)】}</a:t>
            </a:r>
            <a:r>
              <a:rPr lang="zh-CN" altLang="en-US" sz="1200" b="0" i="0" kern="1200" dirty="0">
                <a:solidFill>
                  <a:schemeClr val="tx1"/>
                </a:solidFill>
                <a:effectLst/>
                <a:latin typeface="+mn-lt"/>
                <a:ea typeface="+mn-ea"/>
                <a:cs typeface="+mn-cs"/>
              </a:rPr>
              <a:t> 来控制各个部件工作</a:t>
            </a:r>
          </a:p>
          <a:p>
            <a:pPr lvl="1"/>
            <a:r>
              <a:rPr lang="zh-CN" altLang="en-US" sz="1200" b="0" i="0" kern="1200" dirty="0">
                <a:solidFill>
                  <a:schemeClr val="tx1"/>
                </a:solidFill>
                <a:effectLst/>
                <a:latin typeface="+mn-lt"/>
                <a:ea typeface="+mn-ea"/>
                <a:cs typeface="+mn-cs"/>
              </a:rPr>
              <a:t>取操作数，即这条指令所用到的数据 ：根据操作数的地址来获取源操作数</a:t>
            </a:r>
          </a:p>
          <a:p>
            <a:pPr lvl="1"/>
            <a:r>
              <a:rPr lang="zh-CN" altLang="en-US" sz="1200" b="0" i="0" kern="1200" dirty="0">
                <a:solidFill>
                  <a:schemeClr val="tx1"/>
                </a:solidFill>
                <a:effectLst/>
                <a:latin typeface="+mn-lt"/>
                <a:ea typeface="+mn-ea"/>
                <a:cs typeface="+mn-cs"/>
              </a:rPr>
              <a:t>处理操作数 ：操作数送入运算器并根据</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的译码结果进行相应的运算</a:t>
            </a:r>
          </a:p>
          <a:p>
            <a:pPr lvl="1"/>
            <a:r>
              <a:rPr lang="zh-CN" altLang="en-US" sz="1200" b="0" i="0" kern="1200" dirty="0">
                <a:solidFill>
                  <a:schemeClr val="tx1"/>
                </a:solidFill>
                <a:effectLst/>
                <a:latin typeface="+mn-lt"/>
                <a:ea typeface="+mn-ea"/>
                <a:cs typeface="+mn-cs"/>
              </a:rPr>
              <a:t>写入数据，即处理好的结果存放到相应的位置：将结果写入到指定的地址（可以是寄存器也可以是主存）</a:t>
            </a:r>
          </a:p>
          <a:p>
            <a:r>
              <a:rPr lang="zh-CN" altLang="en-US" sz="1200" b="0" i="0" kern="1200" dirty="0">
                <a:solidFill>
                  <a:schemeClr val="tx1"/>
                </a:solidFill>
                <a:effectLst/>
                <a:latin typeface="+mn-lt"/>
                <a:ea typeface="+mn-ea"/>
                <a:cs typeface="+mn-cs"/>
              </a:rPr>
              <a:t>以上五步不一定每条指令都需要执行，比如一个简单的 </a:t>
            </a:r>
            <a:r>
              <a:rPr lang="en-US" altLang="zh-CN" sz="1200" b="0" i="0" kern="1200" dirty="0">
                <a:solidFill>
                  <a:schemeClr val="tx1"/>
                </a:solidFill>
                <a:effectLst/>
                <a:latin typeface="+mn-lt"/>
                <a:ea typeface="+mn-ea"/>
                <a:cs typeface="+mn-cs"/>
              </a:rPr>
              <a:t>mov ax ,bx </a:t>
            </a:r>
            <a:r>
              <a:rPr lang="zh-CN" altLang="en-US" sz="1200" b="0" i="0" kern="1200" dirty="0">
                <a:solidFill>
                  <a:schemeClr val="tx1"/>
                </a:solidFill>
                <a:effectLst/>
                <a:latin typeface="+mn-lt"/>
                <a:ea typeface="+mn-ea"/>
                <a:cs typeface="+mn-cs"/>
              </a:rPr>
              <a:t>只是将 </a:t>
            </a:r>
            <a:r>
              <a:rPr lang="en-US" altLang="zh-CN" sz="1200" b="0" i="0" kern="1200" dirty="0" err="1">
                <a:solidFill>
                  <a:schemeClr val="tx1"/>
                </a:solidFill>
                <a:effectLst/>
                <a:latin typeface="+mn-lt"/>
                <a:ea typeface="+mn-ea"/>
                <a:cs typeface="+mn-cs"/>
              </a:rPr>
              <a:t>bx</a:t>
            </a:r>
            <a:r>
              <a:rPr lang="zh-CN" altLang="en-US" sz="1200" b="0" i="0" kern="1200" dirty="0">
                <a:solidFill>
                  <a:schemeClr val="tx1"/>
                </a:solidFill>
                <a:effectLst/>
                <a:latin typeface="+mn-lt"/>
                <a:ea typeface="+mn-ea"/>
                <a:cs typeface="+mn-cs"/>
              </a:rPr>
              <a:t>寄存器 的数据送入 </a:t>
            </a:r>
            <a:r>
              <a:rPr lang="en-US" altLang="zh-CN" sz="1200" b="0" i="0" kern="1200" dirty="0">
                <a:solidFill>
                  <a:schemeClr val="tx1"/>
                </a:solidFill>
                <a:effectLst/>
                <a:latin typeface="+mn-lt"/>
                <a:ea typeface="+mn-ea"/>
                <a:cs typeface="+mn-cs"/>
              </a:rPr>
              <a:t>ax </a:t>
            </a:r>
            <a:r>
              <a:rPr lang="zh-CN" altLang="en-US" sz="1200" b="0" i="0" kern="1200" dirty="0">
                <a:solidFill>
                  <a:schemeClr val="tx1"/>
                </a:solidFill>
                <a:effectLst/>
                <a:latin typeface="+mn-lt"/>
                <a:ea typeface="+mn-ea"/>
                <a:cs typeface="+mn-cs"/>
              </a:rPr>
              <a:t>而并不需要运算，也就不需要处理操作数</a:t>
            </a:r>
          </a:p>
        </p:txBody>
      </p:sp>
    </p:spTree>
    <p:extLst>
      <p:ext uri="{BB962C8B-B14F-4D97-AF65-F5344CB8AC3E}">
        <p14:creationId xmlns:p14="http://schemas.microsoft.com/office/powerpoint/2010/main" val="3106646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67646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44349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04730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pPr/>
              <a:t>30</a:t>
            </a:fld>
            <a:endParaRPr lang="zh-CN" altLang="en-US"/>
          </a:p>
        </p:txBody>
      </p:sp>
    </p:spTree>
    <p:extLst>
      <p:ext uri="{BB962C8B-B14F-4D97-AF65-F5344CB8AC3E}">
        <p14:creationId xmlns:p14="http://schemas.microsoft.com/office/powerpoint/2010/main" val="2360418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0x100</a:t>
            </a:r>
          </a:p>
          <a:p>
            <a:r>
              <a:rPr lang="en-US" altLang="zh-CN" dirty="0"/>
              <a:t>0xAB</a:t>
            </a:r>
          </a:p>
          <a:p>
            <a:r>
              <a:rPr lang="en-US" altLang="zh-CN" dirty="0"/>
              <a:t>0x108</a:t>
            </a:r>
          </a:p>
          <a:p>
            <a:r>
              <a:rPr lang="en-US" altLang="zh-CN" dirty="0"/>
              <a:t>0xFF</a:t>
            </a:r>
          </a:p>
          <a:p>
            <a:r>
              <a:rPr lang="en-US" altLang="zh-CN" dirty="0"/>
              <a:t>0xAB</a:t>
            </a:r>
          </a:p>
          <a:p>
            <a:r>
              <a:rPr lang="en-US" altLang="zh-CN" dirty="0"/>
              <a:t>0x11</a:t>
            </a:r>
          </a:p>
          <a:p>
            <a:r>
              <a:rPr lang="en-US" altLang="zh-CN" dirty="0"/>
              <a:t>0x13</a:t>
            </a:r>
          </a:p>
          <a:p>
            <a:r>
              <a:rPr lang="en-US" altLang="zh-CN" dirty="0"/>
              <a:t>0xFF</a:t>
            </a:r>
          </a:p>
          <a:p>
            <a:r>
              <a:rPr lang="en-US" altLang="zh-CN"/>
              <a:t>0x11</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43</a:t>
            </a:fld>
            <a:endParaRPr lang="zh-CN" altLang="en-US"/>
          </a:p>
        </p:txBody>
      </p:sp>
    </p:spTree>
    <p:extLst>
      <p:ext uri="{BB962C8B-B14F-4D97-AF65-F5344CB8AC3E}">
        <p14:creationId xmlns:p14="http://schemas.microsoft.com/office/powerpoint/2010/main" val="727468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64</a:t>
            </a:r>
            <a:r>
              <a:rPr lang="zh-CN" altLang="en-US" dirty="0"/>
              <a:t>位系统使用“</a:t>
            </a:r>
            <a:r>
              <a:rPr lang="en-US" altLang="zh-CN" dirty="0"/>
              <a:t>q</a:t>
            </a:r>
            <a:r>
              <a:rPr lang="zh-CN" altLang="en-US" dirty="0"/>
              <a:t>”后缀</a:t>
            </a:r>
            <a:endParaRPr lang="en-US" altLang="zh-CN" dirty="0"/>
          </a:p>
          <a:p>
            <a:endParaRPr lang="en-US" altLang="zh-CN" dirty="0"/>
          </a:p>
          <a:p>
            <a:endParaRPr lang="en-US" altLang="zh-CN" dirty="0"/>
          </a:p>
          <a:p>
            <a:r>
              <a:rPr lang="en-US" altLang="zh-CN" dirty="0"/>
              <a:t>64</a:t>
            </a:r>
            <a:r>
              <a:rPr lang="zh-CN" altLang="en-US" dirty="0"/>
              <a:t>位的</a:t>
            </a:r>
            <a:r>
              <a:rPr lang="en-US" altLang="zh-CN" dirty="0" err="1"/>
              <a:t>movabsq</a:t>
            </a:r>
            <a:r>
              <a:rPr lang="zh-CN" altLang="en-US" dirty="0"/>
              <a:t>允许</a:t>
            </a:r>
            <a:r>
              <a:rPr lang="en-US" altLang="zh-CN" dirty="0"/>
              <a:t>64</a:t>
            </a:r>
            <a:r>
              <a:rPr lang="zh-CN" altLang="en-US" dirty="0"/>
              <a:t>位立即数</a:t>
            </a:r>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44</a:t>
            </a:fld>
            <a:endParaRPr lang="zh-CN" altLang="en-US"/>
          </a:p>
        </p:txBody>
      </p:sp>
    </p:spTree>
    <p:extLst>
      <p:ext uri="{BB962C8B-B14F-4D97-AF65-F5344CB8AC3E}">
        <p14:creationId xmlns:p14="http://schemas.microsoft.com/office/powerpoint/2010/main" val="62017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F59B7ADE-09CB-4B03-B47F-5531046C8C21}"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2911736" y="1181451"/>
            <a:ext cx="3371328" cy="4495104"/>
          </a:xfrm>
          <a:prstGeom prst="ellipse">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494253" y="258233"/>
            <a:ext cx="3651088"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8539944" y="171547"/>
            <a:ext cx="604056"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282576" y="5989475"/>
            <a:ext cx="1470025"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330452" y="759873"/>
            <a:ext cx="1211580" cy="299085"/>
          </a:xfrm>
          <a:prstGeom prst="rect">
            <a:avLst/>
          </a:prstGeom>
        </p:spPr>
        <p:txBody>
          <a:bodyPr wrap="none">
            <a:spAutoFit/>
          </a:bodyPr>
          <a:lstStyle/>
          <a:p>
            <a:pPr defTabSz="608965"/>
            <a:r>
              <a:rPr lang="zh-CN" altLang="en-US" sz="135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330452" y="182445"/>
            <a:ext cx="622935" cy="206375"/>
          </a:xfrm>
          <a:prstGeom prst="rect">
            <a:avLst/>
          </a:prstGeom>
        </p:spPr>
        <p:txBody>
          <a:bodyPr wrap="none">
            <a:spAutoFit/>
          </a:bodyPr>
          <a:lstStyle/>
          <a:p>
            <a:pPr defTabSz="608965"/>
            <a:r>
              <a:rPr kumimoji="1" lang="en-US" altLang="zh-CN" sz="75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75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913"/>
            <a:ext cx="8229600" cy="561975"/>
          </a:xfrm>
        </p:spPr>
        <p:txBody>
          <a:bodyPr/>
          <a:lstStyle/>
          <a:p>
            <a:r>
              <a:rPr lang="zh-CN" altLang="en-US"/>
              <a:t>单击此处编辑母版标题样式</a:t>
            </a:r>
          </a:p>
        </p:txBody>
      </p:sp>
      <p:sp>
        <p:nvSpPr>
          <p:cNvPr id="3" name="内容占位符 2"/>
          <p:cNvSpPr>
            <a:spLocks noGrp="1"/>
          </p:cNvSpPr>
          <p:nvPr>
            <p:ph idx="1"/>
          </p:nvPr>
        </p:nvSpPr>
        <p:spPr>
          <a:xfrm>
            <a:off x="468313" y="836613"/>
            <a:ext cx="8229600" cy="5218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6EE72959-4F3B-4C06-B980-320D7CB24F5B}"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package" Target="../embeddings/Microsoft_Excel_Worksheet.xlsx"/><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package" Target="../embeddings/Microsoft_Excel_Worksheet1.xlsx"/><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www.baidu.com/s?wd=x86%E6%9E%B6%E6%9E%84&amp;tn=SE_PcZhidaonwhc_ngpagmjz&amp;rsv_dl=gh_pc_zhidao"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1.emf"/><Relationship Id="rId4" Type="http://schemas.openxmlformats.org/officeDocument/2006/relationships/image" Target="../media/image10.emf"/></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5.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36370" y="2593268"/>
            <a:ext cx="5856605" cy="645160"/>
          </a:xfrm>
          <a:prstGeom prst="rect">
            <a:avLst/>
          </a:prstGeom>
        </p:spPr>
        <p:txBody>
          <a:bodyPr wrap="none">
            <a:spAutoFit/>
          </a:bodyPr>
          <a:lstStyle/>
          <a:p>
            <a:pPr algn="l" eaLnBrk="1" hangingPunct="1"/>
            <a:r>
              <a:rPr lang="en-US" altLang="zh-CN" sz="3600" b="1">
                <a:solidFill>
                  <a:srgbClr val="2B2E30"/>
                </a:solidFill>
                <a:sym typeface="+mn-ea"/>
              </a:rPr>
              <a:t>chapter3.</a:t>
            </a:r>
            <a:r>
              <a:rPr lang="zh-CN" altLang="en-US" sz="3600" dirty="0">
                <a:sym typeface="+mn-ea"/>
              </a:rPr>
              <a:t>程序的机器级表示</a:t>
            </a:r>
            <a:endParaRPr lang="en-US" altLang="zh-CN" sz="3600" b="1" dirty="0"/>
          </a:p>
        </p:txBody>
      </p:sp>
      <p:sp>
        <p:nvSpPr>
          <p:cNvPr id="138" name="TextBox 4"/>
          <p:cNvSpPr txBox="1"/>
          <p:nvPr/>
        </p:nvSpPr>
        <p:spPr>
          <a:xfrm>
            <a:off x="3016250" y="3314065"/>
            <a:ext cx="3487420" cy="321945"/>
          </a:xfrm>
          <a:prstGeom prst="rect">
            <a:avLst/>
          </a:prstGeom>
          <a:noFill/>
        </p:spPr>
        <p:txBody>
          <a:bodyPr wrap="square" rtlCol="0">
            <a:spAutoFit/>
          </a:bodyPr>
          <a:lstStyle/>
          <a:p>
            <a:r>
              <a:rPr lang="zh-CN" altLang="en-US" sz="1500" dirty="0">
                <a:solidFill>
                  <a:schemeClr val="bg1">
                    <a:lumMod val="50000"/>
                  </a:schemeClr>
                </a:solidFill>
                <a:latin typeface="+mn-ea"/>
                <a:cs typeface="+mn-ea"/>
              </a:rPr>
              <a:t>计算机与软件学院       计算机系统</a:t>
            </a:r>
            <a:r>
              <a:rPr lang="en-US" altLang="zh-CN" sz="1500" dirty="0">
                <a:solidFill>
                  <a:schemeClr val="bg1">
                    <a:lumMod val="50000"/>
                  </a:schemeClr>
                </a:solidFill>
                <a:latin typeface="+mn-ea"/>
                <a:cs typeface="+mn-ea"/>
              </a:rPr>
              <a:t>2</a:t>
            </a:r>
          </a:p>
        </p:txBody>
      </p:sp>
      <p:sp>
        <p:nvSpPr>
          <p:cNvPr id="139" name="TextBox 5"/>
          <p:cNvSpPr txBox="1"/>
          <p:nvPr/>
        </p:nvSpPr>
        <p:spPr>
          <a:xfrm>
            <a:off x="3649980" y="3698081"/>
            <a:ext cx="1566863" cy="321945"/>
          </a:xfrm>
          <a:prstGeom prst="rect">
            <a:avLst/>
          </a:prstGeom>
          <a:noFill/>
        </p:spPr>
        <p:txBody>
          <a:bodyPr wrap="square" rtlCol="0">
            <a:spAutoFit/>
          </a:bodyPr>
          <a:lstStyle/>
          <a:p>
            <a:pPr algn="l"/>
            <a:r>
              <a:rPr lang="zh-CN" altLang="en-US" sz="1500" dirty="0">
                <a:solidFill>
                  <a:schemeClr val="bg1">
                    <a:lumMod val="50000"/>
                  </a:schemeClr>
                </a:solidFill>
                <a:latin typeface="黑体" panose="02010609060101010101" charset="-122"/>
                <a:cs typeface="黑体" panose="02010609060101010101" charset="-122"/>
              </a:rPr>
              <a:t>    教师：罗胜</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500"/>
                                        <p:tgtEl>
                                          <p:spTgt spid="13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wipe(right)">
                                      <p:cBhvr>
                                        <p:cTn id="11"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94839" y="154581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203692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203692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575775" y="1229458"/>
            <a:ext cx="3689350" cy="829945"/>
          </a:xfrm>
          <a:prstGeom prst="rect">
            <a:avLst/>
          </a:prstGeom>
          <a:noFill/>
        </p:spPr>
        <p:txBody>
          <a:bodyPr wrap="none" rtlCol="0">
            <a:spAutoFit/>
          </a:bodyPr>
          <a:lstStyle/>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rPr>
              <a:t>回顾具体的</a:t>
            </a: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sym typeface="+mn-ea"/>
              </a:rPr>
              <a:t>冯.诺依曼结构</a:t>
            </a:r>
          </a:p>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sym typeface="+mn-ea"/>
              </a:rPr>
              <a:t>计算机模型</a:t>
            </a:r>
          </a:p>
        </p:txBody>
      </p:sp>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319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40355" name="Text Box 3"/>
          <p:cNvSpPr txBox="1">
            <a:spLocks noChangeArrowheads="1"/>
          </p:cNvSpPr>
          <p:nvPr/>
        </p:nvSpPr>
        <p:spPr bwMode="auto">
          <a:xfrm>
            <a:off x="2573179" y="2989660"/>
            <a:ext cx="1113235" cy="368300"/>
          </a:xfrm>
          <a:prstGeom prst="rect">
            <a:avLst/>
          </a:prstGeom>
          <a:solidFill>
            <a:srgbClr val="0000FF">
              <a:alpha val="25999"/>
            </a:srgbClr>
          </a:solidFill>
          <a:ln w="9525" algn="ctr">
            <a:solidFill>
              <a:schemeClr val="tx1"/>
            </a:solidFill>
            <a:miter lim="800000"/>
          </a:ln>
          <a:effectLst/>
        </p:spPr>
        <p:txBody>
          <a:bodyPr>
            <a:spAutoFit/>
          </a:bodyPr>
          <a:lstStyle/>
          <a:p>
            <a:pPr marL="342900" indent="-342900"/>
            <a:r>
              <a:rPr lang="zh-CN" altLang="en-US"/>
              <a:t>  控制器</a:t>
            </a:r>
          </a:p>
        </p:txBody>
      </p:sp>
      <p:grpSp>
        <p:nvGrpSpPr>
          <p:cNvPr id="740356" name="Group 4"/>
          <p:cNvGrpSpPr/>
          <p:nvPr/>
        </p:nvGrpSpPr>
        <p:grpSpPr bwMode="auto">
          <a:xfrm>
            <a:off x="2336245" y="2382441"/>
            <a:ext cx="3712369" cy="3443288"/>
            <a:chOff x="215" y="1338"/>
            <a:chExt cx="3118" cy="2892"/>
          </a:xfrm>
        </p:grpSpPr>
        <p:sp>
          <p:nvSpPr>
            <p:cNvPr id="740357" name="Rectangle 5"/>
            <p:cNvSpPr>
              <a:spLocks noChangeArrowheads="1"/>
            </p:cNvSpPr>
            <p:nvPr/>
          </p:nvSpPr>
          <p:spPr bwMode="auto">
            <a:xfrm>
              <a:off x="215" y="1650"/>
              <a:ext cx="3118" cy="2580"/>
            </a:xfrm>
            <a:prstGeom prst="rect">
              <a:avLst/>
            </a:prstGeom>
            <a:noFill/>
            <a:ln w="38100" cap="rnd" algn="ctr">
              <a:solidFill>
                <a:schemeClr val="tx1"/>
              </a:solidFill>
              <a:prstDash val="sysDot"/>
              <a:miter lim="800000"/>
            </a:ln>
            <a:effectLst/>
          </p:spPr>
          <p:txBody>
            <a:bodyPr wrap="none" anchor="ctr"/>
            <a:lstStyle/>
            <a:p>
              <a:endParaRPr lang="zh-CN" altLang="en-US" sz="1350"/>
            </a:p>
          </p:txBody>
        </p:sp>
        <p:sp>
          <p:nvSpPr>
            <p:cNvPr id="740358" name="Text Box 6"/>
            <p:cNvSpPr txBox="1">
              <a:spLocks noChangeArrowheads="1"/>
            </p:cNvSpPr>
            <p:nvPr/>
          </p:nvSpPr>
          <p:spPr bwMode="auto">
            <a:xfrm>
              <a:off x="385" y="1338"/>
              <a:ext cx="538" cy="309"/>
            </a:xfrm>
            <a:prstGeom prst="rect">
              <a:avLst/>
            </a:prstGeom>
            <a:noFill/>
            <a:ln w="9525" algn="ctr">
              <a:noFill/>
              <a:miter lim="800000"/>
            </a:ln>
            <a:effectLst/>
          </p:spPr>
          <p:txBody>
            <a:bodyPr>
              <a:spAutoFit/>
            </a:bodyPr>
            <a:lstStyle/>
            <a:p>
              <a:pPr marL="342900" indent="-342900">
                <a:spcBef>
                  <a:spcPct val="50000"/>
                </a:spcBef>
              </a:pPr>
              <a:r>
                <a:rPr lang="en-US" altLang="zh-CN"/>
                <a:t>CPU</a:t>
              </a:r>
            </a:p>
          </p:txBody>
        </p:sp>
      </p:grpSp>
      <p:sp>
        <p:nvSpPr>
          <p:cNvPr id="740359" name="Text Box 7"/>
          <p:cNvSpPr txBox="1">
            <a:spLocks noChangeArrowheads="1"/>
          </p:cNvSpPr>
          <p:nvPr/>
        </p:nvSpPr>
        <p:spPr bwMode="auto">
          <a:xfrm>
            <a:off x="4091226" y="3057525"/>
            <a:ext cx="776288" cy="299085"/>
          </a:xfrm>
          <a:prstGeom prst="rect">
            <a:avLst/>
          </a:prstGeom>
          <a:solidFill>
            <a:srgbClr val="FF0000">
              <a:alpha val="17999"/>
            </a:srgbClr>
          </a:solidFill>
          <a:ln w="9525" algn="ctr">
            <a:solidFill>
              <a:schemeClr val="tx1"/>
            </a:solidFill>
            <a:miter lim="800000"/>
          </a:ln>
          <a:effectLst/>
        </p:spPr>
        <p:txBody>
          <a:bodyPr>
            <a:spAutoFit/>
          </a:bodyPr>
          <a:lstStyle/>
          <a:p>
            <a:pPr marL="342900" indent="-342900">
              <a:spcBef>
                <a:spcPct val="50000"/>
              </a:spcBef>
            </a:pPr>
            <a:r>
              <a:rPr lang="en-US" altLang="zh-CN" sz="1350">
                <a:solidFill>
                  <a:srgbClr val="008000"/>
                </a:solidFill>
              </a:rPr>
              <a:t>    PC</a:t>
            </a:r>
          </a:p>
        </p:txBody>
      </p:sp>
      <p:grpSp>
        <p:nvGrpSpPr>
          <p:cNvPr id="740360" name="Group 8"/>
          <p:cNvGrpSpPr/>
          <p:nvPr/>
        </p:nvGrpSpPr>
        <p:grpSpPr bwMode="auto">
          <a:xfrm>
            <a:off x="8008859" y="3327797"/>
            <a:ext cx="844153" cy="645319"/>
            <a:chOff x="4893" y="2132"/>
            <a:chExt cx="709" cy="542"/>
          </a:xfrm>
        </p:grpSpPr>
        <p:sp>
          <p:nvSpPr>
            <p:cNvPr id="740361" name="Text Box 9"/>
            <p:cNvSpPr txBox="1">
              <a:spLocks noChangeArrowheads="1"/>
            </p:cNvSpPr>
            <p:nvPr/>
          </p:nvSpPr>
          <p:spPr bwMode="auto">
            <a:xfrm>
              <a:off x="5205" y="2132"/>
              <a:ext cx="397" cy="542"/>
            </a:xfrm>
            <a:prstGeom prst="rect">
              <a:avLst/>
            </a:prstGeom>
            <a:solidFill>
              <a:srgbClr val="0000FF">
                <a:alpha val="25999"/>
              </a:srgbClr>
            </a:solidFill>
            <a:ln w="9525" algn="ctr">
              <a:solidFill>
                <a:schemeClr val="tx1"/>
              </a:solidFill>
              <a:miter lim="800000"/>
            </a:ln>
            <a:effectLst/>
          </p:spPr>
          <p:txBody>
            <a:bodyPr lIns="0" rIns="0">
              <a:spAutoFit/>
            </a:bodyPr>
            <a:lstStyle/>
            <a:p>
              <a:pPr marL="342900" indent="-342900"/>
              <a:r>
                <a:rPr lang="zh-CN" altLang="en-US">
                  <a:solidFill>
                    <a:srgbClr val="CC3300"/>
                  </a:solidFill>
                </a:rPr>
                <a:t>输入</a:t>
              </a:r>
            </a:p>
            <a:p>
              <a:pPr marL="342900" indent="-342900"/>
              <a:r>
                <a:rPr lang="zh-CN" altLang="en-US">
                  <a:solidFill>
                    <a:srgbClr val="CC3300"/>
                  </a:solidFill>
                </a:rPr>
                <a:t>设备</a:t>
              </a:r>
            </a:p>
          </p:txBody>
        </p:sp>
        <p:sp>
          <p:nvSpPr>
            <p:cNvPr id="740362" name="AutoShape 10"/>
            <p:cNvSpPr>
              <a:spLocks noChangeArrowheads="1"/>
            </p:cNvSpPr>
            <p:nvPr/>
          </p:nvSpPr>
          <p:spPr bwMode="auto">
            <a:xfrm>
              <a:off x="4893" y="2358"/>
              <a:ext cx="283" cy="141"/>
            </a:xfrm>
            <a:prstGeom prst="leftRightArrow">
              <a:avLst>
                <a:gd name="adj1" fmla="val 50000"/>
                <a:gd name="adj2" fmla="val 40142"/>
              </a:avLst>
            </a:prstGeom>
            <a:solidFill>
              <a:schemeClr val="bg1"/>
            </a:solidFill>
            <a:ln w="28575" algn="ctr">
              <a:solidFill>
                <a:srgbClr val="CC3300"/>
              </a:solidFill>
              <a:miter lim="800000"/>
            </a:ln>
            <a:effectLst/>
          </p:spPr>
          <p:txBody>
            <a:bodyPr wrap="none" anchor="ctr"/>
            <a:lstStyle/>
            <a:p>
              <a:pPr marL="342900" indent="-342900" algn="ctr"/>
              <a:endParaRPr lang="zh-CN" altLang="en-US" sz="1350">
                <a:solidFill>
                  <a:srgbClr val="CC3300"/>
                </a:solidFill>
              </a:endParaRPr>
            </a:p>
          </p:txBody>
        </p:sp>
      </p:grpSp>
      <p:grpSp>
        <p:nvGrpSpPr>
          <p:cNvPr id="740363" name="Group 11"/>
          <p:cNvGrpSpPr/>
          <p:nvPr/>
        </p:nvGrpSpPr>
        <p:grpSpPr bwMode="auto">
          <a:xfrm>
            <a:off x="8040291" y="4388882"/>
            <a:ext cx="844153" cy="645319"/>
            <a:chOff x="4893" y="3010"/>
            <a:chExt cx="709" cy="542"/>
          </a:xfrm>
        </p:grpSpPr>
        <p:sp>
          <p:nvSpPr>
            <p:cNvPr id="740364" name="Text Box 12"/>
            <p:cNvSpPr txBox="1">
              <a:spLocks noChangeArrowheads="1"/>
            </p:cNvSpPr>
            <p:nvPr/>
          </p:nvSpPr>
          <p:spPr bwMode="auto">
            <a:xfrm>
              <a:off x="5205" y="3010"/>
              <a:ext cx="397" cy="542"/>
            </a:xfrm>
            <a:prstGeom prst="rect">
              <a:avLst/>
            </a:prstGeom>
            <a:solidFill>
              <a:srgbClr val="0000FF">
                <a:alpha val="25999"/>
              </a:srgbClr>
            </a:solidFill>
            <a:ln w="9525" algn="ctr">
              <a:solidFill>
                <a:schemeClr val="tx1"/>
              </a:solidFill>
              <a:miter lim="800000"/>
            </a:ln>
            <a:effectLst/>
          </p:spPr>
          <p:txBody>
            <a:bodyPr lIns="0" rIns="0">
              <a:spAutoFit/>
            </a:bodyPr>
            <a:lstStyle/>
            <a:p>
              <a:pPr marL="342900" indent="-342900"/>
              <a:r>
                <a:rPr lang="zh-CN" altLang="en-US">
                  <a:solidFill>
                    <a:srgbClr val="CC3300"/>
                  </a:solidFill>
                </a:rPr>
                <a:t>输出</a:t>
              </a:r>
              <a:endParaRPr lang="en-US" altLang="zh-CN">
                <a:solidFill>
                  <a:srgbClr val="CC3300"/>
                </a:solidFill>
              </a:endParaRPr>
            </a:p>
            <a:p>
              <a:pPr marL="342900" indent="-342900"/>
              <a:r>
                <a:rPr lang="zh-CN" altLang="en-US">
                  <a:solidFill>
                    <a:srgbClr val="CC3300"/>
                  </a:solidFill>
                </a:rPr>
                <a:t>设备</a:t>
              </a:r>
            </a:p>
          </p:txBody>
        </p:sp>
        <p:sp>
          <p:nvSpPr>
            <p:cNvPr id="740365" name="AutoShape 13"/>
            <p:cNvSpPr>
              <a:spLocks noChangeArrowheads="1"/>
            </p:cNvSpPr>
            <p:nvPr/>
          </p:nvSpPr>
          <p:spPr bwMode="auto">
            <a:xfrm>
              <a:off x="4893" y="3180"/>
              <a:ext cx="283" cy="141"/>
            </a:xfrm>
            <a:prstGeom prst="leftRightArrow">
              <a:avLst>
                <a:gd name="adj1" fmla="val 50000"/>
                <a:gd name="adj2" fmla="val 40142"/>
              </a:avLst>
            </a:prstGeom>
            <a:solidFill>
              <a:schemeClr val="bg1"/>
            </a:solidFill>
            <a:ln w="28575" algn="ctr">
              <a:solidFill>
                <a:srgbClr val="CC3300"/>
              </a:solidFill>
              <a:miter lim="800000"/>
            </a:ln>
            <a:effectLst/>
          </p:spPr>
          <p:txBody>
            <a:bodyPr wrap="none" anchor="ctr"/>
            <a:lstStyle/>
            <a:p>
              <a:endParaRPr lang="zh-CN" altLang="en-US" sz="1350"/>
            </a:p>
          </p:txBody>
        </p:sp>
      </p:grpSp>
      <p:sp>
        <p:nvSpPr>
          <p:cNvPr id="740366" name="Text Box 14"/>
          <p:cNvSpPr txBox="1">
            <a:spLocks noChangeArrowheads="1"/>
          </p:cNvSpPr>
          <p:nvPr/>
        </p:nvSpPr>
        <p:spPr bwMode="auto">
          <a:xfrm>
            <a:off x="5069920" y="3057525"/>
            <a:ext cx="809625" cy="299085"/>
          </a:xfrm>
          <a:prstGeom prst="rect">
            <a:avLst/>
          </a:prstGeom>
          <a:solidFill>
            <a:srgbClr val="FF0000">
              <a:alpha val="17999"/>
            </a:srgbClr>
          </a:solidFill>
          <a:ln w="9525" algn="ctr">
            <a:solidFill>
              <a:schemeClr val="tx1"/>
            </a:solidFill>
            <a:miter lim="800000"/>
          </a:ln>
          <a:effectLst/>
        </p:spPr>
        <p:txBody>
          <a:bodyPr>
            <a:spAutoFit/>
          </a:bodyPr>
          <a:lstStyle/>
          <a:p>
            <a:pPr marL="342900" indent="-342900">
              <a:spcBef>
                <a:spcPct val="50000"/>
              </a:spcBef>
            </a:pPr>
            <a:r>
              <a:rPr lang="en-US" altLang="zh-CN" sz="1350">
                <a:solidFill>
                  <a:srgbClr val="008000"/>
                </a:solidFill>
              </a:rPr>
              <a:t>  MAR</a:t>
            </a:r>
          </a:p>
        </p:txBody>
      </p:sp>
      <p:sp>
        <p:nvSpPr>
          <p:cNvPr id="740367" name="Text Box 15"/>
          <p:cNvSpPr txBox="1">
            <a:spLocks noChangeArrowheads="1"/>
          </p:cNvSpPr>
          <p:nvPr/>
        </p:nvSpPr>
        <p:spPr bwMode="auto">
          <a:xfrm>
            <a:off x="5104448" y="5318522"/>
            <a:ext cx="809625" cy="299085"/>
          </a:xfrm>
          <a:prstGeom prst="rect">
            <a:avLst/>
          </a:prstGeom>
          <a:solidFill>
            <a:srgbClr val="FF0000">
              <a:alpha val="17999"/>
            </a:srgbClr>
          </a:solidFill>
          <a:ln w="9525" algn="ctr">
            <a:solidFill>
              <a:schemeClr val="tx1"/>
            </a:solidFill>
            <a:miter lim="800000"/>
          </a:ln>
          <a:effectLst/>
        </p:spPr>
        <p:txBody>
          <a:bodyPr>
            <a:spAutoFit/>
          </a:bodyPr>
          <a:lstStyle/>
          <a:p>
            <a:pPr marL="342900" indent="-342900">
              <a:spcBef>
                <a:spcPct val="50000"/>
              </a:spcBef>
            </a:pPr>
            <a:r>
              <a:rPr lang="en-US" altLang="zh-CN" sz="1350">
                <a:solidFill>
                  <a:schemeClr val="accent2"/>
                </a:solidFill>
              </a:rPr>
              <a:t>  MDR</a:t>
            </a:r>
          </a:p>
        </p:txBody>
      </p:sp>
      <p:sp>
        <p:nvSpPr>
          <p:cNvPr id="740368" name="Line 16"/>
          <p:cNvSpPr>
            <a:spLocks noChangeShapeType="1"/>
          </p:cNvSpPr>
          <p:nvPr/>
        </p:nvSpPr>
        <p:spPr bwMode="auto">
          <a:xfrm>
            <a:off x="3686414" y="3192066"/>
            <a:ext cx="404813" cy="0"/>
          </a:xfrm>
          <a:prstGeom prst="line">
            <a:avLst/>
          </a:prstGeom>
          <a:noFill/>
          <a:ln w="38100">
            <a:solidFill>
              <a:srgbClr val="FF3300"/>
            </a:solidFill>
            <a:prstDash val="dash"/>
            <a:round/>
            <a:tailEnd type="triangle" w="med" len="med"/>
          </a:ln>
          <a:effectLst/>
        </p:spPr>
        <p:txBody>
          <a:bodyPr/>
          <a:lstStyle/>
          <a:p>
            <a:endParaRPr lang="zh-CN" altLang="en-US" sz="1350"/>
          </a:p>
        </p:txBody>
      </p:sp>
      <p:sp>
        <p:nvSpPr>
          <p:cNvPr id="740369" name="Line 17"/>
          <p:cNvSpPr>
            <a:spLocks noChangeShapeType="1"/>
          </p:cNvSpPr>
          <p:nvPr/>
        </p:nvSpPr>
        <p:spPr bwMode="auto">
          <a:xfrm>
            <a:off x="4867514" y="3192066"/>
            <a:ext cx="203597" cy="0"/>
          </a:xfrm>
          <a:prstGeom prst="line">
            <a:avLst/>
          </a:prstGeom>
          <a:noFill/>
          <a:ln w="38100">
            <a:solidFill>
              <a:srgbClr val="007635"/>
            </a:solidFill>
            <a:round/>
            <a:tailEnd type="triangle" w="med" len="med"/>
          </a:ln>
          <a:effectLst/>
        </p:spPr>
        <p:txBody>
          <a:bodyPr/>
          <a:lstStyle/>
          <a:p>
            <a:endParaRPr lang="zh-CN" altLang="en-US" sz="1350"/>
          </a:p>
        </p:txBody>
      </p:sp>
      <p:sp>
        <p:nvSpPr>
          <p:cNvPr id="740370" name="Line 18"/>
          <p:cNvSpPr>
            <a:spLocks noChangeShapeType="1"/>
          </p:cNvSpPr>
          <p:nvPr/>
        </p:nvSpPr>
        <p:spPr bwMode="auto">
          <a:xfrm>
            <a:off x="5374720" y="4947047"/>
            <a:ext cx="0" cy="371475"/>
          </a:xfrm>
          <a:prstGeom prst="line">
            <a:avLst/>
          </a:prstGeom>
          <a:noFill/>
          <a:ln w="38100">
            <a:solidFill>
              <a:srgbClr val="3333CC"/>
            </a:solidFill>
            <a:round/>
            <a:headEnd type="triangle" w="med" len="med"/>
            <a:tailEnd type="triangle" w="med" len="med"/>
          </a:ln>
          <a:effectLst/>
        </p:spPr>
        <p:txBody>
          <a:bodyPr/>
          <a:lstStyle/>
          <a:p>
            <a:endParaRPr lang="zh-CN" altLang="en-US" sz="1350"/>
          </a:p>
        </p:txBody>
      </p:sp>
      <p:grpSp>
        <p:nvGrpSpPr>
          <p:cNvPr id="740371" name="Group 19"/>
          <p:cNvGrpSpPr/>
          <p:nvPr/>
        </p:nvGrpSpPr>
        <p:grpSpPr bwMode="auto">
          <a:xfrm>
            <a:off x="4159091" y="3631406"/>
            <a:ext cx="573881" cy="1113235"/>
            <a:chOff x="3135" y="2472"/>
            <a:chExt cx="454" cy="935"/>
          </a:xfrm>
        </p:grpSpPr>
        <p:grpSp>
          <p:nvGrpSpPr>
            <p:cNvPr id="740372" name="Group 20"/>
            <p:cNvGrpSpPr/>
            <p:nvPr/>
          </p:nvGrpSpPr>
          <p:grpSpPr bwMode="auto">
            <a:xfrm flipH="1">
              <a:off x="3135" y="2472"/>
              <a:ext cx="454" cy="935"/>
              <a:chOff x="3078" y="2330"/>
              <a:chExt cx="625" cy="1580"/>
            </a:xfrm>
          </p:grpSpPr>
          <p:sp>
            <p:nvSpPr>
              <p:cNvPr id="740373" name="Line 12"/>
              <p:cNvSpPr>
                <a:spLocks noChangeShapeType="1"/>
              </p:cNvSpPr>
              <p:nvPr/>
            </p:nvSpPr>
            <p:spPr bwMode="auto">
              <a:xfrm flipH="1">
                <a:off x="3078" y="2330"/>
                <a:ext cx="9" cy="691"/>
              </a:xfrm>
              <a:prstGeom prst="line">
                <a:avLst/>
              </a:prstGeom>
              <a:noFill/>
              <a:ln w="25400">
                <a:solidFill>
                  <a:schemeClr val="tx1"/>
                </a:solidFill>
                <a:round/>
              </a:ln>
            </p:spPr>
            <p:txBody>
              <a:bodyPr wrap="none" anchor="ctr"/>
              <a:lstStyle/>
              <a:p>
                <a:endParaRPr lang="zh-CN" altLang="en-US" sz="1350"/>
              </a:p>
            </p:txBody>
          </p:sp>
          <p:sp>
            <p:nvSpPr>
              <p:cNvPr id="740374" name="Line 13"/>
              <p:cNvSpPr>
                <a:spLocks noChangeShapeType="1"/>
              </p:cNvSpPr>
              <p:nvPr/>
            </p:nvSpPr>
            <p:spPr bwMode="auto">
              <a:xfrm>
                <a:off x="3107" y="2330"/>
                <a:ext cx="592" cy="307"/>
              </a:xfrm>
              <a:prstGeom prst="line">
                <a:avLst/>
              </a:prstGeom>
              <a:noFill/>
              <a:ln w="25400">
                <a:solidFill>
                  <a:schemeClr val="tx1"/>
                </a:solidFill>
                <a:round/>
              </a:ln>
            </p:spPr>
            <p:txBody>
              <a:bodyPr wrap="none" anchor="ctr"/>
              <a:lstStyle/>
              <a:p>
                <a:endParaRPr lang="zh-CN" altLang="en-US" sz="1350"/>
              </a:p>
            </p:txBody>
          </p:sp>
          <p:sp>
            <p:nvSpPr>
              <p:cNvPr id="740375" name="Line 14"/>
              <p:cNvSpPr>
                <a:spLocks noChangeShapeType="1"/>
              </p:cNvSpPr>
              <p:nvPr/>
            </p:nvSpPr>
            <p:spPr bwMode="auto">
              <a:xfrm>
                <a:off x="3087" y="3018"/>
                <a:ext cx="213" cy="110"/>
              </a:xfrm>
              <a:prstGeom prst="line">
                <a:avLst/>
              </a:prstGeom>
              <a:noFill/>
              <a:ln w="25400">
                <a:solidFill>
                  <a:schemeClr val="tx1"/>
                </a:solidFill>
                <a:round/>
              </a:ln>
            </p:spPr>
            <p:txBody>
              <a:bodyPr wrap="none" anchor="ctr"/>
              <a:lstStyle/>
              <a:p>
                <a:endParaRPr lang="zh-CN" altLang="en-US" sz="1350"/>
              </a:p>
            </p:txBody>
          </p:sp>
          <p:sp>
            <p:nvSpPr>
              <p:cNvPr id="740376" name="Line 16"/>
              <p:cNvSpPr>
                <a:spLocks noChangeShapeType="1"/>
              </p:cNvSpPr>
              <p:nvPr/>
            </p:nvSpPr>
            <p:spPr bwMode="auto">
              <a:xfrm>
                <a:off x="3693" y="2644"/>
                <a:ext cx="10" cy="457"/>
              </a:xfrm>
              <a:prstGeom prst="line">
                <a:avLst/>
              </a:prstGeom>
              <a:noFill/>
              <a:ln w="25400">
                <a:solidFill>
                  <a:schemeClr val="tx1"/>
                </a:solidFill>
                <a:round/>
              </a:ln>
            </p:spPr>
            <p:txBody>
              <a:bodyPr wrap="none" anchor="ctr"/>
              <a:lstStyle/>
              <a:p>
                <a:endParaRPr lang="zh-CN" altLang="en-US" sz="1350"/>
              </a:p>
            </p:txBody>
          </p:sp>
          <p:sp>
            <p:nvSpPr>
              <p:cNvPr id="740377" name="Line 18"/>
              <p:cNvSpPr>
                <a:spLocks noChangeShapeType="1"/>
              </p:cNvSpPr>
              <p:nvPr/>
            </p:nvSpPr>
            <p:spPr bwMode="auto">
              <a:xfrm flipV="1">
                <a:off x="3120" y="3256"/>
                <a:ext cx="0" cy="654"/>
              </a:xfrm>
              <a:prstGeom prst="line">
                <a:avLst/>
              </a:prstGeom>
              <a:noFill/>
              <a:ln w="25400">
                <a:solidFill>
                  <a:schemeClr val="tx1"/>
                </a:solidFill>
                <a:round/>
              </a:ln>
            </p:spPr>
            <p:txBody>
              <a:bodyPr wrap="none" anchor="ctr"/>
              <a:lstStyle/>
              <a:p>
                <a:endParaRPr lang="zh-CN" altLang="en-US" sz="1350"/>
              </a:p>
            </p:txBody>
          </p:sp>
          <p:sp>
            <p:nvSpPr>
              <p:cNvPr id="740378" name="Line 19"/>
              <p:cNvSpPr>
                <a:spLocks noChangeShapeType="1"/>
              </p:cNvSpPr>
              <p:nvPr/>
            </p:nvSpPr>
            <p:spPr bwMode="auto">
              <a:xfrm flipV="1">
                <a:off x="3135" y="3549"/>
                <a:ext cx="564" cy="349"/>
              </a:xfrm>
              <a:prstGeom prst="line">
                <a:avLst/>
              </a:prstGeom>
              <a:noFill/>
              <a:ln w="25400">
                <a:solidFill>
                  <a:schemeClr val="tx1"/>
                </a:solidFill>
                <a:round/>
              </a:ln>
            </p:spPr>
            <p:txBody>
              <a:bodyPr wrap="none" anchor="ctr"/>
              <a:lstStyle/>
              <a:p>
                <a:endParaRPr lang="zh-CN" altLang="en-US" sz="1350"/>
              </a:p>
            </p:txBody>
          </p:sp>
          <p:sp>
            <p:nvSpPr>
              <p:cNvPr id="740379" name="Line 20"/>
              <p:cNvSpPr>
                <a:spLocks noChangeShapeType="1"/>
              </p:cNvSpPr>
              <p:nvPr/>
            </p:nvSpPr>
            <p:spPr bwMode="auto">
              <a:xfrm flipV="1">
                <a:off x="3121" y="3125"/>
                <a:ext cx="171" cy="124"/>
              </a:xfrm>
              <a:prstGeom prst="line">
                <a:avLst/>
              </a:prstGeom>
              <a:noFill/>
              <a:ln w="25400">
                <a:solidFill>
                  <a:schemeClr val="tx1"/>
                </a:solidFill>
                <a:round/>
              </a:ln>
            </p:spPr>
            <p:txBody>
              <a:bodyPr wrap="none" anchor="ctr"/>
              <a:lstStyle/>
              <a:p>
                <a:endParaRPr lang="zh-CN" altLang="en-US" sz="1350"/>
              </a:p>
            </p:txBody>
          </p:sp>
          <p:sp>
            <p:nvSpPr>
              <p:cNvPr id="740380" name="Line 22"/>
              <p:cNvSpPr>
                <a:spLocks noChangeShapeType="1"/>
              </p:cNvSpPr>
              <p:nvPr/>
            </p:nvSpPr>
            <p:spPr bwMode="auto">
              <a:xfrm flipV="1">
                <a:off x="3702" y="3067"/>
                <a:ext cx="0" cy="481"/>
              </a:xfrm>
              <a:prstGeom prst="line">
                <a:avLst/>
              </a:prstGeom>
              <a:noFill/>
              <a:ln w="25400">
                <a:solidFill>
                  <a:schemeClr val="tx1"/>
                </a:solidFill>
                <a:round/>
              </a:ln>
            </p:spPr>
            <p:txBody>
              <a:bodyPr wrap="none" anchor="ctr"/>
              <a:lstStyle/>
              <a:p>
                <a:endParaRPr lang="zh-CN" altLang="en-US" sz="1350"/>
              </a:p>
            </p:txBody>
          </p:sp>
        </p:grpSp>
        <p:sp>
          <p:nvSpPr>
            <p:cNvPr id="740381" name="Rectangle 25"/>
            <p:cNvSpPr>
              <a:spLocks noChangeArrowheads="1"/>
            </p:cNvSpPr>
            <p:nvPr/>
          </p:nvSpPr>
          <p:spPr bwMode="auto">
            <a:xfrm rot="16200000" flipH="1">
              <a:off x="3033" y="2830"/>
              <a:ext cx="510" cy="249"/>
            </a:xfrm>
            <a:prstGeom prst="rect">
              <a:avLst/>
            </a:prstGeom>
            <a:noFill/>
            <a:ln w="12700">
              <a:noFill/>
              <a:miter lim="800000"/>
            </a:ln>
          </p:spPr>
          <p:txBody>
            <a:bodyPr lIns="67866" tIns="33337" rIns="67866" bIns="33337">
              <a:spAutoFit/>
            </a:bodyPr>
            <a:lstStyle/>
            <a:p>
              <a:pPr>
                <a:lnSpc>
                  <a:spcPct val="90000"/>
                </a:lnSpc>
              </a:pPr>
              <a:r>
                <a:rPr lang="en-US" altLang="zh-CN">
                  <a:latin typeface="Arial" panose="020B0604020202020204" pitchFamily="34" charset="0"/>
                  <a:ea typeface="宋体" panose="02010600030101010101" pitchFamily="2" charset="-122"/>
                  <a:cs typeface="Arial" panose="020B0604020202020204" pitchFamily="34" charset="0"/>
                </a:rPr>
                <a:t>ALU</a:t>
              </a:r>
            </a:p>
          </p:txBody>
        </p:sp>
      </p:grpSp>
      <p:grpSp>
        <p:nvGrpSpPr>
          <p:cNvPr id="740382" name="Group 30"/>
          <p:cNvGrpSpPr/>
          <p:nvPr/>
        </p:nvGrpSpPr>
        <p:grpSpPr bwMode="auto">
          <a:xfrm>
            <a:off x="4699635" y="3935016"/>
            <a:ext cx="303610" cy="607219"/>
            <a:chOff x="2030" y="2415"/>
            <a:chExt cx="341" cy="510"/>
          </a:xfrm>
        </p:grpSpPr>
        <p:sp>
          <p:nvSpPr>
            <p:cNvPr id="740383" name="Line 31"/>
            <p:cNvSpPr>
              <a:spLocks noChangeShapeType="1"/>
            </p:cNvSpPr>
            <p:nvPr/>
          </p:nvSpPr>
          <p:spPr bwMode="auto">
            <a:xfrm flipH="1">
              <a:off x="2031" y="2415"/>
              <a:ext cx="340" cy="0"/>
            </a:xfrm>
            <a:prstGeom prst="line">
              <a:avLst/>
            </a:prstGeom>
            <a:noFill/>
            <a:ln w="38100">
              <a:solidFill>
                <a:srgbClr val="3333CC"/>
              </a:solidFill>
              <a:round/>
              <a:tailEnd type="triangle" w="med" len="med"/>
            </a:ln>
            <a:effectLst/>
          </p:spPr>
          <p:txBody>
            <a:bodyPr/>
            <a:lstStyle/>
            <a:p>
              <a:endParaRPr lang="zh-CN" altLang="en-US" sz="1350"/>
            </a:p>
          </p:txBody>
        </p:sp>
        <p:sp>
          <p:nvSpPr>
            <p:cNvPr id="740384" name="Line 32"/>
            <p:cNvSpPr>
              <a:spLocks noChangeShapeType="1"/>
            </p:cNvSpPr>
            <p:nvPr/>
          </p:nvSpPr>
          <p:spPr bwMode="auto">
            <a:xfrm flipH="1">
              <a:off x="2030" y="2925"/>
              <a:ext cx="340" cy="0"/>
            </a:xfrm>
            <a:prstGeom prst="line">
              <a:avLst/>
            </a:prstGeom>
            <a:noFill/>
            <a:ln w="38100">
              <a:solidFill>
                <a:srgbClr val="3333CC"/>
              </a:solidFill>
              <a:round/>
              <a:tailEnd type="triangle" w="med" len="med"/>
            </a:ln>
            <a:effectLst/>
          </p:spPr>
          <p:txBody>
            <a:bodyPr/>
            <a:lstStyle/>
            <a:p>
              <a:endParaRPr lang="zh-CN" altLang="en-US" sz="1350"/>
            </a:p>
          </p:txBody>
        </p:sp>
      </p:grpSp>
      <p:sp>
        <p:nvSpPr>
          <p:cNvPr id="740385" name="Text Box 33"/>
          <p:cNvSpPr txBox="1">
            <a:spLocks noChangeArrowheads="1"/>
          </p:cNvSpPr>
          <p:nvPr/>
        </p:nvSpPr>
        <p:spPr bwMode="auto">
          <a:xfrm>
            <a:off x="3416141" y="3563541"/>
            <a:ext cx="338138" cy="1245235"/>
          </a:xfrm>
          <a:prstGeom prst="rect">
            <a:avLst/>
          </a:prstGeom>
          <a:solidFill>
            <a:srgbClr val="FF0000">
              <a:alpha val="17999"/>
            </a:srgbClr>
          </a:solidFill>
          <a:ln w="9525" algn="ctr">
            <a:solidFill>
              <a:schemeClr val="tx1"/>
            </a:solidFill>
            <a:miter lim="800000"/>
          </a:ln>
          <a:effectLst/>
        </p:spPr>
        <p:txBody>
          <a:bodyPr>
            <a:spAutoFit/>
          </a:bodyPr>
          <a:lstStyle/>
          <a:p>
            <a:pPr marL="342900" indent="-342900"/>
            <a:r>
              <a:rPr lang="zh-CN" altLang="en-US" sz="1500"/>
              <a:t>标</a:t>
            </a:r>
          </a:p>
          <a:p>
            <a:pPr marL="342900" indent="-342900"/>
            <a:r>
              <a:rPr lang="zh-CN" altLang="en-US" sz="1500"/>
              <a:t>志</a:t>
            </a:r>
          </a:p>
          <a:p>
            <a:pPr marL="342900" indent="-342900"/>
            <a:r>
              <a:rPr lang="zh-CN" altLang="en-US" sz="1500"/>
              <a:t>寄</a:t>
            </a:r>
          </a:p>
          <a:p>
            <a:pPr marL="342900" indent="-342900"/>
            <a:r>
              <a:rPr lang="zh-CN" altLang="en-US" sz="1500"/>
              <a:t>存</a:t>
            </a:r>
          </a:p>
          <a:p>
            <a:pPr marL="342900" indent="-342900"/>
            <a:r>
              <a:rPr lang="zh-CN" altLang="en-US" sz="1500"/>
              <a:t>器</a:t>
            </a:r>
            <a:endParaRPr lang="en-US" altLang="zh-CN" sz="1500"/>
          </a:p>
        </p:txBody>
      </p:sp>
      <p:sp>
        <p:nvSpPr>
          <p:cNvPr id="740386" name="Line 34"/>
          <p:cNvSpPr>
            <a:spLocks noChangeShapeType="1"/>
          </p:cNvSpPr>
          <p:nvPr/>
        </p:nvSpPr>
        <p:spPr bwMode="auto">
          <a:xfrm flipH="1">
            <a:off x="3754279" y="4002881"/>
            <a:ext cx="404813" cy="0"/>
          </a:xfrm>
          <a:prstGeom prst="line">
            <a:avLst/>
          </a:prstGeom>
          <a:noFill/>
          <a:ln w="38100">
            <a:solidFill>
              <a:srgbClr val="3333CC"/>
            </a:solidFill>
            <a:round/>
            <a:tailEnd type="triangle" w="med" len="med"/>
          </a:ln>
          <a:effectLst/>
        </p:spPr>
        <p:txBody>
          <a:bodyPr/>
          <a:lstStyle/>
          <a:p>
            <a:endParaRPr lang="zh-CN" altLang="en-US" sz="1350"/>
          </a:p>
        </p:txBody>
      </p:sp>
      <p:grpSp>
        <p:nvGrpSpPr>
          <p:cNvPr id="740387" name="Group 35"/>
          <p:cNvGrpSpPr/>
          <p:nvPr/>
        </p:nvGrpSpPr>
        <p:grpSpPr bwMode="auto">
          <a:xfrm>
            <a:off x="3213735" y="3327797"/>
            <a:ext cx="170260" cy="641747"/>
            <a:chOff x="895" y="1905"/>
            <a:chExt cx="143" cy="539"/>
          </a:xfrm>
        </p:grpSpPr>
        <p:sp>
          <p:nvSpPr>
            <p:cNvPr id="740388" name="Line 36"/>
            <p:cNvSpPr>
              <a:spLocks noChangeShapeType="1"/>
            </p:cNvSpPr>
            <p:nvPr/>
          </p:nvSpPr>
          <p:spPr bwMode="auto">
            <a:xfrm flipH="1">
              <a:off x="896" y="2443"/>
              <a:ext cx="142" cy="0"/>
            </a:xfrm>
            <a:prstGeom prst="line">
              <a:avLst/>
            </a:prstGeom>
            <a:noFill/>
            <a:ln w="28575">
              <a:solidFill>
                <a:srgbClr val="3333CC"/>
              </a:solidFill>
              <a:round/>
            </a:ln>
            <a:effectLst/>
          </p:spPr>
          <p:txBody>
            <a:bodyPr/>
            <a:lstStyle/>
            <a:p>
              <a:endParaRPr lang="zh-CN" altLang="en-US" sz="1350"/>
            </a:p>
          </p:txBody>
        </p:sp>
        <p:sp>
          <p:nvSpPr>
            <p:cNvPr id="740389" name="Line 37"/>
            <p:cNvSpPr>
              <a:spLocks noChangeShapeType="1"/>
            </p:cNvSpPr>
            <p:nvPr/>
          </p:nvSpPr>
          <p:spPr bwMode="auto">
            <a:xfrm flipV="1">
              <a:off x="895" y="1905"/>
              <a:ext cx="0" cy="539"/>
            </a:xfrm>
            <a:prstGeom prst="line">
              <a:avLst/>
            </a:prstGeom>
            <a:noFill/>
            <a:ln w="38100">
              <a:solidFill>
                <a:srgbClr val="3333CC"/>
              </a:solidFill>
              <a:round/>
              <a:tailEnd type="triangle" w="med" len="med"/>
            </a:ln>
            <a:effectLst/>
          </p:spPr>
          <p:txBody>
            <a:bodyPr/>
            <a:lstStyle/>
            <a:p>
              <a:endParaRPr lang="zh-CN" altLang="en-US" sz="1350"/>
            </a:p>
          </p:txBody>
        </p:sp>
      </p:grpSp>
      <p:sp>
        <p:nvSpPr>
          <p:cNvPr id="740390" name="Line 38"/>
          <p:cNvSpPr>
            <a:spLocks noChangeShapeType="1"/>
          </p:cNvSpPr>
          <p:nvPr/>
        </p:nvSpPr>
        <p:spPr bwMode="auto">
          <a:xfrm flipV="1">
            <a:off x="5475923" y="3361135"/>
            <a:ext cx="0" cy="404813"/>
          </a:xfrm>
          <a:prstGeom prst="line">
            <a:avLst/>
          </a:prstGeom>
          <a:noFill/>
          <a:ln w="38100">
            <a:solidFill>
              <a:srgbClr val="008000"/>
            </a:solidFill>
            <a:round/>
            <a:tailEnd type="triangle" w="med" len="med"/>
          </a:ln>
          <a:effectLst/>
        </p:spPr>
        <p:txBody>
          <a:bodyPr/>
          <a:lstStyle/>
          <a:p>
            <a:endParaRPr lang="zh-CN" altLang="en-US" sz="1350"/>
          </a:p>
        </p:txBody>
      </p:sp>
      <p:grpSp>
        <p:nvGrpSpPr>
          <p:cNvPr id="740391" name="Group 39"/>
          <p:cNvGrpSpPr/>
          <p:nvPr/>
        </p:nvGrpSpPr>
        <p:grpSpPr bwMode="auto">
          <a:xfrm>
            <a:off x="3956685" y="4270772"/>
            <a:ext cx="1147763" cy="1115615"/>
            <a:chOff x="1576" y="2924"/>
            <a:chExt cx="964" cy="937"/>
          </a:xfrm>
        </p:grpSpPr>
        <p:sp>
          <p:nvSpPr>
            <p:cNvPr id="740392" name="Line 40"/>
            <p:cNvSpPr>
              <a:spLocks noChangeShapeType="1"/>
            </p:cNvSpPr>
            <p:nvPr/>
          </p:nvSpPr>
          <p:spPr bwMode="auto">
            <a:xfrm>
              <a:off x="1576" y="2924"/>
              <a:ext cx="0" cy="935"/>
            </a:xfrm>
            <a:prstGeom prst="line">
              <a:avLst/>
            </a:prstGeom>
            <a:noFill/>
            <a:ln w="38100">
              <a:solidFill>
                <a:srgbClr val="3333CC"/>
              </a:solidFill>
              <a:round/>
            </a:ln>
            <a:effectLst/>
          </p:spPr>
          <p:txBody>
            <a:bodyPr/>
            <a:lstStyle/>
            <a:p>
              <a:endParaRPr lang="zh-CN" altLang="en-US" sz="1350"/>
            </a:p>
          </p:txBody>
        </p:sp>
        <p:sp>
          <p:nvSpPr>
            <p:cNvPr id="740393" name="Line 41"/>
            <p:cNvSpPr>
              <a:spLocks noChangeShapeType="1"/>
            </p:cNvSpPr>
            <p:nvPr/>
          </p:nvSpPr>
          <p:spPr bwMode="auto">
            <a:xfrm>
              <a:off x="1576" y="3861"/>
              <a:ext cx="964" cy="0"/>
            </a:xfrm>
            <a:prstGeom prst="line">
              <a:avLst/>
            </a:prstGeom>
            <a:noFill/>
            <a:ln w="38100">
              <a:solidFill>
                <a:srgbClr val="3333CC"/>
              </a:solidFill>
              <a:round/>
              <a:tailEnd type="triangle" w="med" len="med"/>
            </a:ln>
            <a:effectLst/>
          </p:spPr>
          <p:txBody>
            <a:bodyPr/>
            <a:lstStyle/>
            <a:p>
              <a:endParaRPr lang="zh-CN" altLang="en-US" sz="1350"/>
            </a:p>
          </p:txBody>
        </p:sp>
        <p:sp>
          <p:nvSpPr>
            <p:cNvPr id="740394" name="Line 42"/>
            <p:cNvSpPr>
              <a:spLocks noChangeShapeType="1"/>
            </p:cNvSpPr>
            <p:nvPr/>
          </p:nvSpPr>
          <p:spPr bwMode="auto">
            <a:xfrm flipH="1">
              <a:off x="1576" y="2924"/>
              <a:ext cx="171" cy="0"/>
            </a:xfrm>
            <a:prstGeom prst="line">
              <a:avLst/>
            </a:prstGeom>
            <a:noFill/>
            <a:ln w="28575">
              <a:solidFill>
                <a:srgbClr val="3333CC"/>
              </a:solidFill>
              <a:round/>
            </a:ln>
            <a:effectLst/>
          </p:spPr>
          <p:txBody>
            <a:bodyPr/>
            <a:lstStyle/>
            <a:p>
              <a:endParaRPr lang="zh-CN" altLang="en-US" sz="1350"/>
            </a:p>
          </p:txBody>
        </p:sp>
      </p:grpSp>
      <p:grpSp>
        <p:nvGrpSpPr>
          <p:cNvPr id="740395" name="Group 43"/>
          <p:cNvGrpSpPr/>
          <p:nvPr/>
        </p:nvGrpSpPr>
        <p:grpSpPr bwMode="auto">
          <a:xfrm>
            <a:off x="4598432" y="4845844"/>
            <a:ext cx="370284" cy="539354"/>
            <a:chOff x="2115" y="3405"/>
            <a:chExt cx="311" cy="453"/>
          </a:xfrm>
        </p:grpSpPr>
        <p:sp>
          <p:nvSpPr>
            <p:cNvPr id="740396" name="Line 44"/>
            <p:cNvSpPr>
              <a:spLocks noChangeShapeType="1"/>
            </p:cNvSpPr>
            <p:nvPr/>
          </p:nvSpPr>
          <p:spPr bwMode="auto">
            <a:xfrm flipV="1">
              <a:off x="2115" y="3405"/>
              <a:ext cx="0" cy="453"/>
            </a:xfrm>
            <a:prstGeom prst="line">
              <a:avLst/>
            </a:prstGeom>
            <a:noFill/>
            <a:ln w="38100">
              <a:solidFill>
                <a:srgbClr val="3333CC"/>
              </a:solidFill>
              <a:round/>
            </a:ln>
            <a:effectLst/>
          </p:spPr>
          <p:txBody>
            <a:bodyPr/>
            <a:lstStyle/>
            <a:p>
              <a:endParaRPr lang="zh-CN" altLang="en-US" sz="1350"/>
            </a:p>
          </p:txBody>
        </p:sp>
        <p:sp>
          <p:nvSpPr>
            <p:cNvPr id="740397" name="Line 45"/>
            <p:cNvSpPr>
              <a:spLocks noChangeShapeType="1"/>
            </p:cNvSpPr>
            <p:nvPr/>
          </p:nvSpPr>
          <p:spPr bwMode="auto">
            <a:xfrm>
              <a:off x="2115" y="3407"/>
              <a:ext cx="311" cy="0"/>
            </a:xfrm>
            <a:prstGeom prst="line">
              <a:avLst/>
            </a:prstGeom>
            <a:noFill/>
            <a:ln w="38100">
              <a:solidFill>
                <a:srgbClr val="3333CC"/>
              </a:solidFill>
              <a:round/>
              <a:tailEnd type="triangle" w="med" len="med"/>
            </a:ln>
            <a:effectLst/>
          </p:spPr>
          <p:txBody>
            <a:bodyPr/>
            <a:lstStyle/>
            <a:p>
              <a:endParaRPr lang="zh-CN" altLang="en-US" sz="1350"/>
            </a:p>
          </p:txBody>
        </p:sp>
      </p:grpSp>
      <p:grpSp>
        <p:nvGrpSpPr>
          <p:cNvPr id="740398" name="Group 46"/>
          <p:cNvGrpSpPr/>
          <p:nvPr/>
        </p:nvGrpSpPr>
        <p:grpSpPr bwMode="auto">
          <a:xfrm>
            <a:off x="2943464" y="3358754"/>
            <a:ext cx="3544490" cy="1724025"/>
            <a:chOff x="725" y="2158"/>
            <a:chExt cx="2977" cy="1448"/>
          </a:xfrm>
        </p:grpSpPr>
        <p:sp>
          <p:nvSpPr>
            <p:cNvPr id="740399" name="Line 47"/>
            <p:cNvSpPr>
              <a:spLocks noChangeShapeType="1"/>
            </p:cNvSpPr>
            <p:nvPr/>
          </p:nvSpPr>
          <p:spPr bwMode="auto">
            <a:xfrm flipV="1">
              <a:off x="725" y="3606"/>
              <a:ext cx="2977" cy="0"/>
            </a:xfrm>
            <a:prstGeom prst="line">
              <a:avLst/>
            </a:prstGeom>
            <a:noFill/>
            <a:ln w="38100">
              <a:solidFill>
                <a:srgbClr val="FF3300"/>
              </a:solidFill>
              <a:prstDash val="dash"/>
              <a:round/>
            </a:ln>
            <a:effectLst/>
          </p:spPr>
          <p:txBody>
            <a:bodyPr/>
            <a:lstStyle/>
            <a:p>
              <a:endParaRPr lang="zh-CN" altLang="en-US" sz="1350"/>
            </a:p>
          </p:txBody>
        </p:sp>
        <p:sp>
          <p:nvSpPr>
            <p:cNvPr id="740400" name="Line 48"/>
            <p:cNvSpPr>
              <a:spLocks noChangeShapeType="1"/>
            </p:cNvSpPr>
            <p:nvPr/>
          </p:nvSpPr>
          <p:spPr bwMode="auto">
            <a:xfrm>
              <a:off x="754" y="2158"/>
              <a:ext cx="0" cy="1389"/>
            </a:xfrm>
            <a:prstGeom prst="line">
              <a:avLst/>
            </a:prstGeom>
            <a:noFill/>
            <a:ln w="38100">
              <a:solidFill>
                <a:srgbClr val="FF3300"/>
              </a:solidFill>
              <a:prstDash val="dash"/>
              <a:round/>
            </a:ln>
            <a:effectLst/>
          </p:spPr>
          <p:txBody>
            <a:bodyPr/>
            <a:lstStyle/>
            <a:p>
              <a:endParaRPr lang="zh-CN" altLang="en-US" sz="1350"/>
            </a:p>
          </p:txBody>
        </p:sp>
        <p:sp>
          <p:nvSpPr>
            <p:cNvPr id="740401" name="Line 49"/>
            <p:cNvSpPr>
              <a:spLocks noChangeShapeType="1"/>
            </p:cNvSpPr>
            <p:nvPr/>
          </p:nvSpPr>
          <p:spPr bwMode="auto">
            <a:xfrm flipV="1">
              <a:off x="1916" y="3209"/>
              <a:ext cx="0" cy="369"/>
            </a:xfrm>
            <a:prstGeom prst="line">
              <a:avLst/>
            </a:prstGeom>
            <a:noFill/>
            <a:ln w="38100">
              <a:solidFill>
                <a:srgbClr val="FF3300"/>
              </a:solidFill>
              <a:prstDash val="dash"/>
              <a:round/>
              <a:tailEnd type="triangle" w="med" len="med"/>
            </a:ln>
            <a:effectLst/>
          </p:spPr>
          <p:txBody>
            <a:bodyPr/>
            <a:lstStyle/>
            <a:p>
              <a:endParaRPr lang="zh-CN" altLang="en-US" sz="1350"/>
            </a:p>
          </p:txBody>
        </p:sp>
      </p:grpSp>
      <p:sp>
        <p:nvSpPr>
          <p:cNvPr id="740402" name="Text Box 50"/>
          <p:cNvSpPr txBox="1">
            <a:spLocks noChangeArrowheads="1"/>
          </p:cNvSpPr>
          <p:nvPr/>
        </p:nvSpPr>
        <p:spPr bwMode="auto">
          <a:xfrm>
            <a:off x="2573179" y="5353050"/>
            <a:ext cx="776288" cy="299085"/>
          </a:xfrm>
          <a:prstGeom prst="rect">
            <a:avLst/>
          </a:prstGeom>
          <a:solidFill>
            <a:srgbClr val="FF0000">
              <a:alpha val="17999"/>
            </a:srgbClr>
          </a:solidFill>
          <a:ln w="9525" algn="ctr">
            <a:solidFill>
              <a:schemeClr val="tx1"/>
            </a:solidFill>
            <a:miter lim="800000"/>
          </a:ln>
          <a:effectLst/>
        </p:spPr>
        <p:txBody>
          <a:bodyPr>
            <a:spAutoFit/>
          </a:bodyPr>
          <a:lstStyle/>
          <a:p>
            <a:pPr marL="342900" indent="-342900">
              <a:spcBef>
                <a:spcPct val="50000"/>
              </a:spcBef>
            </a:pPr>
            <a:r>
              <a:rPr lang="en-US" altLang="zh-CN" sz="1350">
                <a:solidFill>
                  <a:srgbClr val="FF3300"/>
                </a:solidFill>
              </a:rPr>
              <a:t>    </a:t>
            </a:r>
            <a:r>
              <a:rPr lang="en-US" altLang="zh-CN" sz="1350">
                <a:solidFill>
                  <a:schemeClr val="hlink"/>
                </a:solidFill>
              </a:rPr>
              <a:t>IR</a:t>
            </a:r>
          </a:p>
        </p:txBody>
      </p:sp>
      <p:sp>
        <p:nvSpPr>
          <p:cNvPr id="740403" name="Line 51"/>
          <p:cNvSpPr>
            <a:spLocks noChangeShapeType="1"/>
          </p:cNvSpPr>
          <p:nvPr/>
        </p:nvSpPr>
        <p:spPr bwMode="auto">
          <a:xfrm flipH="1">
            <a:off x="3349466" y="5520929"/>
            <a:ext cx="1756172" cy="0"/>
          </a:xfrm>
          <a:prstGeom prst="line">
            <a:avLst/>
          </a:prstGeom>
          <a:noFill/>
          <a:ln w="38100">
            <a:solidFill>
              <a:schemeClr val="hlink"/>
            </a:solidFill>
            <a:round/>
            <a:tailEnd type="triangle" w="med" len="med"/>
          </a:ln>
          <a:effectLst/>
        </p:spPr>
        <p:txBody>
          <a:bodyPr/>
          <a:lstStyle/>
          <a:p>
            <a:endParaRPr lang="zh-CN" altLang="en-US" sz="1350"/>
          </a:p>
        </p:txBody>
      </p:sp>
      <p:sp>
        <p:nvSpPr>
          <p:cNvPr id="740404" name="Line 52"/>
          <p:cNvSpPr>
            <a:spLocks noChangeShapeType="1"/>
          </p:cNvSpPr>
          <p:nvPr/>
        </p:nvSpPr>
        <p:spPr bwMode="auto">
          <a:xfrm flipV="1">
            <a:off x="2707720" y="3327797"/>
            <a:ext cx="0" cy="2025253"/>
          </a:xfrm>
          <a:prstGeom prst="line">
            <a:avLst/>
          </a:prstGeom>
          <a:noFill/>
          <a:ln w="38100">
            <a:solidFill>
              <a:schemeClr val="hlink"/>
            </a:solidFill>
            <a:round/>
            <a:tailEnd type="triangle" w="med" len="med"/>
          </a:ln>
          <a:effectLst/>
        </p:spPr>
        <p:txBody>
          <a:bodyPr/>
          <a:lstStyle/>
          <a:p>
            <a:endParaRPr lang="zh-CN" altLang="en-US" sz="1350"/>
          </a:p>
        </p:txBody>
      </p:sp>
      <p:grpSp>
        <p:nvGrpSpPr>
          <p:cNvPr id="740405" name="Group 53"/>
          <p:cNvGrpSpPr/>
          <p:nvPr/>
        </p:nvGrpSpPr>
        <p:grpSpPr bwMode="auto">
          <a:xfrm>
            <a:off x="6049804" y="2753916"/>
            <a:ext cx="946547" cy="2902744"/>
            <a:chOff x="3333" y="1650"/>
            <a:chExt cx="795" cy="2438"/>
          </a:xfrm>
        </p:grpSpPr>
        <p:sp>
          <p:nvSpPr>
            <p:cNvPr id="740406" name="Text Box 54"/>
            <p:cNvSpPr txBox="1">
              <a:spLocks noChangeArrowheads="1"/>
            </p:cNvSpPr>
            <p:nvPr/>
          </p:nvSpPr>
          <p:spPr bwMode="auto">
            <a:xfrm>
              <a:off x="3447" y="1650"/>
              <a:ext cx="539" cy="270"/>
            </a:xfrm>
            <a:prstGeom prst="rect">
              <a:avLst/>
            </a:prstGeom>
            <a:noFill/>
            <a:ln w="9525" algn="ctr">
              <a:noFill/>
              <a:miter lim="800000"/>
            </a:ln>
            <a:effectLst/>
          </p:spPr>
          <p:txBody>
            <a:bodyPr>
              <a:spAutoFit/>
            </a:bodyPr>
            <a:lstStyle/>
            <a:p>
              <a:pPr marL="342900" indent="-342900">
                <a:spcBef>
                  <a:spcPct val="50000"/>
                </a:spcBef>
              </a:pPr>
              <a:r>
                <a:rPr lang="zh-CN" altLang="en-US" sz="1500">
                  <a:solidFill>
                    <a:srgbClr val="008000"/>
                  </a:solidFill>
                </a:rPr>
                <a:t>地址</a:t>
              </a:r>
            </a:p>
          </p:txBody>
        </p:sp>
        <p:sp>
          <p:nvSpPr>
            <p:cNvPr id="740407" name="AutoShape 55"/>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ln>
            <a:effectLst/>
          </p:spPr>
          <p:txBody>
            <a:bodyPr wrap="none" anchor="ctr"/>
            <a:lstStyle/>
            <a:p>
              <a:endParaRPr lang="zh-CN" altLang="en-US" sz="1350"/>
            </a:p>
          </p:txBody>
        </p:sp>
        <p:sp>
          <p:nvSpPr>
            <p:cNvPr id="740408" name="Text Box 56"/>
            <p:cNvSpPr txBox="1">
              <a:spLocks noChangeArrowheads="1"/>
            </p:cNvSpPr>
            <p:nvPr/>
          </p:nvSpPr>
          <p:spPr bwMode="auto">
            <a:xfrm>
              <a:off x="3532" y="3634"/>
              <a:ext cx="482" cy="270"/>
            </a:xfrm>
            <a:prstGeom prst="rect">
              <a:avLst/>
            </a:prstGeom>
            <a:noFill/>
            <a:ln w="9525" algn="ctr">
              <a:noFill/>
              <a:miter lim="800000"/>
            </a:ln>
            <a:effectLst/>
          </p:spPr>
          <p:txBody>
            <a:bodyPr>
              <a:spAutoFit/>
            </a:bodyPr>
            <a:lstStyle/>
            <a:p>
              <a:pPr marL="342900" indent="-342900">
                <a:spcBef>
                  <a:spcPct val="50000"/>
                </a:spcBef>
              </a:pPr>
              <a:r>
                <a:rPr lang="zh-CN" altLang="en-US" sz="1500">
                  <a:solidFill>
                    <a:srgbClr val="3333CC"/>
                  </a:solidFill>
                </a:rPr>
                <a:t>数据</a:t>
              </a:r>
            </a:p>
          </p:txBody>
        </p:sp>
        <p:sp>
          <p:nvSpPr>
            <p:cNvPr id="740409" name="AutoShape 57"/>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ln>
            <a:effectLst/>
          </p:spPr>
          <p:txBody>
            <a:bodyPr wrap="none" anchor="ctr"/>
            <a:lstStyle/>
            <a:p>
              <a:endParaRPr lang="zh-CN" altLang="en-US" sz="1350"/>
            </a:p>
          </p:txBody>
        </p:sp>
        <p:sp>
          <p:nvSpPr>
            <p:cNvPr id="740410" name="Text Box 58"/>
            <p:cNvSpPr txBox="1">
              <a:spLocks noChangeArrowheads="1"/>
            </p:cNvSpPr>
            <p:nvPr/>
          </p:nvSpPr>
          <p:spPr bwMode="auto">
            <a:xfrm>
              <a:off x="3504" y="2534"/>
              <a:ext cx="539" cy="270"/>
            </a:xfrm>
            <a:prstGeom prst="rect">
              <a:avLst/>
            </a:prstGeom>
            <a:noFill/>
            <a:ln w="9525" algn="ctr">
              <a:noFill/>
              <a:miter lim="800000"/>
            </a:ln>
            <a:effectLst/>
          </p:spPr>
          <p:txBody>
            <a:bodyPr>
              <a:spAutoFit/>
            </a:bodyPr>
            <a:lstStyle/>
            <a:p>
              <a:pPr marL="342900" indent="-342900">
                <a:spcBef>
                  <a:spcPct val="50000"/>
                </a:spcBef>
              </a:pPr>
              <a:r>
                <a:rPr lang="zh-CN" altLang="en-US" sz="1500">
                  <a:solidFill>
                    <a:srgbClr val="FF3300"/>
                  </a:solidFill>
                </a:rPr>
                <a:t>控制</a:t>
              </a:r>
            </a:p>
          </p:txBody>
        </p:sp>
        <p:sp>
          <p:nvSpPr>
            <p:cNvPr id="740411" name="AutoShape 59"/>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ln>
            <a:effectLst/>
          </p:spPr>
          <p:txBody>
            <a:bodyPr wrap="none" anchor="ctr"/>
            <a:lstStyle/>
            <a:p>
              <a:endParaRPr lang="zh-CN" altLang="en-US" sz="1350"/>
            </a:p>
          </p:txBody>
        </p:sp>
        <p:sp>
          <p:nvSpPr>
            <p:cNvPr id="740412" name="Line 60"/>
            <p:cNvSpPr>
              <a:spLocks noChangeShapeType="1"/>
            </p:cNvSpPr>
            <p:nvPr/>
          </p:nvSpPr>
          <p:spPr bwMode="auto">
            <a:xfrm flipV="1">
              <a:off x="3731" y="2982"/>
              <a:ext cx="0" cy="624"/>
            </a:xfrm>
            <a:prstGeom prst="line">
              <a:avLst/>
            </a:prstGeom>
            <a:noFill/>
            <a:ln w="38100">
              <a:solidFill>
                <a:srgbClr val="FF3300"/>
              </a:solidFill>
              <a:prstDash val="dash"/>
              <a:round/>
              <a:tailEnd type="triangle" w="med" len="med"/>
            </a:ln>
            <a:effectLst/>
          </p:spPr>
          <p:txBody>
            <a:bodyPr/>
            <a:lstStyle/>
            <a:p>
              <a:endParaRPr lang="zh-CN" altLang="en-US" sz="1350"/>
            </a:p>
          </p:txBody>
        </p:sp>
      </p:grpSp>
      <p:grpSp>
        <p:nvGrpSpPr>
          <p:cNvPr id="740413" name="Group 61"/>
          <p:cNvGrpSpPr/>
          <p:nvPr/>
        </p:nvGrpSpPr>
        <p:grpSpPr bwMode="auto">
          <a:xfrm>
            <a:off x="4698445" y="3390900"/>
            <a:ext cx="1316831" cy="1619250"/>
            <a:chOff x="2199" y="2185"/>
            <a:chExt cx="1106" cy="1360"/>
          </a:xfrm>
        </p:grpSpPr>
        <p:sp>
          <p:nvSpPr>
            <p:cNvPr id="740414" name="Text Box 62"/>
            <p:cNvSpPr txBox="1">
              <a:spLocks noChangeArrowheads="1"/>
            </p:cNvSpPr>
            <p:nvPr/>
          </p:nvSpPr>
          <p:spPr bwMode="auto">
            <a:xfrm>
              <a:off x="2199" y="2185"/>
              <a:ext cx="737" cy="309"/>
            </a:xfrm>
            <a:prstGeom prst="rect">
              <a:avLst/>
            </a:prstGeom>
            <a:noFill/>
            <a:ln w="9525" algn="ctr">
              <a:noFill/>
              <a:miter lim="800000"/>
            </a:ln>
            <a:effectLst/>
          </p:spPr>
          <p:txBody>
            <a:bodyPr>
              <a:spAutoFit/>
            </a:bodyPr>
            <a:lstStyle/>
            <a:p>
              <a:pPr marL="342900" indent="-342900">
                <a:spcBef>
                  <a:spcPct val="50000"/>
                </a:spcBef>
              </a:pPr>
              <a:r>
                <a:rPr lang="en-US" altLang="zh-CN"/>
                <a:t>GPRs</a:t>
              </a:r>
            </a:p>
          </p:txBody>
        </p:sp>
        <p:grpSp>
          <p:nvGrpSpPr>
            <p:cNvPr id="740415" name="Group 63"/>
            <p:cNvGrpSpPr/>
            <p:nvPr/>
          </p:nvGrpSpPr>
          <p:grpSpPr bwMode="auto">
            <a:xfrm>
              <a:off x="2452" y="2500"/>
              <a:ext cx="853" cy="1045"/>
              <a:chOff x="2398" y="2273"/>
              <a:chExt cx="853" cy="1045"/>
            </a:xfrm>
          </p:grpSpPr>
          <p:grpSp>
            <p:nvGrpSpPr>
              <p:cNvPr id="740416" name="Group 64"/>
              <p:cNvGrpSpPr/>
              <p:nvPr/>
            </p:nvGrpSpPr>
            <p:grpSpPr bwMode="auto">
              <a:xfrm>
                <a:off x="2398" y="2273"/>
                <a:ext cx="652" cy="992"/>
                <a:chOff x="2228" y="1678"/>
                <a:chExt cx="737" cy="992"/>
              </a:xfrm>
            </p:grpSpPr>
            <p:sp>
              <p:nvSpPr>
                <p:cNvPr id="740417" name="Rectangle 65"/>
                <p:cNvSpPr>
                  <a:spLocks noChangeArrowheads="1"/>
                </p:cNvSpPr>
                <p:nvPr/>
              </p:nvSpPr>
              <p:spPr bwMode="auto">
                <a:xfrm>
                  <a:off x="2228" y="1678"/>
                  <a:ext cx="737" cy="992"/>
                </a:xfrm>
                <a:prstGeom prst="rect">
                  <a:avLst/>
                </a:prstGeom>
                <a:solidFill>
                  <a:schemeClr val="bg1"/>
                </a:solidFill>
                <a:ln w="28575" algn="ctr">
                  <a:solidFill>
                    <a:schemeClr val="tx1"/>
                  </a:solidFill>
                  <a:miter lim="800000"/>
                </a:ln>
                <a:effectLst/>
              </p:spPr>
              <p:txBody>
                <a:bodyPr wrap="none" anchor="ctr"/>
                <a:lstStyle/>
                <a:p>
                  <a:endParaRPr lang="zh-CN" altLang="en-US" sz="1350"/>
                </a:p>
              </p:txBody>
            </p:sp>
            <p:sp>
              <p:nvSpPr>
                <p:cNvPr id="740418" name="Line 66"/>
                <p:cNvSpPr>
                  <a:spLocks noChangeShapeType="1"/>
                </p:cNvSpPr>
                <p:nvPr/>
              </p:nvSpPr>
              <p:spPr bwMode="auto">
                <a:xfrm>
                  <a:off x="2228" y="1933"/>
                  <a:ext cx="736" cy="0"/>
                </a:xfrm>
                <a:prstGeom prst="line">
                  <a:avLst/>
                </a:prstGeom>
                <a:noFill/>
                <a:ln w="9525">
                  <a:solidFill>
                    <a:schemeClr val="tx1"/>
                  </a:solidFill>
                  <a:round/>
                </a:ln>
                <a:effectLst/>
              </p:spPr>
              <p:txBody>
                <a:bodyPr/>
                <a:lstStyle/>
                <a:p>
                  <a:endParaRPr lang="zh-CN" altLang="en-US" sz="1350"/>
                </a:p>
              </p:txBody>
            </p:sp>
            <p:sp>
              <p:nvSpPr>
                <p:cNvPr id="740419" name="Line 67"/>
                <p:cNvSpPr>
                  <a:spLocks noChangeShapeType="1"/>
                </p:cNvSpPr>
                <p:nvPr/>
              </p:nvSpPr>
              <p:spPr bwMode="auto">
                <a:xfrm>
                  <a:off x="2228" y="2188"/>
                  <a:ext cx="736" cy="0"/>
                </a:xfrm>
                <a:prstGeom prst="line">
                  <a:avLst/>
                </a:prstGeom>
                <a:noFill/>
                <a:ln w="9525">
                  <a:solidFill>
                    <a:schemeClr val="tx1"/>
                  </a:solidFill>
                  <a:round/>
                </a:ln>
                <a:effectLst/>
              </p:spPr>
              <p:txBody>
                <a:bodyPr/>
                <a:lstStyle/>
                <a:p>
                  <a:endParaRPr lang="zh-CN" altLang="en-US" sz="1350"/>
                </a:p>
              </p:txBody>
            </p:sp>
            <p:sp>
              <p:nvSpPr>
                <p:cNvPr id="740420" name="Line 68"/>
                <p:cNvSpPr>
                  <a:spLocks noChangeShapeType="1"/>
                </p:cNvSpPr>
                <p:nvPr/>
              </p:nvSpPr>
              <p:spPr bwMode="auto">
                <a:xfrm>
                  <a:off x="2228" y="2415"/>
                  <a:ext cx="736" cy="0"/>
                </a:xfrm>
                <a:prstGeom prst="line">
                  <a:avLst/>
                </a:prstGeom>
                <a:noFill/>
                <a:ln w="9525">
                  <a:solidFill>
                    <a:schemeClr val="tx1"/>
                  </a:solidFill>
                  <a:round/>
                </a:ln>
                <a:effectLst/>
              </p:spPr>
              <p:txBody>
                <a:bodyPr/>
                <a:lstStyle/>
                <a:p>
                  <a:endParaRPr lang="zh-CN" altLang="en-US" sz="1350"/>
                </a:p>
              </p:txBody>
            </p:sp>
          </p:grpSp>
          <p:sp>
            <p:nvSpPr>
              <p:cNvPr id="740421" name="Text Box 69"/>
              <p:cNvSpPr txBox="1">
                <a:spLocks noChangeArrowheads="1"/>
              </p:cNvSpPr>
              <p:nvPr/>
            </p:nvSpPr>
            <p:spPr bwMode="auto">
              <a:xfrm>
                <a:off x="3051" y="2282"/>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t>0</a:t>
                </a:r>
              </a:p>
            </p:txBody>
          </p:sp>
          <p:sp>
            <p:nvSpPr>
              <p:cNvPr id="740422" name="Text Box 70"/>
              <p:cNvSpPr txBox="1">
                <a:spLocks noChangeArrowheads="1"/>
              </p:cNvSpPr>
              <p:nvPr/>
            </p:nvSpPr>
            <p:spPr bwMode="auto">
              <a:xfrm>
                <a:off x="3052" y="2525"/>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t>1</a:t>
                </a:r>
              </a:p>
            </p:txBody>
          </p:sp>
          <p:sp>
            <p:nvSpPr>
              <p:cNvPr id="740423" name="Text Box 71"/>
              <p:cNvSpPr txBox="1">
                <a:spLocks noChangeArrowheads="1"/>
              </p:cNvSpPr>
              <p:nvPr/>
            </p:nvSpPr>
            <p:spPr bwMode="auto">
              <a:xfrm>
                <a:off x="3052" y="2784"/>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t>2</a:t>
                </a:r>
              </a:p>
            </p:txBody>
          </p:sp>
          <p:sp>
            <p:nvSpPr>
              <p:cNvPr id="740424" name="Text Box 72"/>
              <p:cNvSpPr txBox="1">
                <a:spLocks noChangeArrowheads="1"/>
              </p:cNvSpPr>
              <p:nvPr/>
            </p:nvSpPr>
            <p:spPr bwMode="auto">
              <a:xfrm>
                <a:off x="3051" y="3067"/>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t>3</a:t>
                </a:r>
              </a:p>
            </p:txBody>
          </p:sp>
        </p:grpSp>
        <p:sp>
          <p:nvSpPr>
            <p:cNvPr id="740425" name="Rectangle 73"/>
            <p:cNvSpPr>
              <a:spLocks noChangeArrowheads="1"/>
            </p:cNvSpPr>
            <p:nvPr/>
          </p:nvSpPr>
          <p:spPr bwMode="auto">
            <a:xfrm>
              <a:off x="2455" y="2500"/>
              <a:ext cx="652" cy="992"/>
            </a:xfrm>
            <a:prstGeom prst="rect">
              <a:avLst/>
            </a:prstGeom>
            <a:solidFill>
              <a:srgbClr val="008000">
                <a:alpha val="17000"/>
              </a:srgbClr>
            </a:solidFill>
            <a:ln w="9525" algn="ctr">
              <a:noFill/>
              <a:miter lim="800000"/>
            </a:ln>
            <a:effectLst/>
          </p:spPr>
          <p:txBody>
            <a:bodyPr wrap="none" anchor="ctr"/>
            <a:lstStyle/>
            <a:p>
              <a:endParaRPr lang="zh-CN" altLang="en-US" sz="1350"/>
            </a:p>
          </p:txBody>
        </p:sp>
      </p:grpSp>
      <p:grpSp>
        <p:nvGrpSpPr>
          <p:cNvPr id="740426" name="Group 74"/>
          <p:cNvGrpSpPr/>
          <p:nvPr/>
        </p:nvGrpSpPr>
        <p:grpSpPr bwMode="auto">
          <a:xfrm>
            <a:off x="6993970" y="2652713"/>
            <a:ext cx="1047750" cy="3061097"/>
            <a:chOff x="4127" y="1565"/>
            <a:chExt cx="880" cy="2571"/>
          </a:xfrm>
        </p:grpSpPr>
        <p:grpSp>
          <p:nvGrpSpPr>
            <p:cNvPr id="740427" name="Group 75"/>
            <p:cNvGrpSpPr/>
            <p:nvPr/>
          </p:nvGrpSpPr>
          <p:grpSpPr bwMode="auto">
            <a:xfrm>
              <a:off x="4127" y="1565"/>
              <a:ext cx="880" cy="2571"/>
              <a:chOff x="4156" y="1565"/>
              <a:chExt cx="908" cy="2571"/>
            </a:xfrm>
          </p:grpSpPr>
          <p:sp>
            <p:nvSpPr>
              <p:cNvPr id="740428" name="Text Box 76"/>
              <p:cNvSpPr txBox="1">
                <a:spLocks noChangeArrowheads="1"/>
              </p:cNvSpPr>
              <p:nvPr/>
            </p:nvSpPr>
            <p:spPr bwMode="auto">
              <a:xfrm>
                <a:off x="4156" y="1565"/>
                <a:ext cx="737" cy="542"/>
              </a:xfrm>
              <a:prstGeom prst="rect">
                <a:avLst/>
              </a:prstGeom>
              <a:solidFill>
                <a:srgbClr val="0000FF">
                  <a:alpha val="25999"/>
                </a:srgbClr>
              </a:solidFill>
              <a:ln w="9525" algn="ctr">
                <a:noFill/>
                <a:miter lim="800000"/>
              </a:ln>
              <a:effectLst/>
            </p:spPr>
            <p:txBody>
              <a:bodyPr>
                <a:spAutoFit/>
              </a:bodyPr>
              <a:lstStyle/>
              <a:p>
                <a:pPr marL="342900" indent="-342900">
                  <a:spcBef>
                    <a:spcPct val="50000"/>
                  </a:spcBef>
                </a:pPr>
                <a:r>
                  <a:rPr lang="zh-CN" altLang="en-US"/>
                  <a:t>存储器</a:t>
                </a:r>
              </a:p>
            </p:txBody>
          </p:sp>
          <p:grpSp>
            <p:nvGrpSpPr>
              <p:cNvPr id="740429" name="Group 77"/>
              <p:cNvGrpSpPr/>
              <p:nvPr/>
            </p:nvGrpSpPr>
            <p:grpSpPr bwMode="auto">
              <a:xfrm>
                <a:off x="4156" y="1877"/>
                <a:ext cx="737" cy="2211"/>
                <a:chOff x="3447" y="1423"/>
                <a:chExt cx="879" cy="2211"/>
              </a:xfrm>
            </p:grpSpPr>
            <p:sp>
              <p:nvSpPr>
                <p:cNvPr id="740430" name="Rectangle 78"/>
                <p:cNvSpPr>
                  <a:spLocks noChangeArrowheads="1"/>
                </p:cNvSpPr>
                <p:nvPr/>
              </p:nvSpPr>
              <p:spPr bwMode="auto">
                <a:xfrm>
                  <a:off x="3447" y="1423"/>
                  <a:ext cx="879" cy="2211"/>
                </a:xfrm>
                <a:prstGeom prst="rect">
                  <a:avLst/>
                </a:prstGeom>
                <a:solidFill>
                  <a:schemeClr val="bg1"/>
                </a:solidFill>
                <a:ln w="28575" algn="ctr">
                  <a:solidFill>
                    <a:schemeClr val="tx1"/>
                  </a:solidFill>
                  <a:miter lim="800000"/>
                </a:ln>
                <a:effectLst/>
              </p:spPr>
              <p:txBody>
                <a:bodyPr wrap="none" anchor="ctr"/>
                <a:lstStyle/>
                <a:p>
                  <a:endParaRPr lang="zh-CN" altLang="en-US" sz="1350"/>
                </a:p>
              </p:txBody>
            </p:sp>
            <p:sp>
              <p:nvSpPr>
                <p:cNvPr id="740431" name="Line 79"/>
                <p:cNvSpPr>
                  <a:spLocks noChangeShapeType="1"/>
                </p:cNvSpPr>
                <p:nvPr/>
              </p:nvSpPr>
              <p:spPr bwMode="auto">
                <a:xfrm>
                  <a:off x="3447" y="1678"/>
                  <a:ext cx="878" cy="0"/>
                </a:xfrm>
                <a:prstGeom prst="line">
                  <a:avLst/>
                </a:prstGeom>
                <a:noFill/>
                <a:ln w="9525">
                  <a:solidFill>
                    <a:schemeClr val="tx1"/>
                  </a:solidFill>
                  <a:round/>
                </a:ln>
                <a:effectLst/>
              </p:spPr>
              <p:txBody>
                <a:bodyPr/>
                <a:lstStyle/>
                <a:p>
                  <a:endParaRPr lang="zh-CN" altLang="en-US" sz="1350"/>
                </a:p>
              </p:txBody>
            </p:sp>
            <p:sp>
              <p:nvSpPr>
                <p:cNvPr id="740432" name="Line 80"/>
                <p:cNvSpPr>
                  <a:spLocks noChangeShapeType="1"/>
                </p:cNvSpPr>
                <p:nvPr/>
              </p:nvSpPr>
              <p:spPr bwMode="auto">
                <a:xfrm>
                  <a:off x="3447" y="1962"/>
                  <a:ext cx="878" cy="0"/>
                </a:xfrm>
                <a:prstGeom prst="line">
                  <a:avLst/>
                </a:prstGeom>
                <a:noFill/>
                <a:ln w="9525">
                  <a:solidFill>
                    <a:schemeClr val="tx1"/>
                  </a:solidFill>
                  <a:round/>
                </a:ln>
                <a:effectLst/>
              </p:spPr>
              <p:txBody>
                <a:bodyPr/>
                <a:lstStyle/>
                <a:p>
                  <a:endParaRPr lang="zh-CN" altLang="en-US" sz="1350"/>
                </a:p>
              </p:txBody>
            </p:sp>
            <p:sp>
              <p:nvSpPr>
                <p:cNvPr id="740433" name="Line 81"/>
                <p:cNvSpPr>
                  <a:spLocks noChangeShapeType="1"/>
                </p:cNvSpPr>
                <p:nvPr/>
              </p:nvSpPr>
              <p:spPr bwMode="auto">
                <a:xfrm>
                  <a:off x="3447" y="2245"/>
                  <a:ext cx="878" cy="0"/>
                </a:xfrm>
                <a:prstGeom prst="line">
                  <a:avLst/>
                </a:prstGeom>
                <a:noFill/>
                <a:ln w="9525">
                  <a:solidFill>
                    <a:schemeClr val="tx1"/>
                  </a:solidFill>
                  <a:round/>
                </a:ln>
                <a:effectLst/>
              </p:spPr>
              <p:txBody>
                <a:bodyPr/>
                <a:lstStyle/>
                <a:p>
                  <a:endParaRPr lang="zh-CN" altLang="en-US" sz="1350"/>
                </a:p>
              </p:txBody>
            </p:sp>
            <p:sp>
              <p:nvSpPr>
                <p:cNvPr id="740434" name="Line 82"/>
                <p:cNvSpPr>
                  <a:spLocks noChangeShapeType="1"/>
                </p:cNvSpPr>
                <p:nvPr/>
              </p:nvSpPr>
              <p:spPr bwMode="auto">
                <a:xfrm>
                  <a:off x="3447" y="2529"/>
                  <a:ext cx="878" cy="0"/>
                </a:xfrm>
                <a:prstGeom prst="line">
                  <a:avLst/>
                </a:prstGeom>
                <a:noFill/>
                <a:ln w="9525">
                  <a:solidFill>
                    <a:schemeClr val="tx1"/>
                  </a:solidFill>
                  <a:round/>
                </a:ln>
                <a:effectLst/>
              </p:spPr>
              <p:txBody>
                <a:bodyPr/>
                <a:lstStyle/>
                <a:p>
                  <a:endParaRPr lang="zh-CN" altLang="en-US" sz="1350"/>
                </a:p>
              </p:txBody>
            </p:sp>
            <p:sp>
              <p:nvSpPr>
                <p:cNvPr id="740435" name="Line 83"/>
                <p:cNvSpPr>
                  <a:spLocks noChangeShapeType="1"/>
                </p:cNvSpPr>
                <p:nvPr/>
              </p:nvSpPr>
              <p:spPr bwMode="auto">
                <a:xfrm>
                  <a:off x="3447" y="2812"/>
                  <a:ext cx="878" cy="0"/>
                </a:xfrm>
                <a:prstGeom prst="line">
                  <a:avLst/>
                </a:prstGeom>
                <a:noFill/>
                <a:ln w="9525">
                  <a:solidFill>
                    <a:schemeClr val="tx1"/>
                  </a:solidFill>
                  <a:round/>
                </a:ln>
                <a:effectLst/>
              </p:spPr>
              <p:txBody>
                <a:bodyPr/>
                <a:lstStyle/>
                <a:p>
                  <a:endParaRPr lang="zh-CN" altLang="en-US" sz="1350"/>
                </a:p>
              </p:txBody>
            </p:sp>
            <p:sp>
              <p:nvSpPr>
                <p:cNvPr id="740436" name="Line 84"/>
                <p:cNvSpPr>
                  <a:spLocks noChangeShapeType="1"/>
                </p:cNvSpPr>
                <p:nvPr/>
              </p:nvSpPr>
              <p:spPr bwMode="auto">
                <a:xfrm>
                  <a:off x="3447" y="3096"/>
                  <a:ext cx="878" cy="0"/>
                </a:xfrm>
                <a:prstGeom prst="line">
                  <a:avLst/>
                </a:prstGeom>
                <a:noFill/>
                <a:ln w="9525">
                  <a:solidFill>
                    <a:schemeClr val="tx1"/>
                  </a:solidFill>
                  <a:round/>
                </a:ln>
                <a:effectLst/>
              </p:spPr>
              <p:txBody>
                <a:bodyPr/>
                <a:lstStyle/>
                <a:p>
                  <a:endParaRPr lang="zh-CN" altLang="en-US" sz="1350"/>
                </a:p>
              </p:txBody>
            </p:sp>
            <p:sp>
              <p:nvSpPr>
                <p:cNvPr id="740437" name="Line 85"/>
                <p:cNvSpPr>
                  <a:spLocks noChangeShapeType="1"/>
                </p:cNvSpPr>
                <p:nvPr/>
              </p:nvSpPr>
              <p:spPr bwMode="auto">
                <a:xfrm>
                  <a:off x="3447" y="3379"/>
                  <a:ext cx="878" cy="0"/>
                </a:xfrm>
                <a:prstGeom prst="line">
                  <a:avLst/>
                </a:prstGeom>
                <a:noFill/>
                <a:ln w="9525">
                  <a:solidFill>
                    <a:schemeClr val="tx1"/>
                  </a:solidFill>
                  <a:round/>
                </a:ln>
                <a:effectLst/>
              </p:spPr>
              <p:txBody>
                <a:bodyPr/>
                <a:lstStyle/>
                <a:p>
                  <a:endParaRPr lang="zh-CN" altLang="en-US" sz="1350"/>
                </a:p>
              </p:txBody>
            </p:sp>
          </p:grpSp>
          <p:sp>
            <p:nvSpPr>
              <p:cNvPr id="740438" name="Text Box 86"/>
              <p:cNvSpPr txBox="1">
                <a:spLocks noChangeArrowheads="1"/>
              </p:cNvSpPr>
              <p:nvPr/>
            </p:nvSpPr>
            <p:spPr bwMode="auto">
              <a:xfrm>
                <a:off x="4864" y="1941"/>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0</a:t>
                </a:r>
              </a:p>
            </p:txBody>
          </p:sp>
          <p:sp>
            <p:nvSpPr>
              <p:cNvPr id="740439" name="Text Box 87"/>
              <p:cNvSpPr txBox="1">
                <a:spLocks noChangeArrowheads="1"/>
              </p:cNvSpPr>
              <p:nvPr/>
            </p:nvSpPr>
            <p:spPr bwMode="auto">
              <a:xfrm>
                <a:off x="4865" y="2160"/>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1</a:t>
                </a:r>
              </a:p>
            </p:txBody>
          </p:sp>
          <p:sp>
            <p:nvSpPr>
              <p:cNvPr id="740440" name="Text Box 88"/>
              <p:cNvSpPr txBox="1">
                <a:spLocks noChangeArrowheads="1"/>
              </p:cNvSpPr>
              <p:nvPr/>
            </p:nvSpPr>
            <p:spPr bwMode="auto">
              <a:xfrm>
                <a:off x="4865" y="2472"/>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2</a:t>
                </a:r>
              </a:p>
            </p:txBody>
          </p:sp>
          <p:sp>
            <p:nvSpPr>
              <p:cNvPr id="740441" name="Text Box 89"/>
              <p:cNvSpPr txBox="1">
                <a:spLocks noChangeArrowheads="1"/>
              </p:cNvSpPr>
              <p:nvPr/>
            </p:nvSpPr>
            <p:spPr bwMode="auto">
              <a:xfrm>
                <a:off x="4864" y="2755"/>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3</a:t>
                </a:r>
              </a:p>
            </p:txBody>
          </p:sp>
          <p:sp>
            <p:nvSpPr>
              <p:cNvPr id="740442" name="Text Box 90"/>
              <p:cNvSpPr txBox="1">
                <a:spLocks noChangeArrowheads="1"/>
              </p:cNvSpPr>
              <p:nvPr/>
            </p:nvSpPr>
            <p:spPr bwMode="auto">
              <a:xfrm>
                <a:off x="4865" y="2982"/>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4</a:t>
                </a:r>
              </a:p>
            </p:txBody>
          </p:sp>
          <p:sp>
            <p:nvSpPr>
              <p:cNvPr id="740443" name="Text Box 91"/>
              <p:cNvSpPr txBox="1">
                <a:spLocks noChangeArrowheads="1"/>
              </p:cNvSpPr>
              <p:nvPr/>
            </p:nvSpPr>
            <p:spPr bwMode="auto">
              <a:xfrm>
                <a:off x="4865" y="3322"/>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5</a:t>
                </a:r>
              </a:p>
            </p:txBody>
          </p:sp>
          <p:sp>
            <p:nvSpPr>
              <p:cNvPr id="740444" name="Text Box 92"/>
              <p:cNvSpPr txBox="1">
                <a:spLocks noChangeArrowheads="1"/>
              </p:cNvSpPr>
              <p:nvPr/>
            </p:nvSpPr>
            <p:spPr bwMode="auto">
              <a:xfrm>
                <a:off x="4864" y="3578"/>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6</a:t>
                </a:r>
              </a:p>
            </p:txBody>
          </p:sp>
          <p:sp>
            <p:nvSpPr>
              <p:cNvPr id="740445" name="Text Box 93"/>
              <p:cNvSpPr txBox="1">
                <a:spLocks noChangeArrowheads="1"/>
              </p:cNvSpPr>
              <p:nvPr/>
            </p:nvSpPr>
            <p:spPr bwMode="auto">
              <a:xfrm>
                <a:off x="4864" y="3885"/>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7</a:t>
                </a:r>
              </a:p>
            </p:txBody>
          </p:sp>
        </p:grpSp>
        <p:sp>
          <p:nvSpPr>
            <p:cNvPr id="740446" name="Rectangle 94"/>
            <p:cNvSpPr>
              <a:spLocks noChangeArrowheads="1"/>
            </p:cNvSpPr>
            <p:nvPr/>
          </p:nvSpPr>
          <p:spPr bwMode="auto">
            <a:xfrm>
              <a:off x="4127" y="1877"/>
              <a:ext cx="708" cy="2211"/>
            </a:xfrm>
            <a:prstGeom prst="rect">
              <a:avLst/>
            </a:prstGeom>
            <a:solidFill>
              <a:srgbClr val="008000">
                <a:alpha val="17000"/>
              </a:srgbClr>
            </a:solidFill>
            <a:ln w="9525" algn="ctr">
              <a:noFill/>
              <a:miter lim="800000"/>
            </a:ln>
            <a:effectLst/>
          </p:spPr>
          <p:txBody>
            <a:bodyPr wrap="none" anchor="ctr"/>
            <a:lstStyle/>
            <a:p>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2DB5EA-ECB2-428A-8DB6-6A97CAB86F12}"/>
              </a:ext>
            </a:extLst>
          </p:cNvPr>
          <p:cNvPicPr>
            <a:picLocks noChangeAspect="1"/>
          </p:cNvPicPr>
          <p:nvPr/>
        </p:nvPicPr>
        <p:blipFill>
          <a:blip r:embed="rId3"/>
          <a:stretch>
            <a:fillRect/>
          </a:stretch>
        </p:blipFill>
        <p:spPr>
          <a:xfrm>
            <a:off x="190443" y="324031"/>
            <a:ext cx="3986617" cy="2522505"/>
          </a:xfrm>
          <a:prstGeom prst="rect">
            <a:avLst/>
          </a:prstGeom>
        </p:spPr>
      </p:pic>
      <p:pic>
        <p:nvPicPr>
          <p:cNvPr id="5" name="图片 4">
            <a:extLst>
              <a:ext uri="{FF2B5EF4-FFF2-40B4-BE49-F238E27FC236}">
                <a16:creationId xmlns:a16="http://schemas.microsoft.com/office/drawing/2014/main" id="{840D3609-C479-458E-BF10-3A2E00DF9B69}"/>
              </a:ext>
            </a:extLst>
          </p:cNvPr>
          <p:cNvPicPr>
            <a:picLocks noChangeAspect="1"/>
          </p:cNvPicPr>
          <p:nvPr/>
        </p:nvPicPr>
        <p:blipFill>
          <a:blip r:embed="rId4"/>
          <a:stretch>
            <a:fillRect/>
          </a:stretch>
        </p:blipFill>
        <p:spPr>
          <a:xfrm>
            <a:off x="4390124" y="185807"/>
            <a:ext cx="4177060" cy="1670824"/>
          </a:xfrm>
          <a:prstGeom prst="rect">
            <a:avLst/>
          </a:prstGeom>
        </p:spPr>
      </p:pic>
      <p:pic>
        <p:nvPicPr>
          <p:cNvPr id="7" name="图片 6">
            <a:extLst>
              <a:ext uri="{FF2B5EF4-FFF2-40B4-BE49-F238E27FC236}">
                <a16:creationId xmlns:a16="http://schemas.microsoft.com/office/drawing/2014/main" id="{5246A96A-B47D-4565-B9AF-87D5FADBBC25}"/>
              </a:ext>
            </a:extLst>
          </p:cNvPr>
          <p:cNvPicPr>
            <a:picLocks noChangeAspect="1"/>
          </p:cNvPicPr>
          <p:nvPr/>
        </p:nvPicPr>
        <p:blipFill>
          <a:blip r:embed="rId5"/>
          <a:stretch>
            <a:fillRect/>
          </a:stretch>
        </p:blipFill>
        <p:spPr>
          <a:xfrm>
            <a:off x="4347592" y="1782200"/>
            <a:ext cx="3577277" cy="2090532"/>
          </a:xfrm>
          <a:prstGeom prst="rect">
            <a:avLst/>
          </a:prstGeom>
        </p:spPr>
      </p:pic>
      <p:pic>
        <p:nvPicPr>
          <p:cNvPr id="9" name="图片 8">
            <a:extLst>
              <a:ext uri="{FF2B5EF4-FFF2-40B4-BE49-F238E27FC236}">
                <a16:creationId xmlns:a16="http://schemas.microsoft.com/office/drawing/2014/main" id="{1381FD38-87D8-4A34-949B-B595B7BD8840}"/>
              </a:ext>
            </a:extLst>
          </p:cNvPr>
          <p:cNvPicPr>
            <a:picLocks noChangeAspect="1"/>
          </p:cNvPicPr>
          <p:nvPr/>
        </p:nvPicPr>
        <p:blipFill>
          <a:blip r:embed="rId6"/>
          <a:stretch>
            <a:fillRect/>
          </a:stretch>
        </p:blipFill>
        <p:spPr>
          <a:xfrm>
            <a:off x="2183751" y="5044005"/>
            <a:ext cx="4067743" cy="552527"/>
          </a:xfrm>
          <a:prstGeom prst="rect">
            <a:avLst/>
          </a:prstGeom>
        </p:spPr>
      </p:pic>
    </p:spTree>
    <p:extLst>
      <p:ext uri="{BB962C8B-B14F-4D97-AF65-F5344CB8AC3E}">
        <p14:creationId xmlns:p14="http://schemas.microsoft.com/office/powerpoint/2010/main" val="13499353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B67A390-84C4-4FEE-B258-5C57CA4155E0}"/>
              </a:ext>
            </a:extLst>
          </p:cNvPr>
          <p:cNvPicPr>
            <a:picLocks noChangeAspect="1"/>
          </p:cNvPicPr>
          <p:nvPr/>
        </p:nvPicPr>
        <p:blipFill>
          <a:blip r:embed="rId3"/>
          <a:stretch>
            <a:fillRect/>
          </a:stretch>
        </p:blipFill>
        <p:spPr>
          <a:xfrm>
            <a:off x="0" y="336320"/>
            <a:ext cx="4684574" cy="2895978"/>
          </a:xfrm>
          <a:prstGeom prst="rect">
            <a:avLst/>
          </a:prstGeom>
        </p:spPr>
      </p:pic>
      <p:pic>
        <p:nvPicPr>
          <p:cNvPr id="5" name="图片 4">
            <a:extLst>
              <a:ext uri="{FF2B5EF4-FFF2-40B4-BE49-F238E27FC236}">
                <a16:creationId xmlns:a16="http://schemas.microsoft.com/office/drawing/2014/main" id="{FADABB2B-B3D6-40EB-B53E-55D436E36031}"/>
              </a:ext>
            </a:extLst>
          </p:cNvPr>
          <p:cNvPicPr>
            <a:picLocks noChangeAspect="1"/>
          </p:cNvPicPr>
          <p:nvPr/>
        </p:nvPicPr>
        <p:blipFill>
          <a:blip r:embed="rId4"/>
          <a:stretch>
            <a:fillRect/>
          </a:stretch>
        </p:blipFill>
        <p:spPr>
          <a:xfrm>
            <a:off x="4684574" y="336321"/>
            <a:ext cx="4238671" cy="2453567"/>
          </a:xfrm>
          <a:prstGeom prst="rect">
            <a:avLst/>
          </a:prstGeom>
        </p:spPr>
      </p:pic>
      <p:pic>
        <p:nvPicPr>
          <p:cNvPr id="9" name="图片 8">
            <a:extLst>
              <a:ext uri="{FF2B5EF4-FFF2-40B4-BE49-F238E27FC236}">
                <a16:creationId xmlns:a16="http://schemas.microsoft.com/office/drawing/2014/main" id="{B239DCB8-4C87-4496-9F6F-4B12677621FF}"/>
              </a:ext>
            </a:extLst>
          </p:cNvPr>
          <p:cNvPicPr>
            <a:picLocks noChangeAspect="1"/>
          </p:cNvPicPr>
          <p:nvPr/>
        </p:nvPicPr>
        <p:blipFill>
          <a:blip r:embed="rId5"/>
          <a:stretch>
            <a:fillRect/>
          </a:stretch>
        </p:blipFill>
        <p:spPr>
          <a:xfrm>
            <a:off x="4727106" y="2543321"/>
            <a:ext cx="3727154" cy="2151143"/>
          </a:xfrm>
          <a:prstGeom prst="rect">
            <a:avLst/>
          </a:prstGeom>
        </p:spPr>
      </p:pic>
      <p:pic>
        <p:nvPicPr>
          <p:cNvPr id="11" name="图片 10">
            <a:extLst>
              <a:ext uri="{FF2B5EF4-FFF2-40B4-BE49-F238E27FC236}">
                <a16:creationId xmlns:a16="http://schemas.microsoft.com/office/drawing/2014/main" id="{43F37337-806F-4049-87EC-700EA01FCC6D}"/>
              </a:ext>
            </a:extLst>
          </p:cNvPr>
          <p:cNvPicPr>
            <a:picLocks noChangeAspect="1"/>
          </p:cNvPicPr>
          <p:nvPr/>
        </p:nvPicPr>
        <p:blipFill>
          <a:blip r:embed="rId6"/>
          <a:stretch>
            <a:fillRect/>
          </a:stretch>
        </p:blipFill>
        <p:spPr>
          <a:xfrm>
            <a:off x="655206" y="5605539"/>
            <a:ext cx="6706536" cy="495369"/>
          </a:xfrm>
          <a:prstGeom prst="rect">
            <a:avLst/>
          </a:prstGeom>
        </p:spPr>
      </p:pic>
    </p:spTree>
    <p:extLst>
      <p:ext uri="{BB962C8B-B14F-4D97-AF65-F5344CB8AC3E}">
        <p14:creationId xmlns:p14="http://schemas.microsoft.com/office/powerpoint/2010/main" val="1776589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0560" y="3295368"/>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 THREE</a:t>
            </a:r>
          </a:p>
        </p:txBody>
      </p:sp>
      <p:sp>
        <p:nvSpPr>
          <p:cNvPr id="3" name="文本框 2"/>
          <p:cNvSpPr txBox="1"/>
          <p:nvPr/>
        </p:nvSpPr>
        <p:spPr>
          <a:xfrm>
            <a:off x="97155" y="2670175"/>
            <a:ext cx="9017635" cy="783590"/>
          </a:xfrm>
          <a:prstGeom prst="rect">
            <a:avLst/>
          </a:prstGeom>
          <a:noFill/>
        </p:spPr>
        <p:txBody>
          <a:bodyPr wrap="square" rtlCol="0">
            <a:spAutoFit/>
          </a:bodyPr>
          <a:lstStyle/>
          <a:p>
            <a:pPr algn="l"/>
            <a:r>
              <a:rPr lang="zh-CN" altLang="en-US" sz="4500" dirty="0">
                <a:latin typeface="+mn-ea"/>
                <a:cs typeface="+mn-ea"/>
                <a:sym typeface="+mn-ea"/>
              </a:rPr>
              <a:t>第三讲： C语言程序的机器级表示</a:t>
            </a:r>
            <a:endParaRPr lang="zh-CN" altLang="en-US" sz="4500" dirty="0">
              <a:latin typeface="+mj-lt"/>
              <a:ea typeface="微软雅黑" panose="020B0503020204020204" charset="-122"/>
            </a:endParaRPr>
          </a:p>
        </p:txBody>
      </p:sp>
      <p:sp>
        <p:nvSpPr>
          <p:cNvPr id="4" name="矩形 3"/>
          <p:cNvSpPr/>
          <p:nvPr/>
        </p:nvSpPr>
        <p:spPr>
          <a:xfrm>
            <a:off x="3667363" y="3962018"/>
            <a:ext cx="1809275" cy="8500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3" name="椭圆 2"/>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40665"/>
            <a:ext cx="3051175" cy="94742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过程调用机制</a:t>
            </a:r>
          </a:p>
        </p:txBody>
      </p:sp>
      <p:sp>
        <p:nvSpPr>
          <p:cNvPr id="7" name="Content Placeholder 6"/>
          <p:cNvSpPr>
            <a:spLocks noGrp="1"/>
          </p:cNvSpPr>
          <p:nvPr/>
        </p:nvSpPr>
        <p:spPr>
          <a:xfrm>
            <a:off x="381000" y="1219200"/>
            <a:ext cx="5815965"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zh-CN" altLang="en-US" dirty="0"/>
              <a:t>传递控制</a:t>
            </a:r>
          </a:p>
          <a:p>
            <a:pPr lvl="1">
              <a:buClr>
                <a:srgbClr val="0D0D0D"/>
              </a:buClr>
            </a:pPr>
            <a:r>
              <a:rPr lang="zh-CN" altLang="en-US" dirty="0">
                <a:ea typeface="宋体" panose="02010600030101010101" pitchFamily="2" charset="-122"/>
              </a:rPr>
              <a:t>进入过程</a:t>
            </a:r>
            <a:r>
              <a:rPr lang="en-US" altLang="zh-CN" dirty="0">
                <a:ea typeface="宋体" panose="02010600030101010101" pitchFamily="2" charset="-122"/>
              </a:rPr>
              <a:t>Q</a:t>
            </a:r>
            <a:r>
              <a:rPr lang="zh-CN" altLang="en-US" dirty="0">
                <a:ea typeface="宋体" panose="02010600030101010101" pitchFamily="2" charset="-122"/>
              </a:rPr>
              <a:t>，</a:t>
            </a:r>
            <a:r>
              <a:rPr lang="en-US" altLang="zh-CN" dirty="0">
                <a:ea typeface="宋体" panose="02010600030101010101" pitchFamily="2" charset="-122"/>
              </a:rPr>
              <a:t>PC</a:t>
            </a:r>
            <a:r>
              <a:rPr lang="zh-CN" altLang="en-US" dirty="0">
                <a:ea typeface="宋体" panose="02010600030101010101" pitchFamily="2" charset="-122"/>
              </a:rPr>
              <a:t>设置为</a:t>
            </a:r>
            <a:r>
              <a:rPr lang="en-US" altLang="zh-CN" dirty="0">
                <a:ea typeface="宋体" panose="02010600030101010101" pitchFamily="2" charset="-122"/>
              </a:rPr>
              <a:t>Q</a:t>
            </a:r>
            <a:r>
              <a:rPr lang="zh-CN" altLang="en-US" dirty="0">
                <a:ea typeface="宋体" panose="02010600030101010101" pitchFamily="2" charset="-122"/>
              </a:rPr>
              <a:t>的起始地址</a:t>
            </a:r>
          </a:p>
          <a:p>
            <a:pPr lvl="1">
              <a:buClr>
                <a:srgbClr val="0D0D0D"/>
              </a:buClr>
            </a:pPr>
            <a:r>
              <a:rPr lang="zh-CN" altLang="en-US" dirty="0">
                <a:ea typeface="宋体" panose="02010600030101010101" pitchFamily="2" charset="-122"/>
              </a:rPr>
              <a:t>返回时，</a:t>
            </a:r>
            <a:r>
              <a:rPr lang="en-US" altLang="zh-CN" dirty="0">
                <a:ea typeface="宋体" panose="02010600030101010101" pitchFamily="2" charset="-122"/>
              </a:rPr>
              <a:t>PC</a:t>
            </a:r>
            <a:r>
              <a:rPr lang="zh-CN" altLang="en-US" dirty="0">
                <a:ea typeface="宋体" panose="02010600030101010101" pitchFamily="2" charset="-122"/>
              </a:rPr>
              <a:t>设置为</a:t>
            </a:r>
            <a:r>
              <a:rPr lang="en-US" altLang="zh-CN" dirty="0">
                <a:ea typeface="宋体" panose="02010600030101010101" pitchFamily="2" charset="-122"/>
              </a:rPr>
              <a:t>P</a:t>
            </a:r>
            <a:r>
              <a:rPr lang="zh-CN" altLang="en-US" dirty="0">
                <a:ea typeface="宋体" panose="02010600030101010101" pitchFamily="2" charset="-122"/>
              </a:rPr>
              <a:t>中调用</a:t>
            </a:r>
            <a:r>
              <a:rPr lang="en-US" altLang="zh-CN" dirty="0">
                <a:ea typeface="宋体" panose="02010600030101010101" pitchFamily="2" charset="-122"/>
              </a:rPr>
              <a:t>Q</a:t>
            </a:r>
            <a:r>
              <a:rPr lang="zh-CN" altLang="en-US" dirty="0">
                <a:ea typeface="宋体" panose="02010600030101010101" pitchFamily="2" charset="-122"/>
              </a:rPr>
              <a:t>后面那条指令地址</a:t>
            </a:r>
          </a:p>
          <a:p>
            <a:pPr>
              <a:buClr>
                <a:srgbClr val="0D0D0D"/>
              </a:buClr>
            </a:pPr>
            <a:r>
              <a:rPr lang="zh-CN" altLang="en-US" dirty="0"/>
              <a:t>传递数据</a:t>
            </a:r>
          </a:p>
          <a:p>
            <a:pPr lvl="1">
              <a:buClr>
                <a:srgbClr val="0D0D0D"/>
              </a:buClr>
            </a:pPr>
            <a:r>
              <a:rPr lang="en-US" dirty="0"/>
              <a:t>P</a:t>
            </a:r>
            <a:r>
              <a:rPr lang="zh-CN" altLang="en-US" dirty="0">
                <a:ea typeface="宋体" panose="02010600030101010101" pitchFamily="2" charset="-122"/>
              </a:rPr>
              <a:t>向</a:t>
            </a:r>
            <a:r>
              <a:rPr lang="en-US" altLang="zh-CN" dirty="0">
                <a:ea typeface="宋体" panose="02010600030101010101" pitchFamily="2" charset="-122"/>
              </a:rPr>
              <a:t>Q</a:t>
            </a:r>
            <a:r>
              <a:rPr lang="zh-CN" altLang="en-US" dirty="0">
                <a:ea typeface="宋体" panose="02010600030101010101" pitchFamily="2" charset="-122"/>
              </a:rPr>
              <a:t>提供一个或多个数据</a:t>
            </a:r>
          </a:p>
          <a:p>
            <a:pPr lvl="1">
              <a:buClr>
                <a:srgbClr val="0D0D0D"/>
              </a:buClr>
            </a:pPr>
            <a:r>
              <a:rPr lang="en-US" dirty="0"/>
              <a:t>Q</a:t>
            </a:r>
            <a:r>
              <a:rPr lang="zh-CN" altLang="en-US" dirty="0">
                <a:ea typeface="宋体" panose="02010600030101010101" pitchFamily="2" charset="-122"/>
              </a:rPr>
              <a:t>必须能够向</a:t>
            </a:r>
            <a:r>
              <a:rPr lang="en-US" altLang="zh-CN" dirty="0">
                <a:ea typeface="宋体" panose="02010600030101010101" pitchFamily="2" charset="-122"/>
              </a:rPr>
              <a:t>P</a:t>
            </a:r>
            <a:r>
              <a:rPr lang="zh-CN" altLang="en-US" dirty="0">
                <a:ea typeface="宋体" panose="02010600030101010101" pitchFamily="2" charset="-122"/>
              </a:rPr>
              <a:t>返回一个值</a:t>
            </a:r>
          </a:p>
          <a:p>
            <a:pPr>
              <a:buClr>
                <a:srgbClr val="0D0D0D"/>
              </a:buClr>
            </a:pPr>
            <a:r>
              <a:rPr lang="zh-CN" altLang="en-US" dirty="0"/>
              <a:t>内存管理</a:t>
            </a:r>
          </a:p>
          <a:p>
            <a:pPr lvl="1">
              <a:buClr>
                <a:srgbClr val="0D0D0D"/>
              </a:buClr>
            </a:pPr>
            <a:r>
              <a:rPr lang="en-US" altLang="zh-CN" dirty="0">
                <a:ea typeface="宋体" panose="02010600030101010101" pitchFamily="2" charset="-122"/>
              </a:rPr>
              <a:t>Q</a:t>
            </a:r>
            <a:r>
              <a:rPr lang="zh-CN" altLang="en-US" dirty="0">
                <a:ea typeface="宋体" panose="02010600030101010101" pitchFamily="2" charset="-122"/>
              </a:rPr>
              <a:t>为局部变量分配空间</a:t>
            </a:r>
          </a:p>
          <a:p>
            <a:pPr lvl="1">
              <a:buClr>
                <a:srgbClr val="0D0D0D"/>
              </a:buClr>
            </a:pPr>
            <a:r>
              <a:rPr lang="zh-CN" altLang="en-US" dirty="0">
                <a:ea typeface="宋体" panose="02010600030101010101" pitchFamily="2" charset="-122"/>
              </a:rPr>
              <a:t>返回前释放存储空间</a:t>
            </a:r>
          </a:p>
          <a:p>
            <a:pPr>
              <a:buClr>
                <a:srgbClr val="0D0D0D"/>
              </a:buClr>
            </a:pPr>
            <a:r>
              <a:rPr lang="en-US" dirty="0"/>
              <a:t>所有用机器指令实现的机制</a:t>
            </a:r>
          </a:p>
          <a:p>
            <a:pPr>
              <a:buClr>
                <a:srgbClr val="0D0D0D"/>
              </a:buClr>
            </a:pPr>
            <a:r>
              <a:rPr lang="en-US" dirty="0"/>
              <a:t>x86-64执行一个程序使用这些机制</a:t>
            </a:r>
          </a:p>
        </p:txBody>
      </p:sp>
      <p:sp>
        <p:nvSpPr>
          <p:cNvPr id="8" name="Rectangle 4"/>
          <p:cNvSpPr/>
          <p:nvPr/>
        </p:nvSpPr>
        <p:spPr bwMode="auto">
          <a:xfrm>
            <a:off x="6343650" y="859155"/>
            <a:ext cx="18415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P(…)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y = Q(x);</a:t>
            </a:r>
          </a:p>
          <a:p>
            <a:pPr algn="l"/>
            <a:r>
              <a:rPr lang="en-US" sz="1800" dirty="0">
                <a:solidFill>
                  <a:schemeClr val="tx1"/>
                </a:solidFill>
                <a:latin typeface="Courier New" panose="02070309020205020404" charset="0"/>
                <a:cs typeface="Courier New" panose="02070309020205020404" charset="0"/>
                <a:sym typeface="Courier New Bold" charset="0"/>
              </a:rPr>
              <a:t>  print(y)</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9" name="Rectangle 5"/>
          <p:cNvSpPr/>
          <p:nvPr/>
        </p:nvSpPr>
        <p:spPr bwMode="auto">
          <a:xfrm>
            <a:off x="6197600" y="3568065"/>
            <a:ext cx="2133600" cy="2362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Q(</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t = 3*</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v[10];</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return v[t];</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down)">
                                      <p:cBhvr>
                                        <p:cTn id="7" dur="500"/>
                                        <p:tgtEl>
                                          <p:spTgt spid="7">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wipe(down)">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wipe(down)">
                                      <p:cBhvr>
                                        <p:cTn id="15" dur="500"/>
                                        <p:tgtEl>
                                          <p:spTgt spid="7">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wipe(down)">
                                      <p:cBhvr>
                                        <p:cTn id="18" dur="500"/>
                                        <p:tgtEl>
                                          <p:spTgt spid="7">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animEffect transition="in" filter="wipe(down)">
                                      <p:cBhvr>
                                        <p:cTn id="23" dur="500"/>
                                        <p:tgtEl>
                                          <p:spTgt spid="7">
                                            <p:txEl>
                                              <p:pRg st="7" end="7"/>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7">
                                            <p:txEl>
                                              <p:pRg st="8" end="8"/>
                                            </p:txEl>
                                          </p:spTgt>
                                        </p:tgtEl>
                                        <p:attrNameLst>
                                          <p:attrName>style.visibility</p:attrName>
                                        </p:attrNameLst>
                                      </p:cBhvr>
                                      <p:to>
                                        <p:strVal val="visible"/>
                                      </p:to>
                                    </p:set>
                                    <p:animEffect transition="in" filter="wipe(down)">
                                      <p:cBhvr>
                                        <p:cTn id="26"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3" name="椭圆 2"/>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40665"/>
            <a:ext cx="3051175" cy="94742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过程调用机制</a:t>
            </a:r>
          </a:p>
        </p:txBody>
      </p:sp>
      <p:sp>
        <p:nvSpPr>
          <p:cNvPr id="7" name="Content Placeholder 6"/>
          <p:cNvSpPr>
            <a:spLocks noGrp="1"/>
          </p:cNvSpPr>
          <p:nvPr/>
        </p:nvSpPr>
        <p:spPr>
          <a:xfrm>
            <a:off x="381000" y="1219200"/>
            <a:ext cx="5815965"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zh-CN" altLang="en-US" dirty="0"/>
              <a:t>传递控制</a:t>
            </a:r>
          </a:p>
          <a:p>
            <a:pPr lvl="1">
              <a:buClr>
                <a:srgbClr val="0D0D0D"/>
              </a:buClr>
            </a:pPr>
            <a:r>
              <a:rPr lang="zh-CN" altLang="en-US" dirty="0">
                <a:solidFill>
                  <a:srgbClr val="FF0000"/>
                </a:solidFill>
                <a:ea typeface="宋体" panose="02010600030101010101" pitchFamily="2" charset="-122"/>
              </a:rPr>
              <a:t>进入过程</a:t>
            </a:r>
            <a:r>
              <a:rPr lang="en-US" altLang="zh-CN" dirty="0">
                <a:solidFill>
                  <a:srgbClr val="FF0000"/>
                </a:solidFill>
                <a:ea typeface="宋体" panose="02010600030101010101" pitchFamily="2" charset="-122"/>
              </a:rPr>
              <a:t>Q</a:t>
            </a:r>
            <a:r>
              <a:rPr lang="zh-CN" altLang="en-US" dirty="0">
                <a:solidFill>
                  <a:srgbClr val="FF0000"/>
                </a:solidFill>
                <a:ea typeface="宋体" panose="02010600030101010101" pitchFamily="2" charset="-122"/>
              </a:rPr>
              <a:t>，</a:t>
            </a:r>
            <a:r>
              <a:rPr lang="en-US" altLang="zh-CN" dirty="0">
                <a:solidFill>
                  <a:srgbClr val="FF0000"/>
                </a:solidFill>
                <a:ea typeface="宋体" panose="02010600030101010101" pitchFamily="2" charset="-122"/>
              </a:rPr>
              <a:t>PC</a:t>
            </a:r>
            <a:r>
              <a:rPr lang="zh-CN" altLang="en-US" dirty="0">
                <a:solidFill>
                  <a:srgbClr val="FF0000"/>
                </a:solidFill>
                <a:ea typeface="宋体" panose="02010600030101010101" pitchFamily="2" charset="-122"/>
              </a:rPr>
              <a:t>设置为</a:t>
            </a:r>
            <a:r>
              <a:rPr lang="en-US" altLang="zh-CN" dirty="0">
                <a:solidFill>
                  <a:srgbClr val="FF0000"/>
                </a:solidFill>
                <a:ea typeface="宋体" panose="02010600030101010101" pitchFamily="2" charset="-122"/>
              </a:rPr>
              <a:t>Q</a:t>
            </a:r>
            <a:r>
              <a:rPr lang="zh-CN" altLang="en-US" dirty="0">
                <a:solidFill>
                  <a:srgbClr val="FF0000"/>
                </a:solidFill>
                <a:ea typeface="宋体" panose="02010600030101010101" pitchFamily="2" charset="-122"/>
              </a:rPr>
              <a:t>的起始地址</a:t>
            </a:r>
          </a:p>
          <a:p>
            <a:pPr lvl="1">
              <a:buClr>
                <a:srgbClr val="0D0D0D"/>
              </a:buClr>
            </a:pPr>
            <a:r>
              <a:rPr lang="zh-CN" altLang="en-US" dirty="0">
                <a:solidFill>
                  <a:srgbClr val="0070C0"/>
                </a:solidFill>
                <a:ea typeface="宋体" panose="02010600030101010101" pitchFamily="2" charset="-122"/>
              </a:rPr>
              <a:t>返回时，</a:t>
            </a:r>
            <a:r>
              <a:rPr lang="en-US" altLang="zh-CN" dirty="0">
                <a:solidFill>
                  <a:srgbClr val="0070C0"/>
                </a:solidFill>
                <a:ea typeface="宋体" panose="02010600030101010101" pitchFamily="2" charset="-122"/>
              </a:rPr>
              <a:t>PC</a:t>
            </a:r>
            <a:r>
              <a:rPr lang="zh-CN" altLang="en-US" dirty="0">
                <a:solidFill>
                  <a:srgbClr val="0070C0"/>
                </a:solidFill>
                <a:ea typeface="宋体" panose="02010600030101010101" pitchFamily="2" charset="-122"/>
              </a:rPr>
              <a:t>设置为</a:t>
            </a:r>
            <a:r>
              <a:rPr lang="en-US" altLang="zh-CN" dirty="0">
                <a:solidFill>
                  <a:srgbClr val="0070C0"/>
                </a:solidFill>
                <a:ea typeface="宋体" panose="02010600030101010101" pitchFamily="2" charset="-122"/>
              </a:rPr>
              <a:t>P</a:t>
            </a:r>
            <a:r>
              <a:rPr lang="zh-CN" altLang="en-US" dirty="0">
                <a:solidFill>
                  <a:srgbClr val="0070C0"/>
                </a:solidFill>
                <a:ea typeface="宋体" panose="02010600030101010101" pitchFamily="2" charset="-122"/>
              </a:rPr>
              <a:t>中调用</a:t>
            </a:r>
            <a:r>
              <a:rPr lang="en-US" altLang="zh-CN" dirty="0">
                <a:solidFill>
                  <a:srgbClr val="0070C0"/>
                </a:solidFill>
                <a:ea typeface="宋体" panose="02010600030101010101" pitchFamily="2" charset="-122"/>
              </a:rPr>
              <a:t>Q</a:t>
            </a:r>
            <a:r>
              <a:rPr lang="zh-CN" altLang="en-US" dirty="0">
                <a:solidFill>
                  <a:srgbClr val="0070C0"/>
                </a:solidFill>
                <a:ea typeface="宋体" panose="02010600030101010101" pitchFamily="2" charset="-122"/>
              </a:rPr>
              <a:t>后面那条指令地址</a:t>
            </a:r>
          </a:p>
          <a:p>
            <a:pPr>
              <a:buClr>
                <a:srgbClr val="0D0D0D"/>
              </a:buClr>
            </a:pPr>
            <a:r>
              <a:rPr lang="zh-CN" altLang="en-US" dirty="0"/>
              <a:t>传递数据</a:t>
            </a:r>
          </a:p>
          <a:p>
            <a:pPr lvl="1">
              <a:buClr>
                <a:srgbClr val="0D0D0D"/>
              </a:buClr>
            </a:pPr>
            <a:r>
              <a:rPr lang="en-US" dirty="0"/>
              <a:t>P</a:t>
            </a:r>
            <a:r>
              <a:rPr lang="zh-CN" altLang="en-US" dirty="0">
                <a:ea typeface="宋体" panose="02010600030101010101" pitchFamily="2" charset="-122"/>
              </a:rPr>
              <a:t>向</a:t>
            </a:r>
            <a:r>
              <a:rPr lang="en-US" altLang="zh-CN" dirty="0">
                <a:ea typeface="宋体" panose="02010600030101010101" pitchFamily="2" charset="-122"/>
              </a:rPr>
              <a:t>Q</a:t>
            </a:r>
            <a:r>
              <a:rPr lang="zh-CN" altLang="en-US" dirty="0">
                <a:ea typeface="宋体" panose="02010600030101010101" pitchFamily="2" charset="-122"/>
              </a:rPr>
              <a:t>提供一个或多个数据</a:t>
            </a:r>
          </a:p>
          <a:p>
            <a:pPr lvl="1">
              <a:buClr>
                <a:srgbClr val="0D0D0D"/>
              </a:buClr>
            </a:pPr>
            <a:r>
              <a:rPr lang="en-US" dirty="0"/>
              <a:t>Q</a:t>
            </a:r>
            <a:r>
              <a:rPr lang="zh-CN" altLang="en-US" dirty="0">
                <a:ea typeface="宋体" panose="02010600030101010101" pitchFamily="2" charset="-122"/>
              </a:rPr>
              <a:t>必须能够向</a:t>
            </a:r>
            <a:r>
              <a:rPr lang="en-US" altLang="zh-CN" dirty="0">
                <a:ea typeface="宋体" panose="02010600030101010101" pitchFamily="2" charset="-122"/>
              </a:rPr>
              <a:t>P</a:t>
            </a:r>
            <a:r>
              <a:rPr lang="zh-CN" altLang="en-US" dirty="0">
                <a:ea typeface="宋体" panose="02010600030101010101" pitchFamily="2" charset="-122"/>
              </a:rPr>
              <a:t>返回一个值</a:t>
            </a:r>
          </a:p>
          <a:p>
            <a:pPr>
              <a:buClr>
                <a:srgbClr val="0D0D0D"/>
              </a:buClr>
            </a:pPr>
            <a:r>
              <a:rPr lang="zh-CN" altLang="en-US" dirty="0"/>
              <a:t>内存管理</a:t>
            </a:r>
          </a:p>
          <a:p>
            <a:pPr lvl="1">
              <a:buClr>
                <a:srgbClr val="0D0D0D"/>
              </a:buClr>
            </a:pPr>
            <a:r>
              <a:rPr lang="en-US" altLang="zh-CN" dirty="0">
                <a:ea typeface="宋体" panose="02010600030101010101" pitchFamily="2" charset="-122"/>
              </a:rPr>
              <a:t>Q</a:t>
            </a:r>
            <a:r>
              <a:rPr lang="zh-CN" altLang="en-US" dirty="0">
                <a:ea typeface="宋体" panose="02010600030101010101" pitchFamily="2" charset="-122"/>
              </a:rPr>
              <a:t>为局部变量分配空间</a:t>
            </a:r>
          </a:p>
          <a:p>
            <a:pPr lvl="1">
              <a:buClr>
                <a:srgbClr val="0D0D0D"/>
              </a:buClr>
            </a:pPr>
            <a:r>
              <a:rPr lang="zh-CN" altLang="en-US" dirty="0">
                <a:ea typeface="宋体" panose="02010600030101010101" pitchFamily="2" charset="-122"/>
              </a:rPr>
              <a:t>返回前释放存储空间</a:t>
            </a:r>
          </a:p>
          <a:p>
            <a:pPr>
              <a:buClr>
                <a:srgbClr val="0D0D0D"/>
              </a:buClr>
            </a:pPr>
            <a:r>
              <a:rPr lang="en-US" dirty="0"/>
              <a:t>所有用机器指令实现的机制</a:t>
            </a:r>
          </a:p>
          <a:p>
            <a:pPr>
              <a:buClr>
                <a:srgbClr val="0D0D0D"/>
              </a:buClr>
            </a:pPr>
            <a:r>
              <a:rPr lang="en-US" dirty="0"/>
              <a:t>x86-64执行一个程序使用这些机制</a:t>
            </a:r>
          </a:p>
        </p:txBody>
      </p:sp>
      <p:sp>
        <p:nvSpPr>
          <p:cNvPr id="8" name="Rectangle 4"/>
          <p:cNvSpPr/>
          <p:nvPr/>
        </p:nvSpPr>
        <p:spPr bwMode="auto">
          <a:xfrm>
            <a:off x="6343650" y="859155"/>
            <a:ext cx="18415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P(…)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y = Q(x);</a:t>
            </a:r>
          </a:p>
          <a:p>
            <a:pPr algn="l"/>
            <a:r>
              <a:rPr lang="en-US" sz="1800" dirty="0">
                <a:solidFill>
                  <a:schemeClr val="tx1"/>
                </a:solidFill>
                <a:latin typeface="Courier New" panose="02070309020205020404" charset="0"/>
                <a:cs typeface="Courier New" panose="02070309020205020404" charset="0"/>
                <a:sym typeface="Courier New Bold" charset="0"/>
              </a:rPr>
              <a:t>  print(y)</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9" name="Rectangle 5"/>
          <p:cNvSpPr/>
          <p:nvPr/>
        </p:nvSpPr>
        <p:spPr bwMode="auto">
          <a:xfrm>
            <a:off x="6197600" y="3568065"/>
            <a:ext cx="2133600" cy="2362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Q(</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t = 3*</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v[10];</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return v[t];</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11" name="Arc 10"/>
          <p:cNvSpPr/>
          <p:nvPr/>
        </p:nvSpPr>
        <p:spPr bwMode="auto">
          <a:xfrm rot="10800000">
            <a:off x="5740399" y="2159000"/>
            <a:ext cx="1371600" cy="3314700"/>
          </a:xfrm>
          <a:prstGeom prst="arc">
            <a:avLst>
              <a:gd name="adj1" fmla="val 16200000"/>
              <a:gd name="adj2" fmla="val 5567493"/>
            </a:avLst>
          </a:prstGeom>
          <a:noFill/>
          <a:ln w="25400" cap="flat" cmpd="sng" algn="ctr">
            <a:solidFill>
              <a:srgbClr val="0070C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Freeform 1"/>
          <p:cNvSpPr/>
          <p:nvPr/>
        </p:nvSpPr>
        <p:spPr bwMode="auto">
          <a:xfrm>
            <a:off x="6450360" y="1983368"/>
            <a:ext cx="2086671" cy="2085278"/>
          </a:xfrm>
          <a:custGeom>
            <a:avLst/>
            <a:gdLst>
              <a:gd name="connsiteX0" fmla="*/ 1616926 w 2665494"/>
              <a:gd name="connsiteY0" fmla="*/ 0 h 2230244"/>
              <a:gd name="connsiteX1" fmla="*/ 2631687 w 2665494"/>
              <a:gd name="connsiteY1" fmla="*/ 1248937 h 2230244"/>
              <a:gd name="connsiteX2" fmla="*/ 512956 w 2665494"/>
              <a:gd name="connsiteY2" fmla="*/ 1873405 h 2230244"/>
              <a:gd name="connsiteX3" fmla="*/ 0 w 2665494"/>
              <a:gd name="connsiteY3" fmla="*/ 2230244 h 2230244"/>
              <a:gd name="connsiteX0-1" fmla="*/ 1616926 w 2445343"/>
              <a:gd name="connsiteY0-2" fmla="*/ 0 h 2230244"/>
              <a:gd name="connsiteX1-3" fmla="*/ 2397512 w 2445343"/>
              <a:gd name="connsiteY1-4" fmla="*/ 970156 h 2230244"/>
              <a:gd name="connsiteX2-5" fmla="*/ 512956 w 2445343"/>
              <a:gd name="connsiteY2-6" fmla="*/ 1873405 h 2230244"/>
              <a:gd name="connsiteX3-7" fmla="*/ 0 w 2445343"/>
              <a:gd name="connsiteY3-8" fmla="*/ 2230244 h 2230244"/>
              <a:gd name="connsiteX0-9" fmla="*/ 1616926 w 2415785"/>
              <a:gd name="connsiteY0-10" fmla="*/ 0 h 2230244"/>
              <a:gd name="connsiteX1-11" fmla="*/ 2397512 w 2415785"/>
              <a:gd name="connsiteY1-12" fmla="*/ 970156 h 2230244"/>
              <a:gd name="connsiteX2-13" fmla="*/ 512956 w 2415785"/>
              <a:gd name="connsiteY2-14" fmla="*/ 1873405 h 2230244"/>
              <a:gd name="connsiteX3-15" fmla="*/ 0 w 2415785"/>
              <a:gd name="connsiteY3-16" fmla="*/ 2230244 h 2230244"/>
              <a:gd name="connsiteX0-17" fmla="*/ 1616926 w 2410056"/>
              <a:gd name="connsiteY0-18" fmla="*/ 0 h 2230244"/>
              <a:gd name="connsiteX1-19" fmla="*/ 2397512 w 2410056"/>
              <a:gd name="connsiteY1-20" fmla="*/ 970156 h 2230244"/>
              <a:gd name="connsiteX2-21" fmla="*/ 1170878 w 2410056"/>
              <a:gd name="connsiteY2-22" fmla="*/ 970156 h 2230244"/>
              <a:gd name="connsiteX3-23" fmla="*/ 0 w 2410056"/>
              <a:gd name="connsiteY3-24" fmla="*/ 2230244 h 2230244"/>
              <a:gd name="connsiteX0-25" fmla="*/ 1293541 w 2086671"/>
              <a:gd name="connsiteY0-26" fmla="*/ 0 h 2085278"/>
              <a:gd name="connsiteX1-27" fmla="*/ 2074127 w 2086671"/>
              <a:gd name="connsiteY1-28" fmla="*/ 970156 h 2085278"/>
              <a:gd name="connsiteX2-29" fmla="*/ 847493 w 2086671"/>
              <a:gd name="connsiteY2-30" fmla="*/ 970156 h 2085278"/>
              <a:gd name="connsiteX3-31" fmla="*/ 0 w 2086671"/>
              <a:gd name="connsiteY3-32" fmla="*/ 2085278 h 2085278"/>
            </a:gdLst>
            <a:ahLst/>
            <a:cxnLst>
              <a:cxn ang="0">
                <a:pos x="connsiteX0-1" y="connsiteY0-2"/>
              </a:cxn>
              <a:cxn ang="0">
                <a:pos x="connsiteX1-3" y="connsiteY1-4"/>
              </a:cxn>
              <a:cxn ang="0">
                <a:pos x="connsiteX2-5" y="connsiteY2-6"/>
              </a:cxn>
              <a:cxn ang="0">
                <a:pos x="connsiteX3-7" y="connsiteY3-8"/>
              </a:cxn>
            </a:cxnLst>
            <a:rect l="l" t="t" r="r" b="b"/>
            <a:pathLst>
              <a:path w="2086671" h="2085278">
                <a:moveTo>
                  <a:pt x="1293541" y="0"/>
                </a:moveTo>
                <a:cubicBezTo>
                  <a:pt x="1892919" y="468351"/>
                  <a:pt x="2148468" y="808463"/>
                  <a:pt x="2074127" y="970156"/>
                </a:cubicBezTo>
                <a:cubicBezTo>
                  <a:pt x="1999786" y="1131849"/>
                  <a:pt x="1193181" y="784302"/>
                  <a:pt x="847493" y="970156"/>
                </a:cubicBezTo>
                <a:cubicBezTo>
                  <a:pt x="501805" y="1156010"/>
                  <a:pt x="0" y="2085278"/>
                  <a:pt x="0" y="2085278"/>
                </a:cubicBezTo>
              </a:path>
            </a:pathLst>
          </a:custGeom>
          <a:noFill/>
          <a:ln w="25400"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3" name="椭圆 2"/>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40665"/>
            <a:ext cx="3051175" cy="94742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过程调用机制</a:t>
            </a:r>
          </a:p>
        </p:txBody>
      </p:sp>
      <p:sp>
        <p:nvSpPr>
          <p:cNvPr id="7" name="Content Placeholder 6"/>
          <p:cNvSpPr>
            <a:spLocks noGrp="1"/>
          </p:cNvSpPr>
          <p:nvPr/>
        </p:nvSpPr>
        <p:spPr>
          <a:xfrm>
            <a:off x="381000" y="1219200"/>
            <a:ext cx="5815965"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zh-CN" altLang="en-US" dirty="0"/>
              <a:t>传递控制</a:t>
            </a:r>
          </a:p>
          <a:p>
            <a:pPr lvl="1">
              <a:buClr>
                <a:srgbClr val="0D0D0D"/>
              </a:buClr>
            </a:pPr>
            <a:r>
              <a:rPr lang="zh-CN" altLang="en-US" dirty="0">
                <a:ea typeface="宋体" panose="02010600030101010101" pitchFamily="2" charset="-122"/>
              </a:rPr>
              <a:t>进入过程</a:t>
            </a:r>
            <a:r>
              <a:rPr lang="en-US" altLang="zh-CN" dirty="0">
                <a:ea typeface="宋体" panose="02010600030101010101" pitchFamily="2" charset="-122"/>
              </a:rPr>
              <a:t>Q</a:t>
            </a:r>
            <a:r>
              <a:rPr lang="zh-CN" altLang="en-US" dirty="0">
                <a:ea typeface="宋体" panose="02010600030101010101" pitchFamily="2" charset="-122"/>
              </a:rPr>
              <a:t>，</a:t>
            </a:r>
            <a:r>
              <a:rPr lang="en-US" altLang="zh-CN" dirty="0">
                <a:ea typeface="宋体" panose="02010600030101010101" pitchFamily="2" charset="-122"/>
              </a:rPr>
              <a:t>PC</a:t>
            </a:r>
            <a:r>
              <a:rPr lang="zh-CN" altLang="en-US" dirty="0">
                <a:ea typeface="宋体" panose="02010600030101010101" pitchFamily="2" charset="-122"/>
              </a:rPr>
              <a:t>设置为</a:t>
            </a:r>
            <a:r>
              <a:rPr lang="en-US" altLang="zh-CN" dirty="0">
                <a:ea typeface="宋体" panose="02010600030101010101" pitchFamily="2" charset="-122"/>
              </a:rPr>
              <a:t>Q</a:t>
            </a:r>
            <a:r>
              <a:rPr lang="zh-CN" altLang="en-US" dirty="0">
                <a:ea typeface="宋体" panose="02010600030101010101" pitchFamily="2" charset="-122"/>
              </a:rPr>
              <a:t>的起始地址</a:t>
            </a:r>
          </a:p>
          <a:p>
            <a:pPr lvl="1">
              <a:buClr>
                <a:srgbClr val="0D0D0D"/>
              </a:buClr>
            </a:pPr>
            <a:r>
              <a:rPr lang="zh-CN" altLang="en-US" dirty="0">
                <a:ea typeface="宋体" panose="02010600030101010101" pitchFamily="2" charset="-122"/>
              </a:rPr>
              <a:t>返回时，</a:t>
            </a:r>
            <a:r>
              <a:rPr lang="en-US" altLang="zh-CN" dirty="0">
                <a:ea typeface="宋体" panose="02010600030101010101" pitchFamily="2" charset="-122"/>
              </a:rPr>
              <a:t>PC</a:t>
            </a:r>
            <a:r>
              <a:rPr lang="zh-CN" altLang="en-US" dirty="0">
                <a:ea typeface="宋体" panose="02010600030101010101" pitchFamily="2" charset="-122"/>
              </a:rPr>
              <a:t>设置为</a:t>
            </a:r>
            <a:r>
              <a:rPr lang="en-US" altLang="zh-CN" dirty="0">
                <a:ea typeface="宋体" panose="02010600030101010101" pitchFamily="2" charset="-122"/>
              </a:rPr>
              <a:t>P</a:t>
            </a:r>
            <a:r>
              <a:rPr lang="zh-CN" altLang="en-US" dirty="0">
                <a:ea typeface="宋体" panose="02010600030101010101" pitchFamily="2" charset="-122"/>
              </a:rPr>
              <a:t>中调用</a:t>
            </a:r>
            <a:r>
              <a:rPr lang="en-US" altLang="zh-CN" dirty="0">
                <a:ea typeface="宋体" panose="02010600030101010101" pitchFamily="2" charset="-122"/>
              </a:rPr>
              <a:t>Q</a:t>
            </a:r>
            <a:r>
              <a:rPr lang="zh-CN" altLang="en-US" dirty="0">
                <a:ea typeface="宋体" panose="02010600030101010101" pitchFamily="2" charset="-122"/>
              </a:rPr>
              <a:t>后面那条指令地址</a:t>
            </a:r>
          </a:p>
          <a:p>
            <a:pPr>
              <a:buClr>
                <a:srgbClr val="0D0D0D"/>
              </a:buClr>
            </a:pPr>
            <a:r>
              <a:rPr lang="zh-CN" altLang="en-US" dirty="0"/>
              <a:t>传递数据</a:t>
            </a:r>
          </a:p>
          <a:p>
            <a:pPr lvl="1">
              <a:buClr>
                <a:srgbClr val="0D0D0D"/>
              </a:buClr>
            </a:pPr>
            <a:r>
              <a:rPr lang="en-US" dirty="0">
                <a:solidFill>
                  <a:srgbClr val="549EBE"/>
                </a:solidFill>
              </a:rPr>
              <a:t>P</a:t>
            </a:r>
            <a:r>
              <a:rPr lang="zh-CN" altLang="en-US" dirty="0">
                <a:solidFill>
                  <a:srgbClr val="549EBE"/>
                </a:solidFill>
                <a:ea typeface="宋体" panose="02010600030101010101" pitchFamily="2" charset="-122"/>
              </a:rPr>
              <a:t>向</a:t>
            </a:r>
            <a:r>
              <a:rPr lang="en-US" altLang="zh-CN" dirty="0">
                <a:solidFill>
                  <a:srgbClr val="549EBE"/>
                </a:solidFill>
                <a:ea typeface="宋体" panose="02010600030101010101" pitchFamily="2" charset="-122"/>
              </a:rPr>
              <a:t>Q</a:t>
            </a:r>
            <a:r>
              <a:rPr lang="zh-CN" altLang="en-US" dirty="0">
                <a:solidFill>
                  <a:srgbClr val="549EBE"/>
                </a:solidFill>
                <a:ea typeface="宋体" panose="02010600030101010101" pitchFamily="2" charset="-122"/>
              </a:rPr>
              <a:t>提供一个或多个数据</a:t>
            </a:r>
          </a:p>
          <a:p>
            <a:pPr lvl="1">
              <a:buClr>
                <a:srgbClr val="0D0D0D"/>
              </a:buClr>
            </a:pPr>
            <a:r>
              <a:rPr lang="en-US" dirty="0">
                <a:solidFill>
                  <a:srgbClr val="F70000"/>
                </a:solidFill>
              </a:rPr>
              <a:t>Q</a:t>
            </a:r>
            <a:r>
              <a:rPr lang="zh-CN" altLang="en-US" dirty="0">
                <a:solidFill>
                  <a:srgbClr val="F70000"/>
                </a:solidFill>
                <a:ea typeface="宋体" panose="02010600030101010101" pitchFamily="2" charset="-122"/>
              </a:rPr>
              <a:t>必须能够向</a:t>
            </a:r>
            <a:r>
              <a:rPr lang="en-US" altLang="zh-CN" dirty="0">
                <a:solidFill>
                  <a:srgbClr val="F70000"/>
                </a:solidFill>
                <a:ea typeface="宋体" panose="02010600030101010101" pitchFamily="2" charset="-122"/>
              </a:rPr>
              <a:t>P</a:t>
            </a:r>
            <a:r>
              <a:rPr lang="zh-CN" altLang="en-US" dirty="0">
                <a:solidFill>
                  <a:srgbClr val="F70000"/>
                </a:solidFill>
                <a:ea typeface="宋体" panose="02010600030101010101" pitchFamily="2" charset="-122"/>
              </a:rPr>
              <a:t>返回一个值</a:t>
            </a:r>
          </a:p>
          <a:p>
            <a:pPr>
              <a:buClr>
                <a:srgbClr val="0D0D0D"/>
              </a:buClr>
            </a:pPr>
            <a:r>
              <a:rPr lang="zh-CN" altLang="en-US" dirty="0"/>
              <a:t>内存管理</a:t>
            </a:r>
          </a:p>
          <a:p>
            <a:pPr lvl="1">
              <a:buClr>
                <a:srgbClr val="0D0D0D"/>
              </a:buClr>
            </a:pPr>
            <a:r>
              <a:rPr lang="en-US" altLang="zh-CN" dirty="0">
                <a:ea typeface="宋体" panose="02010600030101010101" pitchFamily="2" charset="-122"/>
              </a:rPr>
              <a:t>Q</a:t>
            </a:r>
            <a:r>
              <a:rPr lang="zh-CN" altLang="en-US" dirty="0">
                <a:ea typeface="宋体" panose="02010600030101010101" pitchFamily="2" charset="-122"/>
              </a:rPr>
              <a:t>为局部变量分配空间</a:t>
            </a:r>
          </a:p>
          <a:p>
            <a:pPr lvl="1">
              <a:buClr>
                <a:srgbClr val="0D0D0D"/>
              </a:buClr>
            </a:pPr>
            <a:r>
              <a:rPr lang="zh-CN" altLang="en-US" dirty="0">
                <a:ea typeface="宋体" panose="02010600030101010101" pitchFamily="2" charset="-122"/>
              </a:rPr>
              <a:t>返回前释放存储空间</a:t>
            </a:r>
          </a:p>
          <a:p>
            <a:pPr>
              <a:buClr>
                <a:srgbClr val="0D0D0D"/>
              </a:buClr>
            </a:pPr>
            <a:r>
              <a:rPr lang="en-US" dirty="0"/>
              <a:t>所有用机器指令实现的机制</a:t>
            </a:r>
          </a:p>
          <a:p>
            <a:pPr>
              <a:buClr>
                <a:srgbClr val="0D0D0D"/>
              </a:buClr>
            </a:pPr>
            <a:r>
              <a:rPr lang="en-US" dirty="0"/>
              <a:t>x86-64执行一个程序使用这些机制</a:t>
            </a:r>
          </a:p>
        </p:txBody>
      </p:sp>
      <p:sp>
        <p:nvSpPr>
          <p:cNvPr id="8" name="Rectangle 4"/>
          <p:cNvSpPr/>
          <p:nvPr/>
        </p:nvSpPr>
        <p:spPr bwMode="auto">
          <a:xfrm>
            <a:off x="6343650" y="859155"/>
            <a:ext cx="18415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P(…)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y = Q(x);</a:t>
            </a:r>
          </a:p>
          <a:p>
            <a:pPr algn="l"/>
            <a:r>
              <a:rPr lang="en-US" sz="1800" dirty="0">
                <a:solidFill>
                  <a:schemeClr val="tx1"/>
                </a:solidFill>
                <a:latin typeface="Courier New" panose="02070309020205020404" charset="0"/>
                <a:cs typeface="Courier New" panose="02070309020205020404" charset="0"/>
                <a:sym typeface="Courier New Bold" charset="0"/>
              </a:rPr>
              <a:t>  print(y)</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9" name="Rectangle 5"/>
          <p:cNvSpPr/>
          <p:nvPr/>
        </p:nvSpPr>
        <p:spPr bwMode="auto">
          <a:xfrm>
            <a:off x="6197600" y="3568065"/>
            <a:ext cx="2133600" cy="2362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Q(</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t = 3*</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v[10];</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return v[t];</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cxnSp>
        <p:nvCxnSpPr>
          <p:cNvPr id="14" name="Straight Arrow Connector 13"/>
          <p:cNvCxnSpPr/>
          <p:nvPr/>
        </p:nvCxnSpPr>
        <p:spPr bwMode="auto">
          <a:xfrm flipH="1" flipV="1">
            <a:off x="6722110" y="1988820"/>
            <a:ext cx="914400" cy="32004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a:off x="7636510" y="1988820"/>
            <a:ext cx="0" cy="1697990"/>
          </a:xfrm>
          <a:prstGeom prst="straightConnector1">
            <a:avLst/>
          </a:prstGeom>
          <a:solidFill>
            <a:schemeClr val="accent1"/>
          </a:solidFill>
          <a:ln w="25400" cap="flat" cmpd="sng" algn="ctr">
            <a:solidFill>
              <a:srgbClr val="0070C0"/>
            </a:solidFill>
            <a:prstDash val="solid"/>
            <a:round/>
            <a:headEnd type="none" w="med" len="med"/>
            <a:tailEnd type="arrow"/>
          </a:ln>
          <a:effectLst/>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bwMode="auto">
          <a:xfrm>
            <a:off x="6197600" y="3568065"/>
            <a:ext cx="2133600" cy="2362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Q(</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t = 3*</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v[10];</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return v[t];</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5" name="矩形 4"/>
          <p:cNvSpPr/>
          <p:nvPr/>
        </p:nvSpPr>
        <p:spPr>
          <a:xfrm>
            <a:off x="0" y="3568065"/>
            <a:ext cx="3932555" cy="1248410"/>
          </a:xfrm>
          <a:prstGeom prst="rect">
            <a:avLst/>
          </a:prstGeom>
          <a:solidFill>
            <a:schemeClr val="accent2">
              <a:lumMod val="20000"/>
              <a:lumOff val="8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3" name="椭圆 2"/>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40665"/>
            <a:ext cx="3051175" cy="94742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过程调用机制</a:t>
            </a:r>
          </a:p>
        </p:txBody>
      </p:sp>
      <p:sp>
        <p:nvSpPr>
          <p:cNvPr id="7" name="Content Placeholder 6"/>
          <p:cNvSpPr>
            <a:spLocks noGrp="1"/>
          </p:cNvSpPr>
          <p:nvPr/>
        </p:nvSpPr>
        <p:spPr>
          <a:xfrm>
            <a:off x="381000" y="1219200"/>
            <a:ext cx="5815965"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zh-CN" altLang="en-US" dirty="0"/>
              <a:t>传递控制</a:t>
            </a:r>
          </a:p>
          <a:p>
            <a:pPr lvl="1">
              <a:buClr>
                <a:srgbClr val="0D0D0D"/>
              </a:buClr>
            </a:pPr>
            <a:r>
              <a:rPr lang="zh-CN" altLang="en-US" dirty="0">
                <a:ea typeface="宋体" panose="02010600030101010101" pitchFamily="2" charset="-122"/>
              </a:rPr>
              <a:t>进入过程</a:t>
            </a:r>
            <a:r>
              <a:rPr lang="en-US" altLang="zh-CN" dirty="0">
                <a:ea typeface="宋体" panose="02010600030101010101" pitchFamily="2" charset="-122"/>
              </a:rPr>
              <a:t>Q</a:t>
            </a:r>
            <a:r>
              <a:rPr lang="zh-CN" altLang="en-US" dirty="0">
                <a:ea typeface="宋体" panose="02010600030101010101" pitchFamily="2" charset="-122"/>
              </a:rPr>
              <a:t>，</a:t>
            </a:r>
            <a:r>
              <a:rPr lang="en-US" altLang="zh-CN" dirty="0">
                <a:ea typeface="宋体" panose="02010600030101010101" pitchFamily="2" charset="-122"/>
              </a:rPr>
              <a:t>PC</a:t>
            </a:r>
            <a:r>
              <a:rPr lang="zh-CN" altLang="en-US" dirty="0">
                <a:ea typeface="宋体" panose="02010600030101010101" pitchFamily="2" charset="-122"/>
              </a:rPr>
              <a:t>设置为</a:t>
            </a:r>
            <a:r>
              <a:rPr lang="en-US" altLang="zh-CN" dirty="0">
                <a:ea typeface="宋体" panose="02010600030101010101" pitchFamily="2" charset="-122"/>
              </a:rPr>
              <a:t>Q</a:t>
            </a:r>
            <a:r>
              <a:rPr lang="zh-CN" altLang="en-US" dirty="0">
                <a:ea typeface="宋体" panose="02010600030101010101" pitchFamily="2" charset="-122"/>
              </a:rPr>
              <a:t>的起始地址</a:t>
            </a:r>
          </a:p>
          <a:p>
            <a:pPr lvl="1">
              <a:buClr>
                <a:srgbClr val="0D0D0D"/>
              </a:buClr>
            </a:pPr>
            <a:r>
              <a:rPr lang="zh-CN" altLang="en-US" dirty="0">
                <a:ea typeface="宋体" panose="02010600030101010101" pitchFamily="2" charset="-122"/>
              </a:rPr>
              <a:t>返回时，</a:t>
            </a:r>
            <a:r>
              <a:rPr lang="en-US" altLang="zh-CN" dirty="0">
                <a:ea typeface="宋体" panose="02010600030101010101" pitchFamily="2" charset="-122"/>
              </a:rPr>
              <a:t>PC</a:t>
            </a:r>
            <a:r>
              <a:rPr lang="zh-CN" altLang="en-US" dirty="0">
                <a:ea typeface="宋体" panose="02010600030101010101" pitchFamily="2" charset="-122"/>
              </a:rPr>
              <a:t>设置为</a:t>
            </a:r>
            <a:r>
              <a:rPr lang="en-US" altLang="zh-CN" dirty="0">
                <a:ea typeface="宋体" panose="02010600030101010101" pitchFamily="2" charset="-122"/>
              </a:rPr>
              <a:t>P</a:t>
            </a:r>
            <a:r>
              <a:rPr lang="zh-CN" altLang="en-US" dirty="0">
                <a:ea typeface="宋体" panose="02010600030101010101" pitchFamily="2" charset="-122"/>
              </a:rPr>
              <a:t>中调用</a:t>
            </a:r>
            <a:r>
              <a:rPr lang="en-US" altLang="zh-CN" dirty="0">
                <a:ea typeface="宋体" panose="02010600030101010101" pitchFamily="2" charset="-122"/>
              </a:rPr>
              <a:t>Q</a:t>
            </a:r>
            <a:r>
              <a:rPr lang="zh-CN" altLang="en-US" dirty="0">
                <a:ea typeface="宋体" panose="02010600030101010101" pitchFamily="2" charset="-122"/>
              </a:rPr>
              <a:t>后面那条指令地址</a:t>
            </a:r>
          </a:p>
          <a:p>
            <a:pPr>
              <a:buClr>
                <a:srgbClr val="0D0D0D"/>
              </a:buClr>
            </a:pPr>
            <a:r>
              <a:rPr lang="zh-CN" altLang="en-US" dirty="0"/>
              <a:t>传递数据</a:t>
            </a:r>
          </a:p>
          <a:p>
            <a:pPr lvl="1">
              <a:buClr>
                <a:srgbClr val="0D0D0D"/>
              </a:buClr>
            </a:pPr>
            <a:r>
              <a:rPr lang="en-US" dirty="0"/>
              <a:t>P</a:t>
            </a:r>
            <a:r>
              <a:rPr lang="zh-CN" altLang="en-US" dirty="0">
                <a:ea typeface="宋体" panose="02010600030101010101" pitchFamily="2" charset="-122"/>
              </a:rPr>
              <a:t>向</a:t>
            </a:r>
            <a:r>
              <a:rPr lang="en-US" altLang="zh-CN" dirty="0">
                <a:ea typeface="宋体" panose="02010600030101010101" pitchFamily="2" charset="-122"/>
              </a:rPr>
              <a:t>Q</a:t>
            </a:r>
            <a:r>
              <a:rPr lang="zh-CN" altLang="en-US" dirty="0">
                <a:ea typeface="宋体" panose="02010600030101010101" pitchFamily="2" charset="-122"/>
              </a:rPr>
              <a:t>提供一个或多个数据</a:t>
            </a:r>
          </a:p>
          <a:p>
            <a:pPr lvl="1">
              <a:buClr>
                <a:srgbClr val="0D0D0D"/>
              </a:buClr>
            </a:pPr>
            <a:r>
              <a:rPr lang="en-US" dirty="0"/>
              <a:t>Q</a:t>
            </a:r>
            <a:r>
              <a:rPr lang="zh-CN" altLang="en-US" dirty="0">
                <a:ea typeface="宋体" panose="02010600030101010101" pitchFamily="2" charset="-122"/>
              </a:rPr>
              <a:t>必须能够向</a:t>
            </a:r>
            <a:r>
              <a:rPr lang="en-US" altLang="zh-CN" dirty="0">
                <a:ea typeface="宋体" panose="02010600030101010101" pitchFamily="2" charset="-122"/>
              </a:rPr>
              <a:t>P</a:t>
            </a:r>
            <a:r>
              <a:rPr lang="zh-CN" altLang="en-US" dirty="0">
                <a:ea typeface="宋体" panose="02010600030101010101" pitchFamily="2" charset="-122"/>
              </a:rPr>
              <a:t>返回一个值</a:t>
            </a:r>
          </a:p>
          <a:p>
            <a:pPr>
              <a:buClr>
                <a:srgbClr val="0D0D0D"/>
              </a:buClr>
            </a:pPr>
            <a:r>
              <a:rPr lang="zh-CN" altLang="en-US" dirty="0"/>
              <a:t>内存管理</a:t>
            </a:r>
          </a:p>
          <a:p>
            <a:pPr lvl="1">
              <a:buClr>
                <a:srgbClr val="0D0D0D"/>
              </a:buClr>
            </a:pPr>
            <a:r>
              <a:rPr lang="en-US" altLang="zh-CN" dirty="0">
                <a:ea typeface="宋体" panose="02010600030101010101" pitchFamily="2" charset="-122"/>
              </a:rPr>
              <a:t>Q</a:t>
            </a:r>
            <a:r>
              <a:rPr lang="zh-CN" altLang="en-US" dirty="0">
                <a:ea typeface="宋体" panose="02010600030101010101" pitchFamily="2" charset="-122"/>
              </a:rPr>
              <a:t>为局部变量分配空间</a:t>
            </a:r>
          </a:p>
          <a:p>
            <a:pPr lvl="1">
              <a:buClr>
                <a:srgbClr val="0D0D0D"/>
              </a:buClr>
            </a:pPr>
            <a:r>
              <a:rPr lang="zh-CN" altLang="en-US" dirty="0">
                <a:ea typeface="宋体" panose="02010600030101010101" pitchFamily="2" charset="-122"/>
              </a:rPr>
              <a:t>返回前释放存储空间</a:t>
            </a:r>
          </a:p>
          <a:p>
            <a:pPr>
              <a:buClr>
                <a:srgbClr val="0D0D0D"/>
              </a:buClr>
            </a:pPr>
            <a:r>
              <a:rPr lang="en-US" dirty="0"/>
              <a:t>所有用机器指令实现的机制</a:t>
            </a:r>
          </a:p>
          <a:p>
            <a:pPr>
              <a:buClr>
                <a:srgbClr val="0D0D0D"/>
              </a:buClr>
            </a:pPr>
            <a:r>
              <a:rPr lang="en-US" dirty="0"/>
              <a:t>x86-64执行一个程序使用这些机制</a:t>
            </a:r>
          </a:p>
        </p:txBody>
      </p:sp>
      <p:sp>
        <p:nvSpPr>
          <p:cNvPr id="8" name="Rectangle 4"/>
          <p:cNvSpPr/>
          <p:nvPr/>
        </p:nvSpPr>
        <p:spPr bwMode="auto">
          <a:xfrm>
            <a:off x="6343650" y="859155"/>
            <a:ext cx="18415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P(…)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y = Q(x);</a:t>
            </a:r>
          </a:p>
          <a:p>
            <a:pPr algn="l"/>
            <a:r>
              <a:rPr lang="en-US" sz="1800" dirty="0">
                <a:solidFill>
                  <a:schemeClr val="tx1"/>
                </a:solidFill>
                <a:latin typeface="Courier New" panose="02070309020205020404" charset="0"/>
                <a:cs typeface="Courier New" panose="02070309020205020404" charset="0"/>
                <a:sym typeface="Courier New Bold" charset="0"/>
              </a:rPr>
              <a:t>  print(y)</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cxnSp>
        <p:nvCxnSpPr>
          <p:cNvPr id="11" name="直接箭头连接符 10"/>
          <p:cNvCxnSpPr/>
          <p:nvPr/>
        </p:nvCxnSpPr>
        <p:spPr>
          <a:xfrm>
            <a:off x="4025265" y="4382135"/>
            <a:ext cx="2318385" cy="197485"/>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726305" y="779780"/>
            <a:ext cx="4020820" cy="5838190"/>
          </a:xfrm>
          <a:prstGeom prst="rect">
            <a:avLst/>
          </a:prstGeom>
        </p:spPr>
      </p:pic>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箭头 4"/>
          <p:cNvSpPr/>
          <p:nvPr/>
        </p:nvSpPr>
        <p:spPr>
          <a:xfrm>
            <a:off x="0" y="266065"/>
            <a:ext cx="2540635" cy="1132205"/>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运行时栈</a:t>
            </a:r>
          </a:p>
        </p:txBody>
      </p:sp>
      <p:sp>
        <p:nvSpPr>
          <p:cNvPr id="7" name="文本框 6"/>
          <p:cNvSpPr txBox="1"/>
          <p:nvPr/>
        </p:nvSpPr>
        <p:spPr>
          <a:xfrm>
            <a:off x="193040" y="1539240"/>
            <a:ext cx="4224655" cy="5169535"/>
          </a:xfrm>
          <a:prstGeom prst="rect">
            <a:avLst/>
          </a:prstGeom>
          <a:noFill/>
        </p:spPr>
        <p:txBody>
          <a:bodyPr wrap="square" rtlCol="0">
            <a:spAutoFit/>
          </a:bodyPr>
          <a:lstStyle/>
          <a:p>
            <a:pPr marL="285750" indent="-285750" fontAlgn="auto">
              <a:lnSpc>
                <a:spcPct val="150000"/>
              </a:lnSpc>
              <a:buFont typeface="Wingdings" panose="05000000000000000000" charset="0"/>
              <a:buChar char=""/>
            </a:pPr>
            <a:r>
              <a:rPr lang="en-US" altLang="zh-CN" sz="2000"/>
              <a:t>C</a:t>
            </a:r>
            <a:r>
              <a:rPr lang="zh-CN" altLang="en-US" sz="2000"/>
              <a:t>语言过程调用机制的一个关键特性在于使用了栈数据结构提供的后进先出的内存管理原则。</a:t>
            </a:r>
          </a:p>
          <a:p>
            <a:pPr marL="285750" indent="-285750" fontAlgn="auto">
              <a:lnSpc>
                <a:spcPct val="150000"/>
              </a:lnSpc>
              <a:buFont typeface="Wingdings" panose="05000000000000000000" charset="0"/>
              <a:buChar char=""/>
            </a:pPr>
            <a:r>
              <a:rPr lang="zh-CN" altLang="en-US" sz="2000"/>
              <a:t>在过程</a:t>
            </a:r>
            <a:r>
              <a:rPr lang="en-US" altLang="zh-CN" sz="2000"/>
              <a:t>P</a:t>
            </a:r>
            <a:r>
              <a:rPr lang="zh-CN" altLang="en-US" sz="2000"/>
              <a:t>调用过程</a:t>
            </a:r>
            <a:r>
              <a:rPr lang="en-US" altLang="zh-CN" sz="2000"/>
              <a:t>Q</a:t>
            </a:r>
            <a:r>
              <a:rPr lang="zh-CN" altLang="en-US" sz="2000"/>
              <a:t>的例子中当</a:t>
            </a:r>
            <a:r>
              <a:rPr lang="en-US" altLang="zh-CN" sz="2000"/>
              <a:t>Q</a:t>
            </a:r>
            <a:r>
              <a:rPr lang="zh-CN" altLang="en-US" sz="2000"/>
              <a:t>在执行时，</a:t>
            </a:r>
            <a:r>
              <a:rPr lang="en-US" altLang="zh-CN" sz="2000"/>
              <a:t>P</a:t>
            </a:r>
            <a:r>
              <a:rPr lang="zh-CN" altLang="en-US" sz="2000"/>
              <a:t>以及所有在向上追溯到</a:t>
            </a:r>
            <a:r>
              <a:rPr lang="en-US" altLang="zh-CN" sz="2000"/>
              <a:t>P</a:t>
            </a:r>
            <a:r>
              <a:rPr lang="zh-CN" altLang="en-US" sz="2000"/>
              <a:t>的调用链中的过程，都是暂时挂起的。</a:t>
            </a:r>
          </a:p>
          <a:p>
            <a:pPr marL="285750" indent="-285750" fontAlgn="auto">
              <a:lnSpc>
                <a:spcPct val="150000"/>
              </a:lnSpc>
              <a:buFont typeface="Wingdings" panose="05000000000000000000" charset="0"/>
              <a:buChar char=""/>
            </a:pPr>
            <a:r>
              <a:rPr lang="zh-CN" altLang="en-US" sz="2000"/>
              <a:t>程序用栈来管理它的过程所需要的存储空间，栈和程序寄存器存放着传递控制和数据、分配内存所需要的信息。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燕尾形 8"/>
          <p:cNvSpPr/>
          <p:nvPr/>
        </p:nvSpPr>
        <p:spPr>
          <a:xfrm rot="10800000">
            <a:off x="6325235" y="86360"/>
            <a:ext cx="2513965" cy="7270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Rectangle 4"/>
          <p:cNvSpPr/>
          <p:nvPr/>
        </p:nvSpPr>
        <p:spPr bwMode="auto">
          <a:xfrm>
            <a:off x="76199" y="4395486"/>
            <a:ext cx="3963365" cy="1507603"/>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long mult2(long a, long b)</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long s = a * b;</a:t>
            </a:r>
          </a:p>
          <a:p>
            <a:pPr algn="l"/>
            <a:r>
              <a:rPr lang="en-US" sz="1800" dirty="0">
                <a:solidFill>
                  <a:schemeClr val="tx1"/>
                </a:solidFill>
                <a:latin typeface="Courier New" panose="02070309020205020404" charset="0"/>
                <a:cs typeface="Courier New" panose="02070309020205020404" charset="0"/>
                <a:sym typeface="Courier New Bold" charset="0"/>
              </a:rPr>
              <a:t>  return s;</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5" name="Rectangle 4"/>
          <p:cNvSpPr/>
          <p:nvPr/>
        </p:nvSpPr>
        <p:spPr bwMode="auto">
          <a:xfrm>
            <a:off x="76199" y="903469"/>
            <a:ext cx="5835569" cy="1540397"/>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void </a:t>
            </a:r>
            <a:r>
              <a:rPr lang="en-US" sz="1800" dirty="0" err="1">
                <a:solidFill>
                  <a:schemeClr val="tx1"/>
                </a:solidFill>
                <a:latin typeface="Courier New" panose="02070309020205020404" charset="0"/>
                <a:cs typeface="Courier New" panose="02070309020205020404" charset="0"/>
                <a:sym typeface="Courier New Bold" charset="0"/>
              </a:rPr>
              <a:t>multstore</a:t>
            </a:r>
            <a:r>
              <a:rPr lang="en-US" sz="1800" dirty="0">
                <a:solidFill>
                  <a:schemeClr val="tx1"/>
                </a:solidFill>
                <a:latin typeface="Courier New" panose="02070309020205020404" charset="0"/>
                <a:cs typeface="Courier New" panose="02070309020205020404" charset="0"/>
                <a:sym typeface="Courier New Bold" charset="0"/>
              </a:rPr>
              <a:t>(long x, long y, long *</a:t>
            </a:r>
            <a:r>
              <a:rPr lang="en-US" sz="1800" dirty="0" err="1">
                <a:solidFill>
                  <a:schemeClr val="tx1"/>
                </a:solidFill>
                <a:latin typeface="Courier New" panose="02070309020205020404" charset="0"/>
                <a:cs typeface="Courier New" panose="02070309020205020404" charset="0"/>
                <a:sym typeface="Courier New Bold" charset="0"/>
              </a:rPr>
              <a:t>dest</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long t = mult2(x, y);</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dest</a:t>
            </a:r>
            <a:r>
              <a:rPr lang="en-US" sz="1800" dirty="0">
                <a:solidFill>
                  <a:schemeClr val="tx1"/>
                </a:solidFill>
                <a:latin typeface="Courier New" panose="02070309020205020404" charset="0"/>
                <a:cs typeface="Courier New" panose="02070309020205020404" charset="0"/>
                <a:sym typeface="Courier New Bold" charset="0"/>
              </a:rPr>
              <a:t> = t;</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6" name="Rectangle 4"/>
          <p:cNvSpPr/>
          <p:nvPr/>
        </p:nvSpPr>
        <p:spPr bwMode="auto">
          <a:xfrm>
            <a:off x="2971800" y="4800600"/>
            <a:ext cx="5867400" cy="18288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dirty="0">
                <a:solidFill>
                  <a:schemeClr val="tx1"/>
                </a:solidFill>
                <a:latin typeface="Courier New" panose="02070309020205020404" charset="0"/>
                <a:cs typeface="Courier New" panose="02070309020205020404" charset="0"/>
                <a:sym typeface="Courier New Bold" charset="0"/>
              </a:rPr>
              <a:t>0000000000400550 &lt;mult2&gt;:</a:t>
            </a:r>
          </a:p>
          <a:p>
            <a:pPr algn="l"/>
            <a:r>
              <a:rPr lang="ro-RO" sz="1800" dirty="0">
                <a:solidFill>
                  <a:schemeClr val="tx1"/>
                </a:solidFill>
                <a:latin typeface="Courier New" panose="02070309020205020404" charset="0"/>
                <a:cs typeface="Courier New" panose="02070309020205020404" charset="0"/>
                <a:sym typeface="Courier New Bold" charset="0"/>
              </a:rPr>
              <a:t>  400550:  mov    %rdi,%rax	# a </a:t>
            </a:r>
          </a:p>
          <a:p>
            <a:pPr algn="l"/>
            <a:r>
              <a:rPr lang="ro-RO" sz="1800" dirty="0">
                <a:solidFill>
                  <a:schemeClr val="tx1"/>
                </a:solidFill>
                <a:latin typeface="Courier New" panose="02070309020205020404" charset="0"/>
                <a:cs typeface="Courier New" panose="02070309020205020404" charset="0"/>
                <a:sym typeface="Courier New Bold" charset="0"/>
              </a:rPr>
              <a:t>  400553:  imul   %rsi,%rax	# a * b</a:t>
            </a:r>
          </a:p>
          <a:p>
            <a:pPr algn="l"/>
            <a:r>
              <a:rPr lang="ro-RO" sz="1800" dirty="0">
                <a:solidFill>
                  <a:schemeClr val="tx1"/>
                </a:solidFill>
                <a:latin typeface="Courier New" panose="02070309020205020404" charset="0"/>
                <a:cs typeface="Courier New" panose="02070309020205020404" charset="0"/>
                <a:sym typeface="Courier New Bold" charset="0"/>
              </a:rPr>
              <a:t>  400557:  retq			# Return</a:t>
            </a:r>
          </a:p>
        </p:txBody>
      </p:sp>
      <p:sp>
        <p:nvSpPr>
          <p:cNvPr id="8" name="Rectangle 7"/>
          <p:cNvSpPr/>
          <p:nvPr/>
        </p:nvSpPr>
        <p:spPr bwMode="auto">
          <a:xfrm>
            <a:off x="2200154" y="2108200"/>
            <a:ext cx="6781800" cy="20574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dirty="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dirty="0">
                <a:solidFill>
                  <a:schemeClr val="tx1"/>
                </a:solidFill>
                <a:latin typeface="Courier New" panose="02070309020205020404" charset="0"/>
                <a:cs typeface="Courier New" panose="02070309020205020404" charset="0"/>
                <a:sym typeface="Courier New Bold" charset="0"/>
              </a:rPr>
              <a:t>  400540: push   %rbx		# Save %rbx</a:t>
            </a:r>
          </a:p>
          <a:p>
            <a:pPr algn="l"/>
            <a:r>
              <a:rPr lang="sk-SK" sz="1800" dirty="0">
                <a:solidFill>
                  <a:schemeClr val="tx1"/>
                </a:solidFill>
                <a:latin typeface="Courier New" panose="02070309020205020404" charset="0"/>
                <a:cs typeface="Courier New" panose="02070309020205020404" charset="0"/>
                <a:sym typeface="Courier New Bold" charset="0"/>
              </a:rPr>
              <a:t>  400541: mov    %rdx,%rbx		# Save dest</a:t>
            </a:r>
          </a:p>
          <a:p>
            <a:pPr algn="l"/>
            <a:r>
              <a:rPr lang="sk-SK" sz="1800" dirty="0">
                <a:solidFill>
                  <a:schemeClr val="tx1"/>
                </a:solidFill>
                <a:latin typeface="Courier New" panose="02070309020205020404" charset="0"/>
                <a:cs typeface="Courier New" panose="02070309020205020404" charset="0"/>
                <a:sym typeface="Courier New Bold" charset="0"/>
              </a:rPr>
              <a:t>  400544: callq  400550 &lt;mult2&gt;	# mult2(x,y)</a:t>
            </a:r>
          </a:p>
          <a:p>
            <a:pPr algn="l"/>
            <a:r>
              <a:rPr lang="sk-SK" sz="1800" dirty="0">
                <a:solidFill>
                  <a:schemeClr val="tx1"/>
                </a:solidFill>
                <a:latin typeface="Courier New" panose="02070309020205020404" charset="0"/>
                <a:cs typeface="Courier New" panose="02070309020205020404" charset="0"/>
                <a:sym typeface="Courier New Bold" charset="0"/>
              </a:rPr>
              <a:t>  400549: mov    %rax,(%rbx)	# Save at dest</a:t>
            </a:r>
          </a:p>
          <a:p>
            <a:pPr algn="l"/>
            <a:r>
              <a:rPr lang="sk-SK" sz="1800" dirty="0">
                <a:solidFill>
                  <a:schemeClr val="tx1"/>
                </a:solidFill>
                <a:latin typeface="Courier New" panose="02070309020205020404" charset="0"/>
                <a:cs typeface="Courier New" panose="02070309020205020404" charset="0"/>
                <a:sym typeface="Courier New Bold" charset="0"/>
              </a:rPr>
              <a:t>  40054c: pop    %rbx		# Restore %rbx</a:t>
            </a:r>
          </a:p>
          <a:p>
            <a:pPr algn="l"/>
            <a:r>
              <a:rPr lang="sk-SK" sz="1800" dirty="0">
                <a:solidFill>
                  <a:schemeClr val="tx1"/>
                </a:solidFill>
                <a:latin typeface="Courier New" panose="02070309020205020404" charset="0"/>
                <a:cs typeface="Courier New" panose="02070309020205020404" charset="0"/>
                <a:sym typeface="Courier New Bold" charset="0"/>
              </a:rPr>
              <a:t>  40054d: retq			# Return</a:t>
            </a:r>
          </a:p>
        </p:txBody>
      </p:sp>
      <p:sp>
        <p:nvSpPr>
          <p:cNvPr id="7" name="文本框 6"/>
          <p:cNvSpPr txBox="1"/>
          <p:nvPr/>
        </p:nvSpPr>
        <p:spPr>
          <a:xfrm>
            <a:off x="6837680" y="171450"/>
            <a:ext cx="1605280" cy="521970"/>
          </a:xfrm>
          <a:prstGeom prst="rect">
            <a:avLst/>
          </a:prstGeom>
          <a:noFill/>
        </p:spPr>
        <p:txBody>
          <a:bodyPr wrap="none" rtlCol="0" anchor="t">
            <a:spAutoFit/>
          </a:bodyPr>
          <a:lstStyle/>
          <a:p>
            <a:r>
              <a:rPr lang="zh-CN" altLang="en-US" sz="2800">
                <a:solidFill>
                  <a:schemeClr val="bg1"/>
                </a:solidFill>
              </a:rPr>
              <a:t>代码例子</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5061" name="Rectangle 5"/>
          <p:cNvSpPr>
            <a:spLocks noGrp="1" noChangeArrowheads="1"/>
          </p:cNvSpPr>
          <p:nvPr/>
        </p:nvSpPr>
        <p:spPr>
          <a:xfrm>
            <a:off x="210820" y="1094105"/>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ED7D31"/>
              </a:buClr>
            </a:pPr>
            <a:r>
              <a:rPr lang="en-US" dirty="0"/>
              <a:t>使用栈支持过程调用和返回</a:t>
            </a:r>
          </a:p>
          <a:p>
            <a:pPr>
              <a:buClr>
                <a:srgbClr val="ED7D31"/>
              </a:buClr>
            </a:pPr>
            <a:r>
              <a:rPr lang="zh-CN" altLang="en-US" dirty="0">
                <a:solidFill>
                  <a:srgbClr val="ED7D31"/>
                </a:solidFill>
              </a:rPr>
              <a:t>过程调用</a:t>
            </a:r>
            <a:r>
              <a:rPr lang="en-US" dirty="0">
                <a:solidFill>
                  <a:srgbClr val="ED7D31"/>
                </a:solidFill>
              </a:rPr>
              <a:t>:</a:t>
            </a:r>
            <a:r>
              <a:rPr lang="en-US" dirty="0"/>
              <a:t> </a:t>
            </a:r>
            <a:r>
              <a:rPr lang="en-US" b="1" dirty="0">
                <a:latin typeface="Courier New" panose="02070309020205020404" charset="0"/>
                <a:cs typeface="Courier New" panose="02070309020205020404" charset="0"/>
                <a:sym typeface="Courier New Bold" charset="0"/>
              </a:rPr>
              <a:t>call</a:t>
            </a:r>
            <a:r>
              <a:rPr lang="en-US" b="1" dirty="0">
                <a:latin typeface="Courier New" panose="02070309020205020404" charset="0"/>
                <a:cs typeface="Courier New" panose="02070309020205020404" charset="0"/>
              </a:rPr>
              <a:t> </a:t>
            </a:r>
            <a:r>
              <a:rPr lang="en-US" b="1" dirty="0">
                <a:latin typeface="Courier New" panose="02070309020205020404" charset="0"/>
                <a:ea typeface="Calibri Bold Italic" charset="0"/>
                <a:cs typeface="Courier New" panose="02070309020205020404" charset="0"/>
                <a:sym typeface="Calibri Bold Italic" charset="0"/>
              </a:rPr>
              <a:t>label</a:t>
            </a:r>
            <a:endParaRPr lang="en-US" b="1" dirty="0">
              <a:latin typeface="Courier New" panose="02070309020205020404" charset="0"/>
              <a:cs typeface="Courier New" panose="02070309020205020404" charset="0"/>
            </a:endParaRPr>
          </a:p>
          <a:p>
            <a:pPr marL="552450" lvl="1">
              <a:buClr>
                <a:srgbClr val="ED7D31"/>
              </a:buClr>
            </a:pPr>
            <a:r>
              <a:rPr lang="en-US" dirty="0"/>
              <a:t>栈上的返回地址</a:t>
            </a:r>
          </a:p>
          <a:p>
            <a:pPr marL="552450" lvl="1">
              <a:buClr>
                <a:srgbClr val="ED7D31"/>
              </a:buClr>
            </a:pPr>
            <a:r>
              <a:rPr lang="en-US" dirty="0"/>
              <a:t>跳转到 </a:t>
            </a:r>
            <a:r>
              <a:rPr lang="en-US" dirty="0">
                <a:latin typeface="Calibri Bold Italic" charset="0"/>
                <a:ea typeface="Calibri Bold Italic" charset="0"/>
                <a:cs typeface="Calibri Bold Italic" charset="0"/>
                <a:sym typeface="Calibri Bold Italic" charset="0"/>
              </a:rPr>
              <a:t>label</a:t>
            </a:r>
            <a:endParaRPr lang="en-US" dirty="0"/>
          </a:p>
          <a:p>
            <a:pPr>
              <a:buClr>
                <a:srgbClr val="ED7D31"/>
              </a:buClr>
            </a:pPr>
            <a:r>
              <a:rPr dirty="0"/>
              <a:t>返回地址</a:t>
            </a:r>
            <a:r>
              <a:rPr lang="en-US" dirty="0"/>
              <a:t>:</a:t>
            </a:r>
          </a:p>
          <a:p>
            <a:pPr marL="552450" lvl="1">
              <a:buClr>
                <a:srgbClr val="ED7D31"/>
              </a:buClr>
            </a:pPr>
            <a:r>
              <a:rPr lang="zh-CN" altLang="en-US" dirty="0">
                <a:ea typeface="宋体" panose="02010600030101010101" pitchFamily="2" charset="-122"/>
              </a:rPr>
              <a:t>结束调用后的下一条指令的地址</a:t>
            </a:r>
          </a:p>
          <a:p>
            <a:pPr marL="552450" lvl="1">
              <a:buClr>
                <a:srgbClr val="ED7D31"/>
              </a:buClr>
            </a:pPr>
            <a:r>
              <a:rPr lang="zh-CN" altLang="en-US" dirty="0">
                <a:ea typeface="宋体" panose="02010600030101010101" pitchFamily="2" charset="-122"/>
              </a:rPr>
              <a:t>反汇编的例子</a:t>
            </a:r>
          </a:p>
          <a:p>
            <a:pPr>
              <a:buClr>
                <a:srgbClr val="ED7D31"/>
              </a:buClr>
            </a:pPr>
            <a:r>
              <a:rPr lang="zh-CN" altLang="en-US" dirty="0">
                <a:solidFill>
                  <a:srgbClr val="ED7D31"/>
                </a:solidFill>
              </a:rPr>
              <a:t>过程返回</a:t>
            </a:r>
            <a:r>
              <a:rPr lang="en-US" dirty="0">
                <a:solidFill>
                  <a:srgbClr val="ED7D31"/>
                </a:solidFill>
              </a:rPr>
              <a:t>:</a:t>
            </a:r>
            <a:r>
              <a:rPr lang="en-US" dirty="0"/>
              <a:t> </a:t>
            </a:r>
            <a:r>
              <a:rPr lang="en-US" b="1" dirty="0">
                <a:latin typeface="Courier New" panose="02070309020205020404" charset="0"/>
                <a:cs typeface="Courier New" panose="02070309020205020404" charset="0"/>
                <a:sym typeface="Courier New Bold" charset="0"/>
              </a:rPr>
              <a:t>ret</a:t>
            </a:r>
            <a:endParaRPr lang="en-US" b="1" dirty="0">
              <a:latin typeface="Courier New" panose="02070309020205020404" charset="0"/>
              <a:cs typeface="Courier New" panose="02070309020205020404" charset="0"/>
            </a:endParaRPr>
          </a:p>
          <a:p>
            <a:pPr marL="552450" lvl="1">
              <a:buClr>
                <a:srgbClr val="ED7D31"/>
              </a:buClr>
            </a:pPr>
            <a:r>
              <a:rPr lang="zh-CN" altLang="en-US" dirty="0">
                <a:ea typeface="宋体" panose="02010600030101010101" pitchFamily="2" charset="-122"/>
              </a:rPr>
              <a:t>栈中弹出地址</a:t>
            </a:r>
          </a:p>
          <a:p>
            <a:pPr marL="552450" lvl="1">
              <a:buClr>
                <a:srgbClr val="ED7D31"/>
              </a:buClr>
            </a:pPr>
            <a:r>
              <a:rPr lang="zh-CN" altLang="en-US" dirty="0">
                <a:ea typeface="宋体" panose="02010600030101010101" pitchFamily="2" charset="-122"/>
              </a:rPr>
              <a:t>跳转到该地址</a:t>
            </a:r>
          </a:p>
        </p:txBody>
      </p:sp>
      <p:sp>
        <p:nvSpPr>
          <p:cNvPr id="2" name="燕尾形箭头 1"/>
          <p:cNvSpPr/>
          <p:nvPr/>
        </p:nvSpPr>
        <p:spPr>
          <a:xfrm>
            <a:off x="0" y="170815"/>
            <a:ext cx="3123565" cy="73914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过程控制流</a:t>
            </a:r>
          </a:p>
        </p:txBody>
      </p:sp>
      <p:pic>
        <p:nvPicPr>
          <p:cNvPr id="5" name="图片 4"/>
          <p:cNvPicPr>
            <a:picLocks noChangeAspect="1"/>
          </p:cNvPicPr>
          <p:nvPr/>
        </p:nvPicPr>
        <p:blipFill>
          <a:blip r:embed="rId2"/>
          <a:stretch>
            <a:fillRect/>
          </a:stretch>
        </p:blipFill>
        <p:spPr>
          <a:xfrm>
            <a:off x="303179" y="5110001"/>
            <a:ext cx="4927008" cy="17211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061">
                                            <p:txEl>
                                              <p:pRg st="0" end="0"/>
                                            </p:txEl>
                                          </p:spTgt>
                                        </p:tgtEl>
                                        <p:attrNameLst>
                                          <p:attrName>style.visibility</p:attrName>
                                        </p:attrNameLst>
                                      </p:cBhvr>
                                      <p:to>
                                        <p:strVal val="visible"/>
                                      </p:to>
                                    </p:set>
                                    <p:animEffect transition="in" filter="wipe(down)">
                                      <p:cBhvr>
                                        <p:cTn id="7" dur="500"/>
                                        <p:tgtEl>
                                          <p:spTgt spid="450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5061">
                                            <p:txEl>
                                              <p:pRg st="1" end="1"/>
                                            </p:txEl>
                                          </p:spTgt>
                                        </p:tgtEl>
                                        <p:attrNameLst>
                                          <p:attrName>style.visibility</p:attrName>
                                        </p:attrNameLst>
                                      </p:cBhvr>
                                      <p:to>
                                        <p:strVal val="visible"/>
                                      </p:to>
                                    </p:set>
                                    <p:animEffect transition="in" filter="wipe(down)">
                                      <p:cBhvr>
                                        <p:cTn id="12" dur="500"/>
                                        <p:tgtEl>
                                          <p:spTgt spid="450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5061">
                                            <p:txEl>
                                              <p:pRg st="2" end="2"/>
                                            </p:txEl>
                                          </p:spTgt>
                                        </p:tgtEl>
                                        <p:attrNameLst>
                                          <p:attrName>style.visibility</p:attrName>
                                        </p:attrNameLst>
                                      </p:cBhvr>
                                      <p:to>
                                        <p:strVal val="visible"/>
                                      </p:to>
                                    </p:set>
                                    <p:animEffect transition="in" filter="wipe(down)">
                                      <p:cBhvr>
                                        <p:cTn id="17" dur="500"/>
                                        <p:tgtEl>
                                          <p:spTgt spid="45061">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5061">
                                            <p:txEl>
                                              <p:pRg st="3" end="3"/>
                                            </p:txEl>
                                          </p:spTgt>
                                        </p:tgtEl>
                                        <p:attrNameLst>
                                          <p:attrName>style.visibility</p:attrName>
                                        </p:attrNameLst>
                                      </p:cBhvr>
                                      <p:to>
                                        <p:strVal val="visible"/>
                                      </p:to>
                                    </p:set>
                                    <p:animEffect transition="in" filter="wipe(down)">
                                      <p:cBhvr>
                                        <p:cTn id="20" dur="500"/>
                                        <p:tgtEl>
                                          <p:spTgt spid="4506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5061">
                                            <p:txEl>
                                              <p:pRg st="4" end="4"/>
                                            </p:txEl>
                                          </p:spTgt>
                                        </p:tgtEl>
                                        <p:attrNameLst>
                                          <p:attrName>style.visibility</p:attrName>
                                        </p:attrNameLst>
                                      </p:cBhvr>
                                      <p:to>
                                        <p:strVal val="visible"/>
                                      </p:to>
                                    </p:set>
                                    <p:animEffect transition="in" filter="wipe(down)">
                                      <p:cBhvr>
                                        <p:cTn id="25" dur="500"/>
                                        <p:tgtEl>
                                          <p:spTgt spid="4506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5061">
                                            <p:txEl>
                                              <p:pRg st="5" end="5"/>
                                            </p:txEl>
                                          </p:spTgt>
                                        </p:tgtEl>
                                        <p:attrNameLst>
                                          <p:attrName>style.visibility</p:attrName>
                                        </p:attrNameLst>
                                      </p:cBhvr>
                                      <p:to>
                                        <p:strVal val="visible"/>
                                      </p:to>
                                    </p:set>
                                    <p:animEffect transition="in" filter="wipe(down)">
                                      <p:cBhvr>
                                        <p:cTn id="30" dur="500"/>
                                        <p:tgtEl>
                                          <p:spTgt spid="45061">
                                            <p:txEl>
                                              <p:pRg st="5" end="5"/>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45061">
                                            <p:txEl>
                                              <p:pRg st="6" end="6"/>
                                            </p:txEl>
                                          </p:spTgt>
                                        </p:tgtEl>
                                        <p:attrNameLst>
                                          <p:attrName>style.visibility</p:attrName>
                                        </p:attrNameLst>
                                      </p:cBhvr>
                                      <p:to>
                                        <p:strVal val="visible"/>
                                      </p:to>
                                    </p:set>
                                    <p:animEffect transition="in" filter="wipe(down)">
                                      <p:cBhvr>
                                        <p:cTn id="33" dur="500"/>
                                        <p:tgtEl>
                                          <p:spTgt spid="45061">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45061">
                                            <p:txEl>
                                              <p:pRg st="7" end="7"/>
                                            </p:txEl>
                                          </p:spTgt>
                                        </p:tgtEl>
                                        <p:attrNameLst>
                                          <p:attrName>style.visibility</p:attrName>
                                        </p:attrNameLst>
                                      </p:cBhvr>
                                      <p:to>
                                        <p:strVal val="visible"/>
                                      </p:to>
                                    </p:set>
                                    <p:animEffect transition="in" filter="wipe(down)">
                                      <p:cBhvr>
                                        <p:cTn id="38" dur="500"/>
                                        <p:tgtEl>
                                          <p:spTgt spid="45061">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5061">
                                            <p:txEl>
                                              <p:pRg st="8" end="8"/>
                                            </p:txEl>
                                          </p:spTgt>
                                        </p:tgtEl>
                                        <p:attrNameLst>
                                          <p:attrName>style.visibility</p:attrName>
                                        </p:attrNameLst>
                                      </p:cBhvr>
                                      <p:to>
                                        <p:strVal val="visible"/>
                                      </p:to>
                                    </p:set>
                                    <p:animEffect transition="in" filter="wipe(down)">
                                      <p:cBhvr>
                                        <p:cTn id="43" dur="500"/>
                                        <p:tgtEl>
                                          <p:spTgt spid="45061">
                                            <p:txEl>
                                              <p:pRg st="8" end="8"/>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45061">
                                            <p:txEl>
                                              <p:pRg st="9" end="9"/>
                                            </p:txEl>
                                          </p:spTgt>
                                        </p:tgtEl>
                                        <p:attrNameLst>
                                          <p:attrName>style.visibility</p:attrName>
                                        </p:attrNameLst>
                                      </p:cBhvr>
                                      <p:to>
                                        <p:strVal val="visible"/>
                                      </p:to>
                                    </p:set>
                                    <p:animEffect transition="in" filter="wipe(down)">
                                      <p:cBhvr>
                                        <p:cTn id="46" dur="500"/>
                                        <p:tgtEl>
                                          <p:spTgt spid="45061">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94839" y="25422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4533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4533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801201" y="307438"/>
            <a:ext cx="3230880" cy="460375"/>
          </a:xfrm>
          <a:prstGeom prst="rect">
            <a:avLst/>
          </a:prstGeom>
          <a:noFill/>
        </p:spPr>
        <p:txBody>
          <a:bodyPr wrap="none" rtlCol="0">
            <a:spAutoFit/>
          </a:bodyPr>
          <a:lstStyle/>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rPr>
              <a:t>计算机是如何工作的？</a:t>
            </a:r>
            <a:endParaRPr lang="zh-CN" altLang="en-US" sz="2400" dirty="0">
              <a:solidFill>
                <a:schemeClr val="tx1"/>
              </a:solidFill>
              <a:effectLst/>
              <a:latin typeface="黑体" panose="02010609060101010101" charset="-122"/>
              <a:cs typeface="黑体" panose="02010609060101010101" charset="-122"/>
            </a:endParaRPr>
          </a:p>
        </p:txBody>
      </p:sp>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40447" name="Text Box 95"/>
          <p:cNvSpPr txBox="1">
            <a:spLocks noChangeArrowheads="1"/>
          </p:cNvSpPr>
          <p:nvPr/>
        </p:nvSpPr>
        <p:spPr bwMode="auto">
          <a:xfrm>
            <a:off x="3646646" y="1015365"/>
            <a:ext cx="6176963" cy="679450"/>
          </a:xfrm>
          <a:prstGeom prst="rect">
            <a:avLst/>
          </a:prstGeom>
          <a:noFill/>
          <a:ln w="9525" algn="ctr">
            <a:noFill/>
            <a:miter lim="800000"/>
          </a:ln>
          <a:effectLst/>
        </p:spPr>
        <p:txBody>
          <a:bodyPr>
            <a:spAutoFit/>
          </a:bodyPr>
          <a:lstStyle/>
          <a:p>
            <a:pPr marL="342900" indent="-342900">
              <a:spcBef>
                <a:spcPct val="20000"/>
              </a:spcBef>
            </a:pPr>
            <a:r>
              <a:rPr lang="zh-CN" altLang="en-US">
                <a:latin typeface="黑体" panose="02010609060101010101" charset="-122"/>
                <a:ea typeface="黑体" panose="02010609060101010101" charset="-122"/>
              </a:rPr>
              <a:t>先想象一下妈妈是怎样做一桌你喜欢（</a:t>
            </a:r>
            <a:r>
              <a:rPr lang="zh-CN" altLang="en-US">
                <a:solidFill>
                  <a:srgbClr val="FF3300"/>
                </a:solidFill>
                <a:latin typeface="黑体" panose="02010609060101010101" charset="-122"/>
                <a:ea typeface="黑体" panose="02010609060101010101" charset="-122"/>
              </a:rPr>
              <a:t>指定</a:t>
            </a:r>
            <a:r>
              <a:rPr lang="zh-CN" altLang="en-US">
                <a:latin typeface="黑体" panose="02010609060101010101" charset="-122"/>
                <a:ea typeface="黑体" panose="02010609060101010101" charset="-122"/>
              </a:rPr>
              <a:t>）的菜的？</a:t>
            </a:r>
          </a:p>
          <a:p>
            <a:pPr marL="342900" indent="-342900">
              <a:lnSpc>
                <a:spcPct val="115000"/>
              </a:lnSpc>
              <a:spcBef>
                <a:spcPct val="20000"/>
              </a:spcBef>
            </a:pPr>
            <a:r>
              <a:rPr lang="zh-CN" altLang="en-US" sz="1500">
                <a:solidFill>
                  <a:srgbClr val="3333CC"/>
                </a:solidFill>
                <a:latin typeface="黑体" panose="02010609060101010101" charset="-122"/>
                <a:ea typeface="黑体" panose="02010609060101010101" charset="-122"/>
              </a:rPr>
              <a:t>    </a:t>
            </a:r>
          </a:p>
        </p:txBody>
      </p:sp>
      <p:sp>
        <p:nvSpPr>
          <p:cNvPr id="740448" name="Text Box 96"/>
          <p:cNvSpPr txBox="1">
            <a:spLocks noChangeArrowheads="1"/>
          </p:cNvSpPr>
          <p:nvPr/>
        </p:nvSpPr>
        <p:spPr bwMode="auto">
          <a:xfrm>
            <a:off x="2423795" y="1423670"/>
            <a:ext cx="6699250" cy="368300"/>
          </a:xfrm>
          <a:prstGeom prst="rect">
            <a:avLst/>
          </a:prstGeom>
          <a:noFill/>
          <a:ln w="9525" algn="ctr">
            <a:noFill/>
            <a:miter lim="800000"/>
          </a:ln>
          <a:effectLst/>
        </p:spPr>
        <p:txBody>
          <a:bodyPr wrap="square">
            <a:spAutoFit/>
          </a:bodyPr>
          <a:lstStyle/>
          <a:p>
            <a:pPr marL="342900" indent="-342900">
              <a:spcBef>
                <a:spcPct val="50000"/>
              </a:spcBef>
            </a:pPr>
            <a:r>
              <a:rPr lang="zh-CN" altLang="en-US">
                <a:solidFill>
                  <a:schemeClr val="accent2"/>
                </a:solidFill>
                <a:latin typeface="黑体" panose="02010609060101010101" charset="-122"/>
                <a:ea typeface="黑体" panose="02010609060101010101" charset="-122"/>
              </a:rPr>
              <a:t>厨房</a:t>
            </a:r>
            <a:r>
              <a:rPr lang="en-US" altLang="zh-CN">
                <a:solidFill>
                  <a:schemeClr val="accent2"/>
                </a:solidFill>
                <a:latin typeface="黑体" panose="02010609060101010101" charset="-122"/>
                <a:ea typeface="黑体" panose="02010609060101010101" charset="-122"/>
              </a:rPr>
              <a:t>-</a:t>
            </a:r>
            <a:r>
              <a:rPr lang="en-US" altLang="zh-CN">
                <a:solidFill>
                  <a:srgbClr val="FF3300"/>
                </a:solidFill>
                <a:latin typeface="黑体" panose="02010609060101010101" charset="-122"/>
                <a:ea typeface="黑体" panose="02010609060101010101" charset="-122"/>
              </a:rPr>
              <a:t>CPU</a:t>
            </a:r>
            <a:r>
              <a:rPr lang="zh-CN" altLang="en-US">
                <a:solidFill>
                  <a:schemeClr val="accent2"/>
                </a:solidFill>
                <a:latin typeface="黑体" panose="02010609060101010101" charset="-122"/>
                <a:ea typeface="黑体" panose="02010609060101010101" charset="-122"/>
              </a:rPr>
              <a:t>，妈妈</a:t>
            </a:r>
            <a:r>
              <a:rPr lang="en-US" altLang="zh-CN">
                <a:solidFill>
                  <a:schemeClr val="accent2"/>
                </a:solidFill>
                <a:latin typeface="黑体" panose="02010609060101010101" charset="-122"/>
                <a:ea typeface="黑体" panose="02010609060101010101" charset="-122"/>
              </a:rPr>
              <a:t>-</a:t>
            </a:r>
            <a:r>
              <a:rPr lang="zh-CN" altLang="en-US">
                <a:solidFill>
                  <a:srgbClr val="FF3300"/>
                </a:solidFill>
                <a:latin typeface="黑体" panose="02010609060101010101" charset="-122"/>
                <a:ea typeface="黑体" panose="02010609060101010101" charset="-122"/>
              </a:rPr>
              <a:t>控制器</a:t>
            </a:r>
            <a:r>
              <a:rPr lang="zh-CN" altLang="en-US">
                <a:solidFill>
                  <a:schemeClr val="accent2"/>
                </a:solidFill>
                <a:latin typeface="黑体" panose="02010609060101010101" charset="-122"/>
                <a:ea typeface="黑体" panose="02010609060101010101" charset="-122"/>
              </a:rPr>
              <a:t>，盘</a:t>
            </a:r>
            <a:r>
              <a:rPr lang="en-US" altLang="zh-CN">
                <a:solidFill>
                  <a:schemeClr val="accent2"/>
                </a:solidFill>
                <a:latin typeface="黑体" panose="02010609060101010101" charset="-122"/>
                <a:ea typeface="黑体" panose="02010609060101010101" charset="-122"/>
              </a:rPr>
              <a:t>-</a:t>
            </a:r>
            <a:r>
              <a:rPr lang="en-US" altLang="zh-CN">
                <a:solidFill>
                  <a:srgbClr val="FF3300"/>
                </a:solidFill>
                <a:latin typeface="黑体" panose="02010609060101010101" charset="-122"/>
                <a:ea typeface="黑体" panose="02010609060101010101" charset="-122"/>
              </a:rPr>
              <a:t>GPRs</a:t>
            </a:r>
            <a:r>
              <a:rPr lang="zh-CN" altLang="en-US">
                <a:solidFill>
                  <a:schemeClr val="accent2"/>
                </a:solidFill>
                <a:latin typeface="黑体" panose="02010609060101010101" charset="-122"/>
                <a:ea typeface="黑体" panose="02010609060101010101" charset="-122"/>
              </a:rPr>
              <a:t>，锅灶等</a:t>
            </a:r>
            <a:r>
              <a:rPr lang="en-US" altLang="zh-CN">
                <a:solidFill>
                  <a:schemeClr val="accent2"/>
                </a:solidFill>
                <a:latin typeface="黑体" panose="02010609060101010101" charset="-122"/>
                <a:ea typeface="黑体" panose="02010609060101010101" charset="-122"/>
              </a:rPr>
              <a:t>-</a:t>
            </a:r>
            <a:r>
              <a:rPr lang="en-US" altLang="zh-CN">
                <a:solidFill>
                  <a:srgbClr val="FF3300"/>
                </a:solidFill>
                <a:latin typeface="黑体" panose="02010609060101010101" charset="-122"/>
                <a:ea typeface="黑体" panose="02010609060101010101" charset="-122"/>
              </a:rPr>
              <a:t>ALU </a:t>
            </a:r>
            <a:r>
              <a:rPr lang="zh-CN" altLang="en-US">
                <a:solidFill>
                  <a:schemeClr val="accent2"/>
                </a:solidFill>
                <a:latin typeface="黑体" panose="02010609060101010101" charset="-122"/>
                <a:ea typeface="黑体" panose="02010609060101010101" charset="-122"/>
              </a:rPr>
              <a:t>，架子</a:t>
            </a:r>
            <a:r>
              <a:rPr lang="en-US" altLang="zh-CN">
                <a:solidFill>
                  <a:schemeClr val="accent2"/>
                </a:solidFill>
                <a:latin typeface="黑体" panose="02010609060101010101" charset="-122"/>
                <a:ea typeface="黑体" panose="02010609060101010101" charset="-122"/>
              </a:rPr>
              <a:t>-</a:t>
            </a:r>
            <a:r>
              <a:rPr lang="zh-CN" altLang="en-US">
                <a:solidFill>
                  <a:srgbClr val="FF3300"/>
                </a:solidFill>
                <a:latin typeface="黑体" panose="02010609060101010101" charset="-122"/>
                <a:ea typeface="黑体" panose="02010609060101010101" charset="-122"/>
              </a:rPr>
              <a:t>存储器</a:t>
            </a:r>
          </a:p>
        </p:txBody>
      </p:sp>
      <p:sp>
        <p:nvSpPr>
          <p:cNvPr id="14" name="TextBox 14"/>
          <p:cNvSpPr txBox="1"/>
          <p:nvPr/>
        </p:nvSpPr>
        <p:spPr>
          <a:xfrm>
            <a:off x="1904140" y="1920249"/>
            <a:ext cx="944880" cy="398780"/>
          </a:xfrm>
          <a:prstGeom prst="rect">
            <a:avLst/>
          </a:prstGeom>
          <a:noFill/>
        </p:spPr>
        <p:txBody>
          <a:bodyPr wrap="none" rtlCol="0">
            <a:spAutoFit/>
          </a:bodyPr>
          <a:lstStyle/>
          <a:p>
            <a:r>
              <a:rPr lang="zh-CN" altLang="en-US" sz="2000" dirty="0">
                <a:latin typeface="黑体" panose="02010609060101010101" charset="-122"/>
                <a:ea typeface="黑体" panose="02010609060101010101" charset="-122"/>
                <a:cs typeface="黑体" panose="02010609060101010101" charset="-122"/>
              </a:rPr>
              <a:t>做菜前</a:t>
            </a:r>
          </a:p>
        </p:txBody>
      </p:sp>
      <p:sp>
        <p:nvSpPr>
          <p:cNvPr id="26" name="TextBox 18"/>
          <p:cNvSpPr txBox="1"/>
          <p:nvPr/>
        </p:nvSpPr>
        <p:spPr>
          <a:xfrm>
            <a:off x="2765108" y="1952943"/>
            <a:ext cx="6286976" cy="2245360"/>
          </a:xfrm>
          <a:prstGeom prst="rect">
            <a:avLst/>
          </a:prstGeom>
          <a:noFill/>
        </p:spPr>
        <p:txBody>
          <a:bodyPr wrap="square" rtlCol="0">
            <a:spAutoFit/>
          </a:bodyPr>
          <a:lstStyle/>
          <a:p>
            <a:pPr algn="l"/>
            <a:r>
              <a:rPr lang="en-US" altLang="zh-CN" sz="2000" dirty="0">
                <a:solidFill>
                  <a:srgbClr val="DF664A"/>
                </a:solidFill>
                <a:latin typeface="黑体" panose="02010609060101010101" charset="-122"/>
                <a:ea typeface="黑体" panose="02010609060101010101" charset="-122"/>
                <a:cs typeface="黑体" panose="02010609060101010101" charset="-122"/>
              </a:rPr>
              <a:t>原材料（</a:t>
            </a:r>
            <a:r>
              <a:rPr lang="en-US" altLang="zh-CN" sz="2000" dirty="0">
                <a:solidFill>
                  <a:schemeClr val="tx1"/>
                </a:solidFill>
                <a:latin typeface="黑体" panose="02010609060101010101" charset="-122"/>
                <a:ea typeface="黑体" panose="02010609060101010101" charset="-122"/>
                <a:cs typeface="黑体" panose="02010609060101010101" charset="-122"/>
              </a:rPr>
              <a:t>数据</a:t>
            </a:r>
            <a:r>
              <a:rPr lang="en-US" altLang="zh-CN" sz="2000" dirty="0">
                <a:solidFill>
                  <a:srgbClr val="DF664A"/>
                </a:solidFill>
                <a:latin typeface="黑体" panose="02010609060101010101" charset="-122"/>
                <a:ea typeface="黑体" panose="02010609060101010101" charset="-122"/>
                <a:cs typeface="黑体" panose="02010609060101010101" charset="-122"/>
              </a:rPr>
              <a:t>）和菜谱（</a:t>
            </a:r>
            <a:r>
              <a:rPr lang="en-US" altLang="zh-CN" sz="2000" dirty="0">
                <a:solidFill>
                  <a:schemeClr val="tx1"/>
                </a:solidFill>
                <a:latin typeface="黑体" panose="02010609060101010101" charset="-122"/>
                <a:ea typeface="黑体" panose="02010609060101010101" charset="-122"/>
                <a:cs typeface="黑体" panose="02010609060101010101" charset="-122"/>
              </a:rPr>
              <a:t>指令</a:t>
            </a:r>
            <a:r>
              <a:rPr lang="en-US" altLang="zh-CN" sz="2000" dirty="0">
                <a:solidFill>
                  <a:srgbClr val="DF664A"/>
                </a:solidFill>
                <a:latin typeface="黑体" panose="02010609060101010101" charset="-122"/>
                <a:ea typeface="黑体" panose="02010609060101010101" charset="-122"/>
                <a:cs typeface="黑体" panose="02010609060101010101" charset="-122"/>
              </a:rPr>
              <a:t>）都按序放在厨房外的架子（</a:t>
            </a:r>
            <a:r>
              <a:rPr lang="en-US" altLang="zh-CN" sz="2000" dirty="0">
                <a:latin typeface="黑体" panose="02010609060101010101" charset="-122"/>
                <a:ea typeface="黑体" panose="02010609060101010101" charset="-122"/>
                <a:cs typeface="黑体" panose="02010609060101010101" charset="-122"/>
              </a:rPr>
              <a:t>存储器</a:t>
            </a:r>
            <a:r>
              <a:rPr lang="en-US" altLang="zh-CN" sz="2000" dirty="0">
                <a:solidFill>
                  <a:srgbClr val="DF664A"/>
                </a:solidFill>
                <a:latin typeface="黑体" panose="02010609060101010101" charset="-122"/>
                <a:ea typeface="黑体" panose="02010609060101010101" charset="-122"/>
                <a:cs typeface="黑体" panose="02010609060101010101" charset="-122"/>
              </a:rPr>
              <a:t>）上， 每个架子有编号（</a:t>
            </a:r>
            <a:r>
              <a:rPr lang="en-US" altLang="zh-CN" sz="2000" dirty="0">
                <a:latin typeface="黑体" panose="02010609060101010101" charset="-122"/>
                <a:ea typeface="黑体" panose="02010609060101010101" charset="-122"/>
                <a:cs typeface="黑体" panose="02010609060101010101" charset="-122"/>
              </a:rPr>
              <a:t>存储单元地址</a:t>
            </a:r>
            <a:r>
              <a:rPr lang="en-US" altLang="zh-CN" sz="2000" dirty="0">
                <a:solidFill>
                  <a:srgbClr val="DF664A"/>
                </a:solidFill>
                <a:latin typeface="黑体" panose="02010609060101010101" charset="-122"/>
                <a:ea typeface="黑体" panose="02010609060101010101" charset="-122"/>
                <a:cs typeface="黑体" panose="02010609060101010101" charset="-122"/>
              </a:rPr>
              <a:t>）。</a:t>
            </a:r>
          </a:p>
          <a:p>
            <a:pPr algn="l"/>
            <a:r>
              <a:rPr lang="en-US" altLang="zh-CN" sz="2000" dirty="0">
                <a:solidFill>
                  <a:srgbClr val="DF664A"/>
                </a:solidFill>
                <a:latin typeface="黑体" panose="02010609060101010101" charset="-122"/>
                <a:ea typeface="黑体" panose="02010609060101010101" charset="-122"/>
                <a:cs typeface="黑体" panose="02010609060101010101" charset="-122"/>
              </a:rPr>
              <a:t>菜谱上信息：原料位置、做法、做好的菜放在哪里等</a:t>
            </a:r>
            <a:r>
              <a:rPr lang="zh-CN" altLang="en-US" sz="2000" dirty="0">
                <a:solidFill>
                  <a:srgbClr val="DF664A"/>
                </a:solidFill>
                <a:latin typeface="黑体" panose="02010609060101010101" charset="-122"/>
                <a:ea typeface="黑体" panose="02010609060101010101" charset="-122"/>
                <a:cs typeface="黑体" panose="02010609060101010101" charset="-122"/>
              </a:rPr>
              <a:t>（</a:t>
            </a:r>
            <a:r>
              <a:rPr lang="en-US" altLang="zh-CN" sz="2000" dirty="0">
                <a:latin typeface="黑体" panose="02010609060101010101" charset="-122"/>
                <a:ea typeface="黑体" panose="02010609060101010101" charset="-122"/>
                <a:cs typeface="黑体" panose="02010609060101010101" charset="-122"/>
              </a:rPr>
              <a:t>例如，把10、11号架上的原料一起炒，并装入3号盘</a:t>
            </a:r>
            <a:r>
              <a:rPr lang="zh-CN" altLang="en-US" sz="2000" dirty="0">
                <a:solidFill>
                  <a:srgbClr val="DF664A"/>
                </a:solidFill>
                <a:latin typeface="黑体" panose="02010609060101010101" charset="-122"/>
                <a:ea typeface="黑体" panose="02010609060101010101" charset="-122"/>
                <a:cs typeface="黑体" panose="02010609060101010101" charset="-122"/>
              </a:rPr>
              <a:t>）。</a:t>
            </a:r>
          </a:p>
          <a:p>
            <a:pPr algn="l"/>
            <a:r>
              <a:rPr lang="en-US" altLang="zh-CN" sz="2000" dirty="0">
                <a:solidFill>
                  <a:srgbClr val="DF664A"/>
                </a:solidFill>
                <a:latin typeface="黑体" panose="02010609060101010101" charset="-122"/>
                <a:ea typeface="黑体" panose="02010609060101010101" charset="-122"/>
                <a:cs typeface="黑体" panose="02010609060101010101" charset="-122"/>
              </a:rPr>
              <a:t>然后，我告诉妈妈从第5个架上（</a:t>
            </a:r>
            <a:r>
              <a:rPr lang="en-US" altLang="zh-CN" sz="2000" dirty="0">
                <a:latin typeface="黑体" panose="02010609060101010101" charset="-122"/>
                <a:ea typeface="黑体" panose="02010609060101010101" charset="-122"/>
                <a:cs typeface="黑体" panose="02010609060101010101" charset="-122"/>
              </a:rPr>
              <a:t>起始PC=5</a:t>
            </a:r>
            <a:r>
              <a:rPr lang="en-US" altLang="zh-CN" sz="2000" dirty="0">
                <a:solidFill>
                  <a:srgbClr val="DF664A"/>
                </a:solidFill>
                <a:latin typeface="黑体" panose="02010609060101010101" charset="-122"/>
                <a:ea typeface="黑体" panose="02010609060101010101" charset="-122"/>
                <a:cs typeface="黑体" panose="02010609060101010101" charset="-122"/>
              </a:rPr>
              <a:t>）指定菜谱开始做</a:t>
            </a:r>
            <a:r>
              <a:rPr lang="zh-CN" altLang="en-US" sz="2000" dirty="0">
                <a:solidFill>
                  <a:srgbClr val="DF664A"/>
                </a:solidFill>
                <a:latin typeface="黑体" panose="02010609060101010101" charset="-122"/>
                <a:ea typeface="黑体" panose="02010609060101010101" charset="-122"/>
                <a:cs typeface="黑体" panose="02010609060101010101" charset="-122"/>
              </a:rPr>
              <a:t>。</a:t>
            </a:r>
          </a:p>
        </p:txBody>
      </p:sp>
      <p:sp>
        <p:nvSpPr>
          <p:cNvPr id="39" name="椭圆 38"/>
          <p:cNvSpPr/>
          <p:nvPr/>
        </p:nvSpPr>
        <p:spPr>
          <a:xfrm>
            <a:off x="1729444" y="1975163"/>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a:solidFill>
                <a:srgbClr val="1A3F6C"/>
              </a:solidFill>
              <a:cs typeface="黑体" panose="02010609060101010101" charset="-122"/>
            </a:endParaRPr>
          </a:p>
        </p:txBody>
      </p:sp>
      <p:sp>
        <p:nvSpPr>
          <p:cNvPr id="15" name="TextBox 14"/>
          <p:cNvSpPr txBox="1"/>
          <p:nvPr/>
        </p:nvSpPr>
        <p:spPr>
          <a:xfrm>
            <a:off x="1821590" y="4281815"/>
            <a:ext cx="1198880" cy="398780"/>
          </a:xfrm>
          <a:prstGeom prst="rect">
            <a:avLst/>
          </a:prstGeom>
          <a:noFill/>
        </p:spPr>
        <p:txBody>
          <a:bodyPr wrap="none" rtlCol="0">
            <a:spAutoFit/>
          </a:bodyPr>
          <a:lstStyle/>
          <a:p>
            <a:r>
              <a:rPr lang="zh-CN" altLang="en-US" sz="2000" dirty="0">
                <a:latin typeface="黑体" panose="02010609060101010101" charset="-122"/>
                <a:ea typeface="黑体" panose="02010609060101010101" charset="-122"/>
                <a:cs typeface="黑体" panose="02010609060101010101" charset="-122"/>
              </a:rPr>
              <a:t>开始做菜</a:t>
            </a:r>
          </a:p>
        </p:txBody>
      </p:sp>
      <p:sp>
        <p:nvSpPr>
          <p:cNvPr id="16" name="TextBox 18"/>
          <p:cNvSpPr txBox="1"/>
          <p:nvPr/>
        </p:nvSpPr>
        <p:spPr>
          <a:xfrm>
            <a:off x="2724468" y="4281964"/>
            <a:ext cx="6286976" cy="2553335"/>
          </a:xfrm>
          <a:prstGeom prst="rect">
            <a:avLst/>
          </a:prstGeom>
          <a:noFill/>
        </p:spPr>
        <p:txBody>
          <a:bodyPr wrap="square" rtlCol="0">
            <a:spAutoFit/>
          </a:bodyPr>
          <a:lstStyle/>
          <a:p>
            <a:pPr algn="l"/>
            <a:r>
              <a:rPr lang="en-US" altLang="zh-CN" sz="2000" dirty="0">
                <a:latin typeface="黑体" panose="02010609060101010101" charset="-122"/>
                <a:ea typeface="黑体" panose="02010609060101010101" charset="-122"/>
                <a:cs typeface="黑体" panose="02010609060101010101" charset="-122"/>
              </a:rPr>
              <a:t>    </a:t>
            </a:r>
            <a:r>
              <a:rPr lang="en-US" altLang="zh-CN" sz="2000" dirty="0">
                <a:solidFill>
                  <a:srgbClr val="DF664A"/>
                </a:solidFill>
                <a:latin typeface="黑体" panose="02010609060101010101" charset="-122"/>
                <a:ea typeface="黑体" panose="02010609060101010101" charset="-122"/>
                <a:cs typeface="黑体" panose="02010609060101010101" charset="-122"/>
              </a:rPr>
              <a:t>第一步：从5号架上取菜谱</a:t>
            </a:r>
            <a:r>
              <a:rPr lang="en-US" altLang="zh-CN" sz="2000" dirty="0">
                <a:latin typeface="黑体" panose="02010609060101010101" charset="-122"/>
                <a:ea typeface="黑体" panose="02010609060101010101" charset="-122"/>
                <a:cs typeface="黑体" panose="02010609060101010101" charset="-122"/>
              </a:rPr>
              <a:t>（根据PC取指令）</a:t>
            </a:r>
          </a:p>
          <a:p>
            <a:pPr algn="l"/>
            <a:r>
              <a:rPr lang="en-US" altLang="zh-CN" sz="2000" dirty="0">
                <a:latin typeface="黑体" panose="02010609060101010101" charset="-122"/>
                <a:ea typeface="黑体" panose="02010609060101010101" charset="-122"/>
                <a:cs typeface="黑体" panose="02010609060101010101" charset="-122"/>
              </a:rPr>
              <a:t>    </a:t>
            </a:r>
            <a:r>
              <a:rPr lang="en-US" altLang="zh-CN" sz="2000" dirty="0">
                <a:solidFill>
                  <a:srgbClr val="DF664A"/>
                </a:solidFill>
                <a:latin typeface="黑体" panose="02010609060101010101" charset="-122"/>
                <a:ea typeface="黑体" panose="02010609060101010101" charset="-122"/>
                <a:cs typeface="黑体" panose="02010609060101010101" charset="-122"/>
              </a:rPr>
              <a:t>第二步：看菜谱</a:t>
            </a:r>
            <a:r>
              <a:rPr lang="en-US" altLang="zh-CN" sz="2000" dirty="0">
                <a:latin typeface="黑体" panose="02010609060101010101" charset="-122"/>
                <a:ea typeface="黑体" panose="02010609060101010101" charset="-122"/>
                <a:cs typeface="黑体" panose="02010609060101010101" charset="-122"/>
              </a:rPr>
              <a:t>（指令译码）</a:t>
            </a:r>
          </a:p>
          <a:p>
            <a:pPr algn="l"/>
            <a:r>
              <a:rPr lang="en-US" altLang="zh-CN" sz="2000" dirty="0">
                <a:latin typeface="黑体" panose="02010609060101010101" charset="-122"/>
                <a:ea typeface="黑体" panose="02010609060101010101" charset="-122"/>
                <a:cs typeface="黑体" panose="02010609060101010101" charset="-122"/>
              </a:rPr>
              <a:t>    </a:t>
            </a:r>
            <a:r>
              <a:rPr lang="en-US" altLang="zh-CN" sz="2000" dirty="0">
                <a:solidFill>
                  <a:srgbClr val="DF664A"/>
                </a:solidFill>
                <a:latin typeface="黑体" panose="02010609060101010101" charset="-122"/>
                <a:ea typeface="黑体" panose="02010609060101010101" charset="-122"/>
                <a:cs typeface="黑体" panose="02010609060101010101" charset="-122"/>
              </a:rPr>
              <a:t>第三步：从架上或盘中取原材料</a:t>
            </a:r>
            <a:r>
              <a:rPr lang="en-US" altLang="zh-CN" sz="2000" dirty="0">
                <a:latin typeface="黑体" panose="02010609060101010101" charset="-122"/>
                <a:ea typeface="黑体" panose="02010609060101010101" charset="-122"/>
                <a:cs typeface="黑体" panose="02010609060101010101" charset="-122"/>
              </a:rPr>
              <a:t>（取操作数）</a:t>
            </a:r>
          </a:p>
          <a:p>
            <a:pPr algn="l"/>
            <a:r>
              <a:rPr lang="en-US" altLang="zh-CN" sz="2000" dirty="0">
                <a:latin typeface="黑体" panose="02010609060101010101" charset="-122"/>
                <a:ea typeface="黑体" panose="02010609060101010101" charset="-122"/>
                <a:cs typeface="黑体" panose="02010609060101010101" charset="-122"/>
              </a:rPr>
              <a:t>    </a:t>
            </a:r>
            <a:r>
              <a:rPr lang="en-US" altLang="zh-CN" sz="2000" dirty="0">
                <a:solidFill>
                  <a:srgbClr val="DF664A"/>
                </a:solidFill>
                <a:latin typeface="黑体" panose="02010609060101010101" charset="-122"/>
                <a:ea typeface="黑体" panose="02010609060101010101" charset="-122"/>
                <a:cs typeface="黑体" panose="02010609060101010101" charset="-122"/>
              </a:rPr>
              <a:t>第四步：洗、切、炒等具体操作</a:t>
            </a:r>
            <a:r>
              <a:rPr lang="en-US" altLang="zh-CN" sz="2000" dirty="0">
                <a:latin typeface="黑体" panose="02010609060101010101" charset="-122"/>
                <a:ea typeface="黑体" panose="02010609060101010101" charset="-122"/>
                <a:cs typeface="黑体" panose="02010609060101010101" charset="-122"/>
              </a:rPr>
              <a:t>（指令执行）</a:t>
            </a:r>
          </a:p>
          <a:p>
            <a:pPr algn="l"/>
            <a:r>
              <a:rPr lang="en-US" altLang="zh-CN" sz="2000" dirty="0">
                <a:latin typeface="黑体" panose="02010609060101010101" charset="-122"/>
                <a:ea typeface="黑体" panose="02010609060101010101" charset="-122"/>
                <a:cs typeface="黑体" panose="02010609060101010101" charset="-122"/>
              </a:rPr>
              <a:t>    </a:t>
            </a:r>
            <a:r>
              <a:rPr lang="en-US" altLang="zh-CN" sz="2000" dirty="0">
                <a:solidFill>
                  <a:srgbClr val="DF664A"/>
                </a:solidFill>
                <a:latin typeface="黑体" panose="02010609060101010101" charset="-122"/>
                <a:ea typeface="黑体" panose="02010609060101010101" charset="-122"/>
                <a:cs typeface="黑体" panose="02010609060101010101" charset="-122"/>
              </a:rPr>
              <a:t>第五步：装盘或直接送桌</a:t>
            </a:r>
            <a:r>
              <a:rPr lang="en-US" altLang="zh-CN" sz="2000" dirty="0">
                <a:latin typeface="黑体" panose="02010609060101010101" charset="-122"/>
                <a:ea typeface="黑体" panose="02010609060101010101" charset="-122"/>
                <a:cs typeface="黑体" panose="02010609060101010101" charset="-122"/>
              </a:rPr>
              <a:t>（回写结果）</a:t>
            </a:r>
          </a:p>
          <a:p>
            <a:pPr algn="l"/>
            <a:r>
              <a:rPr lang="en-US" altLang="zh-CN" sz="2000" dirty="0">
                <a:latin typeface="黑体" panose="02010609060101010101" charset="-122"/>
                <a:ea typeface="黑体" panose="02010609060101010101" charset="-122"/>
                <a:cs typeface="黑体" panose="02010609060101010101" charset="-122"/>
              </a:rPr>
              <a:t>    </a:t>
            </a:r>
            <a:r>
              <a:rPr lang="en-US" altLang="zh-CN" sz="2000" dirty="0">
                <a:solidFill>
                  <a:srgbClr val="DF664A"/>
                </a:solidFill>
                <a:latin typeface="黑体" panose="02010609060101010101" charset="-122"/>
                <a:ea typeface="黑体" panose="02010609060101010101" charset="-122"/>
                <a:cs typeface="黑体" panose="02010609060101010101" charset="-122"/>
              </a:rPr>
              <a:t>第六步：算出下一菜谱所在架子号6=5+1</a:t>
            </a:r>
            <a:r>
              <a:rPr lang="en-US" altLang="zh-CN" sz="2000" dirty="0">
                <a:latin typeface="黑体" panose="02010609060101010101" charset="-122"/>
                <a:ea typeface="黑体" panose="02010609060101010101" charset="-122"/>
                <a:cs typeface="黑体" panose="02010609060101010101" charset="-122"/>
              </a:rPr>
              <a:t>（修改PC的值）</a:t>
            </a:r>
          </a:p>
          <a:p>
            <a:pPr algn="l"/>
            <a:r>
              <a:rPr lang="en-US" altLang="zh-CN" sz="2000" dirty="0">
                <a:latin typeface="黑体" panose="02010609060101010101" charset="-122"/>
                <a:ea typeface="黑体" panose="02010609060101010101" charset="-122"/>
                <a:cs typeface="黑体" panose="02010609060101010101" charset="-122"/>
              </a:rPr>
              <a:t>    </a:t>
            </a:r>
            <a:r>
              <a:rPr lang="zh-CN" altLang="en-US" sz="2000" dirty="0">
                <a:latin typeface="黑体" panose="02010609060101010101" charset="-122"/>
                <a:ea typeface="黑体" panose="02010609060101010101" charset="-122"/>
                <a:cs typeface="黑体" panose="02010609060101010101" charset="-122"/>
              </a:rPr>
              <a:t>继续做下一道菜（</a:t>
            </a:r>
            <a:r>
              <a:rPr lang="en-US" altLang="zh-CN" sz="2000" dirty="0">
                <a:solidFill>
                  <a:srgbClr val="DF664A"/>
                </a:solidFill>
                <a:latin typeface="黑体" panose="02010609060101010101" charset="-122"/>
                <a:ea typeface="黑体" panose="02010609060101010101" charset="-122"/>
                <a:cs typeface="黑体" panose="02010609060101010101" charset="-122"/>
                <a:sym typeface="+mn-ea"/>
              </a:rPr>
              <a:t>执行下一条指令</a:t>
            </a:r>
            <a:r>
              <a:rPr lang="zh-CN" altLang="en-US" sz="2000" dirty="0">
                <a:latin typeface="黑体" panose="02010609060101010101" charset="-122"/>
                <a:ea typeface="黑体" panose="02010609060101010101" charset="-122"/>
                <a:cs typeface="黑体" panose="02010609060101010101" charset="-122"/>
              </a:rPr>
              <a:t>）</a:t>
            </a:r>
          </a:p>
        </p:txBody>
      </p:sp>
      <p:sp>
        <p:nvSpPr>
          <p:cNvPr id="18" name="椭圆 17"/>
          <p:cNvSpPr/>
          <p:nvPr/>
        </p:nvSpPr>
        <p:spPr>
          <a:xfrm>
            <a:off x="1646894" y="4336728"/>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a:solidFill>
                <a:srgbClr val="1A3F6C"/>
              </a:solidFill>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40447">
                                            <p:txEl>
                                              <p:pRg st="0" end="0"/>
                                            </p:txEl>
                                          </p:spTgt>
                                        </p:tgtEl>
                                        <p:attrNameLst>
                                          <p:attrName>style.visibility</p:attrName>
                                        </p:attrNameLst>
                                      </p:cBhvr>
                                      <p:to>
                                        <p:strVal val="visible"/>
                                      </p:to>
                                    </p:set>
                                    <p:animEffect transition="in" filter="blinds(horizontal)">
                                      <p:cBhvr>
                                        <p:cTn id="35" dur="500"/>
                                        <p:tgtEl>
                                          <p:spTgt spid="74044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40448"/>
                                        </p:tgtEl>
                                        <p:attrNameLst>
                                          <p:attrName>style.visibility</p:attrName>
                                        </p:attrNameLst>
                                      </p:cBhvr>
                                      <p:to>
                                        <p:strVal val="visible"/>
                                      </p:to>
                                    </p:set>
                                    <p:animEffect transition="in" filter="blinds(horizontal)">
                                      <p:cBhvr>
                                        <p:cTn id="40" dur="500"/>
                                        <p:tgtEl>
                                          <p:spTgt spid="74044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p:tgtEl>
                                          <p:spTgt spid="39"/>
                                        </p:tgtEl>
                                        <p:attrNameLst>
                                          <p:attrName>ppt_x</p:attrName>
                                        </p:attrNameLst>
                                      </p:cBhvr>
                                      <p:tavLst>
                                        <p:tav tm="0">
                                          <p:val>
                                            <p:strVal val="#ppt_x-#ppt_w*1.125000"/>
                                          </p:val>
                                        </p:tav>
                                        <p:tav tm="100000">
                                          <p:val>
                                            <p:strVal val="#ppt_x"/>
                                          </p:val>
                                        </p:tav>
                                      </p:tavLst>
                                    </p:anim>
                                    <p:animEffect transition="in" filter="wipe(right)">
                                      <p:cBhvr>
                                        <p:cTn id="46" dur="500"/>
                                        <p:tgtEl>
                                          <p:spTgt spid="39"/>
                                        </p:tgtEl>
                                      </p:cBhvr>
                                    </p:animEffect>
                                  </p:childTnLst>
                                </p:cTn>
                              </p:par>
                              <p:par>
                                <p:cTn id="47" presetID="12" presetClass="entr" presetSubtype="8" fill="hold" grpId="0" nodeType="withEffect">
                                  <p:stCondLst>
                                    <p:cond delay="30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p:tgtEl>
                                          <p:spTgt spid="14"/>
                                        </p:tgtEl>
                                        <p:attrNameLst>
                                          <p:attrName>ppt_x</p:attrName>
                                        </p:attrNameLst>
                                      </p:cBhvr>
                                      <p:tavLst>
                                        <p:tav tm="0">
                                          <p:val>
                                            <p:strVal val="#ppt_x-#ppt_w*1.125000"/>
                                          </p:val>
                                        </p:tav>
                                        <p:tav tm="100000">
                                          <p:val>
                                            <p:strVal val="#ppt_x"/>
                                          </p:val>
                                        </p:tav>
                                      </p:tavLst>
                                    </p:anim>
                                    <p:animEffect transition="in" filter="wipe(right)">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8"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p:tgtEl>
                                          <p:spTgt spid="18"/>
                                        </p:tgtEl>
                                        <p:attrNameLst>
                                          <p:attrName>ppt_x</p:attrName>
                                        </p:attrNameLst>
                                      </p:cBhvr>
                                      <p:tavLst>
                                        <p:tav tm="0">
                                          <p:val>
                                            <p:strVal val="#ppt_x-#ppt_w*1.125000"/>
                                          </p:val>
                                        </p:tav>
                                        <p:tav tm="100000">
                                          <p:val>
                                            <p:strVal val="#ppt_x"/>
                                          </p:val>
                                        </p:tav>
                                      </p:tavLst>
                                    </p:anim>
                                    <p:animEffect transition="in" filter="wipe(right)">
                                      <p:cBhvr>
                                        <p:cTn id="56" dur="500"/>
                                        <p:tgtEl>
                                          <p:spTgt spid="18"/>
                                        </p:tgtEl>
                                      </p:cBhvr>
                                    </p:animEffect>
                                  </p:childTnLst>
                                </p:cTn>
                              </p:par>
                              <p:par>
                                <p:cTn id="57" presetID="12" presetClass="entr" presetSubtype="8" fill="hold" grpId="0" nodeType="withEffect">
                                  <p:stCondLst>
                                    <p:cond delay="30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p:tgtEl>
                                          <p:spTgt spid="15"/>
                                        </p:tgtEl>
                                        <p:attrNameLst>
                                          <p:attrName>ppt_x</p:attrName>
                                        </p:attrNameLst>
                                      </p:cBhvr>
                                      <p:tavLst>
                                        <p:tav tm="0">
                                          <p:val>
                                            <p:strVal val="#ppt_x-#ppt_w*1.125000"/>
                                          </p:val>
                                        </p:tav>
                                        <p:tav tm="100000">
                                          <p:val>
                                            <p:strVal val="#ppt_x"/>
                                          </p:val>
                                        </p:tav>
                                      </p:tavLst>
                                    </p:anim>
                                    <p:animEffect transition="in" filter="wipe(right)">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54" presetClass="entr" presetSubtype="0" accel="100000" fill="hold" nodeType="clickEffect">
                                  <p:stCondLst>
                                    <p:cond delay="0"/>
                                  </p:stCondLst>
                                  <p:childTnLst>
                                    <p:set>
                                      <p:cBhvr>
                                        <p:cTn id="64" dur="1" fill="hold">
                                          <p:stCondLst>
                                            <p:cond delay="0"/>
                                          </p:stCondLst>
                                        </p:cTn>
                                        <p:tgtEl>
                                          <p:spTgt spid="26">
                                            <p:txEl>
                                              <p:pRg st="0" end="0"/>
                                            </p:txEl>
                                          </p:spTgt>
                                        </p:tgtEl>
                                        <p:attrNameLst>
                                          <p:attrName>style.visibility</p:attrName>
                                        </p:attrNameLst>
                                      </p:cBhvr>
                                      <p:to>
                                        <p:strVal val="visible"/>
                                      </p:to>
                                    </p:set>
                                    <p:anim calcmode="lin" valueType="num">
                                      <p:cBhvr>
                                        <p:cTn id="65" dur="500" fill="hold"/>
                                        <p:tgtEl>
                                          <p:spTgt spid="26">
                                            <p:txEl>
                                              <p:pRg st="0" end="0"/>
                                            </p:txEl>
                                          </p:spTgt>
                                        </p:tgtEl>
                                        <p:attrNameLst>
                                          <p:attrName>ppt_w</p:attrName>
                                        </p:attrNameLst>
                                      </p:cBhvr>
                                      <p:tavLst>
                                        <p:tav tm="0">
                                          <p:val>
                                            <p:strVal val="#ppt_w*0.05"/>
                                          </p:val>
                                        </p:tav>
                                        <p:tav tm="100000">
                                          <p:val>
                                            <p:strVal val="#ppt_w"/>
                                          </p:val>
                                        </p:tav>
                                      </p:tavLst>
                                    </p:anim>
                                    <p:anim calcmode="lin" valueType="num">
                                      <p:cBhvr>
                                        <p:cTn id="66" dur="500" fill="hold"/>
                                        <p:tgtEl>
                                          <p:spTgt spid="26">
                                            <p:txEl>
                                              <p:pRg st="0" end="0"/>
                                            </p:txEl>
                                          </p:spTgt>
                                        </p:tgtEl>
                                        <p:attrNameLst>
                                          <p:attrName>ppt_h</p:attrName>
                                        </p:attrNameLst>
                                      </p:cBhvr>
                                      <p:tavLst>
                                        <p:tav tm="0">
                                          <p:val>
                                            <p:strVal val="#ppt_h"/>
                                          </p:val>
                                        </p:tav>
                                        <p:tav tm="100000">
                                          <p:val>
                                            <p:strVal val="#ppt_h"/>
                                          </p:val>
                                        </p:tav>
                                      </p:tavLst>
                                    </p:anim>
                                    <p:anim calcmode="lin" valueType="num">
                                      <p:cBhvr>
                                        <p:cTn id="67" dur="500" fill="hold"/>
                                        <p:tgtEl>
                                          <p:spTgt spid="26">
                                            <p:txEl>
                                              <p:pRg st="0" end="0"/>
                                            </p:txEl>
                                          </p:spTgt>
                                        </p:tgtEl>
                                        <p:attrNameLst>
                                          <p:attrName>ppt_x</p:attrName>
                                        </p:attrNameLst>
                                      </p:cBhvr>
                                      <p:tavLst>
                                        <p:tav tm="0">
                                          <p:val>
                                            <p:strVal val="#ppt_x-.2"/>
                                          </p:val>
                                        </p:tav>
                                        <p:tav tm="100000">
                                          <p:val>
                                            <p:strVal val="#ppt_x"/>
                                          </p:val>
                                        </p:tav>
                                      </p:tavLst>
                                    </p:anim>
                                    <p:anim calcmode="lin" valueType="num">
                                      <p:cBhvr>
                                        <p:cTn id="68" dur="500" fill="hold"/>
                                        <p:tgtEl>
                                          <p:spTgt spid="26">
                                            <p:txEl>
                                              <p:pRg st="0" end="0"/>
                                            </p:txEl>
                                          </p:spTgt>
                                        </p:tgtEl>
                                        <p:attrNameLst>
                                          <p:attrName>ppt_y</p:attrName>
                                        </p:attrNameLst>
                                      </p:cBhvr>
                                      <p:tavLst>
                                        <p:tav tm="0">
                                          <p:val>
                                            <p:strVal val="#ppt_y"/>
                                          </p:val>
                                        </p:tav>
                                        <p:tav tm="100000">
                                          <p:val>
                                            <p:strVal val="#ppt_y"/>
                                          </p:val>
                                        </p:tav>
                                      </p:tavLst>
                                    </p:anim>
                                    <p:animEffect transition="in" filter="fade">
                                      <p:cBhvr>
                                        <p:cTn id="69" dur="500"/>
                                        <p:tgtEl>
                                          <p:spTgt spid="26">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54" presetClass="entr" presetSubtype="0" accel="100000" fill="hold" nodeType="clickEffect">
                                  <p:stCondLst>
                                    <p:cond delay="0"/>
                                  </p:stCondLst>
                                  <p:childTnLst>
                                    <p:set>
                                      <p:cBhvr>
                                        <p:cTn id="73" dur="1" fill="hold">
                                          <p:stCondLst>
                                            <p:cond delay="0"/>
                                          </p:stCondLst>
                                        </p:cTn>
                                        <p:tgtEl>
                                          <p:spTgt spid="26">
                                            <p:txEl>
                                              <p:pRg st="1" end="1"/>
                                            </p:txEl>
                                          </p:spTgt>
                                        </p:tgtEl>
                                        <p:attrNameLst>
                                          <p:attrName>style.visibility</p:attrName>
                                        </p:attrNameLst>
                                      </p:cBhvr>
                                      <p:to>
                                        <p:strVal val="visible"/>
                                      </p:to>
                                    </p:set>
                                    <p:anim calcmode="lin" valueType="num">
                                      <p:cBhvr>
                                        <p:cTn id="74" dur="500" fill="hold"/>
                                        <p:tgtEl>
                                          <p:spTgt spid="26">
                                            <p:txEl>
                                              <p:pRg st="1" end="1"/>
                                            </p:txEl>
                                          </p:spTgt>
                                        </p:tgtEl>
                                        <p:attrNameLst>
                                          <p:attrName>ppt_w</p:attrName>
                                        </p:attrNameLst>
                                      </p:cBhvr>
                                      <p:tavLst>
                                        <p:tav tm="0">
                                          <p:val>
                                            <p:strVal val="#ppt_w*0.05"/>
                                          </p:val>
                                        </p:tav>
                                        <p:tav tm="100000">
                                          <p:val>
                                            <p:strVal val="#ppt_w"/>
                                          </p:val>
                                        </p:tav>
                                      </p:tavLst>
                                    </p:anim>
                                    <p:anim calcmode="lin" valueType="num">
                                      <p:cBhvr>
                                        <p:cTn id="75" dur="500" fill="hold"/>
                                        <p:tgtEl>
                                          <p:spTgt spid="26">
                                            <p:txEl>
                                              <p:pRg st="1" end="1"/>
                                            </p:txEl>
                                          </p:spTgt>
                                        </p:tgtEl>
                                        <p:attrNameLst>
                                          <p:attrName>ppt_h</p:attrName>
                                        </p:attrNameLst>
                                      </p:cBhvr>
                                      <p:tavLst>
                                        <p:tav tm="0">
                                          <p:val>
                                            <p:strVal val="#ppt_h"/>
                                          </p:val>
                                        </p:tav>
                                        <p:tav tm="100000">
                                          <p:val>
                                            <p:strVal val="#ppt_h"/>
                                          </p:val>
                                        </p:tav>
                                      </p:tavLst>
                                    </p:anim>
                                    <p:anim calcmode="lin" valueType="num">
                                      <p:cBhvr>
                                        <p:cTn id="76" dur="500" fill="hold"/>
                                        <p:tgtEl>
                                          <p:spTgt spid="26">
                                            <p:txEl>
                                              <p:pRg st="1" end="1"/>
                                            </p:txEl>
                                          </p:spTgt>
                                        </p:tgtEl>
                                        <p:attrNameLst>
                                          <p:attrName>ppt_x</p:attrName>
                                        </p:attrNameLst>
                                      </p:cBhvr>
                                      <p:tavLst>
                                        <p:tav tm="0">
                                          <p:val>
                                            <p:strVal val="#ppt_x-.2"/>
                                          </p:val>
                                        </p:tav>
                                        <p:tav tm="100000">
                                          <p:val>
                                            <p:strVal val="#ppt_x"/>
                                          </p:val>
                                        </p:tav>
                                      </p:tavLst>
                                    </p:anim>
                                    <p:anim calcmode="lin" valueType="num">
                                      <p:cBhvr>
                                        <p:cTn id="77" dur="500" fill="hold"/>
                                        <p:tgtEl>
                                          <p:spTgt spid="26">
                                            <p:txEl>
                                              <p:pRg st="1" end="1"/>
                                            </p:txEl>
                                          </p:spTgt>
                                        </p:tgtEl>
                                        <p:attrNameLst>
                                          <p:attrName>ppt_y</p:attrName>
                                        </p:attrNameLst>
                                      </p:cBhvr>
                                      <p:tavLst>
                                        <p:tav tm="0">
                                          <p:val>
                                            <p:strVal val="#ppt_y"/>
                                          </p:val>
                                        </p:tav>
                                        <p:tav tm="100000">
                                          <p:val>
                                            <p:strVal val="#ppt_y"/>
                                          </p:val>
                                        </p:tav>
                                      </p:tavLst>
                                    </p:anim>
                                    <p:animEffect transition="in" filter="fade">
                                      <p:cBhvr>
                                        <p:cTn id="78" dur="500"/>
                                        <p:tgtEl>
                                          <p:spTgt spid="26">
                                            <p:txEl>
                                              <p:pRg st="1" end="1"/>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54" presetClass="entr" presetSubtype="0" accel="100000" fill="hold" nodeType="clickEffect">
                                  <p:stCondLst>
                                    <p:cond delay="0"/>
                                  </p:stCondLst>
                                  <p:childTnLst>
                                    <p:set>
                                      <p:cBhvr>
                                        <p:cTn id="82" dur="1" fill="hold">
                                          <p:stCondLst>
                                            <p:cond delay="0"/>
                                          </p:stCondLst>
                                        </p:cTn>
                                        <p:tgtEl>
                                          <p:spTgt spid="26">
                                            <p:txEl>
                                              <p:pRg st="2" end="2"/>
                                            </p:txEl>
                                          </p:spTgt>
                                        </p:tgtEl>
                                        <p:attrNameLst>
                                          <p:attrName>style.visibility</p:attrName>
                                        </p:attrNameLst>
                                      </p:cBhvr>
                                      <p:to>
                                        <p:strVal val="visible"/>
                                      </p:to>
                                    </p:set>
                                    <p:anim calcmode="lin" valueType="num">
                                      <p:cBhvr>
                                        <p:cTn id="83" dur="500" fill="hold"/>
                                        <p:tgtEl>
                                          <p:spTgt spid="26">
                                            <p:txEl>
                                              <p:pRg st="2" end="2"/>
                                            </p:txEl>
                                          </p:spTgt>
                                        </p:tgtEl>
                                        <p:attrNameLst>
                                          <p:attrName>ppt_w</p:attrName>
                                        </p:attrNameLst>
                                      </p:cBhvr>
                                      <p:tavLst>
                                        <p:tav tm="0">
                                          <p:val>
                                            <p:strVal val="#ppt_w*0.05"/>
                                          </p:val>
                                        </p:tav>
                                        <p:tav tm="100000">
                                          <p:val>
                                            <p:strVal val="#ppt_w"/>
                                          </p:val>
                                        </p:tav>
                                      </p:tavLst>
                                    </p:anim>
                                    <p:anim calcmode="lin" valueType="num">
                                      <p:cBhvr>
                                        <p:cTn id="84" dur="500" fill="hold"/>
                                        <p:tgtEl>
                                          <p:spTgt spid="26">
                                            <p:txEl>
                                              <p:pRg st="2" end="2"/>
                                            </p:txEl>
                                          </p:spTgt>
                                        </p:tgtEl>
                                        <p:attrNameLst>
                                          <p:attrName>ppt_h</p:attrName>
                                        </p:attrNameLst>
                                      </p:cBhvr>
                                      <p:tavLst>
                                        <p:tav tm="0">
                                          <p:val>
                                            <p:strVal val="#ppt_h"/>
                                          </p:val>
                                        </p:tav>
                                        <p:tav tm="100000">
                                          <p:val>
                                            <p:strVal val="#ppt_h"/>
                                          </p:val>
                                        </p:tav>
                                      </p:tavLst>
                                    </p:anim>
                                    <p:anim calcmode="lin" valueType="num">
                                      <p:cBhvr>
                                        <p:cTn id="85" dur="500" fill="hold"/>
                                        <p:tgtEl>
                                          <p:spTgt spid="26">
                                            <p:txEl>
                                              <p:pRg st="2" end="2"/>
                                            </p:txEl>
                                          </p:spTgt>
                                        </p:tgtEl>
                                        <p:attrNameLst>
                                          <p:attrName>ppt_x</p:attrName>
                                        </p:attrNameLst>
                                      </p:cBhvr>
                                      <p:tavLst>
                                        <p:tav tm="0">
                                          <p:val>
                                            <p:strVal val="#ppt_x-.2"/>
                                          </p:val>
                                        </p:tav>
                                        <p:tav tm="100000">
                                          <p:val>
                                            <p:strVal val="#ppt_x"/>
                                          </p:val>
                                        </p:tav>
                                      </p:tavLst>
                                    </p:anim>
                                    <p:anim calcmode="lin" valueType="num">
                                      <p:cBhvr>
                                        <p:cTn id="86" dur="500" fill="hold"/>
                                        <p:tgtEl>
                                          <p:spTgt spid="26">
                                            <p:txEl>
                                              <p:pRg st="2" end="2"/>
                                            </p:txEl>
                                          </p:spTgt>
                                        </p:tgtEl>
                                        <p:attrNameLst>
                                          <p:attrName>ppt_y</p:attrName>
                                        </p:attrNameLst>
                                      </p:cBhvr>
                                      <p:tavLst>
                                        <p:tav tm="0">
                                          <p:val>
                                            <p:strVal val="#ppt_y"/>
                                          </p:val>
                                        </p:tav>
                                        <p:tav tm="100000">
                                          <p:val>
                                            <p:strVal val="#ppt_y"/>
                                          </p:val>
                                        </p:tav>
                                      </p:tavLst>
                                    </p:anim>
                                    <p:animEffect transition="in" filter="fade">
                                      <p:cBhvr>
                                        <p:cTn id="87" dur="500"/>
                                        <p:tgtEl>
                                          <p:spTgt spid="26">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54" presetClass="entr" presetSubtype="0" accel="100000" fill="hold" nodeType="clickEffect">
                                  <p:stCondLst>
                                    <p:cond delay="0"/>
                                  </p:stCondLst>
                                  <p:childTnLst>
                                    <p:set>
                                      <p:cBhvr>
                                        <p:cTn id="91" dur="1" fill="hold">
                                          <p:stCondLst>
                                            <p:cond delay="0"/>
                                          </p:stCondLst>
                                        </p:cTn>
                                        <p:tgtEl>
                                          <p:spTgt spid="16">
                                            <p:txEl>
                                              <p:pRg st="0" end="0"/>
                                            </p:txEl>
                                          </p:spTgt>
                                        </p:tgtEl>
                                        <p:attrNameLst>
                                          <p:attrName>style.visibility</p:attrName>
                                        </p:attrNameLst>
                                      </p:cBhvr>
                                      <p:to>
                                        <p:strVal val="visible"/>
                                      </p:to>
                                    </p:set>
                                    <p:anim calcmode="lin" valueType="num">
                                      <p:cBhvr>
                                        <p:cTn id="92" dur="500" fill="hold"/>
                                        <p:tgtEl>
                                          <p:spTgt spid="16">
                                            <p:txEl>
                                              <p:pRg st="0" end="0"/>
                                            </p:txEl>
                                          </p:spTgt>
                                        </p:tgtEl>
                                        <p:attrNameLst>
                                          <p:attrName>ppt_w</p:attrName>
                                        </p:attrNameLst>
                                      </p:cBhvr>
                                      <p:tavLst>
                                        <p:tav tm="0">
                                          <p:val>
                                            <p:strVal val="#ppt_w*0.05"/>
                                          </p:val>
                                        </p:tav>
                                        <p:tav tm="100000">
                                          <p:val>
                                            <p:strVal val="#ppt_w"/>
                                          </p:val>
                                        </p:tav>
                                      </p:tavLst>
                                    </p:anim>
                                    <p:anim calcmode="lin" valueType="num">
                                      <p:cBhvr>
                                        <p:cTn id="93" dur="500" fill="hold"/>
                                        <p:tgtEl>
                                          <p:spTgt spid="16">
                                            <p:txEl>
                                              <p:pRg st="0" end="0"/>
                                            </p:txEl>
                                          </p:spTgt>
                                        </p:tgtEl>
                                        <p:attrNameLst>
                                          <p:attrName>ppt_h</p:attrName>
                                        </p:attrNameLst>
                                      </p:cBhvr>
                                      <p:tavLst>
                                        <p:tav tm="0">
                                          <p:val>
                                            <p:strVal val="#ppt_h"/>
                                          </p:val>
                                        </p:tav>
                                        <p:tav tm="100000">
                                          <p:val>
                                            <p:strVal val="#ppt_h"/>
                                          </p:val>
                                        </p:tav>
                                      </p:tavLst>
                                    </p:anim>
                                    <p:anim calcmode="lin" valueType="num">
                                      <p:cBhvr>
                                        <p:cTn id="94" dur="500" fill="hold"/>
                                        <p:tgtEl>
                                          <p:spTgt spid="16">
                                            <p:txEl>
                                              <p:pRg st="0" end="0"/>
                                            </p:txEl>
                                          </p:spTgt>
                                        </p:tgtEl>
                                        <p:attrNameLst>
                                          <p:attrName>ppt_x</p:attrName>
                                        </p:attrNameLst>
                                      </p:cBhvr>
                                      <p:tavLst>
                                        <p:tav tm="0">
                                          <p:val>
                                            <p:strVal val="#ppt_x-.2"/>
                                          </p:val>
                                        </p:tav>
                                        <p:tav tm="100000">
                                          <p:val>
                                            <p:strVal val="#ppt_x"/>
                                          </p:val>
                                        </p:tav>
                                      </p:tavLst>
                                    </p:anim>
                                    <p:anim calcmode="lin" valueType="num">
                                      <p:cBhvr>
                                        <p:cTn id="95" dur="500" fill="hold"/>
                                        <p:tgtEl>
                                          <p:spTgt spid="16">
                                            <p:txEl>
                                              <p:pRg st="0" end="0"/>
                                            </p:txEl>
                                          </p:spTgt>
                                        </p:tgtEl>
                                        <p:attrNameLst>
                                          <p:attrName>ppt_y</p:attrName>
                                        </p:attrNameLst>
                                      </p:cBhvr>
                                      <p:tavLst>
                                        <p:tav tm="0">
                                          <p:val>
                                            <p:strVal val="#ppt_y"/>
                                          </p:val>
                                        </p:tav>
                                        <p:tav tm="100000">
                                          <p:val>
                                            <p:strVal val="#ppt_y"/>
                                          </p:val>
                                        </p:tav>
                                      </p:tavLst>
                                    </p:anim>
                                    <p:animEffect transition="in" filter="fade">
                                      <p:cBhvr>
                                        <p:cTn id="96" dur="500"/>
                                        <p:tgtEl>
                                          <p:spTgt spid="16">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4" presetClass="entr" presetSubtype="0" accel="100000" fill="hold" nodeType="clickEffect">
                                  <p:stCondLst>
                                    <p:cond delay="0"/>
                                  </p:stCondLst>
                                  <p:childTnLst>
                                    <p:set>
                                      <p:cBhvr>
                                        <p:cTn id="100" dur="1" fill="hold">
                                          <p:stCondLst>
                                            <p:cond delay="0"/>
                                          </p:stCondLst>
                                        </p:cTn>
                                        <p:tgtEl>
                                          <p:spTgt spid="16">
                                            <p:txEl>
                                              <p:pRg st="1" end="1"/>
                                            </p:txEl>
                                          </p:spTgt>
                                        </p:tgtEl>
                                        <p:attrNameLst>
                                          <p:attrName>style.visibility</p:attrName>
                                        </p:attrNameLst>
                                      </p:cBhvr>
                                      <p:to>
                                        <p:strVal val="visible"/>
                                      </p:to>
                                    </p:set>
                                    <p:anim calcmode="lin" valueType="num">
                                      <p:cBhvr>
                                        <p:cTn id="101" dur="500" fill="hold"/>
                                        <p:tgtEl>
                                          <p:spTgt spid="16">
                                            <p:txEl>
                                              <p:pRg st="1" end="1"/>
                                            </p:txEl>
                                          </p:spTgt>
                                        </p:tgtEl>
                                        <p:attrNameLst>
                                          <p:attrName>ppt_w</p:attrName>
                                        </p:attrNameLst>
                                      </p:cBhvr>
                                      <p:tavLst>
                                        <p:tav tm="0">
                                          <p:val>
                                            <p:strVal val="#ppt_w*0.05"/>
                                          </p:val>
                                        </p:tav>
                                        <p:tav tm="100000">
                                          <p:val>
                                            <p:strVal val="#ppt_w"/>
                                          </p:val>
                                        </p:tav>
                                      </p:tavLst>
                                    </p:anim>
                                    <p:anim calcmode="lin" valueType="num">
                                      <p:cBhvr>
                                        <p:cTn id="102" dur="500" fill="hold"/>
                                        <p:tgtEl>
                                          <p:spTgt spid="16">
                                            <p:txEl>
                                              <p:pRg st="1" end="1"/>
                                            </p:txEl>
                                          </p:spTgt>
                                        </p:tgtEl>
                                        <p:attrNameLst>
                                          <p:attrName>ppt_h</p:attrName>
                                        </p:attrNameLst>
                                      </p:cBhvr>
                                      <p:tavLst>
                                        <p:tav tm="0">
                                          <p:val>
                                            <p:strVal val="#ppt_h"/>
                                          </p:val>
                                        </p:tav>
                                        <p:tav tm="100000">
                                          <p:val>
                                            <p:strVal val="#ppt_h"/>
                                          </p:val>
                                        </p:tav>
                                      </p:tavLst>
                                    </p:anim>
                                    <p:anim calcmode="lin" valueType="num">
                                      <p:cBhvr>
                                        <p:cTn id="103" dur="500" fill="hold"/>
                                        <p:tgtEl>
                                          <p:spTgt spid="16">
                                            <p:txEl>
                                              <p:pRg st="1" end="1"/>
                                            </p:txEl>
                                          </p:spTgt>
                                        </p:tgtEl>
                                        <p:attrNameLst>
                                          <p:attrName>ppt_x</p:attrName>
                                        </p:attrNameLst>
                                      </p:cBhvr>
                                      <p:tavLst>
                                        <p:tav tm="0">
                                          <p:val>
                                            <p:strVal val="#ppt_x-.2"/>
                                          </p:val>
                                        </p:tav>
                                        <p:tav tm="100000">
                                          <p:val>
                                            <p:strVal val="#ppt_x"/>
                                          </p:val>
                                        </p:tav>
                                      </p:tavLst>
                                    </p:anim>
                                    <p:anim calcmode="lin" valueType="num">
                                      <p:cBhvr>
                                        <p:cTn id="104" dur="500" fill="hold"/>
                                        <p:tgtEl>
                                          <p:spTgt spid="16">
                                            <p:txEl>
                                              <p:pRg st="1" end="1"/>
                                            </p:txEl>
                                          </p:spTgt>
                                        </p:tgtEl>
                                        <p:attrNameLst>
                                          <p:attrName>ppt_y</p:attrName>
                                        </p:attrNameLst>
                                      </p:cBhvr>
                                      <p:tavLst>
                                        <p:tav tm="0">
                                          <p:val>
                                            <p:strVal val="#ppt_y"/>
                                          </p:val>
                                        </p:tav>
                                        <p:tav tm="100000">
                                          <p:val>
                                            <p:strVal val="#ppt_y"/>
                                          </p:val>
                                        </p:tav>
                                      </p:tavLst>
                                    </p:anim>
                                    <p:animEffect transition="in" filter="fade">
                                      <p:cBhvr>
                                        <p:cTn id="105" dur="500"/>
                                        <p:tgtEl>
                                          <p:spTgt spid="16">
                                            <p:txEl>
                                              <p:pRg st="1" end="1"/>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54" presetClass="entr" presetSubtype="0" accel="100000" fill="hold" nodeType="clickEffect">
                                  <p:stCondLst>
                                    <p:cond delay="0"/>
                                  </p:stCondLst>
                                  <p:childTnLst>
                                    <p:set>
                                      <p:cBhvr>
                                        <p:cTn id="109" dur="1" fill="hold">
                                          <p:stCondLst>
                                            <p:cond delay="0"/>
                                          </p:stCondLst>
                                        </p:cTn>
                                        <p:tgtEl>
                                          <p:spTgt spid="16">
                                            <p:txEl>
                                              <p:pRg st="2" end="2"/>
                                            </p:txEl>
                                          </p:spTgt>
                                        </p:tgtEl>
                                        <p:attrNameLst>
                                          <p:attrName>style.visibility</p:attrName>
                                        </p:attrNameLst>
                                      </p:cBhvr>
                                      <p:to>
                                        <p:strVal val="visible"/>
                                      </p:to>
                                    </p:set>
                                    <p:anim calcmode="lin" valueType="num">
                                      <p:cBhvr>
                                        <p:cTn id="110" dur="500" fill="hold"/>
                                        <p:tgtEl>
                                          <p:spTgt spid="16">
                                            <p:txEl>
                                              <p:pRg st="2" end="2"/>
                                            </p:txEl>
                                          </p:spTgt>
                                        </p:tgtEl>
                                        <p:attrNameLst>
                                          <p:attrName>ppt_w</p:attrName>
                                        </p:attrNameLst>
                                      </p:cBhvr>
                                      <p:tavLst>
                                        <p:tav tm="0">
                                          <p:val>
                                            <p:strVal val="#ppt_w*0.05"/>
                                          </p:val>
                                        </p:tav>
                                        <p:tav tm="100000">
                                          <p:val>
                                            <p:strVal val="#ppt_w"/>
                                          </p:val>
                                        </p:tav>
                                      </p:tavLst>
                                    </p:anim>
                                    <p:anim calcmode="lin" valueType="num">
                                      <p:cBhvr>
                                        <p:cTn id="111" dur="500" fill="hold"/>
                                        <p:tgtEl>
                                          <p:spTgt spid="16">
                                            <p:txEl>
                                              <p:pRg st="2" end="2"/>
                                            </p:txEl>
                                          </p:spTgt>
                                        </p:tgtEl>
                                        <p:attrNameLst>
                                          <p:attrName>ppt_h</p:attrName>
                                        </p:attrNameLst>
                                      </p:cBhvr>
                                      <p:tavLst>
                                        <p:tav tm="0">
                                          <p:val>
                                            <p:strVal val="#ppt_h"/>
                                          </p:val>
                                        </p:tav>
                                        <p:tav tm="100000">
                                          <p:val>
                                            <p:strVal val="#ppt_h"/>
                                          </p:val>
                                        </p:tav>
                                      </p:tavLst>
                                    </p:anim>
                                    <p:anim calcmode="lin" valueType="num">
                                      <p:cBhvr>
                                        <p:cTn id="112" dur="500" fill="hold"/>
                                        <p:tgtEl>
                                          <p:spTgt spid="16">
                                            <p:txEl>
                                              <p:pRg st="2" end="2"/>
                                            </p:txEl>
                                          </p:spTgt>
                                        </p:tgtEl>
                                        <p:attrNameLst>
                                          <p:attrName>ppt_x</p:attrName>
                                        </p:attrNameLst>
                                      </p:cBhvr>
                                      <p:tavLst>
                                        <p:tav tm="0">
                                          <p:val>
                                            <p:strVal val="#ppt_x-.2"/>
                                          </p:val>
                                        </p:tav>
                                        <p:tav tm="100000">
                                          <p:val>
                                            <p:strVal val="#ppt_x"/>
                                          </p:val>
                                        </p:tav>
                                      </p:tavLst>
                                    </p:anim>
                                    <p:anim calcmode="lin" valueType="num">
                                      <p:cBhvr>
                                        <p:cTn id="113" dur="500" fill="hold"/>
                                        <p:tgtEl>
                                          <p:spTgt spid="16">
                                            <p:txEl>
                                              <p:pRg st="2" end="2"/>
                                            </p:txEl>
                                          </p:spTgt>
                                        </p:tgtEl>
                                        <p:attrNameLst>
                                          <p:attrName>ppt_y</p:attrName>
                                        </p:attrNameLst>
                                      </p:cBhvr>
                                      <p:tavLst>
                                        <p:tav tm="0">
                                          <p:val>
                                            <p:strVal val="#ppt_y"/>
                                          </p:val>
                                        </p:tav>
                                        <p:tav tm="100000">
                                          <p:val>
                                            <p:strVal val="#ppt_y"/>
                                          </p:val>
                                        </p:tav>
                                      </p:tavLst>
                                    </p:anim>
                                    <p:animEffect transition="in" filter="fade">
                                      <p:cBhvr>
                                        <p:cTn id="114" dur="500"/>
                                        <p:tgtEl>
                                          <p:spTgt spid="16">
                                            <p:txEl>
                                              <p:pRg st="2" end="2"/>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4" presetClass="entr" presetSubtype="0" accel="100000" fill="hold" nodeType="clickEffect">
                                  <p:stCondLst>
                                    <p:cond delay="0"/>
                                  </p:stCondLst>
                                  <p:childTnLst>
                                    <p:set>
                                      <p:cBhvr>
                                        <p:cTn id="118" dur="1" fill="hold">
                                          <p:stCondLst>
                                            <p:cond delay="0"/>
                                          </p:stCondLst>
                                        </p:cTn>
                                        <p:tgtEl>
                                          <p:spTgt spid="16">
                                            <p:txEl>
                                              <p:pRg st="3" end="3"/>
                                            </p:txEl>
                                          </p:spTgt>
                                        </p:tgtEl>
                                        <p:attrNameLst>
                                          <p:attrName>style.visibility</p:attrName>
                                        </p:attrNameLst>
                                      </p:cBhvr>
                                      <p:to>
                                        <p:strVal val="visible"/>
                                      </p:to>
                                    </p:set>
                                    <p:anim calcmode="lin" valueType="num">
                                      <p:cBhvr>
                                        <p:cTn id="119" dur="500" fill="hold"/>
                                        <p:tgtEl>
                                          <p:spTgt spid="16">
                                            <p:txEl>
                                              <p:pRg st="3" end="3"/>
                                            </p:txEl>
                                          </p:spTgt>
                                        </p:tgtEl>
                                        <p:attrNameLst>
                                          <p:attrName>ppt_w</p:attrName>
                                        </p:attrNameLst>
                                      </p:cBhvr>
                                      <p:tavLst>
                                        <p:tav tm="0">
                                          <p:val>
                                            <p:strVal val="#ppt_w*0.05"/>
                                          </p:val>
                                        </p:tav>
                                        <p:tav tm="100000">
                                          <p:val>
                                            <p:strVal val="#ppt_w"/>
                                          </p:val>
                                        </p:tav>
                                      </p:tavLst>
                                    </p:anim>
                                    <p:anim calcmode="lin" valueType="num">
                                      <p:cBhvr>
                                        <p:cTn id="120" dur="500" fill="hold"/>
                                        <p:tgtEl>
                                          <p:spTgt spid="16">
                                            <p:txEl>
                                              <p:pRg st="3" end="3"/>
                                            </p:txEl>
                                          </p:spTgt>
                                        </p:tgtEl>
                                        <p:attrNameLst>
                                          <p:attrName>ppt_h</p:attrName>
                                        </p:attrNameLst>
                                      </p:cBhvr>
                                      <p:tavLst>
                                        <p:tav tm="0">
                                          <p:val>
                                            <p:strVal val="#ppt_h"/>
                                          </p:val>
                                        </p:tav>
                                        <p:tav tm="100000">
                                          <p:val>
                                            <p:strVal val="#ppt_h"/>
                                          </p:val>
                                        </p:tav>
                                      </p:tavLst>
                                    </p:anim>
                                    <p:anim calcmode="lin" valueType="num">
                                      <p:cBhvr>
                                        <p:cTn id="121" dur="500" fill="hold"/>
                                        <p:tgtEl>
                                          <p:spTgt spid="16">
                                            <p:txEl>
                                              <p:pRg st="3" end="3"/>
                                            </p:txEl>
                                          </p:spTgt>
                                        </p:tgtEl>
                                        <p:attrNameLst>
                                          <p:attrName>ppt_x</p:attrName>
                                        </p:attrNameLst>
                                      </p:cBhvr>
                                      <p:tavLst>
                                        <p:tav tm="0">
                                          <p:val>
                                            <p:strVal val="#ppt_x-.2"/>
                                          </p:val>
                                        </p:tav>
                                        <p:tav tm="100000">
                                          <p:val>
                                            <p:strVal val="#ppt_x"/>
                                          </p:val>
                                        </p:tav>
                                      </p:tavLst>
                                    </p:anim>
                                    <p:anim calcmode="lin" valueType="num">
                                      <p:cBhvr>
                                        <p:cTn id="122" dur="500" fill="hold"/>
                                        <p:tgtEl>
                                          <p:spTgt spid="16">
                                            <p:txEl>
                                              <p:pRg st="3" end="3"/>
                                            </p:txEl>
                                          </p:spTgt>
                                        </p:tgtEl>
                                        <p:attrNameLst>
                                          <p:attrName>ppt_y</p:attrName>
                                        </p:attrNameLst>
                                      </p:cBhvr>
                                      <p:tavLst>
                                        <p:tav tm="0">
                                          <p:val>
                                            <p:strVal val="#ppt_y"/>
                                          </p:val>
                                        </p:tav>
                                        <p:tav tm="100000">
                                          <p:val>
                                            <p:strVal val="#ppt_y"/>
                                          </p:val>
                                        </p:tav>
                                      </p:tavLst>
                                    </p:anim>
                                    <p:animEffect transition="in" filter="fade">
                                      <p:cBhvr>
                                        <p:cTn id="123" dur="500"/>
                                        <p:tgtEl>
                                          <p:spTgt spid="16">
                                            <p:txEl>
                                              <p:pRg st="3" end="3"/>
                                            </p:txEl>
                                          </p:spTgt>
                                        </p:tgtEl>
                                      </p:cBhvr>
                                    </p:animEffect>
                                  </p:childTnLst>
                                </p:cTn>
                              </p:par>
                            </p:childTnLst>
                          </p:cTn>
                        </p:par>
                      </p:childTnLst>
                    </p:cTn>
                  </p:par>
                  <p:par>
                    <p:cTn id="124" fill="hold">
                      <p:stCondLst>
                        <p:cond delay="indefinite"/>
                      </p:stCondLst>
                      <p:childTnLst>
                        <p:par>
                          <p:cTn id="125" fill="hold">
                            <p:stCondLst>
                              <p:cond delay="0"/>
                            </p:stCondLst>
                            <p:childTnLst>
                              <p:par>
                                <p:cTn id="126" presetID="54" presetClass="entr" presetSubtype="0" accel="100000" fill="hold" nodeType="clickEffect">
                                  <p:stCondLst>
                                    <p:cond delay="0"/>
                                  </p:stCondLst>
                                  <p:childTnLst>
                                    <p:set>
                                      <p:cBhvr>
                                        <p:cTn id="127" dur="1" fill="hold">
                                          <p:stCondLst>
                                            <p:cond delay="0"/>
                                          </p:stCondLst>
                                        </p:cTn>
                                        <p:tgtEl>
                                          <p:spTgt spid="16">
                                            <p:txEl>
                                              <p:pRg st="4" end="4"/>
                                            </p:txEl>
                                          </p:spTgt>
                                        </p:tgtEl>
                                        <p:attrNameLst>
                                          <p:attrName>style.visibility</p:attrName>
                                        </p:attrNameLst>
                                      </p:cBhvr>
                                      <p:to>
                                        <p:strVal val="visible"/>
                                      </p:to>
                                    </p:set>
                                    <p:anim calcmode="lin" valueType="num">
                                      <p:cBhvr>
                                        <p:cTn id="128" dur="500" fill="hold"/>
                                        <p:tgtEl>
                                          <p:spTgt spid="16">
                                            <p:txEl>
                                              <p:pRg st="4" end="4"/>
                                            </p:txEl>
                                          </p:spTgt>
                                        </p:tgtEl>
                                        <p:attrNameLst>
                                          <p:attrName>ppt_w</p:attrName>
                                        </p:attrNameLst>
                                      </p:cBhvr>
                                      <p:tavLst>
                                        <p:tav tm="0">
                                          <p:val>
                                            <p:strVal val="#ppt_w*0.05"/>
                                          </p:val>
                                        </p:tav>
                                        <p:tav tm="100000">
                                          <p:val>
                                            <p:strVal val="#ppt_w"/>
                                          </p:val>
                                        </p:tav>
                                      </p:tavLst>
                                    </p:anim>
                                    <p:anim calcmode="lin" valueType="num">
                                      <p:cBhvr>
                                        <p:cTn id="129" dur="500" fill="hold"/>
                                        <p:tgtEl>
                                          <p:spTgt spid="16">
                                            <p:txEl>
                                              <p:pRg st="4" end="4"/>
                                            </p:txEl>
                                          </p:spTgt>
                                        </p:tgtEl>
                                        <p:attrNameLst>
                                          <p:attrName>ppt_h</p:attrName>
                                        </p:attrNameLst>
                                      </p:cBhvr>
                                      <p:tavLst>
                                        <p:tav tm="0">
                                          <p:val>
                                            <p:strVal val="#ppt_h"/>
                                          </p:val>
                                        </p:tav>
                                        <p:tav tm="100000">
                                          <p:val>
                                            <p:strVal val="#ppt_h"/>
                                          </p:val>
                                        </p:tav>
                                      </p:tavLst>
                                    </p:anim>
                                    <p:anim calcmode="lin" valueType="num">
                                      <p:cBhvr>
                                        <p:cTn id="130" dur="500" fill="hold"/>
                                        <p:tgtEl>
                                          <p:spTgt spid="16">
                                            <p:txEl>
                                              <p:pRg st="4" end="4"/>
                                            </p:txEl>
                                          </p:spTgt>
                                        </p:tgtEl>
                                        <p:attrNameLst>
                                          <p:attrName>ppt_x</p:attrName>
                                        </p:attrNameLst>
                                      </p:cBhvr>
                                      <p:tavLst>
                                        <p:tav tm="0">
                                          <p:val>
                                            <p:strVal val="#ppt_x-.2"/>
                                          </p:val>
                                        </p:tav>
                                        <p:tav tm="100000">
                                          <p:val>
                                            <p:strVal val="#ppt_x"/>
                                          </p:val>
                                        </p:tav>
                                      </p:tavLst>
                                    </p:anim>
                                    <p:anim calcmode="lin" valueType="num">
                                      <p:cBhvr>
                                        <p:cTn id="131" dur="500" fill="hold"/>
                                        <p:tgtEl>
                                          <p:spTgt spid="16">
                                            <p:txEl>
                                              <p:pRg st="4" end="4"/>
                                            </p:txEl>
                                          </p:spTgt>
                                        </p:tgtEl>
                                        <p:attrNameLst>
                                          <p:attrName>ppt_y</p:attrName>
                                        </p:attrNameLst>
                                      </p:cBhvr>
                                      <p:tavLst>
                                        <p:tav tm="0">
                                          <p:val>
                                            <p:strVal val="#ppt_y"/>
                                          </p:val>
                                        </p:tav>
                                        <p:tav tm="100000">
                                          <p:val>
                                            <p:strVal val="#ppt_y"/>
                                          </p:val>
                                        </p:tav>
                                      </p:tavLst>
                                    </p:anim>
                                    <p:animEffect transition="in" filter="fade">
                                      <p:cBhvr>
                                        <p:cTn id="132" dur="500"/>
                                        <p:tgtEl>
                                          <p:spTgt spid="16">
                                            <p:txEl>
                                              <p:pRg st="4" end="4"/>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54" presetClass="entr" presetSubtype="0" accel="100000" fill="hold" nodeType="clickEffect">
                                  <p:stCondLst>
                                    <p:cond delay="0"/>
                                  </p:stCondLst>
                                  <p:childTnLst>
                                    <p:set>
                                      <p:cBhvr>
                                        <p:cTn id="136" dur="1" fill="hold">
                                          <p:stCondLst>
                                            <p:cond delay="0"/>
                                          </p:stCondLst>
                                        </p:cTn>
                                        <p:tgtEl>
                                          <p:spTgt spid="16">
                                            <p:txEl>
                                              <p:pRg st="5" end="5"/>
                                            </p:txEl>
                                          </p:spTgt>
                                        </p:tgtEl>
                                        <p:attrNameLst>
                                          <p:attrName>style.visibility</p:attrName>
                                        </p:attrNameLst>
                                      </p:cBhvr>
                                      <p:to>
                                        <p:strVal val="visible"/>
                                      </p:to>
                                    </p:set>
                                    <p:anim calcmode="lin" valueType="num">
                                      <p:cBhvr>
                                        <p:cTn id="137" dur="500" fill="hold"/>
                                        <p:tgtEl>
                                          <p:spTgt spid="16">
                                            <p:txEl>
                                              <p:pRg st="5" end="5"/>
                                            </p:txEl>
                                          </p:spTgt>
                                        </p:tgtEl>
                                        <p:attrNameLst>
                                          <p:attrName>ppt_w</p:attrName>
                                        </p:attrNameLst>
                                      </p:cBhvr>
                                      <p:tavLst>
                                        <p:tav tm="0">
                                          <p:val>
                                            <p:strVal val="#ppt_w*0.05"/>
                                          </p:val>
                                        </p:tav>
                                        <p:tav tm="100000">
                                          <p:val>
                                            <p:strVal val="#ppt_w"/>
                                          </p:val>
                                        </p:tav>
                                      </p:tavLst>
                                    </p:anim>
                                    <p:anim calcmode="lin" valueType="num">
                                      <p:cBhvr>
                                        <p:cTn id="138" dur="500" fill="hold"/>
                                        <p:tgtEl>
                                          <p:spTgt spid="16">
                                            <p:txEl>
                                              <p:pRg st="5" end="5"/>
                                            </p:txEl>
                                          </p:spTgt>
                                        </p:tgtEl>
                                        <p:attrNameLst>
                                          <p:attrName>ppt_h</p:attrName>
                                        </p:attrNameLst>
                                      </p:cBhvr>
                                      <p:tavLst>
                                        <p:tav tm="0">
                                          <p:val>
                                            <p:strVal val="#ppt_h"/>
                                          </p:val>
                                        </p:tav>
                                        <p:tav tm="100000">
                                          <p:val>
                                            <p:strVal val="#ppt_h"/>
                                          </p:val>
                                        </p:tav>
                                      </p:tavLst>
                                    </p:anim>
                                    <p:anim calcmode="lin" valueType="num">
                                      <p:cBhvr>
                                        <p:cTn id="139" dur="500" fill="hold"/>
                                        <p:tgtEl>
                                          <p:spTgt spid="16">
                                            <p:txEl>
                                              <p:pRg st="5" end="5"/>
                                            </p:txEl>
                                          </p:spTgt>
                                        </p:tgtEl>
                                        <p:attrNameLst>
                                          <p:attrName>ppt_x</p:attrName>
                                        </p:attrNameLst>
                                      </p:cBhvr>
                                      <p:tavLst>
                                        <p:tav tm="0">
                                          <p:val>
                                            <p:strVal val="#ppt_x-.2"/>
                                          </p:val>
                                        </p:tav>
                                        <p:tav tm="100000">
                                          <p:val>
                                            <p:strVal val="#ppt_x"/>
                                          </p:val>
                                        </p:tav>
                                      </p:tavLst>
                                    </p:anim>
                                    <p:anim calcmode="lin" valueType="num">
                                      <p:cBhvr>
                                        <p:cTn id="140" dur="500" fill="hold"/>
                                        <p:tgtEl>
                                          <p:spTgt spid="16">
                                            <p:txEl>
                                              <p:pRg st="5" end="5"/>
                                            </p:txEl>
                                          </p:spTgt>
                                        </p:tgtEl>
                                        <p:attrNameLst>
                                          <p:attrName>ppt_y</p:attrName>
                                        </p:attrNameLst>
                                      </p:cBhvr>
                                      <p:tavLst>
                                        <p:tav tm="0">
                                          <p:val>
                                            <p:strVal val="#ppt_y"/>
                                          </p:val>
                                        </p:tav>
                                        <p:tav tm="100000">
                                          <p:val>
                                            <p:strVal val="#ppt_y"/>
                                          </p:val>
                                        </p:tav>
                                      </p:tavLst>
                                    </p:anim>
                                    <p:animEffect transition="in" filter="fade">
                                      <p:cBhvr>
                                        <p:cTn id="141" dur="500"/>
                                        <p:tgtEl>
                                          <p:spTgt spid="16">
                                            <p:txEl>
                                              <p:pRg st="5" end="5"/>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54" presetClass="entr" presetSubtype="0" accel="100000" fill="hold" nodeType="clickEffect">
                                  <p:stCondLst>
                                    <p:cond delay="0"/>
                                  </p:stCondLst>
                                  <p:childTnLst>
                                    <p:set>
                                      <p:cBhvr>
                                        <p:cTn id="145" dur="1" fill="hold">
                                          <p:stCondLst>
                                            <p:cond delay="0"/>
                                          </p:stCondLst>
                                        </p:cTn>
                                        <p:tgtEl>
                                          <p:spTgt spid="16">
                                            <p:txEl>
                                              <p:pRg st="6" end="6"/>
                                            </p:txEl>
                                          </p:spTgt>
                                        </p:tgtEl>
                                        <p:attrNameLst>
                                          <p:attrName>style.visibility</p:attrName>
                                        </p:attrNameLst>
                                      </p:cBhvr>
                                      <p:to>
                                        <p:strVal val="visible"/>
                                      </p:to>
                                    </p:set>
                                    <p:anim calcmode="lin" valueType="num">
                                      <p:cBhvr>
                                        <p:cTn id="146" dur="500" fill="hold"/>
                                        <p:tgtEl>
                                          <p:spTgt spid="16">
                                            <p:txEl>
                                              <p:pRg st="6" end="6"/>
                                            </p:txEl>
                                          </p:spTgt>
                                        </p:tgtEl>
                                        <p:attrNameLst>
                                          <p:attrName>ppt_w</p:attrName>
                                        </p:attrNameLst>
                                      </p:cBhvr>
                                      <p:tavLst>
                                        <p:tav tm="0">
                                          <p:val>
                                            <p:strVal val="#ppt_w*0.05"/>
                                          </p:val>
                                        </p:tav>
                                        <p:tav tm="100000">
                                          <p:val>
                                            <p:strVal val="#ppt_w"/>
                                          </p:val>
                                        </p:tav>
                                      </p:tavLst>
                                    </p:anim>
                                    <p:anim calcmode="lin" valueType="num">
                                      <p:cBhvr>
                                        <p:cTn id="147" dur="500" fill="hold"/>
                                        <p:tgtEl>
                                          <p:spTgt spid="16">
                                            <p:txEl>
                                              <p:pRg st="6" end="6"/>
                                            </p:txEl>
                                          </p:spTgt>
                                        </p:tgtEl>
                                        <p:attrNameLst>
                                          <p:attrName>ppt_h</p:attrName>
                                        </p:attrNameLst>
                                      </p:cBhvr>
                                      <p:tavLst>
                                        <p:tav tm="0">
                                          <p:val>
                                            <p:strVal val="#ppt_h"/>
                                          </p:val>
                                        </p:tav>
                                        <p:tav tm="100000">
                                          <p:val>
                                            <p:strVal val="#ppt_h"/>
                                          </p:val>
                                        </p:tav>
                                      </p:tavLst>
                                    </p:anim>
                                    <p:anim calcmode="lin" valueType="num">
                                      <p:cBhvr>
                                        <p:cTn id="148" dur="500" fill="hold"/>
                                        <p:tgtEl>
                                          <p:spTgt spid="16">
                                            <p:txEl>
                                              <p:pRg st="6" end="6"/>
                                            </p:txEl>
                                          </p:spTgt>
                                        </p:tgtEl>
                                        <p:attrNameLst>
                                          <p:attrName>ppt_x</p:attrName>
                                        </p:attrNameLst>
                                      </p:cBhvr>
                                      <p:tavLst>
                                        <p:tav tm="0">
                                          <p:val>
                                            <p:strVal val="#ppt_x-.2"/>
                                          </p:val>
                                        </p:tav>
                                        <p:tav tm="100000">
                                          <p:val>
                                            <p:strVal val="#ppt_x"/>
                                          </p:val>
                                        </p:tav>
                                      </p:tavLst>
                                    </p:anim>
                                    <p:anim calcmode="lin" valueType="num">
                                      <p:cBhvr>
                                        <p:cTn id="149" dur="500" fill="hold"/>
                                        <p:tgtEl>
                                          <p:spTgt spid="16">
                                            <p:txEl>
                                              <p:pRg st="6" end="6"/>
                                            </p:txEl>
                                          </p:spTgt>
                                        </p:tgtEl>
                                        <p:attrNameLst>
                                          <p:attrName>ppt_y</p:attrName>
                                        </p:attrNameLst>
                                      </p:cBhvr>
                                      <p:tavLst>
                                        <p:tav tm="0">
                                          <p:val>
                                            <p:strVal val="#ppt_y"/>
                                          </p:val>
                                        </p:tav>
                                        <p:tav tm="100000">
                                          <p:val>
                                            <p:strVal val="#ppt_y"/>
                                          </p:val>
                                        </p:tav>
                                      </p:tavLst>
                                    </p:anim>
                                    <p:animEffect transition="in" filter="fade">
                                      <p:cBhvr>
                                        <p:cTn id="150"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P spid="740448" grpId="0" bldLvl="0" animBg="1"/>
      <p:bldP spid="14" grpId="0"/>
      <p:bldP spid="39" grpId="0" bldLvl="0" animBg="1"/>
      <p:bldP spid="15" grpId="0"/>
      <p:bldP spid="18"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9890" y="337820"/>
            <a:ext cx="6704965" cy="2466975"/>
          </a:xfrm>
          <a:prstGeom prst="rect">
            <a:avLst/>
          </a:prstGeom>
        </p:spPr>
      </p:pic>
      <p:pic>
        <p:nvPicPr>
          <p:cNvPr id="3" name="图片 2"/>
          <p:cNvPicPr>
            <a:picLocks noChangeAspect="1"/>
          </p:cNvPicPr>
          <p:nvPr/>
        </p:nvPicPr>
        <p:blipFill>
          <a:blip r:embed="rId3"/>
          <a:stretch>
            <a:fillRect/>
          </a:stretch>
        </p:blipFill>
        <p:spPr>
          <a:xfrm>
            <a:off x="326390" y="2528570"/>
            <a:ext cx="7837805" cy="1123950"/>
          </a:xfrm>
          <a:prstGeom prst="rect">
            <a:avLst/>
          </a:prstGeom>
        </p:spPr>
      </p:pic>
      <p:sp>
        <p:nvSpPr>
          <p:cNvPr id="4" name="矩形 3"/>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5" name="椭圆 4"/>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6" name="图片 5"/>
          <p:cNvPicPr>
            <a:picLocks noChangeAspect="1"/>
          </p:cNvPicPr>
          <p:nvPr/>
        </p:nvPicPr>
        <p:blipFill>
          <a:blip r:embed="rId4"/>
          <a:stretch>
            <a:fillRect/>
          </a:stretch>
        </p:blipFill>
        <p:spPr>
          <a:xfrm>
            <a:off x="0" y="3903345"/>
            <a:ext cx="9171305" cy="2971165"/>
          </a:xfrm>
          <a:prstGeom prst="rect">
            <a:avLst/>
          </a:prstGeom>
        </p:spPr>
      </p:pic>
      <p:sp>
        <p:nvSpPr>
          <p:cNvPr id="7" name="左箭头 6"/>
          <p:cNvSpPr/>
          <p:nvPr/>
        </p:nvSpPr>
        <p:spPr>
          <a:xfrm>
            <a:off x="5805805" y="13970"/>
            <a:ext cx="3340100" cy="948690"/>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call</a:t>
            </a:r>
            <a:r>
              <a:rPr lang="zh-CN" altLang="en-US" sz="2400"/>
              <a:t>和</a:t>
            </a:r>
            <a:r>
              <a:rPr lang="en-US" altLang="zh-CN" sz="2400"/>
              <a:t>ret</a:t>
            </a:r>
            <a:r>
              <a:rPr lang="zh-CN" altLang="en-US" sz="2400"/>
              <a:t>函数的说明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Title 1"/>
          <p:cNvSpPr>
            <a:spLocks noGrp="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r>
              <a:rPr lang="zh-CN" altLang="en-US" dirty="0"/>
              <a:t>过程控制流例子</a:t>
            </a:r>
            <a:r>
              <a:rPr lang="en-US" dirty="0"/>
              <a:t> #1</a:t>
            </a:r>
          </a:p>
        </p:txBody>
      </p:sp>
      <p:sp>
        <p:nvSpPr>
          <p:cNvPr id="6" name="Rectangle 4"/>
          <p:cNvSpPr/>
          <p:nvPr/>
        </p:nvSpPr>
        <p:spPr bwMode="auto">
          <a:xfrm>
            <a:off x="228600" y="3962400"/>
            <a:ext cx="4495800" cy="15240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dirty="0">
                <a:solidFill>
                  <a:schemeClr val="tx1"/>
                </a:solidFill>
                <a:latin typeface="Courier New" panose="02070309020205020404" charset="0"/>
                <a:cs typeface="Courier New" panose="02070309020205020404" charset="0"/>
                <a:sym typeface="Courier New Bold" charset="0"/>
              </a:rPr>
              <a:t>0000000000400550 &lt;mult2&gt;:</a:t>
            </a:r>
          </a:p>
          <a:p>
            <a:pPr algn="l"/>
            <a:r>
              <a:rPr lang="ro-RO" sz="1800" dirty="0">
                <a:solidFill>
                  <a:schemeClr val="tx1"/>
                </a:solidFill>
                <a:latin typeface="Courier New" panose="02070309020205020404" charset="0"/>
                <a:cs typeface="Courier New" panose="02070309020205020404" charset="0"/>
                <a:sym typeface="Courier New Bold" charset="0"/>
              </a:rPr>
              <a:t>  400550:  mov    %rdi,%rax</a:t>
            </a:r>
          </a:p>
          <a:p>
            <a:pPr algn="l"/>
            <a:r>
              <a:rPr lang="ro-RO"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400557:  retq</a:t>
            </a:r>
          </a:p>
        </p:txBody>
      </p:sp>
      <p:sp>
        <p:nvSpPr>
          <p:cNvPr id="8" name="Rectangle 7"/>
          <p:cNvSpPr/>
          <p:nvPr/>
        </p:nvSpPr>
        <p:spPr bwMode="auto">
          <a:xfrm>
            <a:off x="228600" y="1295400"/>
            <a:ext cx="4495800" cy="20574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dirty="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sk-SK" sz="1800" dirty="0">
                <a:solidFill>
                  <a:schemeClr val="tx1"/>
                </a:solidFill>
                <a:latin typeface="Courier New" panose="02070309020205020404" charset="0"/>
                <a:cs typeface="Courier New" panose="02070309020205020404" charset="0"/>
                <a:sym typeface="Courier New Bold" charset="0"/>
              </a:rPr>
              <a:t>  400544: callq  400550 &lt;mult2&gt;</a:t>
            </a:r>
          </a:p>
          <a:p>
            <a:pPr algn="l"/>
            <a:r>
              <a:rPr lang="sk-SK" sz="1800" dirty="0">
                <a:solidFill>
                  <a:schemeClr val="tx1"/>
                </a:solidFill>
                <a:latin typeface="Courier New" panose="02070309020205020404" charset="0"/>
                <a:cs typeface="Courier New" panose="02070309020205020404" charset="0"/>
                <a:sym typeface="Courier New Bold" charset="0"/>
              </a:rPr>
              <a:t>  400549: mov    %rax,(%rbx)</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11" name="Rectangle 8"/>
          <p:cNvSpPr/>
          <p:nvPr/>
        </p:nvSpPr>
        <p:spPr bwMode="auto">
          <a:xfrm>
            <a:off x="6248400" y="3505200"/>
            <a:ext cx="1346200" cy="381000"/>
          </a:xfrm>
          <a:prstGeom prst="rect">
            <a:avLst/>
          </a:prstGeom>
          <a:solidFill>
            <a:srgbClr val="FFCCCC"/>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0x400544</a:t>
            </a:r>
          </a:p>
        </p:txBody>
      </p:sp>
      <p:sp>
        <p:nvSpPr>
          <p:cNvPr id="12" name="Rectangle 9"/>
          <p:cNvSpPr/>
          <p:nvPr/>
        </p:nvSpPr>
        <p:spPr bwMode="auto">
          <a:xfrm>
            <a:off x="6248400" y="28956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0x120</a:t>
            </a:r>
          </a:p>
        </p:txBody>
      </p:sp>
      <p:sp>
        <p:nvSpPr>
          <p:cNvPr id="18" name="Rectangle 15"/>
          <p:cNvSpPr/>
          <p:nvPr/>
        </p:nvSpPr>
        <p:spPr bwMode="auto">
          <a:xfrm>
            <a:off x="6248400" y="381000"/>
            <a:ext cx="1346200" cy="1905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a:t>       •</a:t>
            </a:r>
          </a:p>
          <a:p>
            <a:r>
              <a:rPr lang="en-US" sz="2400" dirty="0"/>
              <a:t>       •</a:t>
            </a:r>
          </a:p>
          <a:p>
            <a:r>
              <a:rPr lang="en-US" sz="2400" dirty="0"/>
              <a:t>       •</a:t>
            </a:r>
          </a:p>
        </p:txBody>
      </p:sp>
      <p:sp>
        <p:nvSpPr>
          <p:cNvPr id="20" name="Arc 19"/>
          <p:cNvSpPr/>
          <p:nvPr/>
        </p:nvSpPr>
        <p:spPr bwMode="auto">
          <a:xfrm flipV="1">
            <a:off x="6629400" y="2133600"/>
            <a:ext cx="1676400" cy="990600"/>
          </a:xfrm>
          <a:prstGeom prst="arc">
            <a:avLst>
              <a:gd name="adj1" fmla="val 17108922"/>
              <a:gd name="adj2" fmla="val 4768750"/>
            </a:avLst>
          </a:prstGeom>
          <a:noFill/>
          <a:ln w="25400" cap="flat" cmpd="sng" algn="ctr">
            <a:solidFill>
              <a:srgbClr val="00800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2" name="Straight Arrow Connector 21"/>
          <p:cNvCxnSpPr>
            <a:stCxn id="11" idx="1"/>
          </p:cNvCxnSpPr>
          <p:nvPr/>
        </p:nvCxnSpPr>
        <p:spPr bwMode="auto">
          <a:xfrm flipH="1" flipV="1">
            <a:off x="4572000" y="2362200"/>
            <a:ext cx="1676400" cy="13335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24" name="Rectangle 3"/>
          <p:cNvSpPr/>
          <p:nvPr/>
        </p:nvSpPr>
        <p:spPr bwMode="auto">
          <a:xfrm>
            <a:off x="5472112" y="28956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5" name="Rectangle 10"/>
          <p:cNvSpPr/>
          <p:nvPr/>
        </p:nvSpPr>
        <p:spPr bwMode="auto">
          <a:xfrm>
            <a:off x="5334000" y="1905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0x120</a:t>
            </a:r>
          </a:p>
        </p:txBody>
      </p:sp>
      <p:sp>
        <p:nvSpPr>
          <p:cNvPr id="26" name="Rectangle 11"/>
          <p:cNvSpPr/>
          <p:nvPr/>
        </p:nvSpPr>
        <p:spPr bwMode="auto">
          <a:xfrm>
            <a:off x="5334000" y="1524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0x128</a:t>
            </a:r>
          </a:p>
        </p:txBody>
      </p:sp>
      <p:sp>
        <p:nvSpPr>
          <p:cNvPr id="27" name="Rectangle 12"/>
          <p:cNvSpPr/>
          <p:nvPr/>
        </p:nvSpPr>
        <p:spPr bwMode="auto">
          <a:xfrm>
            <a:off x="5334000" y="1143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0x130</a:t>
            </a:r>
          </a:p>
        </p:txBody>
      </p:sp>
      <p:sp>
        <p:nvSpPr>
          <p:cNvPr id="29" name="Rectangle 4"/>
          <p:cNvSpPr/>
          <p:nvPr/>
        </p:nvSpPr>
        <p:spPr bwMode="auto">
          <a:xfrm>
            <a:off x="5472112" y="35052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%rip</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r>
              <a:rPr lang="zh-CN" altLang="en-US" dirty="0"/>
              <a:t>过程控制流例子</a:t>
            </a:r>
            <a:r>
              <a:rPr lang="en-US" dirty="0"/>
              <a:t> #2</a:t>
            </a:r>
          </a:p>
        </p:txBody>
      </p:sp>
      <p:sp>
        <p:nvSpPr>
          <p:cNvPr id="6" name="Rectangle 4"/>
          <p:cNvSpPr/>
          <p:nvPr/>
        </p:nvSpPr>
        <p:spPr bwMode="auto">
          <a:xfrm>
            <a:off x="228600" y="3962400"/>
            <a:ext cx="4495800" cy="15240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dirty="0">
                <a:solidFill>
                  <a:schemeClr val="tx1"/>
                </a:solidFill>
                <a:latin typeface="Courier New" panose="02070309020205020404" charset="0"/>
                <a:cs typeface="Courier New" panose="02070309020205020404" charset="0"/>
                <a:sym typeface="Courier New Bold" charset="0"/>
              </a:rPr>
              <a:t>0000000000400550 &lt;mult2&gt;:</a:t>
            </a:r>
          </a:p>
          <a:p>
            <a:pPr algn="l"/>
            <a:r>
              <a:rPr lang="ro-RO" sz="1800" dirty="0">
                <a:solidFill>
                  <a:schemeClr val="tx1"/>
                </a:solidFill>
                <a:latin typeface="Courier New" panose="02070309020205020404" charset="0"/>
                <a:cs typeface="Courier New" panose="02070309020205020404" charset="0"/>
                <a:sym typeface="Courier New Bold" charset="0"/>
              </a:rPr>
              <a:t>  400550:  mov    %rdi,%rax</a:t>
            </a:r>
          </a:p>
          <a:p>
            <a:pPr algn="l"/>
            <a:r>
              <a:rPr lang="ro-RO"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400557:  retq		</a:t>
            </a:r>
          </a:p>
        </p:txBody>
      </p:sp>
      <p:sp>
        <p:nvSpPr>
          <p:cNvPr id="8" name="Rectangle 7"/>
          <p:cNvSpPr/>
          <p:nvPr/>
        </p:nvSpPr>
        <p:spPr bwMode="auto">
          <a:xfrm>
            <a:off x="228600" y="1295400"/>
            <a:ext cx="4495800" cy="20574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dirty="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sk-SK" sz="1800" dirty="0">
                <a:solidFill>
                  <a:schemeClr val="tx1"/>
                </a:solidFill>
                <a:latin typeface="Courier New" panose="02070309020205020404" charset="0"/>
                <a:cs typeface="Courier New" panose="02070309020205020404" charset="0"/>
                <a:sym typeface="Courier New Bold" charset="0"/>
              </a:rPr>
              <a:t>  400544: callq  400550 &lt;mult2&gt;</a:t>
            </a:r>
          </a:p>
          <a:p>
            <a:pPr algn="l"/>
            <a:r>
              <a:rPr lang="sk-SK" sz="1800" dirty="0">
                <a:solidFill>
                  <a:schemeClr val="tx1"/>
                </a:solidFill>
                <a:latin typeface="Courier New" panose="02070309020205020404" charset="0"/>
                <a:cs typeface="Courier New" panose="02070309020205020404" charset="0"/>
                <a:sym typeface="Courier New Bold" charset="0"/>
              </a:rPr>
              <a:t>  400549: mov    %rax,(%rbx)</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11" name="Rectangle 8"/>
          <p:cNvSpPr/>
          <p:nvPr/>
        </p:nvSpPr>
        <p:spPr bwMode="auto">
          <a:xfrm>
            <a:off x="6248400" y="3505200"/>
            <a:ext cx="1346200" cy="381000"/>
          </a:xfrm>
          <a:prstGeom prst="rect">
            <a:avLst/>
          </a:prstGeom>
          <a:solidFill>
            <a:srgbClr val="FFCCCC"/>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0x400550</a:t>
            </a:r>
          </a:p>
        </p:txBody>
      </p:sp>
      <p:sp>
        <p:nvSpPr>
          <p:cNvPr id="12" name="Rectangle 9"/>
          <p:cNvSpPr/>
          <p:nvPr/>
        </p:nvSpPr>
        <p:spPr bwMode="auto">
          <a:xfrm>
            <a:off x="6248400" y="28956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0x118</a:t>
            </a:r>
          </a:p>
        </p:txBody>
      </p:sp>
      <p:sp>
        <p:nvSpPr>
          <p:cNvPr id="17" name="Rectangle 14"/>
          <p:cNvSpPr/>
          <p:nvPr/>
        </p:nvSpPr>
        <p:spPr bwMode="auto">
          <a:xfrm>
            <a:off x="6248400" y="22860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0x400549</a:t>
            </a:r>
          </a:p>
        </p:txBody>
      </p:sp>
      <p:sp>
        <p:nvSpPr>
          <p:cNvPr id="18" name="Rectangle 15"/>
          <p:cNvSpPr/>
          <p:nvPr/>
        </p:nvSpPr>
        <p:spPr bwMode="auto">
          <a:xfrm>
            <a:off x="6248400" y="381000"/>
            <a:ext cx="1346200" cy="1905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a:t>       •</a:t>
            </a:r>
          </a:p>
          <a:p>
            <a:r>
              <a:rPr lang="en-US" sz="2400" dirty="0"/>
              <a:t>       •</a:t>
            </a:r>
          </a:p>
          <a:p>
            <a:r>
              <a:rPr lang="en-US" sz="2400" dirty="0"/>
              <a:t>       •</a:t>
            </a:r>
          </a:p>
        </p:txBody>
      </p:sp>
      <p:sp>
        <p:nvSpPr>
          <p:cNvPr id="20" name="Arc 19"/>
          <p:cNvSpPr/>
          <p:nvPr/>
        </p:nvSpPr>
        <p:spPr bwMode="auto">
          <a:xfrm flipV="1">
            <a:off x="6629400" y="2438400"/>
            <a:ext cx="1676400" cy="685800"/>
          </a:xfrm>
          <a:prstGeom prst="arc">
            <a:avLst>
              <a:gd name="adj1" fmla="val 17108922"/>
              <a:gd name="adj2" fmla="val 4394693"/>
            </a:avLst>
          </a:prstGeom>
          <a:noFill/>
          <a:ln w="25400" cap="flat" cmpd="sng" algn="ctr">
            <a:solidFill>
              <a:srgbClr val="00800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2" name="Straight Arrow Connector 21"/>
          <p:cNvCxnSpPr>
            <a:stCxn id="11" idx="1"/>
          </p:cNvCxnSpPr>
          <p:nvPr/>
        </p:nvCxnSpPr>
        <p:spPr bwMode="auto">
          <a:xfrm flipH="1">
            <a:off x="4038600" y="3695700"/>
            <a:ext cx="2209800" cy="7239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H="1">
            <a:off x="4114800" y="2514600"/>
            <a:ext cx="2133600" cy="762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nvGrpSpPr>
          <p:cNvPr id="5" name="Group 4"/>
          <p:cNvGrpSpPr/>
          <p:nvPr/>
        </p:nvGrpSpPr>
        <p:grpSpPr>
          <a:xfrm>
            <a:off x="5334000" y="1143000"/>
            <a:ext cx="776287" cy="2743200"/>
            <a:chOff x="5334000" y="1143000"/>
            <a:chExt cx="776287" cy="2743200"/>
          </a:xfrm>
        </p:grpSpPr>
        <p:sp>
          <p:nvSpPr>
            <p:cNvPr id="7" name="Rectangle 3"/>
            <p:cNvSpPr/>
            <p:nvPr/>
          </p:nvSpPr>
          <p:spPr bwMode="auto">
            <a:xfrm>
              <a:off x="5472112" y="28956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13" name="Rectangle 10"/>
            <p:cNvSpPr/>
            <p:nvPr/>
          </p:nvSpPr>
          <p:spPr bwMode="auto">
            <a:xfrm>
              <a:off x="5334000" y="1905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0x120</a:t>
              </a:r>
            </a:p>
          </p:txBody>
        </p:sp>
        <p:sp>
          <p:nvSpPr>
            <p:cNvPr id="14" name="Rectangle 11"/>
            <p:cNvSpPr/>
            <p:nvPr/>
          </p:nvSpPr>
          <p:spPr bwMode="auto">
            <a:xfrm>
              <a:off x="5334000" y="1524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0x128</a:t>
              </a:r>
            </a:p>
          </p:txBody>
        </p:sp>
        <p:sp>
          <p:nvSpPr>
            <p:cNvPr id="15" name="Rectangle 12"/>
            <p:cNvSpPr/>
            <p:nvPr/>
          </p:nvSpPr>
          <p:spPr bwMode="auto">
            <a:xfrm>
              <a:off x="5334000" y="1143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0x130</a:t>
              </a:r>
            </a:p>
          </p:txBody>
        </p:sp>
        <p:sp>
          <p:nvSpPr>
            <p:cNvPr id="21" name="Rectangle 11"/>
            <p:cNvSpPr/>
            <p:nvPr/>
          </p:nvSpPr>
          <p:spPr bwMode="auto">
            <a:xfrm>
              <a:off x="5334000" y="2286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0x118</a:t>
              </a:r>
            </a:p>
          </p:txBody>
        </p:sp>
        <p:sp>
          <p:nvSpPr>
            <p:cNvPr id="9" name="Rectangle 4"/>
            <p:cNvSpPr/>
            <p:nvPr/>
          </p:nvSpPr>
          <p:spPr bwMode="auto">
            <a:xfrm>
              <a:off x="5472112" y="35052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%rip</a:t>
              </a:r>
            </a:p>
          </p:txBody>
        </p:sp>
      </p:grpSp>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 name="Rectangle 4"/>
          <p:cNvSpPr/>
          <p:nvPr/>
        </p:nvSpPr>
        <p:spPr bwMode="auto">
          <a:xfrm>
            <a:off x="228600" y="3962400"/>
            <a:ext cx="4495800" cy="15240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dirty="0">
                <a:solidFill>
                  <a:schemeClr val="tx1"/>
                </a:solidFill>
                <a:latin typeface="Courier New" panose="02070309020205020404" charset="0"/>
                <a:cs typeface="Courier New" panose="02070309020205020404" charset="0"/>
                <a:sym typeface="Courier New Bold" charset="0"/>
              </a:rPr>
              <a:t>0000000000400550 &lt;mult2&gt;:</a:t>
            </a:r>
          </a:p>
          <a:p>
            <a:pPr algn="l"/>
            <a:r>
              <a:rPr lang="ro-RO" sz="1800" dirty="0">
                <a:solidFill>
                  <a:schemeClr val="tx1"/>
                </a:solidFill>
                <a:latin typeface="Courier New" panose="02070309020205020404" charset="0"/>
                <a:cs typeface="Courier New" panose="02070309020205020404" charset="0"/>
                <a:sym typeface="Courier New Bold" charset="0"/>
              </a:rPr>
              <a:t>  400550:  mov    %rdi,%rax</a:t>
            </a:r>
          </a:p>
          <a:p>
            <a:pPr algn="l"/>
            <a:r>
              <a:rPr lang="ro-RO"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400557:  retq		</a:t>
            </a:r>
          </a:p>
        </p:txBody>
      </p:sp>
      <p:sp>
        <p:nvSpPr>
          <p:cNvPr id="8" name="Rectangle 7"/>
          <p:cNvSpPr/>
          <p:nvPr/>
        </p:nvSpPr>
        <p:spPr bwMode="auto">
          <a:xfrm>
            <a:off x="228600" y="1295400"/>
            <a:ext cx="4495800" cy="20574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dirty="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sk-SK" sz="1800" dirty="0">
                <a:solidFill>
                  <a:schemeClr val="tx1"/>
                </a:solidFill>
                <a:latin typeface="Courier New" panose="02070309020205020404" charset="0"/>
                <a:cs typeface="Courier New" panose="02070309020205020404" charset="0"/>
                <a:sym typeface="Courier New Bold" charset="0"/>
              </a:rPr>
              <a:t>  400544: callq  400550 &lt;mult2&gt;</a:t>
            </a:r>
          </a:p>
          <a:p>
            <a:pPr algn="l"/>
            <a:r>
              <a:rPr lang="sk-SK" sz="1800" dirty="0">
                <a:solidFill>
                  <a:schemeClr val="tx1"/>
                </a:solidFill>
                <a:latin typeface="Courier New" panose="02070309020205020404" charset="0"/>
                <a:cs typeface="Courier New" panose="02070309020205020404" charset="0"/>
                <a:sym typeface="Courier New Bold" charset="0"/>
              </a:rPr>
              <a:t>  400549: mov    %rax,(%rbx)</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11" name="Rectangle 8"/>
          <p:cNvSpPr/>
          <p:nvPr/>
        </p:nvSpPr>
        <p:spPr bwMode="auto">
          <a:xfrm>
            <a:off x="6248400" y="3505200"/>
            <a:ext cx="1346200" cy="381000"/>
          </a:xfrm>
          <a:prstGeom prst="rect">
            <a:avLst/>
          </a:prstGeom>
          <a:solidFill>
            <a:srgbClr val="FFCCCC"/>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0x400557</a:t>
            </a:r>
          </a:p>
        </p:txBody>
      </p:sp>
      <p:sp>
        <p:nvSpPr>
          <p:cNvPr id="12" name="Rectangle 9"/>
          <p:cNvSpPr/>
          <p:nvPr/>
        </p:nvSpPr>
        <p:spPr bwMode="auto">
          <a:xfrm>
            <a:off x="6248400" y="28956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0x118</a:t>
            </a:r>
          </a:p>
        </p:txBody>
      </p:sp>
      <p:sp>
        <p:nvSpPr>
          <p:cNvPr id="17" name="Rectangle 14"/>
          <p:cNvSpPr/>
          <p:nvPr/>
        </p:nvSpPr>
        <p:spPr bwMode="auto">
          <a:xfrm>
            <a:off x="6248400" y="22860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0x400549</a:t>
            </a:r>
          </a:p>
        </p:txBody>
      </p:sp>
      <p:sp>
        <p:nvSpPr>
          <p:cNvPr id="18" name="Rectangle 15"/>
          <p:cNvSpPr/>
          <p:nvPr/>
        </p:nvSpPr>
        <p:spPr bwMode="auto">
          <a:xfrm>
            <a:off x="6248400" y="381000"/>
            <a:ext cx="1346200" cy="1905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a:t>       •</a:t>
            </a:r>
          </a:p>
          <a:p>
            <a:r>
              <a:rPr lang="en-US" sz="2400" dirty="0"/>
              <a:t>       •</a:t>
            </a:r>
          </a:p>
          <a:p>
            <a:r>
              <a:rPr lang="en-US" sz="2400" dirty="0"/>
              <a:t>       •</a:t>
            </a:r>
          </a:p>
        </p:txBody>
      </p:sp>
      <p:sp>
        <p:nvSpPr>
          <p:cNvPr id="20" name="Arc 19"/>
          <p:cNvSpPr/>
          <p:nvPr/>
        </p:nvSpPr>
        <p:spPr bwMode="auto">
          <a:xfrm flipV="1">
            <a:off x="6629400" y="2438400"/>
            <a:ext cx="1676400" cy="685800"/>
          </a:xfrm>
          <a:prstGeom prst="arc">
            <a:avLst>
              <a:gd name="adj1" fmla="val 17108922"/>
              <a:gd name="adj2" fmla="val 4394693"/>
            </a:avLst>
          </a:prstGeom>
          <a:noFill/>
          <a:ln w="25400" cap="flat" cmpd="sng" algn="ctr">
            <a:solidFill>
              <a:srgbClr val="00800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2" name="Straight Arrow Connector 21"/>
          <p:cNvCxnSpPr>
            <a:stCxn id="11" idx="1"/>
          </p:cNvCxnSpPr>
          <p:nvPr/>
        </p:nvCxnSpPr>
        <p:spPr bwMode="auto">
          <a:xfrm flipH="1">
            <a:off x="2362200" y="3695700"/>
            <a:ext cx="3886200" cy="15621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H="1">
            <a:off x="4114800" y="2514600"/>
            <a:ext cx="2133600" cy="762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nvGrpSpPr>
          <p:cNvPr id="21" name="Group 20"/>
          <p:cNvGrpSpPr/>
          <p:nvPr/>
        </p:nvGrpSpPr>
        <p:grpSpPr>
          <a:xfrm>
            <a:off x="5334000" y="1143000"/>
            <a:ext cx="776287" cy="2743200"/>
            <a:chOff x="5334000" y="1143000"/>
            <a:chExt cx="776287" cy="2743200"/>
          </a:xfrm>
        </p:grpSpPr>
        <p:sp>
          <p:nvSpPr>
            <p:cNvPr id="23" name="Rectangle 3"/>
            <p:cNvSpPr/>
            <p:nvPr/>
          </p:nvSpPr>
          <p:spPr bwMode="auto">
            <a:xfrm>
              <a:off x="5472112" y="28956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4" name="Rectangle 10"/>
            <p:cNvSpPr/>
            <p:nvPr/>
          </p:nvSpPr>
          <p:spPr bwMode="auto">
            <a:xfrm>
              <a:off x="5334000" y="1905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0x120</a:t>
              </a:r>
            </a:p>
          </p:txBody>
        </p:sp>
        <p:sp>
          <p:nvSpPr>
            <p:cNvPr id="25" name="Rectangle 11"/>
            <p:cNvSpPr/>
            <p:nvPr/>
          </p:nvSpPr>
          <p:spPr bwMode="auto">
            <a:xfrm>
              <a:off x="5334000" y="1524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0x128</a:t>
              </a:r>
            </a:p>
          </p:txBody>
        </p:sp>
        <p:sp>
          <p:nvSpPr>
            <p:cNvPr id="26" name="Rectangle 12"/>
            <p:cNvSpPr/>
            <p:nvPr/>
          </p:nvSpPr>
          <p:spPr bwMode="auto">
            <a:xfrm>
              <a:off x="5334000" y="1143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0x130</a:t>
              </a:r>
            </a:p>
          </p:txBody>
        </p:sp>
        <p:sp>
          <p:nvSpPr>
            <p:cNvPr id="27" name="Rectangle 11"/>
            <p:cNvSpPr/>
            <p:nvPr/>
          </p:nvSpPr>
          <p:spPr bwMode="auto">
            <a:xfrm>
              <a:off x="5334000" y="2286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0x118</a:t>
              </a:r>
            </a:p>
          </p:txBody>
        </p:sp>
        <p:sp>
          <p:nvSpPr>
            <p:cNvPr id="28" name="Rectangle 4"/>
            <p:cNvSpPr/>
            <p:nvPr/>
          </p:nvSpPr>
          <p:spPr bwMode="auto">
            <a:xfrm>
              <a:off x="5472112" y="35052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%rip</a:t>
              </a:r>
            </a:p>
          </p:txBody>
        </p:sp>
      </p:grpSp>
      <p:sp>
        <p:nvSpPr>
          <p:cNvPr id="2" name="Title 1"/>
          <p:cNvSpPr>
            <a:spLocks noGrp="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r>
              <a:rPr lang="zh-CN" altLang="en-US" dirty="0"/>
              <a:t>过程控制流例子</a:t>
            </a:r>
            <a:r>
              <a:rPr lang="en-US" dirty="0"/>
              <a:t> #3</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r>
              <a:rPr lang="zh-CN" altLang="en-US" dirty="0"/>
              <a:t>过程控制流例子</a:t>
            </a:r>
            <a:r>
              <a:rPr lang="en-US" dirty="0"/>
              <a:t> #4</a:t>
            </a:r>
          </a:p>
        </p:txBody>
      </p:sp>
      <p:sp>
        <p:nvSpPr>
          <p:cNvPr id="6" name="Rectangle 4"/>
          <p:cNvSpPr/>
          <p:nvPr/>
        </p:nvSpPr>
        <p:spPr bwMode="auto">
          <a:xfrm>
            <a:off x="228600" y="3962400"/>
            <a:ext cx="4495800" cy="15240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dirty="0">
                <a:solidFill>
                  <a:schemeClr val="tx1"/>
                </a:solidFill>
                <a:latin typeface="Courier New" panose="02070309020205020404" charset="0"/>
                <a:cs typeface="Courier New" panose="02070309020205020404" charset="0"/>
                <a:sym typeface="Courier New Bold" charset="0"/>
              </a:rPr>
              <a:t>0000000000400550 &lt;mult2&gt;:</a:t>
            </a:r>
          </a:p>
          <a:p>
            <a:pPr algn="l"/>
            <a:r>
              <a:rPr lang="ro-RO" sz="1800" dirty="0">
                <a:solidFill>
                  <a:schemeClr val="tx1"/>
                </a:solidFill>
                <a:latin typeface="Courier New" panose="02070309020205020404" charset="0"/>
                <a:cs typeface="Courier New" panose="02070309020205020404" charset="0"/>
                <a:sym typeface="Courier New Bold" charset="0"/>
              </a:rPr>
              <a:t>  400550:  mov    %rdi,%rax</a:t>
            </a:r>
          </a:p>
          <a:p>
            <a:pPr algn="l"/>
            <a:r>
              <a:rPr lang="ro-RO"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400557:  retq		</a:t>
            </a:r>
          </a:p>
        </p:txBody>
      </p:sp>
      <p:sp>
        <p:nvSpPr>
          <p:cNvPr id="8" name="Rectangle 7"/>
          <p:cNvSpPr/>
          <p:nvPr/>
        </p:nvSpPr>
        <p:spPr bwMode="auto">
          <a:xfrm>
            <a:off x="228600" y="1295400"/>
            <a:ext cx="4495800" cy="20574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dirty="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sk-SK" sz="1800" dirty="0">
                <a:solidFill>
                  <a:schemeClr val="tx1"/>
                </a:solidFill>
                <a:latin typeface="Courier New" panose="02070309020205020404" charset="0"/>
                <a:cs typeface="Courier New" panose="02070309020205020404" charset="0"/>
                <a:sym typeface="Courier New Bold" charset="0"/>
              </a:rPr>
              <a:t>  400544: callq  400550 &lt;mult2&gt;</a:t>
            </a:r>
          </a:p>
          <a:p>
            <a:pPr algn="l"/>
            <a:r>
              <a:rPr lang="sk-SK" sz="1800" dirty="0">
                <a:solidFill>
                  <a:schemeClr val="tx1"/>
                </a:solidFill>
                <a:latin typeface="Courier New" panose="02070309020205020404" charset="0"/>
                <a:cs typeface="Courier New" panose="02070309020205020404" charset="0"/>
                <a:sym typeface="Courier New Bold" charset="0"/>
              </a:rPr>
              <a:t>  400549: mov    %rax,(%rbx)</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11" name="Rectangle 8"/>
          <p:cNvSpPr/>
          <p:nvPr/>
        </p:nvSpPr>
        <p:spPr bwMode="auto">
          <a:xfrm>
            <a:off x="6248400" y="3505200"/>
            <a:ext cx="1346200" cy="381000"/>
          </a:xfrm>
          <a:prstGeom prst="rect">
            <a:avLst/>
          </a:prstGeom>
          <a:solidFill>
            <a:srgbClr val="FFCCCC"/>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0x400549</a:t>
            </a:r>
          </a:p>
        </p:txBody>
      </p:sp>
      <p:sp>
        <p:nvSpPr>
          <p:cNvPr id="12" name="Rectangle 9"/>
          <p:cNvSpPr/>
          <p:nvPr/>
        </p:nvSpPr>
        <p:spPr bwMode="auto">
          <a:xfrm>
            <a:off x="6248400" y="28956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0x120</a:t>
            </a:r>
          </a:p>
        </p:txBody>
      </p:sp>
      <p:sp>
        <p:nvSpPr>
          <p:cNvPr id="18" name="Rectangle 15"/>
          <p:cNvSpPr/>
          <p:nvPr/>
        </p:nvSpPr>
        <p:spPr bwMode="auto">
          <a:xfrm>
            <a:off x="6248400" y="393700"/>
            <a:ext cx="1346200" cy="1905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a:t>       •</a:t>
            </a:r>
          </a:p>
          <a:p>
            <a:r>
              <a:rPr lang="en-US" sz="2400" dirty="0"/>
              <a:t>       •</a:t>
            </a:r>
          </a:p>
          <a:p>
            <a:r>
              <a:rPr lang="en-US" sz="2400" dirty="0"/>
              <a:t>       •</a:t>
            </a:r>
          </a:p>
        </p:txBody>
      </p:sp>
      <p:sp>
        <p:nvSpPr>
          <p:cNvPr id="20" name="Arc 19"/>
          <p:cNvSpPr/>
          <p:nvPr/>
        </p:nvSpPr>
        <p:spPr bwMode="auto">
          <a:xfrm flipV="1">
            <a:off x="6629400" y="2133600"/>
            <a:ext cx="1676400" cy="990600"/>
          </a:xfrm>
          <a:prstGeom prst="arc">
            <a:avLst>
              <a:gd name="adj1" fmla="val 17108922"/>
              <a:gd name="adj2" fmla="val 4768750"/>
            </a:avLst>
          </a:prstGeom>
          <a:noFill/>
          <a:ln w="25400" cap="flat" cmpd="sng" algn="ctr">
            <a:solidFill>
              <a:srgbClr val="00800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2" name="Straight Arrow Connector 21"/>
          <p:cNvCxnSpPr>
            <a:stCxn id="11" idx="1"/>
          </p:cNvCxnSpPr>
          <p:nvPr/>
        </p:nvCxnSpPr>
        <p:spPr bwMode="auto">
          <a:xfrm flipH="1" flipV="1">
            <a:off x="4114800" y="2590800"/>
            <a:ext cx="2133600" cy="11049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21" name="Rectangle 3"/>
          <p:cNvSpPr/>
          <p:nvPr/>
        </p:nvSpPr>
        <p:spPr bwMode="auto">
          <a:xfrm>
            <a:off x="5472112" y="28956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3" name="Rectangle 10"/>
          <p:cNvSpPr/>
          <p:nvPr/>
        </p:nvSpPr>
        <p:spPr bwMode="auto">
          <a:xfrm>
            <a:off x="5334000" y="1905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0x120</a:t>
            </a:r>
          </a:p>
        </p:txBody>
      </p:sp>
      <p:sp>
        <p:nvSpPr>
          <p:cNvPr id="24" name="Rectangle 11"/>
          <p:cNvSpPr/>
          <p:nvPr/>
        </p:nvSpPr>
        <p:spPr bwMode="auto">
          <a:xfrm>
            <a:off x="5334000" y="1524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0x128</a:t>
            </a:r>
          </a:p>
        </p:txBody>
      </p:sp>
      <p:sp>
        <p:nvSpPr>
          <p:cNvPr id="25" name="Rectangle 12"/>
          <p:cNvSpPr/>
          <p:nvPr/>
        </p:nvSpPr>
        <p:spPr bwMode="auto">
          <a:xfrm>
            <a:off x="5334000" y="1143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0x130</a:t>
            </a:r>
          </a:p>
        </p:txBody>
      </p:sp>
      <p:sp>
        <p:nvSpPr>
          <p:cNvPr id="27" name="Rectangle 4"/>
          <p:cNvSpPr/>
          <p:nvPr/>
        </p:nvSpPr>
        <p:spPr bwMode="auto">
          <a:xfrm>
            <a:off x="5472112" y="35052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a:solidFill>
                  <a:schemeClr val="tx1"/>
                </a:solidFill>
                <a:latin typeface="Courier New Bold" charset="0"/>
                <a:cs typeface="Courier New Bold" charset="0"/>
                <a:sym typeface="Courier New Bold" charset="0"/>
              </a:rPr>
              <a:t>%rip</a:t>
            </a:r>
          </a:p>
        </p:txBody>
      </p:sp>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5061" name="Rectangle 5"/>
          <p:cNvSpPr>
            <a:spLocks noGrp="1" noChangeArrowheads="1"/>
          </p:cNvSpPr>
          <p:nvPr/>
        </p:nvSpPr>
        <p:spPr>
          <a:xfrm>
            <a:off x="711200" y="1535113"/>
            <a:ext cx="4040188" cy="639762"/>
          </a:xfrm>
          <a:prstGeom prst="rect">
            <a:avLst/>
          </a:prstGeom>
          <a:noFill/>
          <a:ln w="9525">
            <a:noFill/>
            <a:miter lim="800000"/>
          </a:ln>
          <a:effectLst/>
        </p:spPr>
        <p:txBody>
          <a:bodyPr vert="horz" wrap="square" lIns="38100" tIns="38100" rIns="38100" bIns="38100" numCol="1" anchor="b" anchorCtr="0" compatLnSpc="1"/>
          <a:lstStyle>
            <a:lvl1pPr marL="0" indent="0" algn="l" rtl="0" fontAlgn="base">
              <a:spcBef>
                <a:spcPts val="600"/>
              </a:spcBef>
              <a:spcAft>
                <a:spcPct val="0"/>
              </a:spcAft>
              <a:buClr>
                <a:srgbClr val="990000"/>
              </a:buClr>
              <a:buSzPct val="60000"/>
              <a:buFont typeface="Wingdings 2" panose="05020102010507070707" pitchFamily="18" charset="2"/>
              <a:buNone/>
              <a:defRPr sz="2400" b="1">
                <a:solidFill>
                  <a:schemeClr val="tx1"/>
                </a:solidFill>
                <a:latin typeface="+mn-lt"/>
                <a:ea typeface="+mn-ea"/>
                <a:cs typeface="+mn-cs"/>
                <a:sym typeface="Calibri Bold" charset="0"/>
              </a:defRPr>
            </a:lvl1pPr>
            <a:lvl2pPr marL="457200" indent="0" algn="l" rtl="0" fontAlgn="base">
              <a:spcBef>
                <a:spcPts val="500"/>
              </a:spcBef>
              <a:spcAft>
                <a:spcPct val="0"/>
              </a:spcAft>
              <a:buClr>
                <a:srgbClr val="990000"/>
              </a:buClr>
              <a:buSzPct val="110000"/>
              <a:buFont typeface="Wingdings" panose="05000000000000000000" pitchFamily="2" charset="2"/>
              <a:buNone/>
              <a:defRPr sz="2000" b="1">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914400" indent="0" algn="l" rtl="0" fontAlgn="base">
              <a:spcBef>
                <a:spcPts val="500"/>
              </a:spcBef>
              <a:spcAft>
                <a:spcPct val="0"/>
              </a:spcAft>
              <a:buClr>
                <a:srgbClr val="000000"/>
              </a:buClr>
              <a:buSzPct val="80000"/>
              <a:buFont typeface="Wingdings" panose="05000000000000000000" pitchFamily="2" charset="2"/>
              <a:buNone/>
              <a:defRPr sz="1800" b="1">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3716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8288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2860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7432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2004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6576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r>
              <a:rPr lang="zh-CN" altLang="en-US" dirty="0"/>
              <a:t>寄存器</a:t>
            </a:r>
          </a:p>
        </p:txBody>
      </p:sp>
      <p:sp>
        <p:nvSpPr>
          <p:cNvPr id="2" name="Content Placeholder 1"/>
          <p:cNvSpPr>
            <a:spLocks noGrp="1"/>
          </p:cNvSpPr>
          <p:nvPr/>
        </p:nvSpPr>
        <p:spPr>
          <a:xfrm>
            <a:off x="457200" y="2174875"/>
            <a:ext cx="4040188" cy="3951288"/>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18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ED7D31"/>
              </a:buClr>
            </a:pPr>
            <a:r>
              <a:rPr lang="en-US" dirty="0"/>
              <a:t>6</a:t>
            </a:r>
            <a:r>
              <a:rPr lang="zh-CN" altLang="en-US" dirty="0"/>
              <a:t>个实参</a:t>
            </a:r>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a:buClr>
                <a:srgbClr val="ED7D31"/>
              </a:buClr>
            </a:pPr>
            <a:r>
              <a:rPr lang="zh-CN" altLang="en-US" dirty="0"/>
              <a:t>返回值</a:t>
            </a:r>
          </a:p>
        </p:txBody>
      </p:sp>
      <p:sp>
        <p:nvSpPr>
          <p:cNvPr id="5" name="Text Placeholder 2"/>
          <p:cNvSpPr>
            <a:spLocks noGrp="1"/>
          </p:cNvSpPr>
          <p:nvPr/>
        </p:nvSpPr>
        <p:spPr>
          <a:xfrm>
            <a:off x="4184015" y="1535430"/>
            <a:ext cx="722630" cy="639445"/>
          </a:xfrm>
          <a:prstGeom prst="rect">
            <a:avLst/>
          </a:prstGeom>
          <a:noFill/>
          <a:ln w="9525">
            <a:noFill/>
            <a:miter lim="800000"/>
          </a:ln>
          <a:effectLst/>
        </p:spPr>
        <p:txBody>
          <a:bodyPr vert="horz" wrap="square" lIns="38100" tIns="38100" rIns="38100" bIns="38100" numCol="1" anchor="b" anchorCtr="0" compatLnSpc="1"/>
          <a:lstStyle>
            <a:lvl1pPr marL="0" indent="0" algn="l" rtl="0" fontAlgn="base">
              <a:spcBef>
                <a:spcPts val="600"/>
              </a:spcBef>
              <a:spcAft>
                <a:spcPct val="0"/>
              </a:spcAft>
              <a:buClr>
                <a:srgbClr val="990000"/>
              </a:buClr>
              <a:buSzPct val="60000"/>
              <a:buFont typeface="Wingdings 2" panose="05020102010507070707" pitchFamily="18" charset="2"/>
              <a:buNone/>
              <a:defRPr sz="2400" b="1">
                <a:solidFill>
                  <a:schemeClr val="tx1"/>
                </a:solidFill>
                <a:latin typeface="+mn-lt"/>
                <a:ea typeface="+mn-ea"/>
                <a:cs typeface="+mn-cs"/>
                <a:sym typeface="Calibri Bold" charset="0"/>
              </a:defRPr>
            </a:lvl1pPr>
            <a:lvl2pPr marL="457200" indent="0" algn="l" rtl="0" fontAlgn="base">
              <a:spcBef>
                <a:spcPts val="500"/>
              </a:spcBef>
              <a:spcAft>
                <a:spcPct val="0"/>
              </a:spcAft>
              <a:buClr>
                <a:srgbClr val="990000"/>
              </a:buClr>
              <a:buSzPct val="110000"/>
              <a:buFont typeface="Wingdings" panose="05000000000000000000" pitchFamily="2" charset="2"/>
              <a:buNone/>
              <a:defRPr sz="2000" b="1">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914400" indent="0" algn="l" rtl="0" fontAlgn="base">
              <a:spcBef>
                <a:spcPts val="500"/>
              </a:spcBef>
              <a:spcAft>
                <a:spcPct val="0"/>
              </a:spcAft>
              <a:buClr>
                <a:srgbClr val="000000"/>
              </a:buClr>
              <a:buSzPct val="80000"/>
              <a:buFont typeface="Wingdings" panose="05000000000000000000" pitchFamily="2" charset="2"/>
              <a:buNone/>
              <a:defRPr sz="1800" b="1">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3716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8288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2860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7432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2004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6576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r>
              <a:rPr lang="zh-CN" altLang="en-US" dirty="0"/>
              <a:t>栈</a:t>
            </a:r>
          </a:p>
        </p:txBody>
      </p:sp>
      <p:sp>
        <p:nvSpPr>
          <p:cNvPr id="6" name="Content Placeholder 3"/>
          <p:cNvSpPr>
            <a:spLocks noGrp="1"/>
          </p:cNvSpPr>
          <p:nvPr/>
        </p:nvSpPr>
        <p:spPr>
          <a:xfrm>
            <a:off x="2854325" y="5791199"/>
            <a:ext cx="4041775" cy="334963"/>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18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ED7D31"/>
              </a:buClr>
            </a:pPr>
            <a:r>
              <a:rPr lang="zh-CN" altLang="en-US" dirty="0"/>
              <a:t>只有当需要时才分配栈空间</a:t>
            </a:r>
          </a:p>
        </p:txBody>
      </p:sp>
      <p:sp>
        <p:nvSpPr>
          <p:cNvPr id="9" name="Rectangle 9"/>
          <p:cNvSpPr/>
          <p:nvPr/>
        </p:nvSpPr>
        <p:spPr bwMode="auto">
          <a:xfrm>
            <a:off x="762000" y="2819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rdi</a:t>
            </a:r>
            <a:endParaRPr lang="en-US" sz="1800" dirty="0">
              <a:solidFill>
                <a:schemeClr val="tx1"/>
              </a:solidFill>
              <a:latin typeface="Courier New Bold" charset="0"/>
              <a:cs typeface="Courier New Bold" charset="0"/>
              <a:sym typeface="Courier New Bold" charset="0"/>
            </a:endParaRPr>
          </a:p>
        </p:txBody>
      </p:sp>
      <p:sp>
        <p:nvSpPr>
          <p:cNvPr id="10" name="Rectangle 9"/>
          <p:cNvSpPr/>
          <p:nvPr/>
        </p:nvSpPr>
        <p:spPr bwMode="auto">
          <a:xfrm>
            <a:off x="762000" y="3200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rsi</a:t>
            </a:r>
            <a:endParaRPr lang="en-US" sz="1800" dirty="0">
              <a:solidFill>
                <a:schemeClr val="tx1"/>
              </a:solidFill>
              <a:latin typeface="Courier New Bold" charset="0"/>
              <a:cs typeface="Courier New Bold" charset="0"/>
              <a:sym typeface="Courier New Bold" charset="0"/>
            </a:endParaRPr>
          </a:p>
        </p:txBody>
      </p:sp>
      <p:sp>
        <p:nvSpPr>
          <p:cNvPr id="11" name="Rectangle 10"/>
          <p:cNvSpPr/>
          <p:nvPr/>
        </p:nvSpPr>
        <p:spPr bwMode="auto">
          <a:xfrm>
            <a:off x="762000" y="3581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rdx</a:t>
            </a:r>
            <a:endParaRPr lang="en-US" sz="1800" dirty="0">
              <a:solidFill>
                <a:schemeClr val="tx1"/>
              </a:solidFill>
              <a:latin typeface="Courier New Bold" charset="0"/>
              <a:cs typeface="Courier New Bold" charset="0"/>
              <a:sym typeface="Courier New Bold" charset="0"/>
            </a:endParaRPr>
          </a:p>
        </p:txBody>
      </p:sp>
      <p:sp>
        <p:nvSpPr>
          <p:cNvPr id="12" name="Rectangle 11"/>
          <p:cNvSpPr/>
          <p:nvPr/>
        </p:nvSpPr>
        <p:spPr bwMode="auto">
          <a:xfrm>
            <a:off x="762000" y="3962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rcx</a:t>
            </a:r>
            <a:endParaRPr lang="en-US" sz="1800" dirty="0">
              <a:solidFill>
                <a:schemeClr val="tx1"/>
              </a:solidFill>
              <a:latin typeface="Courier New Bold" charset="0"/>
              <a:cs typeface="Courier New Bold" charset="0"/>
              <a:sym typeface="Courier New Bold" charset="0"/>
            </a:endParaRPr>
          </a:p>
        </p:txBody>
      </p:sp>
      <p:sp>
        <p:nvSpPr>
          <p:cNvPr id="13" name="Rectangle 12"/>
          <p:cNvSpPr/>
          <p:nvPr/>
        </p:nvSpPr>
        <p:spPr bwMode="auto">
          <a:xfrm>
            <a:off x="762000" y="4343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%r8</a:t>
            </a:r>
          </a:p>
        </p:txBody>
      </p:sp>
      <p:sp>
        <p:nvSpPr>
          <p:cNvPr id="14" name="Rectangle 13"/>
          <p:cNvSpPr/>
          <p:nvPr/>
        </p:nvSpPr>
        <p:spPr bwMode="auto">
          <a:xfrm>
            <a:off x="762000" y="4724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%r9</a:t>
            </a:r>
          </a:p>
        </p:txBody>
      </p:sp>
      <p:sp>
        <p:nvSpPr>
          <p:cNvPr id="15" name="Rectangle 14"/>
          <p:cNvSpPr/>
          <p:nvPr/>
        </p:nvSpPr>
        <p:spPr bwMode="auto">
          <a:xfrm>
            <a:off x="762000" y="57912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rax</a:t>
            </a:r>
            <a:endParaRPr lang="en-US" sz="1800" dirty="0">
              <a:solidFill>
                <a:schemeClr val="tx1"/>
              </a:solidFill>
              <a:latin typeface="Courier New Bold" charset="0"/>
              <a:cs typeface="Courier New Bold" charset="0"/>
              <a:sym typeface="Courier New Bold" charset="0"/>
            </a:endParaRPr>
          </a:p>
        </p:txBody>
      </p:sp>
      <p:grpSp>
        <p:nvGrpSpPr>
          <p:cNvPr id="7" name="Group 4"/>
          <p:cNvGrpSpPr/>
          <p:nvPr/>
        </p:nvGrpSpPr>
        <p:grpSpPr>
          <a:xfrm>
            <a:off x="3848100" y="2438400"/>
            <a:ext cx="1346200" cy="2667000"/>
            <a:chOff x="5943600" y="2057400"/>
            <a:chExt cx="1346200" cy="2667000"/>
          </a:xfrm>
        </p:grpSpPr>
        <p:sp>
          <p:nvSpPr>
            <p:cNvPr id="16" name="Rectangle 14"/>
            <p:cNvSpPr/>
            <p:nvPr/>
          </p:nvSpPr>
          <p:spPr bwMode="auto">
            <a:xfrm>
              <a:off x="5943600" y="43434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mn-lt"/>
                  <a:cs typeface="Courier New Bold" charset="0"/>
                  <a:sym typeface="Courier New Bold" charset="0"/>
                </a:rPr>
                <a:t>Arg</a:t>
              </a:r>
              <a:r>
                <a:rPr lang="en-US" sz="1800" dirty="0">
                  <a:solidFill>
                    <a:schemeClr val="tx1"/>
                  </a:solidFill>
                  <a:latin typeface="+mn-lt"/>
                  <a:cs typeface="Courier New Bold" charset="0"/>
                  <a:sym typeface="Courier New Bold" charset="0"/>
                </a:rPr>
                <a:t> </a:t>
              </a:r>
              <a:r>
                <a:rPr lang="en-US" sz="1800" dirty="0">
                  <a:solidFill>
                    <a:schemeClr val="tx1"/>
                  </a:solidFill>
                  <a:latin typeface="Courier New Bold" charset="0"/>
                  <a:cs typeface="Courier New Bold" charset="0"/>
                  <a:sym typeface="Courier New Bold" charset="0"/>
                </a:rPr>
                <a:t>7</a:t>
              </a:r>
            </a:p>
          </p:txBody>
        </p:sp>
        <p:sp>
          <p:nvSpPr>
            <p:cNvPr id="17" name="Rectangle 15"/>
            <p:cNvSpPr/>
            <p:nvPr/>
          </p:nvSpPr>
          <p:spPr bwMode="auto">
            <a:xfrm>
              <a:off x="5943600" y="3200400"/>
              <a:ext cx="1346200" cy="762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a:t>• • •</a:t>
              </a:r>
            </a:p>
          </p:txBody>
        </p:sp>
        <p:sp>
          <p:nvSpPr>
            <p:cNvPr id="18" name="Rectangle 14"/>
            <p:cNvSpPr/>
            <p:nvPr/>
          </p:nvSpPr>
          <p:spPr bwMode="auto">
            <a:xfrm>
              <a:off x="5943600" y="39624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mn-lt"/>
                  <a:cs typeface="Courier New Bold" charset="0"/>
                  <a:sym typeface="Courier New Bold" charset="0"/>
                </a:rPr>
                <a:t>Arg</a:t>
              </a:r>
              <a:r>
                <a:rPr lang="en-US" sz="1800" dirty="0">
                  <a:solidFill>
                    <a:schemeClr val="tx1"/>
                  </a:solidFill>
                  <a:latin typeface="+mn-lt"/>
                  <a:cs typeface="Courier New Bold" charset="0"/>
                  <a:sym typeface="Courier New Bold" charset="0"/>
                </a:rPr>
                <a:t> </a:t>
              </a:r>
              <a:r>
                <a:rPr lang="en-US" sz="1800" dirty="0">
                  <a:solidFill>
                    <a:schemeClr val="tx1"/>
                  </a:solidFill>
                  <a:latin typeface="Courier New Bold" charset="0"/>
                  <a:cs typeface="Courier New Bold" charset="0"/>
                  <a:sym typeface="Courier New Bold" charset="0"/>
                </a:rPr>
                <a:t>8</a:t>
              </a:r>
            </a:p>
          </p:txBody>
        </p:sp>
        <p:sp>
          <p:nvSpPr>
            <p:cNvPr id="19" name="Rectangle 14"/>
            <p:cNvSpPr/>
            <p:nvPr/>
          </p:nvSpPr>
          <p:spPr bwMode="auto">
            <a:xfrm>
              <a:off x="5943600" y="28194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mn-lt"/>
                  <a:cs typeface="Courier New Bold" charset="0"/>
                  <a:sym typeface="Courier New Bold" charset="0"/>
                </a:rPr>
                <a:t>Arg</a:t>
              </a:r>
              <a:r>
                <a:rPr lang="en-US" sz="1800" dirty="0">
                  <a:solidFill>
                    <a:schemeClr val="tx1"/>
                  </a:solidFill>
                  <a:latin typeface="+mn-lt"/>
                  <a:cs typeface="Courier New Bold" charset="0"/>
                  <a:sym typeface="Courier New Bold" charset="0"/>
                </a:rPr>
                <a:t> </a:t>
              </a:r>
              <a:r>
                <a:rPr lang="en-US" sz="1800" i="1" dirty="0">
                  <a:solidFill>
                    <a:schemeClr val="tx1"/>
                  </a:solidFill>
                  <a:latin typeface="+mn-lt"/>
                  <a:cs typeface="Courier New Bold" charset="0"/>
                  <a:sym typeface="Courier New Bold" charset="0"/>
                </a:rPr>
                <a:t>n</a:t>
              </a:r>
            </a:p>
          </p:txBody>
        </p:sp>
        <p:sp>
          <p:nvSpPr>
            <p:cNvPr id="20" name="Rectangle 15"/>
            <p:cNvSpPr/>
            <p:nvPr/>
          </p:nvSpPr>
          <p:spPr bwMode="auto">
            <a:xfrm>
              <a:off x="5943600" y="2057400"/>
              <a:ext cx="1346200" cy="762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a:t>• • •</a:t>
              </a:r>
            </a:p>
          </p:txBody>
        </p:sp>
      </p:grpSp>
      <p:sp>
        <p:nvSpPr>
          <p:cNvPr id="8" name="燕尾形 7"/>
          <p:cNvSpPr/>
          <p:nvPr/>
        </p:nvSpPr>
        <p:spPr>
          <a:xfrm>
            <a:off x="0" y="598170"/>
            <a:ext cx="3079750" cy="60579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过程数据流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p:nvPr/>
        </p:nvSpPr>
        <p:spPr bwMode="auto">
          <a:xfrm>
            <a:off x="76200" y="4800600"/>
            <a:ext cx="2667000" cy="18288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mult2</a:t>
            </a:r>
          </a:p>
          <a:p>
            <a:pPr algn="l"/>
            <a:r>
              <a:rPr lang="en-US" sz="1800" b="1" dirty="0">
                <a:solidFill>
                  <a:schemeClr val="tx1"/>
                </a:solidFill>
                <a:latin typeface="Courier New" panose="02070309020205020404" charset="0"/>
                <a:cs typeface="Courier New" panose="02070309020205020404" charset="0"/>
                <a:sym typeface="Courier New Bold" charset="0"/>
              </a:rPr>
              <a:t>  (long a, long b)</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long s = a * b;</a:t>
            </a:r>
          </a:p>
          <a:p>
            <a:pPr algn="l"/>
            <a:r>
              <a:rPr lang="en-US" sz="1800" b="1" dirty="0">
                <a:solidFill>
                  <a:schemeClr val="tx1"/>
                </a:solidFill>
                <a:latin typeface="Courier New" panose="02070309020205020404" charset="0"/>
                <a:cs typeface="Courier New" panose="02070309020205020404" charset="0"/>
                <a:sym typeface="Courier New Bold" charset="0"/>
              </a:rPr>
              <a:t>  return s;</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 name="Rectangle 4"/>
          <p:cNvSpPr/>
          <p:nvPr/>
        </p:nvSpPr>
        <p:spPr bwMode="auto">
          <a:xfrm>
            <a:off x="3505200" y="152400"/>
            <a:ext cx="4267200" cy="1828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void </a:t>
            </a:r>
            <a:r>
              <a:rPr lang="en-US" sz="1800" b="1" dirty="0" err="1">
                <a:solidFill>
                  <a:schemeClr val="tx1"/>
                </a:solidFill>
                <a:latin typeface="Courier New" panose="02070309020205020404" charset="0"/>
                <a:cs typeface="Courier New" panose="02070309020205020404" charset="0"/>
                <a:sym typeface="Courier New Bold" charset="0"/>
              </a:rPr>
              <a:t>multstore</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(long x, long y, long *</a:t>
            </a:r>
            <a:r>
              <a:rPr lang="en-US" sz="1800" b="1" dirty="0" err="1">
                <a:solidFill>
                  <a:schemeClr val="tx1"/>
                </a:solidFill>
                <a:latin typeface="Courier New" panose="02070309020205020404" charset="0"/>
                <a:cs typeface="Courier New" panose="02070309020205020404" charset="0"/>
                <a:sym typeface="Courier New Bold" charset="0"/>
              </a:rPr>
              <a:t>dest</a:t>
            </a:r>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long t = mult2(x, y);</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dest</a:t>
            </a:r>
            <a:r>
              <a:rPr lang="en-US" sz="1800" b="1" dirty="0">
                <a:solidFill>
                  <a:schemeClr val="tx1"/>
                </a:solidFill>
                <a:latin typeface="Courier New" panose="02070309020205020404" charset="0"/>
                <a:cs typeface="Courier New" panose="02070309020205020404" charset="0"/>
                <a:sym typeface="Courier New Bold" charset="0"/>
              </a:rPr>
              <a:t> = 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 name="Rectangle 4"/>
          <p:cNvSpPr/>
          <p:nvPr/>
        </p:nvSpPr>
        <p:spPr bwMode="auto">
          <a:xfrm>
            <a:off x="2971800" y="4800600"/>
            <a:ext cx="5867400" cy="18288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b="1" dirty="0">
                <a:solidFill>
                  <a:schemeClr val="tx1"/>
                </a:solidFill>
                <a:latin typeface="Courier New" panose="02070309020205020404" charset="0"/>
                <a:cs typeface="Courier New" panose="02070309020205020404" charset="0"/>
                <a:sym typeface="Courier New Bold" charset="0"/>
              </a:rPr>
              <a:t>0000000000400550 &lt;mult2&gt;:</a:t>
            </a:r>
          </a:p>
          <a:p>
            <a:pPr algn="l"/>
            <a:r>
              <a:rPr lang="sk-SK" sz="1800" b="1" dirty="0">
                <a:solidFill>
                  <a:srgbClr val="FF0000"/>
                </a:solidFill>
                <a:latin typeface="Courier New" panose="02070309020205020404" charset="0"/>
                <a:cs typeface="Courier New" panose="02070309020205020404" charset="0"/>
                <a:sym typeface="Courier New Bold" charset="0"/>
              </a:rPr>
              <a:t>  # a in %rdi, b in %rsi</a:t>
            </a:r>
          </a:p>
          <a:p>
            <a:pPr algn="l"/>
            <a:r>
              <a:rPr lang="ro-RO" sz="1800" b="1" dirty="0">
                <a:solidFill>
                  <a:schemeClr val="tx1"/>
                </a:solidFill>
                <a:latin typeface="Courier New" panose="02070309020205020404" charset="0"/>
                <a:cs typeface="Courier New" panose="02070309020205020404" charset="0"/>
                <a:sym typeface="Courier New Bold" charset="0"/>
              </a:rPr>
              <a:t>  400550:  mov    %rdi,%rax	# a </a:t>
            </a:r>
          </a:p>
          <a:p>
            <a:pPr algn="l"/>
            <a:r>
              <a:rPr lang="ro-RO" sz="1800" b="1" dirty="0">
                <a:solidFill>
                  <a:schemeClr val="tx1"/>
                </a:solidFill>
                <a:latin typeface="Courier New" panose="02070309020205020404" charset="0"/>
                <a:cs typeface="Courier New" panose="02070309020205020404" charset="0"/>
                <a:sym typeface="Courier New Bold" charset="0"/>
              </a:rPr>
              <a:t>  400553:  imul   %rsi,%rax	# a * b</a:t>
            </a:r>
          </a:p>
          <a:p>
            <a:pPr algn="l"/>
            <a:r>
              <a:rPr lang="sk-SK" sz="1800" b="1" dirty="0">
                <a:solidFill>
                  <a:srgbClr val="FF0000"/>
                </a:solidFill>
                <a:latin typeface="Courier New" panose="02070309020205020404" charset="0"/>
                <a:cs typeface="Courier New" panose="02070309020205020404" charset="0"/>
                <a:sym typeface="Courier New Bold" charset="0"/>
              </a:rPr>
              <a:t>  # s in %rax</a:t>
            </a:r>
            <a:endParaRPr lang="ro-RO" sz="1800" b="1" dirty="0">
              <a:solidFill>
                <a:schemeClr val="tx1"/>
              </a:solidFill>
              <a:latin typeface="Courier New" panose="02070309020205020404" charset="0"/>
              <a:cs typeface="Courier New" panose="02070309020205020404" charset="0"/>
              <a:sym typeface="Courier New Bold" charset="0"/>
            </a:endParaRPr>
          </a:p>
          <a:p>
            <a:pPr algn="l"/>
            <a:r>
              <a:rPr lang="ro-RO" sz="1800" b="1" dirty="0">
                <a:solidFill>
                  <a:schemeClr val="tx1"/>
                </a:solidFill>
                <a:latin typeface="Courier New" panose="02070309020205020404" charset="0"/>
                <a:cs typeface="Courier New" panose="02070309020205020404" charset="0"/>
                <a:sym typeface="Courier New Bold" charset="0"/>
              </a:rPr>
              <a:t>  400557:  retq			# Return</a:t>
            </a:r>
          </a:p>
        </p:txBody>
      </p:sp>
      <p:sp>
        <p:nvSpPr>
          <p:cNvPr id="8" name="Rectangle 7"/>
          <p:cNvSpPr/>
          <p:nvPr/>
        </p:nvSpPr>
        <p:spPr bwMode="auto">
          <a:xfrm>
            <a:off x="1066800" y="2362200"/>
            <a:ext cx="6781800" cy="22860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b="1" dirty="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b="1" dirty="0">
                <a:solidFill>
                  <a:srgbClr val="FF0000"/>
                </a:solidFill>
                <a:latin typeface="Courier New" panose="02070309020205020404" charset="0"/>
                <a:cs typeface="Courier New" panose="02070309020205020404" charset="0"/>
                <a:sym typeface="Courier New Bold" charset="0"/>
              </a:rPr>
              <a:t>  # x in %rdi, y in %rsi, dest in %rdx</a:t>
            </a:r>
          </a:p>
          <a:p>
            <a:pPr algn="l"/>
            <a:r>
              <a:rPr lang="sk-SK" sz="1800" b="1" dirty="0">
                <a:solidFill>
                  <a:schemeClr val="tx1"/>
                </a:solidFill>
                <a:latin typeface="Courier New" panose="02070309020205020404" charset="0"/>
                <a:cs typeface="Courier New" panose="02070309020205020404" charset="0"/>
                <a:sym typeface="Courier New Bold" charset="0"/>
              </a:rPr>
              <a:t>  </a:t>
            </a:r>
            <a:r>
              <a:rPr lang="en-US" sz="1800" b="1" dirty="0"/>
              <a:t>• • •</a:t>
            </a:r>
            <a:endParaRPr lang="sk-SK" sz="1800" b="1" dirty="0">
              <a:solidFill>
                <a:schemeClr val="tx1"/>
              </a:solidFill>
              <a:latin typeface="Courier New" panose="02070309020205020404" charset="0"/>
              <a:cs typeface="Courier New" panose="02070309020205020404" charset="0"/>
              <a:sym typeface="Courier New Bold" charset="0"/>
            </a:endParaRPr>
          </a:p>
          <a:p>
            <a:pPr algn="l"/>
            <a:r>
              <a:rPr lang="sk-SK" sz="1800" b="1" dirty="0">
                <a:solidFill>
                  <a:schemeClr val="tx1"/>
                </a:solidFill>
                <a:latin typeface="Courier New" panose="02070309020205020404" charset="0"/>
                <a:cs typeface="Courier New" panose="02070309020205020404" charset="0"/>
                <a:sym typeface="Courier New Bold" charset="0"/>
              </a:rPr>
              <a:t>  400541: mov    %rdx,%rbx		# Save dest</a:t>
            </a:r>
          </a:p>
          <a:p>
            <a:pPr algn="l"/>
            <a:r>
              <a:rPr lang="sk-SK" sz="1800" b="1" dirty="0">
                <a:solidFill>
                  <a:schemeClr val="tx1"/>
                </a:solidFill>
                <a:latin typeface="Courier New" panose="02070309020205020404" charset="0"/>
                <a:cs typeface="Courier New" panose="02070309020205020404" charset="0"/>
                <a:sym typeface="Courier New Bold" charset="0"/>
              </a:rPr>
              <a:t>  400544: callq  400550 &lt;mult2&gt;	# mult2(x,y)</a:t>
            </a:r>
          </a:p>
          <a:p>
            <a:pPr algn="l"/>
            <a:r>
              <a:rPr lang="sk-SK" sz="1800" b="1" dirty="0">
                <a:solidFill>
                  <a:schemeClr val="tx1"/>
                </a:solidFill>
                <a:latin typeface="Courier New" panose="02070309020205020404" charset="0"/>
                <a:cs typeface="Courier New" panose="02070309020205020404" charset="0"/>
                <a:sym typeface="Courier New Bold" charset="0"/>
              </a:rPr>
              <a:t>  </a:t>
            </a:r>
            <a:r>
              <a:rPr lang="sk-SK" sz="1800" b="1" dirty="0">
                <a:solidFill>
                  <a:srgbClr val="FF0000"/>
                </a:solidFill>
                <a:latin typeface="Courier New" panose="02070309020205020404" charset="0"/>
                <a:cs typeface="Courier New" panose="02070309020205020404" charset="0"/>
                <a:sym typeface="Courier New Bold" charset="0"/>
              </a:rPr>
              <a:t># t in %rax</a:t>
            </a:r>
            <a:endParaRPr lang="sk-SK" sz="1800" b="1" dirty="0">
              <a:solidFill>
                <a:schemeClr val="tx1"/>
              </a:solidFill>
              <a:latin typeface="Courier New" panose="02070309020205020404" charset="0"/>
              <a:cs typeface="Courier New" panose="02070309020205020404" charset="0"/>
              <a:sym typeface="Courier New Bold" charset="0"/>
            </a:endParaRPr>
          </a:p>
          <a:p>
            <a:pPr algn="l"/>
            <a:r>
              <a:rPr lang="sk-SK" sz="1800" b="1" dirty="0">
                <a:solidFill>
                  <a:schemeClr val="tx1"/>
                </a:solidFill>
                <a:latin typeface="Courier New" panose="02070309020205020404" charset="0"/>
                <a:cs typeface="Courier New" panose="02070309020205020404" charset="0"/>
                <a:sym typeface="Courier New Bold" charset="0"/>
              </a:rPr>
              <a:t>  400549: mov    %rax,(%rbx)	# Save at dest</a:t>
            </a:r>
          </a:p>
          <a:p>
            <a:pPr algn="l"/>
            <a:r>
              <a:rPr lang="sk-SK" sz="1800" b="1" dirty="0">
                <a:solidFill>
                  <a:schemeClr val="tx1"/>
                </a:solidFill>
                <a:latin typeface="Courier New" panose="02070309020205020404" charset="0"/>
                <a:cs typeface="Courier New" panose="02070309020205020404" charset="0"/>
                <a:sym typeface="Courier New Bold" charset="0"/>
              </a:rPr>
              <a:t>  </a:t>
            </a:r>
            <a:r>
              <a:rPr lang="en-US" sz="1800" b="1" dirty="0"/>
              <a:t>• • •</a:t>
            </a:r>
            <a:endParaRPr lang="sk-SK" sz="1800" b="1" dirty="0">
              <a:solidFill>
                <a:schemeClr val="tx1"/>
              </a:solidFill>
              <a:latin typeface="Courier New" panose="02070309020205020404" charset="0"/>
              <a:cs typeface="Courier New" panose="02070309020205020404" charset="0"/>
              <a:sym typeface="Courier New Bold" charset="0"/>
            </a:endParaRPr>
          </a:p>
        </p:txBody>
      </p:sp>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9" name="五边形 8"/>
          <p:cNvSpPr/>
          <p:nvPr/>
        </p:nvSpPr>
        <p:spPr>
          <a:xfrm>
            <a:off x="76200" y="449580"/>
            <a:ext cx="2895600" cy="59753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ym typeface="+mn-ea"/>
              </a:rPr>
              <a:t>数据流例子</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9156" name="Rectangle 4"/>
          <p:cNvSpPr/>
          <p:nvPr/>
        </p:nvSpPr>
        <p:spPr bwMode="auto">
          <a:xfrm>
            <a:off x="457200" y="14478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who();</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49157" name="Rectangle 5"/>
          <p:cNvSpPr/>
          <p:nvPr/>
        </p:nvSpPr>
        <p:spPr bwMode="auto">
          <a:xfrm>
            <a:off x="2286000" y="2362200"/>
            <a:ext cx="1612900" cy="2362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49158" name="Rectangle 6"/>
          <p:cNvSpPr/>
          <p:nvPr/>
        </p:nvSpPr>
        <p:spPr bwMode="auto">
          <a:xfrm>
            <a:off x="4191000" y="3276600"/>
            <a:ext cx="1536700" cy="23622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49159" name="Rectangle 7"/>
          <p:cNvSpPr/>
          <p:nvPr/>
        </p:nvSpPr>
        <p:spPr bwMode="auto">
          <a:xfrm>
            <a:off x="6883400" y="1676400"/>
            <a:ext cx="1549400" cy="3581400"/>
          </a:xfrm>
          <a:prstGeom prst="rect">
            <a:avLst/>
          </a:prstGeom>
          <a:solidFill>
            <a:srgbClr val="D8D8D8"/>
          </a:solidFill>
          <a:ln w="25400" cap="flat">
            <a:noFill/>
            <a:miter lim="800000"/>
            <a:headEnd type="none" w="med" len="med"/>
            <a:tailEnd type="none" w="med" len="med"/>
          </a:ln>
        </p:spPr>
        <p:txBody>
          <a:bodyPr lIns="0" tIns="0" rIns="0" bIns="0"/>
          <a:lstStyle/>
          <a:p>
            <a:endParaRPr lang="en-US"/>
          </a:p>
        </p:txBody>
      </p:sp>
      <p:sp>
        <p:nvSpPr>
          <p:cNvPr id="49160" name="Rectangle 8"/>
          <p:cNvSpPr/>
          <p:nvPr/>
        </p:nvSpPr>
        <p:spPr bwMode="auto">
          <a:xfrm>
            <a:off x="7096125" y="19050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49161" name="Rectangle 9"/>
          <p:cNvSpPr/>
          <p:nvPr/>
        </p:nvSpPr>
        <p:spPr bwMode="auto">
          <a:xfrm>
            <a:off x="7096125" y="25908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who</a:t>
            </a:r>
          </a:p>
        </p:txBody>
      </p:sp>
      <p:sp>
        <p:nvSpPr>
          <p:cNvPr id="49162" name="Rectangle 10"/>
          <p:cNvSpPr/>
          <p:nvPr/>
        </p:nvSpPr>
        <p:spPr bwMode="auto">
          <a:xfrm>
            <a:off x="7085013" y="32654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amI</a:t>
            </a:r>
          </a:p>
        </p:txBody>
      </p:sp>
      <p:sp>
        <p:nvSpPr>
          <p:cNvPr id="49163" name="Rectangle 11"/>
          <p:cNvSpPr/>
          <p:nvPr/>
        </p:nvSpPr>
        <p:spPr bwMode="auto">
          <a:xfrm>
            <a:off x="7096125" y="39624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amI</a:t>
            </a:r>
          </a:p>
        </p:txBody>
      </p:sp>
      <p:sp>
        <p:nvSpPr>
          <p:cNvPr id="49164" name="Rectangle 12"/>
          <p:cNvSpPr/>
          <p:nvPr/>
        </p:nvSpPr>
        <p:spPr bwMode="auto">
          <a:xfrm>
            <a:off x="7096125" y="47244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amI</a:t>
            </a:r>
          </a:p>
        </p:txBody>
      </p:sp>
      <p:sp>
        <p:nvSpPr>
          <p:cNvPr id="49165" name="Line 13"/>
          <p:cNvSpPr>
            <a:spLocks noChangeShapeType="1"/>
          </p:cNvSpPr>
          <p:nvPr/>
        </p:nvSpPr>
        <p:spPr bwMode="auto">
          <a:xfrm>
            <a:off x="7402513" y="2209800"/>
            <a:ext cx="0" cy="4318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49166" name="Line 14"/>
          <p:cNvSpPr>
            <a:spLocks noChangeShapeType="1"/>
          </p:cNvSpPr>
          <p:nvPr/>
        </p:nvSpPr>
        <p:spPr bwMode="auto">
          <a:xfrm>
            <a:off x="7402513" y="2895600"/>
            <a:ext cx="0" cy="4318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49167" name="Line 15"/>
          <p:cNvSpPr>
            <a:spLocks noChangeShapeType="1"/>
          </p:cNvSpPr>
          <p:nvPr/>
        </p:nvSpPr>
        <p:spPr bwMode="auto">
          <a:xfrm>
            <a:off x="7402513" y="3581400"/>
            <a:ext cx="0" cy="4318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49168" name="Line 16"/>
          <p:cNvSpPr>
            <a:spLocks noChangeShapeType="1"/>
          </p:cNvSpPr>
          <p:nvPr/>
        </p:nvSpPr>
        <p:spPr bwMode="auto">
          <a:xfrm>
            <a:off x="7402513" y="4343400"/>
            <a:ext cx="0" cy="4318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49169" name="Rectangle 17"/>
          <p:cNvSpPr/>
          <p:nvPr/>
        </p:nvSpPr>
        <p:spPr bwMode="auto">
          <a:xfrm>
            <a:off x="6848475" y="1066800"/>
            <a:ext cx="762000" cy="629920"/>
          </a:xfrm>
          <a:prstGeom prst="rect">
            <a:avLst/>
          </a:prstGeom>
          <a:noFill/>
          <a:ln w="25400" cap="flat">
            <a:noFill/>
            <a:miter lim="800000"/>
            <a:headEnd type="none" w="med" len="med"/>
            <a:tailEnd type="none" w="med" len="med"/>
          </a:ln>
        </p:spPr>
        <p:txBody>
          <a:bodyPr wrap="none" lIns="38100" tIns="38100" rIns="38100" bIns="38100">
            <a:spAutoFit/>
          </a:bodyPr>
          <a:lstStyle/>
          <a:p>
            <a:pPr algn="l"/>
            <a:endParaRPr lang="en-US">
              <a:solidFill>
                <a:schemeClr val="tx1"/>
              </a:solidFill>
              <a:latin typeface="Arial Narrow Bold" charset="0"/>
              <a:ea typeface="Lucida Grande" charset="0"/>
              <a:cs typeface="Lucida Grande" charset="0"/>
              <a:sym typeface="Arial Narrow Bold" charset="0"/>
            </a:endParaRPr>
          </a:p>
          <a:p>
            <a:pPr algn="l"/>
            <a:r>
              <a:rPr lang="zh-CN" altLang="en-US" sz="1800">
                <a:solidFill>
                  <a:schemeClr val="tx1"/>
                </a:solidFill>
                <a:latin typeface="Calibri Bold" charset="0"/>
                <a:ea typeface="宋体" panose="02010600030101010101" pitchFamily="2" charset="-122"/>
                <a:cs typeface="Calibri Bold" charset="0"/>
                <a:sym typeface="Calibri Bold" charset="0"/>
              </a:rPr>
              <a:t>调用链</a:t>
            </a:r>
          </a:p>
        </p:txBody>
      </p:sp>
      <p:sp>
        <p:nvSpPr>
          <p:cNvPr id="49170" name="Rectangle 18"/>
          <p:cNvSpPr/>
          <p:nvPr/>
        </p:nvSpPr>
        <p:spPr bwMode="auto">
          <a:xfrm>
            <a:off x="7762875" y="32654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amI</a:t>
            </a:r>
          </a:p>
        </p:txBody>
      </p:sp>
      <p:sp>
        <p:nvSpPr>
          <p:cNvPr id="49171" name="Line 19"/>
          <p:cNvSpPr>
            <a:spLocks noChangeShapeType="1"/>
          </p:cNvSpPr>
          <p:nvPr/>
        </p:nvSpPr>
        <p:spPr bwMode="auto">
          <a:xfrm>
            <a:off x="7543800" y="2895600"/>
            <a:ext cx="536575" cy="4318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49172" name="Rectangle 20"/>
          <p:cNvSpPr/>
          <p:nvPr/>
        </p:nvSpPr>
        <p:spPr bwMode="auto">
          <a:xfrm>
            <a:off x="3898900" y="5676900"/>
            <a:ext cx="2236470" cy="353060"/>
          </a:xfrm>
          <a:prstGeom prst="rect">
            <a:avLst/>
          </a:prstGeom>
          <a:noFill/>
          <a:ln w="12700" cap="rnd">
            <a:noFill/>
            <a:round/>
            <a:headEnd type="none" w="med" len="med"/>
            <a:tailEnd type="none" w="med" len="med"/>
          </a:ln>
        </p:spPr>
        <p:txBody>
          <a:bodyPr wrap="none" lIns="38100" tIns="38100" rIns="38100" bIns="38100">
            <a:spAutoFit/>
          </a:bodyPr>
          <a:lstStyle/>
          <a:p>
            <a:pPr algn="l"/>
            <a:r>
              <a:rPr lang="zh-CN" altLang="en-US" sz="1800" dirty="0">
                <a:solidFill>
                  <a:schemeClr val="tx1"/>
                </a:solidFill>
                <a:latin typeface="Calibri Bold" charset="0"/>
                <a:ea typeface="宋体" panose="02010600030101010101" pitchFamily="2" charset="-122"/>
                <a:cs typeface="Calibri Bold" charset="0"/>
                <a:sym typeface="Calibri Bold" charset="0"/>
              </a:rPr>
              <a:t>过程</a:t>
            </a:r>
            <a:r>
              <a:rPr lang="en-US" sz="1800" dirty="0">
                <a:solidFill>
                  <a:schemeClr val="tx1"/>
                </a:solidFill>
                <a:latin typeface="Calibri Bold" charset="0"/>
                <a:ea typeface="Calibri Bold" charset="0"/>
                <a:cs typeface="Calibri Bold" charset="0"/>
                <a:sym typeface="Calibri Bold" charset="0"/>
              </a:rPr>
              <a:t> </a:t>
            </a:r>
            <a:r>
              <a:rPr lang="en-US" sz="1800" dirty="0" err="1">
                <a:solidFill>
                  <a:schemeClr val="tx1"/>
                </a:solidFill>
                <a:latin typeface="Courier New Bold" charset="0"/>
                <a:cs typeface="Courier New Bold" charset="0"/>
                <a:sym typeface="Courier New Bold" charset="0"/>
              </a:rPr>
              <a:t>amI</a:t>
            </a:r>
            <a:r>
              <a:rPr lang="en-US" sz="1800" dirty="0">
                <a:solidFill>
                  <a:schemeClr val="tx1"/>
                </a:solidFill>
                <a:latin typeface="Courier New Bold" charset="0"/>
                <a:cs typeface="Courier New Bold" charset="0"/>
                <a:sym typeface="Courier New Bold" charset="0"/>
              </a:rPr>
              <a:t>()</a:t>
            </a:r>
            <a:r>
              <a:rPr lang="en-US" sz="1800" dirty="0">
                <a:solidFill>
                  <a:schemeClr val="tx1"/>
                </a:solidFill>
                <a:latin typeface="Calibri Bold" charset="0"/>
                <a:ea typeface="Calibri Bold" charset="0"/>
                <a:cs typeface="Calibri Bold" charset="0"/>
                <a:sym typeface="Calibri Bold" charset="0"/>
              </a:rPr>
              <a:t> </a:t>
            </a:r>
            <a:r>
              <a:rPr lang="zh-CN" altLang="en-US" sz="1800" dirty="0">
                <a:solidFill>
                  <a:schemeClr val="tx1"/>
                </a:solidFill>
                <a:latin typeface="Calibri Bold" charset="0"/>
                <a:ea typeface="宋体" panose="02010600030101010101" pitchFamily="2" charset="-122"/>
                <a:cs typeface="Calibri Bold" charset="0"/>
                <a:sym typeface="Calibri Bold" charset="0"/>
              </a:rPr>
              <a:t>是递归的</a:t>
            </a:r>
          </a:p>
        </p:txBody>
      </p:sp>
      <p:sp>
        <p:nvSpPr>
          <p:cNvPr id="5" name="燕尾形 4"/>
          <p:cNvSpPr/>
          <p:nvPr/>
        </p:nvSpPr>
        <p:spPr>
          <a:xfrm>
            <a:off x="0" y="394335"/>
            <a:ext cx="3134995" cy="67246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过程调用例子：</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who</a:t>
            </a: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54" name="AutoShape 54"/>
          <p:cNvSpPr/>
          <p:nvPr/>
        </p:nvSpPr>
        <p:spPr bwMode="auto">
          <a:xfrm>
            <a:off x="203200" y="2032000"/>
            <a:ext cx="68580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who();</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397500" y="2190751"/>
            <a:ext cx="1492250" cy="330200"/>
            <a:chOff x="0" y="377"/>
            <a:chExt cx="940" cy="208"/>
          </a:xfrm>
        </p:grpSpPr>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who();</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38775" y="3036571"/>
            <a:ext cx="1492250" cy="330200"/>
            <a:chOff x="0" y="377"/>
            <a:chExt cx="940" cy="208"/>
          </a:xfrm>
        </p:grpSpPr>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51254" name="AutoShape 54"/>
          <p:cNvSpPr/>
          <p:nvPr/>
        </p:nvSpPr>
        <p:spPr bwMode="auto">
          <a:xfrm>
            <a:off x="676910" y="2692400"/>
            <a:ext cx="68580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94839" y="25422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4533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4533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801201" y="307438"/>
            <a:ext cx="3230880" cy="460375"/>
          </a:xfrm>
          <a:prstGeom prst="rect">
            <a:avLst/>
          </a:prstGeom>
          <a:noFill/>
        </p:spPr>
        <p:txBody>
          <a:bodyPr wrap="none" rtlCol="0">
            <a:spAutoFit/>
          </a:bodyPr>
          <a:lstStyle/>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rPr>
              <a:t>计算机是如何工作的？</a:t>
            </a:r>
            <a:endParaRPr lang="zh-CN" altLang="en-US" sz="24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4" name="TextBox 14"/>
          <p:cNvSpPr txBox="1"/>
          <p:nvPr/>
        </p:nvSpPr>
        <p:spPr>
          <a:xfrm>
            <a:off x="1313590" y="1281439"/>
            <a:ext cx="1706880" cy="398780"/>
          </a:xfrm>
          <a:prstGeom prst="rect">
            <a:avLst/>
          </a:prstGeom>
          <a:noFill/>
        </p:spPr>
        <p:txBody>
          <a:bodyPr wrap="none" rtlCol="0">
            <a:spAutoFit/>
          </a:bodyPr>
          <a:lstStyle/>
          <a:p>
            <a:pPr algn="l"/>
            <a:r>
              <a:rPr lang="zh-CN" altLang="en-US" sz="2000" dirty="0">
                <a:latin typeface="黑体" panose="02010609060101010101" charset="-122"/>
                <a:cs typeface="黑体" panose="02010609060101010101" charset="-122"/>
              </a:rPr>
              <a:t>程序在执行前</a:t>
            </a:r>
          </a:p>
        </p:txBody>
      </p:sp>
      <p:sp>
        <p:nvSpPr>
          <p:cNvPr id="26" name="TextBox 18"/>
          <p:cNvSpPr txBox="1"/>
          <p:nvPr/>
        </p:nvSpPr>
        <p:spPr>
          <a:xfrm>
            <a:off x="3028474" y="1281589"/>
            <a:ext cx="6115050" cy="1630045"/>
          </a:xfrm>
          <a:prstGeom prst="rect">
            <a:avLst/>
          </a:prstGeom>
          <a:noFill/>
        </p:spPr>
        <p:txBody>
          <a:bodyPr wrap="square" rtlCol="0">
            <a:spAutoFit/>
          </a:bodyPr>
          <a:lstStyle/>
          <a:p>
            <a:pPr algn="l"/>
            <a:r>
              <a:rPr lang="en-US" altLang="zh-CN" sz="2000" dirty="0">
                <a:latin typeface="黑体" panose="02010609060101010101" charset="-122"/>
                <a:cs typeface="黑体" panose="02010609060101010101" charset="-122"/>
              </a:rPr>
              <a:t>数据和指令事先存放在存储器中，每条指令和每个数据都有地址，指令按序存放，指令由OP、ADDR字段组成，程序起始地址置PC</a:t>
            </a:r>
          </a:p>
          <a:p>
            <a:pPr algn="l"/>
            <a:r>
              <a:rPr lang="en-US" altLang="zh-CN" sz="2000" dirty="0">
                <a:solidFill>
                  <a:srgbClr val="DF664A"/>
                </a:solidFill>
                <a:latin typeface="黑体" panose="02010609060101010101" charset="-122"/>
                <a:cs typeface="黑体" panose="02010609060101010101" charset="-122"/>
              </a:rPr>
              <a:t>（原材料和菜谱都放在厨房外的架子上， 每个架子有编号。妈妈从第5个架上指定菜谱开始做）</a:t>
            </a:r>
          </a:p>
        </p:txBody>
      </p:sp>
      <p:sp>
        <p:nvSpPr>
          <p:cNvPr id="39" name="椭圆 38"/>
          <p:cNvSpPr/>
          <p:nvPr/>
        </p:nvSpPr>
        <p:spPr>
          <a:xfrm>
            <a:off x="1150324" y="1336353"/>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a:solidFill>
                <a:srgbClr val="1A3F6C"/>
              </a:solidFill>
              <a:cs typeface="黑体" panose="02010609060101010101" charset="-122"/>
            </a:endParaRPr>
          </a:p>
        </p:txBody>
      </p:sp>
      <p:sp>
        <p:nvSpPr>
          <p:cNvPr id="15" name="TextBox 14"/>
          <p:cNvSpPr txBox="1"/>
          <p:nvPr/>
        </p:nvSpPr>
        <p:spPr>
          <a:xfrm>
            <a:off x="1332640" y="2943870"/>
            <a:ext cx="1706880" cy="398780"/>
          </a:xfrm>
          <a:prstGeom prst="rect">
            <a:avLst/>
          </a:prstGeom>
          <a:noFill/>
        </p:spPr>
        <p:txBody>
          <a:bodyPr wrap="none" rtlCol="0">
            <a:spAutoFit/>
          </a:bodyPr>
          <a:lstStyle/>
          <a:p>
            <a:pPr algn="l"/>
            <a:r>
              <a:rPr lang="zh-CN" altLang="en-US" sz="2000">
                <a:sym typeface="+mn-ea"/>
              </a:rPr>
              <a:t>开始执行程序</a:t>
            </a:r>
            <a:endParaRPr lang="zh-CN" altLang="en-US" sz="2000" dirty="0">
              <a:latin typeface="黑体" panose="02010609060101010101" charset="-122"/>
              <a:cs typeface="黑体" panose="02010609060101010101" charset="-122"/>
              <a:sym typeface="+mn-ea"/>
            </a:endParaRPr>
          </a:p>
        </p:txBody>
      </p:sp>
      <p:sp>
        <p:nvSpPr>
          <p:cNvPr id="16" name="TextBox 18"/>
          <p:cNvSpPr txBox="1"/>
          <p:nvPr/>
        </p:nvSpPr>
        <p:spPr>
          <a:xfrm>
            <a:off x="2467928" y="2944019"/>
            <a:ext cx="6286976" cy="2553335"/>
          </a:xfrm>
          <a:prstGeom prst="rect">
            <a:avLst/>
          </a:prstGeom>
          <a:noFill/>
        </p:spPr>
        <p:txBody>
          <a:bodyPr wrap="square" rtlCol="0">
            <a:spAutoFit/>
          </a:bodyPr>
          <a:lstStyle/>
          <a:p>
            <a:pPr algn="l"/>
            <a:r>
              <a:rPr lang="en-US" altLang="zh-CN" sz="2000" dirty="0">
                <a:latin typeface="黑体" panose="02010609060101010101" charset="-122"/>
                <a:cs typeface="黑体" panose="02010609060101010101" charset="-122"/>
              </a:rPr>
              <a:t>    第一步：根据PC取指令</a:t>
            </a:r>
            <a:r>
              <a:rPr lang="en-US" altLang="zh-CN" sz="2000" dirty="0">
                <a:solidFill>
                  <a:srgbClr val="DF664A"/>
                </a:solidFill>
                <a:latin typeface="黑体" panose="02010609060101010101" charset="-122"/>
                <a:cs typeface="黑体" panose="02010609060101010101" charset="-122"/>
              </a:rPr>
              <a:t>（从5号架上取菜谱）</a:t>
            </a:r>
          </a:p>
          <a:p>
            <a:pPr algn="l"/>
            <a:r>
              <a:rPr lang="en-US" altLang="zh-CN" sz="2000" dirty="0">
                <a:latin typeface="黑体" panose="02010609060101010101" charset="-122"/>
                <a:cs typeface="黑体" panose="02010609060101010101" charset="-122"/>
              </a:rPr>
              <a:t>    第二步：指令译码</a:t>
            </a:r>
            <a:r>
              <a:rPr lang="en-US" altLang="zh-CN" sz="2000" dirty="0">
                <a:solidFill>
                  <a:srgbClr val="DF664A"/>
                </a:solidFill>
                <a:latin typeface="黑体" panose="02010609060101010101" charset="-122"/>
                <a:cs typeface="黑体" panose="02010609060101010101" charset="-122"/>
              </a:rPr>
              <a:t>（看菜谱）</a:t>
            </a:r>
          </a:p>
          <a:p>
            <a:pPr algn="l"/>
            <a:r>
              <a:rPr lang="en-US" altLang="zh-CN" sz="2000" dirty="0">
                <a:latin typeface="黑体" panose="02010609060101010101" charset="-122"/>
                <a:cs typeface="黑体" panose="02010609060101010101" charset="-122"/>
              </a:rPr>
              <a:t>    第三步：取操作数</a:t>
            </a:r>
            <a:r>
              <a:rPr lang="en-US" altLang="zh-CN" sz="2000" dirty="0">
                <a:solidFill>
                  <a:srgbClr val="DF664A"/>
                </a:solidFill>
                <a:latin typeface="黑体" panose="02010609060101010101" charset="-122"/>
                <a:cs typeface="黑体" panose="02010609060101010101" charset="-122"/>
              </a:rPr>
              <a:t>（从架上或盘中取原材料）</a:t>
            </a:r>
          </a:p>
          <a:p>
            <a:pPr algn="l"/>
            <a:r>
              <a:rPr lang="en-US" altLang="zh-CN" sz="2000" dirty="0">
                <a:latin typeface="黑体" panose="02010609060101010101" charset="-122"/>
                <a:cs typeface="黑体" panose="02010609060101010101" charset="-122"/>
              </a:rPr>
              <a:t>    第四步：指令执行</a:t>
            </a:r>
            <a:r>
              <a:rPr lang="en-US" altLang="zh-CN" sz="2000" dirty="0">
                <a:solidFill>
                  <a:srgbClr val="DF664A"/>
                </a:solidFill>
                <a:latin typeface="黑体" panose="02010609060101010101" charset="-122"/>
                <a:cs typeface="黑体" panose="02010609060101010101" charset="-122"/>
              </a:rPr>
              <a:t>（洗、切、炒等具体操作）</a:t>
            </a:r>
          </a:p>
          <a:p>
            <a:pPr algn="l"/>
            <a:r>
              <a:rPr lang="en-US" altLang="zh-CN" sz="2000" dirty="0">
                <a:latin typeface="黑体" panose="02010609060101010101" charset="-122"/>
                <a:cs typeface="黑体" panose="02010609060101010101" charset="-122"/>
              </a:rPr>
              <a:t>    第五步：回写结果</a:t>
            </a:r>
            <a:r>
              <a:rPr lang="en-US" altLang="zh-CN" sz="2000" dirty="0">
                <a:solidFill>
                  <a:srgbClr val="DF664A"/>
                </a:solidFill>
                <a:latin typeface="黑体" panose="02010609060101010101" charset="-122"/>
                <a:cs typeface="黑体" panose="02010609060101010101" charset="-122"/>
              </a:rPr>
              <a:t>（装盘或直接送桌）</a:t>
            </a:r>
          </a:p>
          <a:p>
            <a:pPr algn="l"/>
            <a:r>
              <a:rPr lang="en-US" altLang="zh-CN" sz="2000" dirty="0">
                <a:latin typeface="黑体" panose="02010609060101010101" charset="-122"/>
                <a:cs typeface="黑体" panose="02010609060101010101" charset="-122"/>
              </a:rPr>
              <a:t>    第六步：修改PC的值</a:t>
            </a:r>
            <a:r>
              <a:rPr lang="en-US" altLang="zh-CN" sz="2000" dirty="0">
                <a:solidFill>
                  <a:srgbClr val="DF664A"/>
                </a:solidFill>
                <a:latin typeface="黑体" panose="02010609060101010101" charset="-122"/>
                <a:cs typeface="黑体" panose="02010609060101010101" charset="-122"/>
              </a:rPr>
              <a:t>（算出下一菜谱所在架子号6=5+1）</a:t>
            </a:r>
          </a:p>
          <a:p>
            <a:pPr algn="l"/>
            <a:r>
              <a:rPr lang="en-US" altLang="zh-CN" sz="2000" dirty="0">
                <a:latin typeface="黑体" panose="02010609060101010101" charset="-122"/>
                <a:cs typeface="黑体" panose="02010609060101010101" charset="-122"/>
              </a:rPr>
              <a:t>    </a:t>
            </a:r>
            <a:r>
              <a:rPr lang="en-US" altLang="zh-CN" sz="2000" dirty="0">
                <a:solidFill>
                  <a:srgbClr val="DF664A"/>
                </a:solidFill>
                <a:latin typeface="黑体" panose="02010609060101010101" charset="-122"/>
                <a:cs typeface="黑体" panose="02010609060101010101" charset="-122"/>
              </a:rPr>
              <a:t>继续执行下一条指令</a:t>
            </a:r>
            <a:r>
              <a:rPr lang="en-US" altLang="zh-CN" sz="2000" dirty="0">
                <a:latin typeface="黑体" panose="02010609060101010101" charset="-122"/>
                <a:cs typeface="黑体" panose="02010609060101010101" charset="-122"/>
              </a:rPr>
              <a:t>（继续做下一道菜）</a:t>
            </a:r>
          </a:p>
        </p:txBody>
      </p:sp>
      <p:sp>
        <p:nvSpPr>
          <p:cNvPr id="18" name="椭圆 17"/>
          <p:cNvSpPr/>
          <p:nvPr/>
        </p:nvSpPr>
        <p:spPr>
          <a:xfrm>
            <a:off x="1169374" y="2998783"/>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a:solidFill>
                <a:srgbClr val="1A3F6C"/>
              </a:solidFill>
              <a:cs typeface="黑体" panose="02010609060101010101" charset="-122"/>
            </a:endParaRPr>
          </a:p>
        </p:txBody>
      </p:sp>
      <p:sp>
        <p:nvSpPr>
          <p:cNvPr id="742497" name="Rectangle 97"/>
          <p:cNvSpPr>
            <a:spLocks noChangeArrowheads="1"/>
          </p:cNvSpPr>
          <p:nvPr/>
        </p:nvSpPr>
        <p:spPr bwMode="auto">
          <a:xfrm>
            <a:off x="4823936" y="893207"/>
            <a:ext cx="2753916" cy="398780"/>
          </a:xfrm>
          <a:prstGeom prst="rect">
            <a:avLst/>
          </a:prstGeom>
          <a:noFill/>
          <a:ln w="9525" algn="ctr">
            <a:noFill/>
            <a:miter lim="800000"/>
          </a:ln>
          <a:effectLst/>
        </p:spPr>
        <p:txBody>
          <a:bodyPr>
            <a:spAutoFit/>
          </a:bodyPr>
          <a:lstStyle/>
          <a:p>
            <a:pPr marL="342900" indent="-342900">
              <a:spcBef>
                <a:spcPct val="50000"/>
              </a:spcBef>
            </a:pPr>
            <a:r>
              <a:rPr lang="zh-CN" altLang="en-US" sz="2000">
                <a:solidFill>
                  <a:srgbClr val="008000"/>
                </a:solidFill>
                <a:latin typeface="黑体" panose="02010609060101010101" charset="-122"/>
                <a:ea typeface="黑体" panose="02010609060101010101" charset="-122"/>
              </a:rPr>
              <a:t>“存储程序”工作方式！</a:t>
            </a:r>
          </a:p>
        </p:txBody>
      </p:sp>
      <p:sp>
        <p:nvSpPr>
          <p:cNvPr id="13" name="TextBox 14"/>
          <p:cNvSpPr txBox="1"/>
          <p:nvPr/>
        </p:nvSpPr>
        <p:spPr>
          <a:xfrm>
            <a:off x="1112295" y="5636269"/>
            <a:ext cx="8056880" cy="1211580"/>
          </a:xfrm>
          <a:prstGeom prst="rect">
            <a:avLst/>
          </a:prstGeom>
          <a:noFill/>
        </p:spPr>
        <p:txBody>
          <a:bodyPr wrap="none" rtlCol="0">
            <a:spAutoFit/>
          </a:bodyPr>
          <a:lstStyle/>
          <a:p>
            <a:pPr marL="342900" indent="-342900" algn="l">
              <a:spcBef>
                <a:spcPct val="20000"/>
              </a:spcBef>
            </a:pPr>
            <a:r>
              <a:rPr lang="zh-CN" altLang="en-US" sz="2000">
                <a:latin typeface="黑体" panose="02010609060101010101" charset="-122"/>
                <a:ea typeface="黑体" panose="02010609060101010101" charset="-122"/>
                <a:sym typeface="+mn-ea"/>
              </a:rPr>
              <a:t>妈妈会做的菜和厨师会做的菜不一样，同一个菜谱的做法也可能不同</a:t>
            </a:r>
          </a:p>
          <a:p>
            <a:pPr marL="342900" indent="-342900" algn="l">
              <a:spcBef>
                <a:spcPct val="20000"/>
              </a:spcBef>
            </a:pPr>
            <a:endParaRPr lang="zh-CN" altLang="en-US" sz="2400">
              <a:solidFill>
                <a:srgbClr val="0066FF"/>
              </a:solidFill>
              <a:latin typeface="黑体" panose="02010609060101010101" charset="-122"/>
              <a:ea typeface="黑体" panose="02010609060101010101" charset="-122"/>
              <a:sym typeface="+mn-ea"/>
            </a:endParaRPr>
          </a:p>
          <a:p>
            <a:pPr marL="342900" indent="-342900" algn="l">
              <a:spcBef>
                <a:spcPct val="20000"/>
              </a:spcBef>
            </a:pPr>
            <a:r>
              <a:rPr lang="zh-CN" altLang="en-US" sz="2000">
                <a:solidFill>
                  <a:srgbClr val="FF3300"/>
                </a:solidFill>
                <a:latin typeface="黑体" panose="02010609060101010101" charset="-122"/>
                <a:ea typeface="黑体" panose="02010609060101010101" charset="-122"/>
                <a:sym typeface="+mn-ea"/>
              </a:rPr>
              <a:t>不同架构支持的指令集不同，同一种指令的实现方式和功能也可能不同</a:t>
            </a:r>
            <a:endParaRPr lang="zh-CN" altLang="en-US" sz="2000" dirty="0">
              <a:solidFill>
                <a:srgbClr val="FF3300"/>
              </a:solidFill>
              <a:latin typeface="黑体" panose="02010609060101010101" charset="-122"/>
              <a:ea typeface="黑体" panose="02010609060101010101" charset="-122"/>
              <a:cs typeface="黑体" panose="02010609060101010101" charset="-122"/>
              <a:sym typeface="+mn-ea"/>
            </a:endParaRPr>
          </a:p>
        </p:txBody>
      </p:sp>
      <p:sp>
        <p:nvSpPr>
          <p:cNvPr id="19" name="椭圆 18"/>
          <p:cNvSpPr/>
          <p:nvPr/>
        </p:nvSpPr>
        <p:spPr>
          <a:xfrm>
            <a:off x="943949" y="5717218"/>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a:solidFill>
                <a:srgbClr val="1A3F6C"/>
              </a:solidFill>
              <a:cs typeface="黑体" panose="02010609060101010101" charset="-122"/>
            </a:endParaRPr>
          </a:p>
        </p:txBody>
      </p:sp>
      <p:sp>
        <p:nvSpPr>
          <p:cNvPr id="20" name="上下箭头 19"/>
          <p:cNvSpPr/>
          <p:nvPr/>
        </p:nvSpPr>
        <p:spPr>
          <a:xfrm>
            <a:off x="5161915" y="5962015"/>
            <a:ext cx="217170" cy="494665"/>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4" presetClass="entr" presetSubtype="0" accel="100000" fill="hold" grpId="0" nodeType="clickEffect">
                                  <p:stCondLst>
                                    <p:cond delay="0"/>
                                  </p:stCondLst>
                                  <p:childTnLst>
                                    <p:set>
                                      <p:cBhvr>
                                        <p:cTn id="34" dur="1" fill="hold">
                                          <p:stCondLst>
                                            <p:cond delay="0"/>
                                          </p:stCondLst>
                                        </p:cTn>
                                        <p:tgtEl>
                                          <p:spTgt spid="742497"/>
                                        </p:tgtEl>
                                        <p:attrNameLst>
                                          <p:attrName>style.visibility</p:attrName>
                                        </p:attrNameLst>
                                      </p:cBhvr>
                                      <p:to>
                                        <p:strVal val="visible"/>
                                      </p:to>
                                    </p:set>
                                    <p:anim calcmode="lin" valueType="num">
                                      <p:cBhvr>
                                        <p:cTn id="35" dur="500" fill="hold"/>
                                        <p:tgtEl>
                                          <p:spTgt spid="742497"/>
                                        </p:tgtEl>
                                        <p:attrNameLst>
                                          <p:attrName>ppt_w</p:attrName>
                                        </p:attrNameLst>
                                      </p:cBhvr>
                                      <p:tavLst>
                                        <p:tav tm="0">
                                          <p:val>
                                            <p:strVal val="#ppt_w*0.05"/>
                                          </p:val>
                                        </p:tav>
                                        <p:tav tm="100000">
                                          <p:val>
                                            <p:strVal val="#ppt_w"/>
                                          </p:val>
                                        </p:tav>
                                      </p:tavLst>
                                    </p:anim>
                                    <p:anim calcmode="lin" valueType="num">
                                      <p:cBhvr>
                                        <p:cTn id="36" dur="500" fill="hold"/>
                                        <p:tgtEl>
                                          <p:spTgt spid="742497"/>
                                        </p:tgtEl>
                                        <p:attrNameLst>
                                          <p:attrName>ppt_h</p:attrName>
                                        </p:attrNameLst>
                                      </p:cBhvr>
                                      <p:tavLst>
                                        <p:tav tm="0">
                                          <p:val>
                                            <p:strVal val="#ppt_h"/>
                                          </p:val>
                                        </p:tav>
                                        <p:tav tm="100000">
                                          <p:val>
                                            <p:strVal val="#ppt_h"/>
                                          </p:val>
                                        </p:tav>
                                      </p:tavLst>
                                    </p:anim>
                                    <p:anim calcmode="lin" valueType="num">
                                      <p:cBhvr>
                                        <p:cTn id="37" dur="500" fill="hold"/>
                                        <p:tgtEl>
                                          <p:spTgt spid="742497"/>
                                        </p:tgtEl>
                                        <p:attrNameLst>
                                          <p:attrName>ppt_x</p:attrName>
                                        </p:attrNameLst>
                                      </p:cBhvr>
                                      <p:tavLst>
                                        <p:tav tm="0">
                                          <p:val>
                                            <p:strVal val="#ppt_x-.2"/>
                                          </p:val>
                                        </p:tav>
                                        <p:tav tm="100000">
                                          <p:val>
                                            <p:strVal val="#ppt_x"/>
                                          </p:val>
                                        </p:tav>
                                      </p:tavLst>
                                    </p:anim>
                                    <p:anim calcmode="lin" valueType="num">
                                      <p:cBhvr>
                                        <p:cTn id="38" dur="500" fill="hold"/>
                                        <p:tgtEl>
                                          <p:spTgt spid="742497"/>
                                        </p:tgtEl>
                                        <p:attrNameLst>
                                          <p:attrName>ppt_y</p:attrName>
                                        </p:attrNameLst>
                                      </p:cBhvr>
                                      <p:tavLst>
                                        <p:tav tm="0">
                                          <p:val>
                                            <p:strVal val="#ppt_y"/>
                                          </p:val>
                                        </p:tav>
                                        <p:tav tm="100000">
                                          <p:val>
                                            <p:strVal val="#ppt_y"/>
                                          </p:val>
                                        </p:tav>
                                      </p:tavLst>
                                    </p:anim>
                                    <p:animEffect transition="in" filter="fade">
                                      <p:cBhvr>
                                        <p:cTn id="39" dur="500"/>
                                        <p:tgtEl>
                                          <p:spTgt spid="742497"/>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p:tgtEl>
                                          <p:spTgt spid="39"/>
                                        </p:tgtEl>
                                        <p:attrNameLst>
                                          <p:attrName>ppt_x</p:attrName>
                                        </p:attrNameLst>
                                      </p:cBhvr>
                                      <p:tavLst>
                                        <p:tav tm="0">
                                          <p:val>
                                            <p:strVal val="#ppt_x-#ppt_w*1.125000"/>
                                          </p:val>
                                        </p:tav>
                                        <p:tav tm="100000">
                                          <p:val>
                                            <p:strVal val="#ppt_x"/>
                                          </p:val>
                                        </p:tav>
                                      </p:tavLst>
                                    </p:anim>
                                    <p:animEffect transition="in" filter="wipe(right)">
                                      <p:cBhvr>
                                        <p:cTn id="45" dur="500"/>
                                        <p:tgtEl>
                                          <p:spTgt spid="39"/>
                                        </p:tgtEl>
                                      </p:cBhvr>
                                    </p:animEffect>
                                  </p:childTnLst>
                                </p:cTn>
                              </p:par>
                              <p:par>
                                <p:cTn id="46" presetID="12" presetClass="entr" presetSubtype="8" fill="hold" grpId="0" nodeType="withEffect">
                                  <p:stCondLst>
                                    <p:cond delay="30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p:tgtEl>
                                          <p:spTgt spid="14"/>
                                        </p:tgtEl>
                                        <p:attrNameLst>
                                          <p:attrName>ppt_x</p:attrName>
                                        </p:attrNameLst>
                                      </p:cBhvr>
                                      <p:tavLst>
                                        <p:tav tm="0">
                                          <p:val>
                                            <p:strVal val="#ppt_x-#ppt_w*1.125000"/>
                                          </p:val>
                                        </p:tav>
                                        <p:tav tm="100000">
                                          <p:val>
                                            <p:strVal val="#ppt_x"/>
                                          </p:val>
                                        </p:tav>
                                      </p:tavLst>
                                    </p:anim>
                                    <p:animEffect transition="in" filter="wipe(right)">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grpId="0" nodeType="clickEffect">
                                  <p:stCondLst>
                                    <p:cond delay="6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p:tgtEl>
                                          <p:spTgt spid="26"/>
                                        </p:tgtEl>
                                        <p:attrNameLst>
                                          <p:attrName>ppt_x</p:attrName>
                                        </p:attrNameLst>
                                      </p:cBhvr>
                                      <p:tavLst>
                                        <p:tav tm="0">
                                          <p:val>
                                            <p:strVal val="#ppt_x-#ppt_w*1.125000"/>
                                          </p:val>
                                        </p:tav>
                                        <p:tav tm="100000">
                                          <p:val>
                                            <p:strVal val="#ppt_x"/>
                                          </p:val>
                                        </p:tav>
                                      </p:tavLst>
                                    </p:anim>
                                    <p:animEffect transition="in" filter="wipe(right)">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p:tgtEl>
                                          <p:spTgt spid="18"/>
                                        </p:tgtEl>
                                        <p:attrNameLst>
                                          <p:attrName>ppt_x</p:attrName>
                                        </p:attrNameLst>
                                      </p:cBhvr>
                                      <p:tavLst>
                                        <p:tav tm="0">
                                          <p:val>
                                            <p:strVal val="#ppt_x-#ppt_w*1.125000"/>
                                          </p:val>
                                        </p:tav>
                                        <p:tav tm="100000">
                                          <p:val>
                                            <p:strVal val="#ppt_x"/>
                                          </p:val>
                                        </p:tav>
                                      </p:tavLst>
                                    </p:anim>
                                    <p:animEffect transition="in" filter="wipe(right)">
                                      <p:cBhvr>
                                        <p:cTn id="61" dur="500"/>
                                        <p:tgtEl>
                                          <p:spTgt spid="18"/>
                                        </p:tgtEl>
                                      </p:cBhvr>
                                    </p:animEffect>
                                  </p:childTnLst>
                                </p:cTn>
                              </p:par>
                              <p:par>
                                <p:cTn id="62" presetID="12" presetClass="entr" presetSubtype="8" fill="hold" grpId="0" nodeType="withEffect">
                                  <p:stCondLst>
                                    <p:cond delay="30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ppt_x</p:attrName>
                                        </p:attrNameLst>
                                      </p:cBhvr>
                                      <p:tavLst>
                                        <p:tav tm="0">
                                          <p:val>
                                            <p:strVal val="#ppt_x-#ppt_w*1.125000"/>
                                          </p:val>
                                        </p:tav>
                                        <p:tav tm="100000">
                                          <p:val>
                                            <p:strVal val="#ppt_x"/>
                                          </p:val>
                                        </p:tav>
                                      </p:tavLst>
                                    </p:anim>
                                    <p:animEffect transition="in" filter="wipe(right)">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8" fill="hold" grpId="0" nodeType="clickEffect">
                                  <p:stCondLst>
                                    <p:cond delay="60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500"/>
                                        <p:tgtEl>
                                          <p:spTgt spid="16"/>
                                        </p:tgtEl>
                                        <p:attrNameLst>
                                          <p:attrName>ppt_x</p:attrName>
                                        </p:attrNameLst>
                                      </p:cBhvr>
                                      <p:tavLst>
                                        <p:tav tm="0">
                                          <p:val>
                                            <p:strVal val="#ppt_x-#ppt_w*1.125000"/>
                                          </p:val>
                                        </p:tav>
                                        <p:tav tm="100000">
                                          <p:val>
                                            <p:strVal val="#ppt_x"/>
                                          </p:val>
                                        </p:tav>
                                      </p:tavLst>
                                    </p:anim>
                                    <p:animEffect transition="in" filter="wipe(right)">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54" presetClass="entr" presetSubtype="0" accel="100000" fill="hold" nodeType="clickEffect">
                                  <p:stCondLst>
                                    <p:cond delay="0"/>
                                  </p:stCondLst>
                                  <p:childTnLst>
                                    <p:set>
                                      <p:cBhvr>
                                        <p:cTn id="75" dur="1" fill="hold">
                                          <p:stCondLst>
                                            <p:cond delay="0"/>
                                          </p:stCondLst>
                                        </p:cTn>
                                        <p:tgtEl>
                                          <p:spTgt spid="13">
                                            <p:txEl>
                                              <p:pRg st="0" end="0"/>
                                            </p:txEl>
                                          </p:spTgt>
                                        </p:tgtEl>
                                        <p:attrNameLst>
                                          <p:attrName>style.visibility</p:attrName>
                                        </p:attrNameLst>
                                      </p:cBhvr>
                                      <p:to>
                                        <p:strVal val="visible"/>
                                      </p:to>
                                    </p:set>
                                    <p:anim calcmode="lin" valueType="num">
                                      <p:cBhvr>
                                        <p:cTn id="76" dur="500" fill="hold"/>
                                        <p:tgtEl>
                                          <p:spTgt spid="13">
                                            <p:txEl>
                                              <p:pRg st="0" end="0"/>
                                            </p:txEl>
                                          </p:spTgt>
                                        </p:tgtEl>
                                        <p:attrNameLst>
                                          <p:attrName>ppt_w</p:attrName>
                                        </p:attrNameLst>
                                      </p:cBhvr>
                                      <p:tavLst>
                                        <p:tav tm="0">
                                          <p:val>
                                            <p:strVal val="#ppt_w*0.05"/>
                                          </p:val>
                                        </p:tav>
                                        <p:tav tm="100000">
                                          <p:val>
                                            <p:strVal val="#ppt_w"/>
                                          </p:val>
                                        </p:tav>
                                      </p:tavLst>
                                    </p:anim>
                                    <p:anim calcmode="lin" valueType="num">
                                      <p:cBhvr>
                                        <p:cTn id="77" dur="500" fill="hold"/>
                                        <p:tgtEl>
                                          <p:spTgt spid="13">
                                            <p:txEl>
                                              <p:pRg st="0" end="0"/>
                                            </p:txEl>
                                          </p:spTgt>
                                        </p:tgtEl>
                                        <p:attrNameLst>
                                          <p:attrName>ppt_h</p:attrName>
                                        </p:attrNameLst>
                                      </p:cBhvr>
                                      <p:tavLst>
                                        <p:tav tm="0">
                                          <p:val>
                                            <p:strVal val="#ppt_h"/>
                                          </p:val>
                                        </p:tav>
                                        <p:tav tm="100000">
                                          <p:val>
                                            <p:strVal val="#ppt_h"/>
                                          </p:val>
                                        </p:tav>
                                      </p:tavLst>
                                    </p:anim>
                                    <p:anim calcmode="lin" valueType="num">
                                      <p:cBhvr>
                                        <p:cTn id="78" dur="500" fill="hold"/>
                                        <p:tgtEl>
                                          <p:spTgt spid="13">
                                            <p:txEl>
                                              <p:pRg st="0" end="0"/>
                                            </p:txEl>
                                          </p:spTgt>
                                        </p:tgtEl>
                                        <p:attrNameLst>
                                          <p:attrName>ppt_x</p:attrName>
                                        </p:attrNameLst>
                                      </p:cBhvr>
                                      <p:tavLst>
                                        <p:tav tm="0">
                                          <p:val>
                                            <p:strVal val="#ppt_x-.2"/>
                                          </p:val>
                                        </p:tav>
                                        <p:tav tm="100000">
                                          <p:val>
                                            <p:strVal val="#ppt_x"/>
                                          </p:val>
                                        </p:tav>
                                      </p:tavLst>
                                    </p:anim>
                                    <p:anim calcmode="lin" valueType="num">
                                      <p:cBhvr>
                                        <p:cTn id="79" dur="500" fill="hold"/>
                                        <p:tgtEl>
                                          <p:spTgt spid="13">
                                            <p:txEl>
                                              <p:pRg st="0" end="0"/>
                                            </p:txEl>
                                          </p:spTgt>
                                        </p:tgtEl>
                                        <p:attrNameLst>
                                          <p:attrName>ppt_y</p:attrName>
                                        </p:attrNameLst>
                                      </p:cBhvr>
                                      <p:tavLst>
                                        <p:tav tm="0">
                                          <p:val>
                                            <p:strVal val="#ppt_y"/>
                                          </p:val>
                                        </p:tav>
                                        <p:tav tm="100000">
                                          <p:val>
                                            <p:strVal val="#ppt_y"/>
                                          </p:val>
                                        </p:tav>
                                      </p:tavLst>
                                    </p:anim>
                                    <p:animEffect transition="in" filter="fade">
                                      <p:cBhvr>
                                        <p:cTn id="80" dur="500"/>
                                        <p:tgtEl>
                                          <p:spTgt spid="13">
                                            <p:txEl>
                                              <p:pRg st="0" end="0"/>
                                            </p:txEl>
                                          </p:spTgt>
                                        </p:tgtEl>
                                      </p:cBhvr>
                                    </p:animEffect>
                                  </p:childTnLst>
                                </p:cTn>
                              </p:par>
                              <p:par>
                                <p:cTn id="81" presetID="12" presetClass="entr" presetSubtype="8"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p:tgtEl>
                                          <p:spTgt spid="19"/>
                                        </p:tgtEl>
                                        <p:attrNameLst>
                                          <p:attrName>ppt_x</p:attrName>
                                        </p:attrNameLst>
                                      </p:cBhvr>
                                      <p:tavLst>
                                        <p:tav tm="0">
                                          <p:val>
                                            <p:strVal val="#ppt_x-#ppt_w*1.125000"/>
                                          </p:val>
                                        </p:tav>
                                        <p:tav tm="100000">
                                          <p:val>
                                            <p:strVal val="#ppt_x"/>
                                          </p:val>
                                        </p:tav>
                                      </p:tavLst>
                                    </p:anim>
                                    <p:animEffect transition="in" filter="wipe(right)">
                                      <p:cBhvr>
                                        <p:cTn id="84" dur="5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54" presetClass="entr" presetSubtype="0" accel="100000" fill="hold" nodeType="clickEffect">
                                  <p:stCondLst>
                                    <p:cond delay="0"/>
                                  </p:stCondLst>
                                  <p:childTnLst>
                                    <p:set>
                                      <p:cBhvr>
                                        <p:cTn id="94" dur="1" fill="hold">
                                          <p:stCondLst>
                                            <p:cond delay="0"/>
                                          </p:stCondLst>
                                        </p:cTn>
                                        <p:tgtEl>
                                          <p:spTgt spid="13">
                                            <p:txEl>
                                              <p:pRg st="2" end="2"/>
                                            </p:txEl>
                                          </p:spTgt>
                                        </p:tgtEl>
                                        <p:attrNameLst>
                                          <p:attrName>style.visibility</p:attrName>
                                        </p:attrNameLst>
                                      </p:cBhvr>
                                      <p:to>
                                        <p:strVal val="visible"/>
                                      </p:to>
                                    </p:set>
                                    <p:anim calcmode="lin" valueType="num">
                                      <p:cBhvr>
                                        <p:cTn id="95" dur="500" fill="hold"/>
                                        <p:tgtEl>
                                          <p:spTgt spid="13">
                                            <p:txEl>
                                              <p:pRg st="2" end="2"/>
                                            </p:txEl>
                                          </p:spTgt>
                                        </p:tgtEl>
                                        <p:attrNameLst>
                                          <p:attrName>ppt_w</p:attrName>
                                        </p:attrNameLst>
                                      </p:cBhvr>
                                      <p:tavLst>
                                        <p:tav tm="0">
                                          <p:val>
                                            <p:strVal val="#ppt_w*0.05"/>
                                          </p:val>
                                        </p:tav>
                                        <p:tav tm="100000">
                                          <p:val>
                                            <p:strVal val="#ppt_w"/>
                                          </p:val>
                                        </p:tav>
                                      </p:tavLst>
                                    </p:anim>
                                    <p:anim calcmode="lin" valueType="num">
                                      <p:cBhvr>
                                        <p:cTn id="96" dur="500" fill="hold"/>
                                        <p:tgtEl>
                                          <p:spTgt spid="13">
                                            <p:txEl>
                                              <p:pRg st="2" end="2"/>
                                            </p:txEl>
                                          </p:spTgt>
                                        </p:tgtEl>
                                        <p:attrNameLst>
                                          <p:attrName>ppt_h</p:attrName>
                                        </p:attrNameLst>
                                      </p:cBhvr>
                                      <p:tavLst>
                                        <p:tav tm="0">
                                          <p:val>
                                            <p:strVal val="#ppt_h"/>
                                          </p:val>
                                        </p:tav>
                                        <p:tav tm="100000">
                                          <p:val>
                                            <p:strVal val="#ppt_h"/>
                                          </p:val>
                                        </p:tav>
                                      </p:tavLst>
                                    </p:anim>
                                    <p:anim calcmode="lin" valueType="num">
                                      <p:cBhvr>
                                        <p:cTn id="97" dur="500" fill="hold"/>
                                        <p:tgtEl>
                                          <p:spTgt spid="13">
                                            <p:txEl>
                                              <p:pRg st="2" end="2"/>
                                            </p:txEl>
                                          </p:spTgt>
                                        </p:tgtEl>
                                        <p:attrNameLst>
                                          <p:attrName>ppt_x</p:attrName>
                                        </p:attrNameLst>
                                      </p:cBhvr>
                                      <p:tavLst>
                                        <p:tav tm="0">
                                          <p:val>
                                            <p:strVal val="#ppt_x-.2"/>
                                          </p:val>
                                        </p:tav>
                                        <p:tav tm="100000">
                                          <p:val>
                                            <p:strVal val="#ppt_x"/>
                                          </p:val>
                                        </p:tav>
                                      </p:tavLst>
                                    </p:anim>
                                    <p:anim calcmode="lin" valueType="num">
                                      <p:cBhvr>
                                        <p:cTn id="98" dur="500" fill="hold"/>
                                        <p:tgtEl>
                                          <p:spTgt spid="13">
                                            <p:txEl>
                                              <p:pRg st="2" end="2"/>
                                            </p:txEl>
                                          </p:spTgt>
                                        </p:tgtEl>
                                        <p:attrNameLst>
                                          <p:attrName>ppt_y</p:attrName>
                                        </p:attrNameLst>
                                      </p:cBhvr>
                                      <p:tavLst>
                                        <p:tav tm="0">
                                          <p:val>
                                            <p:strVal val="#ppt_y"/>
                                          </p:val>
                                        </p:tav>
                                        <p:tav tm="100000">
                                          <p:val>
                                            <p:strVal val="#ppt_y"/>
                                          </p:val>
                                        </p:tav>
                                      </p:tavLst>
                                    </p:anim>
                                    <p:animEffect transition="in" filter="fade">
                                      <p:cBhvr>
                                        <p:cTn id="99"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P spid="14" grpId="0"/>
      <p:bldP spid="26" grpId="0"/>
      <p:bldP spid="39" grpId="0" bldLvl="0" animBg="1"/>
      <p:bldP spid="15" grpId="0"/>
      <p:bldP spid="16" grpId="0"/>
      <p:bldP spid="18" grpId="0" bldLvl="0" animBg="1"/>
      <p:bldP spid="742497" grpId="0" bldLvl="0" animBg="1"/>
      <p:bldP spid="19" grpId="0" bldLvl="0" animBg="1"/>
      <p:bldP spid="20"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who();</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40680" y="3857626"/>
            <a:ext cx="1492250" cy="330200"/>
            <a:chOff x="0" y="377"/>
            <a:chExt cx="940" cy="208"/>
          </a:xfrm>
        </p:grpSpPr>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58" name="Rectangle 6"/>
          <p:cNvSpPr/>
          <p:nvPr/>
        </p:nvSpPr>
        <p:spPr bwMode="auto">
          <a:xfrm>
            <a:off x="1521460" y="218440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3271" name="Group 23"/>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51254" name="AutoShape 54"/>
          <p:cNvSpPr/>
          <p:nvPr/>
        </p:nvSpPr>
        <p:spPr bwMode="auto">
          <a:xfrm>
            <a:off x="887095" y="2757805"/>
            <a:ext cx="68580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who();</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40680" y="4676776"/>
            <a:ext cx="1492250" cy="330200"/>
            <a:chOff x="0" y="377"/>
            <a:chExt cx="940" cy="208"/>
          </a:xfrm>
        </p:grpSpPr>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58" name="Rectangle 6"/>
          <p:cNvSpPr/>
          <p:nvPr/>
        </p:nvSpPr>
        <p:spPr bwMode="auto">
          <a:xfrm>
            <a:off x="1521460" y="218440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3271"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63" name="Rectangle 6"/>
          <p:cNvSpPr/>
          <p:nvPr/>
        </p:nvSpPr>
        <p:spPr bwMode="auto">
          <a:xfrm>
            <a:off x="1635125" y="258445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51254" name="AutoShape 54"/>
          <p:cNvSpPr/>
          <p:nvPr/>
        </p:nvSpPr>
        <p:spPr bwMode="auto">
          <a:xfrm>
            <a:off x="871855" y="3213100"/>
            <a:ext cx="89662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graphicFrame>
        <p:nvGraphicFramePr>
          <p:cNvPr id="54295" name="Group 23"/>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who();</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40680" y="5479416"/>
            <a:ext cx="1492250" cy="330200"/>
            <a:chOff x="0" y="377"/>
            <a:chExt cx="940" cy="208"/>
          </a:xfrm>
        </p:grpSpPr>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58" name="Rectangle 6"/>
          <p:cNvSpPr/>
          <p:nvPr/>
        </p:nvSpPr>
        <p:spPr bwMode="auto">
          <a:xfrm>
            <a:off x="1521460" y="218440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3271"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63" name="Rectangle 6"/>
          <p:cNvSpPr/>
          <p:nvPr/>
        </p:nvSpPr>
        <p:spPr bwMode="auto">
          <a:xfrm>
            <a:off x="1635125" y="258445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4295" name="Group 23"/>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13" name="Rectangle 6"/>
          <p:cNvSpPr/>
          <p:nvPr/>
        </p:nvSpPr>
        <p:spPr bwMode="auto">
          <a:xfrm>
            <a:off x="1861820" y="2795905"/>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14" name="Group 24"/>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51254" name="AutoShape 54"/>
          <p:cNvSpPr/>
          <p:nvPr/>
        </p:nvSpPr>
        <p:spPr bwMode="auto">
          <a:xfrm>
            <a:off x="1057275" y="3511550"/>
            <a:ext cx="89662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who();</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40680" y="4676776"/>
            <a:ext cx="1492250" cy="330200"/>
            <a:chOff x="0" y="377"/>
            <a:chExt cx="940" cy="208"/>
          </a:xfrm>
        </p:grpSpPr>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58" name="Rectangle 6"/>
          <p:cNvSpPr/>
          <p:nvPr/>
        </p:nvSpPr>
        <p:spPr bwMode="auto">
          <a:xfrm>
            <a:off x="1521460" y="218440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3271"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63" name="Rectangle 6"/>
          <p:cNvSpPr/>
          <p:nvPr/>
        </p:nvSpPr>
        <p:spPr bwMode="auto">
          <a:xfrm>
            <a:off x="1635125" y="258445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51254" name="AutoShape 54"/>
          <p:cNvSpPr/>
          <p:nvPr/>
        </p:nvSpPr>
        <p:spPr bwMode="auto">
          <a:xfrm>
            <a:off x="782320" y="3848100"/>
            <a:ext cx="89662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graphicFrame>
        <p:nvGraphicFramePr>
          <p:cNvPr id="54295" name="Group 23"/>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who();</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40680" y="3857626"/>
            <a:ext cx="1492250" cy="330200"/>
            <a:chOff x="0" y="377"/>
            <a:chExt cx="940" cy="208"/>
          </a:xfrm>
        </p:grpSpPr>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58" name="Rectangle 6"/>
          <p:cNvSpPr/>
          <p:nvPr/>
        </p:nvSpPr>
        <p:spPr bwMode="auto">
          <a:xfrm>
            <a:off x="1521460" y="218440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3271" name="Group 23"/>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
        <p:nvSpPr>
          <p:cNvPr id="51254" name="AutoShape 54"/>
          <p:cNvSpPr/>
          <p:nvPr/>
        </p:nvSpPr>
        <p:spPr bwMode="auto">
          <a:xfrm>
            <a:off x="833120" y="3587750"/>
            <a:ext cx="83058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who();</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38775" y="3036571"/>
            <a:ext cx="1492250" cy="330200"/>
            <a:chOff x="0" y="377"/>
            <a:chExt cx="940" cy="208"/>
          </a:xfrm>
        </p:grpSpPr>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 •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51254" name="AutoShape 54"/>
          <p:cNvSpPr/>
          <p:nvPr/>
        </p:nvSpPr>
        <p:spPr bwMode="auto">
          <a:xfrm>
            <a:off x="690245" y="2985770"/>
            <a:ext cx="68580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0" y="514350"/>
            <a:ext cx="4335780" cy="71755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2467"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sz="3200" dirty="0">
                <a:solidFill>
                  <a:schemeClr val="bg1"/>
                </a:solidFill>
              </a:rPr>
              <a:t>x86-64/Linux </a:t>
            </a:r>
            <a:r>
              <a:rPr lang="zh-CN" altLang="en-US" sz="3200" dirty="0">
                <a:solidFill>
                  <a:schemeClr val="bg1"/>
                </a:solidFill>
              </a:rPr>
              <a:t>栈帧</a:t>
            </a:r>
          </a:p>
        </p:txBody>
      </p:sp>
      <p:sp>
        <p:nvSpPr>
          <p:cNvPr id="62469" name="Rectangle 5"/>
          <p:cNvSpPr/>
          <p:nvPr/>
        </p:nvSpPr>
        <p:spPr bwMode="auto">
          <a:xfrm>
            <a:off x="7366000" y="3276600"/>
            <a:ext cx="1270000" cy="304800"/>
          </a:xfrm>
          <a:prstGeom prst="rect">
            <a:avLst/>
          </a:prstGeom>
          <a:solidFill>
            <a:srgbClr val="F2F2F2"/>
          </a:solidFill>
          <a:ln w="25400" cap="flat">
            <a:solidFill>
              <a:schemeClr val="tx1"/>
            </a:solidFill>
            <a:prstDash val="solid"/>
            <a:miter lim="800000"/>
            <a:headEnd type="none" w="med" len="med"/>
            <a:tailEnd type="none" w="med" len="med"/>
          </a:ln>
        </p:spPr>
        <p:txBody>
          <a:bodyPr lIns="0" tIns="0" rIns="0" bIns="0" anchor="ctr"/>
          <a:lstStyle/>
          <a:p>
            <a:r>
              <a:rPr lang="zh-CN" altLang="en-US" sz="1800">
                <a:solidFill>
                  <a:schemeClr val="tx1"/>
                </a:solidFill>
                <a:latin typeface="Calibri Bold" charset="0"/>
                <a:ea typeface="宋体" panose="02010600030101010101" pitchFamily="2" charset="-122"/>
                <a:cs typeface="Calibri Bold" charset="0"/>
                <a:sym typeface="Calibri Bold" charset="0"/>
              </a:rPr>
              <a:t>返回</a:t>
            </a:r>
            <a:r>
              <a:rPr lang="en-US" sz="1800">
                <a:solidFill>
                  <a:schemeClr val="tx1"/>
                </a:solidFill>
                <a:latin typeface="Calibri Bold" charset="0"/>
                <a:ea typeface="Calibri Bold" charset="0"/>
                <a:cs typeface="Calibri Bold" charset="0"/>
                <a:sym typeface="Calibri Bold" charset="0"/>
              </a:rPr>
              <a:t> Addr</a:t>
            </a:r>
          </a:p>
        </p:txBody>
      </p:sp>
      <p:sp>
        <p:nvSpPr>
          <p:cNvPr id="62470" name="Rectangle 6"/>
          <p:cNvSpPr/>
          <p:nvPr/>
        </p:nvSpPr>
        <p:spPr bwMode="auto">
          <a:xfrm>
            <a:off x="7366000" y="3886200"/>
            <a:ext cx="1270000" cy="18161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zh-CN" altLang="en-US" sz="1800">
                <a:solidFill>
                  <a:schemeClr val="tx1"/>
                </a:solidFill>
                <a:latin typeface="Calibri Bold" charset="0"/>
                <a:ea typeface="宋体" panose="02010600030101010101" pitchFamily="2" charset="-122"/>
                <a:cs typeface="Calibri Bold" charset="0"/>
                <a:sym typeface="Calibri Bold" charset="0"/>
              </a:rPr>
              <a:t>保存的寄存器</a:t>
            </a:r>
          </a:p>
          <a:p>
            <a:r>
              <a:rPr lang="en-US" sz="1800">
                <a:solidFill>
                  <a:schemeClr val="tx1"/>
                </a:solidFill>
                <a:latin typeface="Calibri Bold" charset="0"/>
                <a:ea typeface="Calibri Bold" charset="0"/>
                <a:cs typeface="Calibri Bold" charset="0"/>
                <a:sym typeface="Calibri Bold" charset="0"/>
              </a:rPr>
              <a:t>+</a:t>
            </a:r>
          </a:p>
          <a:p>
            <a:r>
              <a:rPr lang="zh-CN" altLang="en-US" sz="1800">
                <a:solidFill>
                  <a:schemeClr val="tx1"/>
                </a:solidFill>
                <a:latin typeface="Calibri Bold" charset="0"/>
                <a:ea typeface="宋体" panose="02010600030101010101" pitchFamily="2" charset="-122"/>
                <a:cs typeface="Calibri Bold" charset="0"/>
                <a:sym typeface="Calibri Bold" charset="0"/>
              </a:rPr>
              <a:t>局部变量</a:t>
            </a:r>
          </a:p>
        </p:txBody>
      </p:sp>
      <p:sp>
        <p:nvSpPr>
          <p:cNvPr id="62471" name="Rectangle 7"/>
          <p:cNvSpPr/>
          <p:nvPr/>
        </p:nvSpPr>
        <p:spPr bwMode="auto">
          <a:xfrm>
            <a:off x="7366000" y="5699124"/>
            <a:ext cx="1270000" cy="854075"/>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zh-CN" altLang="en-US" sz="1800" dirty="0">
                <a:solidFill>
                  <a:schemeClr val="tx1"/>
                </a:solidFill>
                <a:latin typeface="Calibri Bold" charset="0"/>
                <a:ea typeface="宋体" panose="02010600030101010101" pitchFamily="2" charset="-122"/>
                <a:cs typeface="Calibri Bold" charset="0"/>
                <a:sym typeface="Calibri Bold" charset="0"/>
              </a:rPr>
              <a:t>参数构造</a:t>
            </a:r>
          </a:p>
          <a:p>
            <a:r>
              <a:rPr lang="en-US" sz="1800" dirty="0">
                <a:solidFill>
                  <a:schemeClr val="tx1"/>
                </a:solidFill>
                <a:latin typeface="Calibri Bold" charset="0"/>
                <a:ea typeface="Calibri Bold" charset="0"/>
                <a:cs typeface="Calibri Bold" charset="0"/>
                <a:sym typeface="Calibri Bold" charset="0"/>
              </a:rPr>
              <a:t>(Optional)</a:t>
            </a:r>
          </a:p>
        </p:txBody>
      </p:sp>
      <p:sp>
        <p:nvSpPr>
          <p:cNvPr id="62472" name="Rectangle 8"/>
          <p:cNvSpPr/>
          <p:nvPr/>
        </p:nvSpPr>
        <p:spPr bwMode="auto">
          <a:xfrm>
            <a:off x="7366000" y="1295400"/>
            <a:ext cx="1270000" cy="1371600"/>
          </a:xfrm>
          <a:prstGeom prst="rect">
            <a:avLst/>
          </a:prstGeom>
          <a:solidFill>
            <a:srgbClr val="F2F2F2"/>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2473" name="Rectangle 9"/>
          <p:cNvSpPr/>
          <p:nvPr/>
        </p:nvSpPr>
        <p:spPr bwMode="auto">
          <a:xfrm>
            <a:off x="7366000" y="3581400"/>
            <a:ext cx="1270000" cy="304800"/>
          </a:xfrm>
          <a:prstGeom prst="rect">
            <a:avLst/>
          </a:prstGeom>
          <a:solidFill>
            <a:schemeClr val="bg1">
              <a:lumMod val="85000"/>
            </a:schemeClr>
          </a:solidFill>
          <a:ln w="25400" cap="flat">
            <a:solidFill>
              <a:schemeClr val="tx1"/>
            </a:solidFill>
            <a:prstDash val="solid"/>
            <a:miter lim="800000"/>
            <a:headEnd type="none" w="med" len="med"/>
            <a:tailEnd type="none" w="med" len="med"/>
          </a:ln>
        </p:spPr>
        <p:txBody>
          <a:bodyPr lIns="0" tIns="0" rIns="0" bIns="0" anchor="ctr"/>
          <a:lstStyle/>
          <a:p>
            <a:r>
              <a:rPr lang="zh-CN" altLang="en-US" sz="1800" b="1" dirty="0">
                <a:solidFill>
                  <a:srgbClr val="7F7F7F"/>
                </a:solidFill>
                <a:latin typeface="Courier New" panose="02070309020205020404"/>
                <a:ea typeface="宋体" panose="02010600030101010101" pitchFamily="2" charset="-122"/>
                <a:cs typeface="Courier New" panose="02070309020205020404"/>
                <a:sym typeface="Calibri Bold" charset="0"/>
              </a:rPr>
              <a:t>旧</a:t>
            </a:r>
            <a:r>
              <a:rPr lang="en-US" sz="1800" b="1" dirty="0">
                <a:solidFill>
                  <a:srgbClr val="7F7F7F"/>
                </a:solidFill>
                <a:latin typeface="Courier New" panose="02070309020205020404"/>
                <a:ea typeface="Calibri Bold" charset="0"/>
                <a:cs typeface="Courier New" panose="02070309020205020404"/>
                <a:sym typeface="Calibri Bold" charset="0"/>
              </a:rPr>
              <a:t>%</a:t>
            </a:r>
            <a:r>
              <a:rPr lang="en-US" sz="1800" b="1" dirty="0" err="1">
                <a:solidFill>
                  <a:srgbClr val="7F7F7F"/>
                </a:solidFill>
                <a:latin typeface="Courier New" panose="02070309020205020404"/>
                <a:ea typeface="Calibri Bold" charset="0"/>
                <a:cs typeface="Courier New" panose="02070309020205020404"/>
                <a:sym typeface="Calibri Bold" charset="0"/>
              </a:rPr>
              <a:t>rbp</a:t>
            </a:r>
            <a:endParaRPr lang="en-US" sz="1800" b="1" dirty="0">
              <a:solidFill>
                <a:srgbClr val="7F7F7F"/>
              </a:solidFill>
              <a:latin typeface="Courier New" panose="02070309020205020404"/>
              <a:ea typeface="Calibri Bold" charset="0"/>
              <a:cs typeface="Courier New" panose="02070309020205020404"/>
              <a:sym typeface="Calibri Bold" charset="0"/>
            </a:endParaRPr>
          </a:p>
        </p:txBody>
      </p:sp>
      <p:sp>
        <p:nvSpPr>
          <p:cNvPr id="62474" name="Rectangle 10"/>
          <p:cNvSpPr/>
          <p:nvPr/>
        </p:nvSpPr>
        <p:spPr bwMode="auto">
          <a:xfrm>
            <a:off x="7366000" y="2667000"/>
            <a:ext cx="1270000" cy="609600"/>
          </a:xfrm>
          <a:prstGeom prst="rect">
            <a:avLst/>
          </a:prstGeom>
          <a:solidFill>
            <a:srgbClr val="F2F2F2"/>
          </a:solidFill>
          <a:ln w="25400" cap="flat">
            <a:solidFill>
              <a:schemeClr val="tx1"/>
            </a:solidFill>
            <a:prstDash val="solid"/>
            <a:miter lim="800000"/>
            <a:headEnd type="none" w="med" len="med"/>
            <a:tailEnd type="none" w="med" len="med"/>
          </a:ln>
        </p:spPr>
        <p:txBody>
          <a:bodyPr lIns="0" tIns="0" rIns="0" bIns="0" anchor="ctr"/>
          <a:lstStyle/>
          <a:p>
            <a:r>
              <a:rPr lang="zh-CN" altLang="en-US" sz="1800" dirty="0">
                <a:solidFill>
                  <a:schemeClr val="tx1"/>
                </a:solidFill>
                <a:latin typeface="Calibri Bold" charset="0"/>
                <a:ea typeface="宋体" panose="02010600030101010101" pitchFamily="2" charset="-122"/>
                <a:cs typeface="Calibri Bold" charset="0"/>
                <a:sym typeface="Calibri Bold" charset="0"/>
              </a:rPr>
              <a:t>参数</a:t>
            </a:r>
          </a:p>
        </p:txBody>
      </p:sp>
      <p:sp>
        <p:nvSpPr>
          <p:cNvPr id="62475" name="Rectangle 11"/>
          <p:cNvSpPr/>
          <p:nvPr/>
        </p:nvSpPr>
        <p:spPr bwMode="auto">
          <a:xfrm>
            <a:off x="5472113" y="2125663"/>
            <a:ext cx="1447800" cy="35306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zh-CN" altLang="en-US" sz="1800">
                <a:solidFill>
                  <a:schemeClr val="tx1"/>
                </a:solidFill>
                <a:latin typeface="Calibri Bold" charset="0"/>
                <a:ea typeface="宋体" panose="02010600030101010101" pitchFamily="2" charset="-122"/>
                <a:cs typeface="Calibri Bold" charset="0"/>
                <a:sym typeface="Calibri Bold" charset="0"/>
              </a:rPr>
              <a:t>调用函数的帧</a:t>
            </a:r>
          </a:p>
        </p:txBody>
      </p:sp>
      <p:sp>
        <p:nvSpPr>
          <p:cNvPr id="62476" name="AutoShape 12"/>
          <p:cNvSpPr/>
          <p:nvPr/>
        </p:nvSpPr>
        <p:spPr bwMode="auto">
          <a:xfrm>
            <a:off x="6981825" y="1295400"/>
            <a:ext cx="228600" cy="2260600"/>
          </a:xfrm>
          <a:custGeom>
            <a:avLst/>
            <a:gdLst>
              <a:gd name="T0" fmla="*/ 10800 w 21600"/>
              <a:gd name="T1" fmla="*/ 10800 h 21600"/>
            </a:gdLst>
            <a:ahLst/>
            <a:cxnLst>
              <a:cxn ang="0">
                <a:pos x="T0" y="T1"/>
              </a:cxn>
            </a:cxnLst>
            <a:rect l="0" t="0" r="r" b="b"/>
            <a:pathLst>
              <a:path w="21600" h="21600">
                <a:moveTo>
                  <a:pt x="21600" y="21600"/>
                </a:moveTo>
                <a:cubicBezTo>
                  <a:pt x="15635" y="21600"/>
                  <a:pt x="10800" y="20875"/>
                  <a:pt x="10800" y="19980"/>
                </a:cubicBezTo>
                <a:lnTo>
                  <a:pt x="10800" y="12420"/>
                </a:lnTo>
                <a:cubicBezTo>
                  <a:pt x="10800" y="11525"/>
                  <a:pt x="5965" y="10800"/>
                  <a:pt x="0" y="10800"/>
                </a:cubicBezTo>
                <a:cubicBezTo>
                  <a:pt x="5965" y="10800"/>
                  <a:pt x="10800" y="10075"/>
                  <a:pt x="10800" y="9180"/>
                </a:cubicBezTo>
                <a:lnTo>
                  <a:pt x="10800" y="1620"/>
                </a:lnTo>
                <a:cubicBezTo>
                  <a:pt x="10800" y="725"/>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endParaRPr lang="en-US"/>
          </a:p>
        </p:txBody>
      </p:sp>
      <p:sp>
        <p:nvSpPr>
          <p:cNvPr id="62477" name="Line 13"/>
          <p:cNvSpPr>
            <a:spLocks noChangeShapeType="1"/>
          </p:cNvSpPr>
          <p:nvPr/>
        </p:nvSpPr>
        <p:spPr bwMode="auto">
          <a:xfrm>
            <a:off x="6469063" y="3732213"/>
            <a:ext cx="717550"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62478" name="Rectangle 14"/>
          <p:cNvSpPr/>
          <p:nvPr/>
        </p:nvSpPr>
        <p:spPr bwMode="auto">
          <a:xfrm>
            <a:off x="4927600" y="3268663"/>
            <a:ext cx="1562100" cy="609600"/>
          </a:xfrm>
          <a:prstGeom prst="rect">
            <a:avLst/>
          </a:prstGeom>
          <a:noFill/>
          <a:ln w="25400" cap="flat">
            <a:noFill/>
            <a:miter lim="800000"/>
            <a:headEnd type="none" w="med" len="med"/>
            <a:tailEnd type="none" w="med" len="med"/>
          </a:ln>
        </p:spPr>
        <p:txBody>
          <a:bodyPr lIns="38100" tIns="38100" rIns="38100" bIns="38100"/>
          <a:lstStyle/>
          <a:p>
            <a:pPr algn="r"/>
            <a:r>
              <a:rPr lang="zh-CN" altLang="en-US" sz="1800" dirty="0">
                <a:solidFill>
                  <a:schemeClr val="tx1"/>
                </a:solidFill>
                <a:latin typeface="Calibri Bold" charset="0"/>
                <a:ea typeface="宋体" panose="02010600030101010101" pitchFamily="2" charset="-122"/>
                <a:cs typeface="Calibri Bold" charset="0"/>
                <a:sym typeface="Calibri Bold" charset="0"/>
              </a:rPr>
              <a:t>帧指针</a:t>
            </a:r>
            <a:br>
              <a:rPr lang="en-US" sz="1800" dirty="0">
                <a:solidFill>
                  <a:schemeClr val="tx1"/>
                </a:solidFill>
                <a:latin typeface="Calibri Bold" charset="0"/>
                <a:ea typeface="Calibri Bold" charset="0"/>
                <a:cs typeface="Calibri Bold" charset="0"/>
                <a:sym typeface="Calibri Bold" charset="0"/>
              </a:rPr>
            </a:b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62479" name="Line 15"/>
          <p:cNvSpPr>
            <a:spLocks noChangeShapeType="1"/>
          </p:cNvSpPr>
          <p:nvPr/>
        </p:nvSpPr>
        <p:spPr bwMode="auto">
          <a:xfrm>
            <a:off x="6478588" y="6488112"/>
            <a:ext cx="719137"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2480" name="Rectangle 16"/>
          <p:cNvSpPr/>
          <p:nvPr/>
        </p:nvSpPr>
        <p:spPr bwMode="auto">
          <a:xfrm>
            <a:off x="5005388" y="6019800"/>
            <a:ext cx="1485900" cy="609600"/>
          </a:xfrm>
          <a:prstGeom prst="rect">
            <a:avLst/>
          </a:prstGeom>
          <a:noFill/>
          <a:ln w="25400" cap="flat">
            <a:noFill/>
            <a:miter lim="800000"/>
            <a:headEnd type="none" w="med" len="med"/>
            <a:tailEnd type="none" w="med" len="med"/>
          </a:ln>
        </p:spPr>
        <p:txBody>
          <a:bodyPr lIns="38100" tIns="38100" rIns="38100" bIns="38100"/>
          <a:lstStyle/>
          <a:p>
            <a:pPr algn="r"/>
            <a:r>
              <a:rPr lang="zh-CN" altLang="en-US" dirty="0">
                <a:solidFill>
                  <a:schemeClr val="tx1"/>
                </a:solidFill>
                <a:latin typeface="Arial Narrow Bold" charset="0"/>
                <a:ea typeface="Lucida Grande" charset="0"/>
                <a:cs typeface="Lucida Grande" charset="0"/>
                <a:sym typeface="Arial Narrow Bold" charset="0"/>
              </a:rPr>
              <a:t>栈指针</a:t>
            </a:r>
          </a:p>
          <a:p>
            <a:pPr algn="r"/>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18" name="Rectangle 14"/>
          <p:cNvSpPr/>
          <p:nvPr/>
        </p:nvSpPr>
        <p:spPr bwMode="auto">
          <a:xfrm>
            <a:off x="4953000" y="3810000"/>
            <a:ext cx="1562100" cy="609600"/>
          </a:xfrm>
          <a:prstGeom prst="rect">
            <a:avLst/>
          </a:prstGeom>
          <a:noFill/>
          <a:ln w="25400" cap="flat">
            <a:noFill/>
            <a:miter lim="800000"/>
            <a:headEnd type="none" w="med" len="med"/>
            <a:tailEnd type="none" w="med" len="med"/>
          </a:ln>
        </p:spPr>
        <p:txBody>
          <a:bodyPr lIns="38100" tIns="38100" rIns="38100" bIns="38100"/>
          <a:lstStyle/>
          <a:p>
            <a:pPr algn="r"/>
            <a:r>
              <a:rPr lang="en-US" sz="1800" dirty="0">
                <a:solidFill>
                  <a:schemeClr val="tx1"/>
                </a:solidFill>
                <a:latin typeface="Calibri Bold" charset="0"/>
                <a:ea typeface="Calibri Bold" charset="0"/>
                <a:cs typeface="Calibri Bold" charset="0"/>
                <a:sym typeface="Calibri Bold" charset="0"/>
              </a:rPr>
              <a:t>(</a:t>
            </a:r>
            <a:r>
              <a:rPr lang="zh-CN" altLang="en-US" sz="1800" dirty="0">
                <a:solidFill>
                  <a:schemeClr val="tx1"/>
                </a:solidFill>
                <a:latin typeface="Calibri Bold" charset="0"/>
                <a:ea typeface="宋体" panose="02010600030101010101" pitchFamily="2" charset="-122"/>
                <a:cs typeface="Calibri Bold" charset="0"/>
                <a:sym typeface="Calibri Bold" charset="0"/>
              </a:rPr>
              <a:t>可选的</a:t>
            </a:r>
            <a:r>
              <a:rPr lang="en-US" sz="1800" dirty="0">
                <a:solidFill>
                  <a:schemeClr val="tx1"/>
                </a:solidFill>
                <a:latin typeface="Calibri Bold" charset="0"/>
                <a:ea typeface="Calibri Bold" charset="0"/>
                <a:cs typeface="Calibri Bold" charset="0"/>
                <a:sym typeface="Calibri Bold" charset="0"/>
              </a:rPr>
              <a:t>)</a:t>
            </a:r>
            <a:endParaRPr lang="en-US" sz="1800" dirty="0">
              <a:solidFill>
                <a:schemeClr val="tx1"/>
              </a:solidFill>
              <a:latin typeface="Courier New Bold" charset="0"/>
              <a:cs typeface="Courier New Bold" charset="0"/>
              <a:sym typeface="Courier New Bold" charset="0"/>
            </a:endParaRPr>
          </a:p>
        </p:txBody>
      </p:sp>
      <p:sp>
        <p:nvSpPr>
          <p:cNvPr id="62468" name="Rectangle 4"/>
          <p:cNvSpPr>
            <a:spLocks noGrp="1" noChangeArrowheads="1"/>
          </p:cNvSpPr>
          <p:nvPr/>
        </p:nvSpPr>
        <p:spPr>
          <a:xfrm>
            <a:off x="381000" y="1397000"/>
            <a:ext cx="53721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r>
              <a:rPr lang="en-US" dirty="0"/>
              <a:t>当前栈帧（“顶部”到“底部”）</a:t>
            </a:r>
          </a:p>
          <a:p>
            <a:pPr marL="552450" lvl="1"/>
            <a:r>
              <a:rPr lang="en-US" dirty="0"/>
              <a:t>“参数构</a:t>
            </a:r>
            <a:r>
              <a:rPr lang="zh-CN" altLang="en-US" dirty="0">
                <a:ea typeface="宋体" panose="02010600030101010101" pitchFamily="2" charset="-122"/>
              </a:rPr>
              <a:t>造</a:t>
            </a:r>
            <a:r>
              <a:rPr lang="en-US" dirty="0"/>
              <a:t>”：要调用的函数的参数</a:t>
            </a:r>
          </a:p>
          <a:p>
            <a:pPr marL="552450" lvl="1"/>
            <a:r>
              <a:rPr lang="zh-CN" altLang="en-US" dirty="0">
                <a:ea typeface="宋体" panose="02010600030101010101" pitchFamily="2" charset="-122"/>
              </a:rPr>
              <a:t>局部变量</a:t>
            </a:r>
            <a:br>
              <a:rPr lang="en-US" dirty="0"/>
            </a:br>
            <a:r>
              <a:rPr lang="zh-CN" altLang="en-US" dirty="0">
                <a:ea typeface="宋体" panose="02010600030101010101" pitchFamily="2" charset="-122"/>
              </a:rPr>
              <a:t>如果不能保存于寄存器中</a:t>
            </a:r>
          </a:p>
          <a:p>
            <a:pPr marL="552450" lvl="1"/>
            <a:r>
              <a:rPr lang="zh-CN" altLang="en-US" dirty="0">
                <a:ea typeface="宋体" panose="02010600030101010101" pitchFamily="2" charset="-122"/>
              </a:rPr>
              <a:t>被保存的寄存器内容</a:t>
            </a:r>
          </a:p>
          <a:p>
            <a:pPr marL="552450" lvl="1"/>
            <a:r>
              <a:rPr lang="en-US" dirty="0"/>
              <a:t>旧帧指针（可选）</a:t>
            </a:r>
          </a:p>
          <a:p>
            <a:endParaRPr lang="en-US" dirty="0"/>
          </a:p>
          <a:p>
            <a:r>
              <a:rPr lang="en-US" dirty="0"/>
              <a:t>调用栈帧</a:t>
            </a:r>
          </a:p>
          <a:p>
            <a:pPr marL="552450" lvl="1"/>
            <a:r>
              <a:rPr lang="zh-CN" altLang="en-US" dirty="0">
                <a:ea typeface="宋体" panose="02010600030101010101" pitchFamily="2" charset="-122"/>
              </a:rPr>
              <a:t>返回地址</a:t>
            </a:r>
          </a:p>
          <a:p>
            <a:pPr marL="838200" lvl="2"/>
            <a:r>
              <a:rPr lang="zh-CN" altLang="en-US" dirty="0">
                <a:ea typeface="宋体" panose="02010600030101010101" pitchFamily="2" charset="-122"/>
              </a:rPr>
              <a:t>由调用指令压入</a:t>
            </a:r>
          </a:p>
          <a:p>
            <a:pPr marL="552450" lvl="1"/>
            <a:r>
              <a:rPr lang="zh-CN" altLang="en-US" dirty="0">
                <a:ea typeface="宋体" panose="02010600030101010101" pitchFamily="2" charset="-122"/>
              </a:rPr>
              <a:t>此次调用的参数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2468">
                                            <p:txEl>
                                              <p:pRg st="1" end="1"/>
                                            </p:txEl>
                                          </p:spTgt>
                                        </p:tgtEl>
                                        <p:attrNameLst>
                                          <p:attrName>style.visibility</p:attrName>
                                        </p:attrNameLst>
                                      </p:cBhvr>
                                      <p:to>
                                        <p:strVal val="visible"/>
                                      </p:to>
                                    </p:set>
                                    <p:animEffect transition="in" filter="wipe(down)">
                                      <p:cBhvr>
                                        <p:cTn id="7" dur="500"/>
                                        <p:tgtEl>
                                          <p:spTgt spid="62468">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2468">
                                            <p:txEl>
                                              <p:pRg st="2" end="2"/>
                                            </p:txEl>
                                          </p:spTgt>
                                        </p:tgtEl>
                                        <p:attrNameLst>
                                          <p:attrName>style.visibility</p:attrName>
                                        </p:attrNameLst>
                                      </p:cBhvr>
                                      <p:to>
                                        <p:strVal val="visible"/>
                                      </p:to>
                                    </p:set>
                                    <p:animEffect transition="in" filter="wipe(down)">
                                      <p:cBhvr>
                                        <p:cTn id="10" dur="500"/>
                                        <p:tgtEl>
                                          <p:spTgt spid="62468">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2468">
                                            <p:txEl>
                                              <p:pRg st="2" end="2"/>
                                            </p:txEl>
                                          </p:spTgt>
                                        </p:tgtEl>
                                        <p:attrNameLst>
                                          <p:attrName>style.visibility</p:attrName>
                                        </p:attrNameLst>
                                      </p:cBhvr>
                                      <p:to>
                                        <p:strVal val="visible"/>
                                      </p:to>
                                    </p:set>
                                    <p:animEffect transition="in" filter="wipe(down)">
                                      <p:cBhvr>
                                        <p:cTn id="13" dur="500"/>
                                        <p:tgtEl>
                                          <p:spTgt spid="62468">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62468">
                                            <p:txEl>
                                              <p:pRg st="3" end="3"/>
                                            </p:txEl>
                                          </p:spTgt>
                                        </p:tgtEl>
                                        <p:attrNameLst>
                                          <p:attrName>style.visibility</p:attrName>
                                        </p:attrNameLst>
                                      </p:cBhvr>
                                      <p:to>
                                        <p:strVal val="visible"/>
                                      </p:to>
                                    </p:set>
                                    <p:animEffect transition="in" filter="wipe(down)">
                                      <p:cBhvr>
                                        <p:cTn id="16" dur="500"/>
                                        <p:tgtEl>
                                          <p:spTgt spid="62468">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62468">
                                            <p:txEl>
                                              <p:pRg st="4" end="4"/>
                                            </p:txEl>
                                          </p:spTgt>
                                        </p:tgtEl>
                                        <p:attrNameLst>
                                          <p:attrName>style.visibility</p:attrName>
                                        </p:attrNameLst>
                                      </p:cBhvr>
                                      <p:to>
                                        <p:strVal val="visible"/>
                                      </p:to>
                                    </p:set>
                                    <p:animEffect transition="in" filter="wipe(down)">
                                      <p:cBhvr>
                                        <p:cTn id="19" dur="500"/>
                                        <p:tgtEl>
                                          <p:spTgt spid="6246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2468">
                                            <p:txEl>
                                              <p:pRg st="7" end="7"/>
                                            </p:txEl>
                                          </p:spTgt>
                                        </p:tgtEl>
                                        <p:attrNameLst>
                                          <p:attrName>style.visibility</p:attrName>
                                        </p:attrNameLst>
                                      </p:cBhvr>
                                      <p:to>
                                        <p:strVal val="visible"/>
                                      </p:to>
                                    </p:set>
                                    <p:animEffect transition="in" filter="wipe(down)">
                                      <p:cBhvr>
                                        <p:cTn id="24" dur="500"/>
                                        <p:tgtEl>
                                          <p:spTgt spid="62468">
                                            <p:txEl>
                                              <p:pRg st="7" end="7"/>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62468">
                                            <p:txEl>
                                              <p:pRg st="8" end="8"/>
                                            </p:txEl>
                                          </p:spTgt>
                                        </p:tgtEl>
                                        <p:attrNameLst>
                                          <p:attrName>style.visibility</p:attrName>
                                        </p:attrNameLst>
                                      </p:cBhvr>
                                      <p:to>
                                        <p:strVal val="visible"/>
                                      </p:to>
                                    </p:set>
                                    <p:animEffect transition="in" filter="wipe(down)">
                                      <p:cBhvr>
                                        <p:cTn id="27" dur="500"/>
                                        <p:tgtEl>
                                          <p:spTgt spid="62468">
                                            <p:txEl>
                                              <p:pRg st="8" end="8"/>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62468">
                                            <p:txEl>
                                              <p:pRg st="9" end="9"/>
                                            </p:txEl>
                                          </p:spTgt>
                                        </p:tgtEl>
                                        <p:attrNameLst>
                                          <p:attrName>style.visibility</p:attrName>
                                        </p:attrNameLst>
                                      </p:cBhvr>
                                      <p:to>
                                        <p:strVal val="visible"/>
                                      </p:to>
                                    </p:set>
                                    <p:animEffect transition="in" filter="wipe(down)">
                                      <p:cBhvr>
                                        <p:cTn id="30" dur="500"/>
                                        <p:tgtEl>
                                          <p:spTgt spid="6246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197485" y="413385"/>
            <a:ext cx="280225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1" name="Rectangle 3"/>
          <p:cNvSpPr>
            <a:spLocks noGrp="1" noChangeArrowheads="1"/>
          </p:cNvSpPr>
          <p:nvPr>
            <p:ph type="title" idx="4294967295"/>
          </p:nvPr>
        </p:nvSpPr>
        <p:spPr>
          <a:xfrm>
            <a:off x="381000" y="413385"/>
            <a:ext cx="8229600" cy="561975"/>
          </a:xfrm>
        </p:spPr>
        <p:txBody>
          <a:bodyPr/>
          <a:lstStyle/>
          <a:p>
            <a:pPr marL="119380" indent="-119380"/>
            <a:r>
              <a:rPr lang="zh-CN" altLang="en-US" sz="3200" dirty="0">
                <a:solidFill>
                  <a:schemeClr val="bg1"/>
                </a:solidFill>
              </a:rPr>
              <a:t>例子</a:t>
            </a:r>
            <a:r>
              <a:rPr lang="en-US" sz="3200" dirty="0">
                <a:solidFill>
                  <a:schemeClr val="bg1"/>
                </a:solidFill>
              </a:rPr>
              <a:t>: </a:t>
            </a:r>
            <a:r>
              <a:rPr lang="en-US" sz="3200" dirty="0" err="1">
                <a:solidFill>
                  <a:schemeClr val="bg1"/>
                </a:solidFill>
                <a:latin typeface="Courier New Bold" charset="0"/>
                <a:cs typeface="Courier New Bold" charset="0"/>
                <a:sym typeface="Courier New Bold" charset="0"/>
              </a:rPr>
              <a:t>incr</a:t>
            </a:r>
          </a:p>
        </p:txBody>
      </p:sp>
      <p:sp>
        <p:nvSpPr>
          <p:cNvPr id="63492" name="Rectangle 4"/>
          <p:cNvSpPr/>
          <p:nvPr/>
        </p:nvSpPr>
        <p:spPr bwMode="auto">
          <a:xfrm>
            <a:off x="381000" y="1371600"/>
            <a:ext cx="4876800" cy="1828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(long *p, long </a:t>
            </a:r>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x = *p;</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y = x + </a:t>
            </a:r>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*p = y;</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3494" name="Rectangle 6"/>
          <p:cNvSpPr/>
          <p:nvPr/>
        </p:nvSpPr>
        <p:spPr bwMode="auto">
          <a:xfrm>
            <a:off x="381000" y="3630930"/>
            <a:ext cx="4279900" cy="1524000"/>
          </a:xfrm>
          <a:prstGeom prst="rect">
            <a:avLst/>
          </a:prstGeom>
          <a:solidFill>
            <a:srgbClr val="CDF1C5"/>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Lst>
            </a:pP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8000"/>
                </a:solidFill>
                <a:latin typeface="Courier New" panose="02070309020205020404" charset="0"/>
                <a:cs typeface="Courier New" panose="02070309020205020404" charset="0"/>
                <a:sym typeface="Courier New Bold" charset="0"/>
              </a:rPr>
              <a:t>%</a:t>
            </a:r>
            <a:r>
              <a:rPr lang="en-US" sz="1800" b="1" dirty="0" err="1">
                <a:solidFill>
                  <a:srgbClr val="008000"/>
                </a:solidFill>
                <a:latin typeface="Courier New" panose="02070309020205020404" charset="0"/>
                <a:cs typeface="Courier New" panose="02070309020205020404" charset="0"/>
                <a:sym typeface="Courier New Bold" charset="0"/>
              </a:rPr>
              <a:t>rax</a:t>
            </a:r>
            <a:endParaRPr lang="en-US" sz="1800" b="1" dirty="0">
              <a:solidFill>
                <a:srgbClr val="008000"/>
              </a:solidFill>
              <a:latin typeface="Courier New" panose="02070309020205020404" charset="0"/>
              <a:cs typeface="Courier New" panose="02070309020205020404" charset="0"/>
              <a:sym typeface="Courier New Bold" charset="0"/>
            </a:endParaRPr>
          </a:p>
          <a:p>
            <a:pPr algn="l">
              <a:tabLst>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rsi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graphicFrame>
        <p:nvGraphicFramePr>
          <p:cNvPr id="16" name="Table 15"/>
          <p:cNvGraphicFramePr>
            <a:graphicFrameLocks noGrp="1"/>
          </p:cNvGraphicFramePr>
          <p:nvPr/>
        </p:nvGraphicFramePr>
        <p:xfrm>
          <a:off x="5257800" y="3509645"/>
          <a:ext cx="3352800" cy="1508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6576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dirty="0">
                          <a:latin typeface="Calibri" panose="020F0502020204030204"/>
                          <a:cs typeface="Calibri" panose="020F0502020204030204"/>
                        </a:rPr>
                        <a:t> </a:t>
                      </a:r>
                      <a:r>
                        <a:rPr lang="en-US" b="1" i="0" dirty="0">
                          <a:latin typeface="Courier New" panose="02070309020205020404"/>
                          <a:cs typeface="Courier New" panose="02070309020205020404"/>
                        </a:rPr>
                        <a:t>p</a:t>
                      </a:r>
                    </a:p>
                  </a:txBody>
                  <a:tcPr/>
                </a:tc>
                <a:extLst>
                  <a:ext uri="{0D108BD9-81ED-4DB2-BD59-A6C34878D82A}">
                    <a16:rowId xmlns:a16="http://schemas.microsoft.com/office/drawing/2014/main" val="10001"/>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r>
                        <a:rPr lang="en-US" dirty="0">
                          <a:latin typeface="Calibri" panose="020F0502020204030204"/>
                          <a:cs typeface="Calibri" panose="020F0502020204030204"/>
                        </a:rPr>
                        <a:t> </a:t>
                      </a:r>
                      <a:r>
                        <a:rPr lang="en-US" b="1" i="0" dirty="0" err="1">
                          <a:latin typeface="Courier New" panose="02070309020205020404"/>
                          <a:cs typeface="Courier New" panose="02070309020205020404"/>
                        </a:rPr>
                        <a:t>val</a:t>
                      </a:r>
                      <a:r>
                        <a:rPr lang="en-US" dirty="0">
                          <a:latin typeface="Calibri" panose="020F0502020204030204"/>
                          <a:cs typeface="Calibri" panose="020F0502020204030204"/>
                        </a:rPr>
                        <a:t>, </a:t>
                      </a:r>
                      <a:r>
                        <a:rPr lang="en-US" b="1" i="0" dirty="0">
                          <a:latin typeface="Courier New" panose="02070309020205020404"/>
                          <a:cs typeface="Courier New" panose="02070309020205020404"/>
                        </a:rPr>
                        <a:t>y</a:t>
                      </a:r>
                    </a:p>
                  </a:txBody>
                  <a:tcPr/>
                </a:tc>
                <a:extLst>
                  <a:ext uri="{0D108BD9-81ED-4DB2-BD59-A6C34878D82A}">
                    <a16:rowId xmlns:a16="http://schemas.microsoft.com/office/drawing/2014/main" val="10002"/>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en-US" b="1" i="0" dirty="0">
                          <a:latin typeface="Courier New" panose="02070309020205020404"/>
                          <a:cs typeface="Courier New" panose="02070309020205020404"/>
                        </a:rPr>
                        <a:t>x</a:t>
                      </a:r>
                      <a:r>
                        <a:rPr lang="en-US" dirty="0">
                          <a:latin typeface="Calibri" panose="020F0502020204030204"/>
                          <a:cs typeface="Calibri" panose="020F0502020204030204"/>
                        </a:rPr>
                        <a:t>,</a:t>
                      </a:r>
                      <a:r>
                        <a:rPr lang="zh-CN" altLang="en-US" dirty="0">
                          <a:latin typeface="Calibri" panose="020F0502020204030204"/>
                          <a:cs typeface="Calibri" panose="020F0502020204030204"/>
                        </a:rPr>
                        <a:t>返回值</a:t>
                      </a:r>
                      <a:endParaRPr lang="zh-CN" altLang="en-US" b="1" i="0" dirty="0">
                        <a:latin typeface="Calibri" panose="020F0502020204030204"/>
                        <a:cs typeface="Calibri" panose="020F0502020204030204"/>
                      </a:endParaRPr>
                    </a:p>
                  </a:txBody>
                  <a:tcPr/>
                </a:tc>
                <a:extLst>
                  <a:ext uri="{0D108BD9-81ED-4DB2-BD59-A6C34878D82A}">
                    <a16:rowId xmlns:a16="http://schemas.microsoft.com/office/drawing/2014/main" val="10003"/>
                  </a:ext>
                </a:extLst>
              </a:tr>
            </a:tbl>
          </a:graphicData>
        </a:graphic>
      </p:graphicFrame>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1" name="Rectangle 3"/>
          <p:cNvSpPr>
            <a:spLocks noGrp="1" noChangeArrowheads="1"/>
          </p:cNvSpPr>
          <p:nvPr>
            <p:ph type="title"/>
          </p:nvPr>
        </p:nvSpPr>
        <p:spPr>
          <a:xfrm>
            <a:off x="246380" y="385445"/>
            <a:ext cx="4147820" cy="561975"/>
          </a:xfrm>
        </p:spPr>
        <p:txBody>
          <a:bodyPr/>
          <a:lstStyle/>
          <a:p>
            <a:pPr marL="119380" indent="-119380"/>
            <a:r>
              <a:rPr lang="zh-CN" altLang="en-US" sz="3200" dirty="0">
                <a:solidFill>
                  <a:schemeClr val="bg1"/>
                </a:solidFill>
              </a:rPr>
              <a:t>例子</a:t>
            </a:r>
            <a:r>
              <a:rPr lang="en-US" sz="3200" dirty="0">
                <a:solidFill>
                  <a:schemeClr val="bg1"/>
                </a:solidFill>
              </a:rPr>
              <a:t>: </a:t>
            </a:r>
            <a:r>
              <a:rPr lang="zh-CN" altLang="en-US" sz="3200" dirty="0">
                <a:solidFill>
                  <a:schemeClr val="bg1"/>
                </a:solidFill>
              </a:rPr>
              <a:t>调用</a:t>
            </a:r>
            <a:r>
              <a:rPr lang="en-US" sz="3200" dirty="0" err="1">
                <a:solidFill>
                  <a:schemeClr val="bg1"/>
                </a:solidFill>
                <a:latin typeface="Courier New Bold" charset="0"/>
                <a:cs typeface="Courier New Bold" charset="0"/>
                <a:sym typeface="Courier New Bold" charset="0"/>
              </a:rPr>
              <a:t>incr</a:t>
            </a:r>
            <a:r>
              <a:rPr lang="en-US" sz="3200" dirty="0">
                <a:solidFill>
                  <a:schemeClr val="bg1"/>
                </a:solidFill>
              </a:rPr>
              <a:t> #1</a:t>
            </a:r>
            <a:endParaRPr lang="en-US" sz="3200" dirty="0">
              <a:solidFill>
                <a:schemeClr val="bg1"/>
              </a:solidFill>
              <a:latin typeface="Courier New Bold" charset="0"/>
              <a:sym typeface="Courier New Bold" charset="0"/>
            </a:endParaRP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subq</a:t>
            </a:r>
            <a:r>
              <a:rPr lang="en-US" sz="1800" b="1" dirty="0">
                <a:solidFill>
                  <a:srgbClr val="FF0000"/>
                </a:solidFill>
                <a:latin typeface="Courier New" panose="02070309020205020404" charset="0"/>
                <a:cs typeface="Courier New" panose="02070309020205020404" charset="0"/>
                <a:sym typeface="Courier New Bold" charset="0"/>
              </a:rPr>
              <a:t>    $16, %</a:t>
            </a:r>
            <a:r>
              <a:rPr lang="en-US" sz="1800" b="1" dirty="0" err="1">
                <a:solidFill>
                  <a:srgbClr val="FF0000"/>
                </a:solidFill>
                <a:latin typeface="Courier New" panose="02070309020205020404" charset="0"/>
                <a:cs typeface="Courier New" panose="02070309020205020404" charset="0"/>
                <a:sym typeface="Courier New Bold" charset="0"/>
              </a:rPr>
              <a:t>rsp</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movq</a:t>
            </a:r>
            <a:r>
              <a:rPr lang="en-US" sz="1800" b="1" dirty="0">
                <a:solidFill>
                  <a:srgbClr val="FF0000"/>
                </a:solidFill>
                <a:latin typeface="Courier New" panose="02070309020205020404" charset="0"/>
                <a:cs typeface="Courier New" panose="02070309020205020404" charset="0"/>
                <a:sym typeface="Courier New Bold" charset="0"/>
              </a:rPr>
              <a:t>    $15213, 8(%</a:t>
            </a:r>
            <a:r>
              <a:rPr lang="en-US" sz="1800" b="1" dirty="0" err="1">
                <a:solidFill>
                  <a:srgbClr val="FF0000"/>
                </a:solidFill>
                <a:latin typeface="Courier New" panose="02070309020205020404" charset="0"/>
                <a:cs typeface="Courier New" panose="02070309020205020404" charset="0"/>
                <a:sym typeface="Courier New Bold" charset="0"/>
              </a:rPr>
              <a:t>rsp</a:t>
            </a:r>
            <a:r>
              <a:rPr lang="en-US" sz="1800" b="1" dirty="0">
                <a:solidFill>
                  <a:srgbClr val="FF0000"/>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leaq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63498" name="Line 10"/>
          <p:cNvSpPr>
            <a:spLocks noChangeShapeType="1"/>
          </p:cNvSpPr>
          <p:nvPr/>
        </p:nvSpPr>
        <p:spPr bwMode="auto">
          <a:xfrm flipH="1">
            <a:off x="6477000" y="27432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3499" name="Rectangle 11"/>
          <p:cNvSpPr/>
          <p:nvPr/>
        </p:nvSpPr>
        <p:spPr bwMode="auto">
          <a:xfrm>
            <a:off x="6983413" y="25844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63500" name="Rectangle 12"/>
          <p:cNvSpPr/>
          <p:nvPr/>
        </p:nvSpPr>
        <p:spPr bwMode="auto">
          <a:xfrm>
            <a:off x="5943600" y="1066800"/>
            <a:ext cx="1600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初始化栈结构</a:t>
            </a:r>
          </a:p>
        </p:txBody>
      </p:sp>
      <p:sp>
        <p:nvSpPr>
          <p:cNvPr id="63501" name="Rectangle 13"/>
          <p:cNvSpPr/>
          <p:nvPr/>
        </p:nvSpPr>
        <p:spPr bwMode="auto">
          <a:xfrm>
            <a:off x="5181600" y="16002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16" name="Rectangle 9"/>
          <p:cNvSpPr/>
          <p:nvPr/>
        </p:nvSpPr>
        <p:spPr bwMode="auto">
          <a:xfrm>
            <a:off x="5181600" y="25146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17" name="Rectangle 7"/>
          <p:cNvSpPr/>
          <p:nvPr/>
        </p:nvSpPr>
        <p:spPr bwMode="auto">
          <a:xfrm>
            <a:off x="5181600" y="57150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15213</a:t>
            </a:r>
          </a:p>
        </p:txBody>
      </p:sp>
      <p:sp>
        <p:nvSpPr>
          <p:cNvPr id="18" name="Rectangle 9"/>
          <p:cNvSpPr/>
          <p:nvPr/>
        </p:nvSpPr>
        <p:spPr bwMode="auto">
          <a:xfrm>
            <a:off x="5181600" y="60960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Unused</a:t>
            </a:r>
          </a:p>
        </p:txBody>
      </p:sp>
      <p:sp>
        <p:nvSpPr>
          <p:cNvPr id="19" name="Line 10"/>
          <p:cNvSpPr>
            <a:spLocks noChangeShapeType="1"/>
          </p:cNvSpPr>
          <p:nvPr/>
        </p:nvSpPr>
        <p:spPr bwMode="auto">
          <a:xfrm flipH="1">
            <a:off x="6503987" y="63309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61023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3886200"/>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栈结构结果</a:t>
            </a:r>
          </a:p>
        </p:txBody>
      </p:sp>
      <p:sp>
        <p:nvSpPr>
          <p:cNvPr id="22" name="Rectangle 13"/>
          <p:cNvSpPr/>
          <p:nvPr/>
        </p:nvSpPr>
        <p:spPr bwMode="auto">
          <a:xfrm>
            <a:off x="5181600" y="44196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181600" y="53340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6" name="Line 10"/>
          <p:cNvSpPr>
            <a:spLocks noChangeShapeType="1"/>
          </p:cNvSpPr>
          <p:nvPr/>
        </p:nvSpPr>
        <p:spPr bwMode="auto">
          <a:xfrm flipH="1">
            <a:off x="6477000" y="59436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57150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%rsp+8</a:t>
            </a:r>
          </a:p>
        </p:txBody>
      </p:sp>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movl</a:t>
            </a:r>
            <a:r>
              <a:rPr lang="en-US" sz="1800" b="1" dirty="0">
                <a:solidFill>
                  <a:srgbClr val="FF0000"/>
                </a:solidFill>
                <a:latin typeface="Courier New" panose="02070309020205020404" charset="0"/>
                <a:cs typeface="Courier New" panose="02070309020205020404" charset="0"/>
                <a:sym typeface="Courier New Bold" charset="0"/>
              </a:rPr>
              <a:t>    $3000, %</a:t>
            </a:r>
            <a:r>
              <a:rPr lang="en-US" sz="1800" b="1" dirty="0" err="1">
                <a:solidFill>
                  <a:srgbClr val="FF0000"/>
                </a:solidFill>
                <a:latin typeface="Courier New" panose="02070309020205020404" charset="0"/>
                <a:cs typeface="Courier New" panose="02070309020205020404" charset="0"/>
                <a:sym typeface="Courier New Bold" charset="0"/>
              </a:rPr>
              <a:t>esi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leaq</a:t>
            </a:r>
            <a:r>
              <a:rPr lang="en-US" sz="1800" b="1" dirty="0">
                <a:solidFill>
                  <a:srgbClr val="FF0000"/>
                </a:solidFill>
                <a:latin typeface="Courier New" panose="02070309020205020404" charset="0"/>
                <a:cs typeface="Courier New" panose="02070309020205020404" charset="0"/>
                <a:sym typeface="Courier New Bold" charset="0"/>
              </a:rPr>
              <a:t>    8(%</a:t>
            </a:r>
            <a:r>
              <a:rPr lang="en-US" sz="1800" b="1" dirty="0" err="1">
                <a:solidFill>
                  <a:srgbClr val="FF0000"/>
                </a:solidFill>
                <a:latin typeface="Courier New" panose="02070309020205020404" charset="0"/>
                <a:cs typeface="Courier New" panose="02070309020205020404" charset="0"/>
                <a:sym typeface="Courier New Bold" charset="0"/>
              </a:rPr>
              <a:t>rsp</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rdi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call    </a:t>
            </a:r>
            <a:r>
              <a:rPr lang="en-US" sz="1800" b="1" dirty="0" err="1">
                <a:latin typeface="Courier New" panose="02070309020205020404" charset="0"/>
                <a:cs typeface="Courier New" panose="02070309020205020404" charset="0"/>
                <a:sym typeface="Courier New Bold" charset="0"/>
              </a:rPr>
              <a:t>incr</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rgbClr val="FF0000"/>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7" name="Rectangle 7"/>
          <p:cNvSpPr/>
          <p:nvPr/>
        </p:nvSpPr>
        <p:spPr bwMode="auto">
          <a:xfrm>
            <a:off x="5181600" y="2971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15213</a:t>
            </a:r>
          </a:p>
        </p:txBody>
      </p:sp>
      <p:sp>
        <p:nvSpPr>
          <p:cNvPr id="18" name="Rectangle 9"/>
          <p:cNvSpPr/>
          <p:nvPr/>
        </p:nvSpPr>
        <p:spPr bwMode="auto">
          <a:xfrm>
            <a:off x="5181600" y="3352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Unused</a:t>
            </a:r>
          </a:p>
        </p:txBody>
      </p:sp>
      <p:sp>
        <p:nvSpPr>
          <p:cNvPr id="19" name="Line 10"/>
          <p:cNvSpPr>
            <a:spLocks noChangeShapeType="1"/>
          </p:cNvSpPr>
          <p:nvPr/>
        </p:nvSpPr>
        <p:spPr bwMode="auto">
          <a:xfrm flipH="1">
            <a:off x="6503987" y="35877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33591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11430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a:t>
            </a:r>
          </a:p>
        </p:txBody>
      </p:sp>
      <p:sp>
        <p:nvSpPr>
          <p:cNvPr id="22" name="Rectangle 13"/>
          <p:cNvSpPr/>
          <p:nvPr/>
        </p:nvSpPr>
        <p:spPr bwMode="auto">
          <a:xfrm>
            <a:off x="5181600" y="16764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181600" y="2590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6" name="Line 10"/>
          <p:cNvSpPr>
            <a:spLocks noChangeShapeType="1"/>
          </p:cNvSpPr>
          <p:nvPr/>
        </p:nvSpPr>
        <p:spPr bwMode="auto">
          <a:xfrm flipH="1">
            <a:off x="6477000" y="32004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29718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%rsp+8</a:t>
            </a:r>
          </a:p>
        </p:txBody>
      </p:sp>
      <p:graphicFrame>
        <p:nvGraphicFramePr>
          <p:cNvPr id="24" name="Table 23"/>
          <p:cNvGraphicFramePr>
            <a:graphicFrameLocks noGrp="1"/>
          </p:cNvGraphicFramePr>
          <p:nvPr/>
        </p:nvGraphicFramePr>
        <p:xfrm>
          <a:off x="5257800" y="4114800"/>
          <a:ext cx="3352800" cy="1127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04800">
                <a:tc>
                  <a:txBody>
                    <a:bodyPr/>
                    <a:lstStyle/>
                    <a:p>
                      <a:r>
                        <a:rPr lang="zh-CN" altLang="en-US" sz="1800" dirty="0">
                          <a:latin typeface="Calibri" panose="020F0502020204030204"/>
                          <a:cs typeface="Calibri" panose="020F0502020204030204"/>
                          <a:sym typeface="+mn-ea"/>
                        </a:rPr>
                        <a:t>寄存器</a:t>
                      </a:r>
                      <a:endParaRPr lang="en-US" dirty="0">
                        <a:latin typeface="Calibri" panose="020F0502020204030204"/>
                        <a:cs typeface="Calibri" panose="020F0502020204030204"/>
                      </a:endParaRPr>
                    </a:p>
                  </a:txBody>
                  <a:tcPr/>
                </a:tc>
                <a:tc>
                  <a:txBody>
                    <a:bodyPr/>
                    <a:lstStyle/>
                    <a:p>
                      <a:r>
                        <a:rPr lang="zh-CN" altLang="en-US" sz="1800" dirty="0">
                          <a:latin typeface="Calibri" panose="020F0502020204030204"/>
                          <a:cs typeface="Calibri" panose="020F0502020204030204"/>
                          <a:sym typeface="+mn-ea"/>
                        </a:rPr>
                        <a:t>用于</a:t>
                      </a:r>
                      <a:endParaRPr lang="en-US" dirty="0">
                        <a:latin typeface="Calibri" panose="020F0502020204030204"/>
                        <a:cs typeface="Calibri" panose="020F0502020204030204"/>
                      </a:endParaRP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a:latin typeface="Courier New" panose="02070309020205020404"/>
                          <a:cs typeface="Courier New" panose="02070309020205020404"/>
                        </a:rPr>
                        <a:t>&amp;v1</a:t>
                      </a:r>
                    </a:p>
                  </a:txBody>
                  <a:tcPr/>
                </a:tc>
                <a:extLst>
                  <a:ext uri="{0D108BD9-81ED-4DB2-BD59-A6C34878D82A}">
                    <a16:rowId xmlns:a16="http://schemas.microsoft.com/office/drawing/2014/main" val="10001"/>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a:latin typeface="Courier New" panose="02070309020205020404"/>
                          <a:cs typeface="Courier New" panose="02070309020205020404"/>
                        </a:rPr>
                        <a:t>3000</a:t>
                      </a:r>
                    </a:p>
                  </a:txBody>
                  <a:tcPr/>
                </a:tc>
                <a:extLst>
                  <a:ext uri="{0D108BD9-81ED-4DB2-BD59-A6C34878D82A}">
                    <a16:rowId xmlns:a16="http://schemas.microsoft.com/office/drawing/2014/main" val="10002"/>
                  </a:ext>
                </a:extLst>
              </a:tr>
            </a:tbl>
          </a:graphicData>
        </a:graphic>
      </p:graphicFrame>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a:solidFill>
                  <a:schemeClr val="bg1"/>
                </a:solidFill>
              </a:rPr>
              <a:t>例子</a:t>
            </a:r>
            <a:r>
              <a:rPr lang="en-US" sz="3200" dirty="0">
                <a:solidFill>
                  <a:schemeClr val="bg1"/>
                </a:solidFill>
              </a:rPr>
              <a:t>: </a:t>
            </a:r>
            <a:r>
              <a:rPr lang="zh-CN" altLang="en-US" sz="3200" dirty="0">
                <a:solidFill>
                  <a:schemeClr val="bg1"/>
                </a:solidFill>
              </a:rPr>
              <a:t>调用</a:t>
            </a:r>
            <a:r>
              <a:rPr lang="en-US" sz="3200" dirty="0" err="1">
                <a:solidFill>
                  <a:schemeClr val="bg1"/>
                </a:solidFill>
                <a:latin typeface="Courier New Bold" charset="0"/>
                <a:cs typeface="Courier New Bold" charset="0"/>
                <a:sym typeface="Courier New Bold" charset="0"/>
              </a:rPr>
              <a:t>incr</a:t>
            </a:r>
            <a:r>
              <a:rPr lang="en-US" sz="3200" dirty="0">
                <a:solidFill>
                  <a:schemeClr val="bg1"/>
                </a:solidFill>
              </a:rPr>
              <a:t> #2</a:t>
            </a:r>
            <a:endParaRPr lang="en-US" sz="3200" dirty="0">
              <a:solidFill>
                <a:schemeClr val="bg1"/>
              </a:solidFill>
              <a:latin typeface="Courier New Bold" charset="0"/>
              <a:sym typeface="Courier New Bold"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573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49572" name="Text Box 4"/>
          <p:cNvSpPr txBox="1">
            <a:spLocks noChangeArrowheads="1"/>
          </p:cNvSpPr>
          <p:nvPr/>
        </p:nvSpPr>
        <p:spPr bwMode="auto">
          <a:xfrm>
            <a:off x="67945" y="3122930"/>
            <a:ext cx="9056370" cy="2306955"/>
          </a:xfrm>
          <a:prstGeom prst="rect">
            <a:avLst/>
          </a:prstGeom>
          <a:noFill/>
          <a:ln w="9525">
            <a:noFill/>
            <a:miter lim="800000"/>
          </a:ln>
          <a:effectLst/>
        </p:spPr>
        <p:txBody>
          <a:bodyPr wrap="square">
            <a:spAutoFit/>
          </a:bodyPr>
          <a:lstStyle/>
          <a:p>
            <a:pPr marL="342900" indent="-342900" eaLnBrk="1" hangingPunct="1">
              <a:spcBef>
                <a:spcPct val="50000"/>
              </a:spcBef>
              <a:buFont typeface="Wingdings" panose="05000000000000000000" charset="0"/>
              <a:buChar char=""/>
            </a:pPr>
            <a:r>
              <a:rPr lang="en-US" altLang="zh-CN" sz="2400" dirty="0">
                <a:solidFill>
                  <a:srgbClr val="DF664A"/>
                </a:solidFill>
                <a:latin typeface="黑体" panose="02010609060101010101" charset="-122"/>
                <a:ea typeface="黑体" panose="02010609060101010101" charset="-122"/>
                <a:cs typeface="黑体" panose="02010609060101010101" charset="-122"/>
              </a:rPr>
              <a:t>指令中需给出的信息：</a:t>
            </a:r>
          </a:p>
          <a:p>
            <a:pPr marL="342900" indent="-342900" eaLnBrk="1" hangingPunct="1">
              <a:spcBef>
                <a:spcPct val="50000"/>
              </a:spcBef>
              <a:buClr>
                <a:srgbClr val="F8A578"/>
              </a:buClr>
              <a:buFont typeface="Arial" panose="020B0604020202020204" pitchFamily="34" charset="0"/>
              <a:buChar char="•"/>
            </a:pPr>
            <a:r>
              <a:rPr lang="zh-CN" altLang="en-US" sz="2000" b="1">
                <a:latin typeface="黑体" panose="02010609060101010101" charset="-122"/>
                <a:ea typeface="黑体" panose="02010609060101010101" charset="-122"/>
              </a:rPr>
              <a:t>操作性质（操作码）</a:t>
            </a:r>
          </a:p>
          <a:p>
            <a:pPr marL="342900" indent="-342900" eaLnBrk="1" hangingPunct="1">
              <a:spcBef>
                <a:spcPct val="50000"/>
              </a:spcBef>
              <a:buClr>
                <a:srgbClr val="F8A578"/>
              </a:buClr>
              <a:buFont typeface="Arial" panose="020B0604020202020204" pitchFamily="34" charset="0"/>
              <a:buChar char="•"/>
            </a:pPr>
            <a:r>
              <a:rPr lang="zh-CN" altLang="en-US" sz="2000" b="1">
                <a:latin typeface="黑体" panose="02010609060101010101" charset="-122"/>
                <a:ea typeface="黑体" panose="02010609060101010101" charset="-122"/>
              </a:rPr>
              <a:t>源操作数1 或/和 源操作数2（立即数、寄存器编号、存储地址）</a:t>
            </a:r>
          </a:p>
          <a:p>
            <a:pPr marL="342900" indent="-342900" eaLnBrk="1" hangingPunct="1">
              <a:spcBef>
                <a:spcPct val="50000"/>
              </a:spcBef>
              <a:buClr>
                <a:srgbClr val="F8A578"/>
              </a:buClr>
              <a:buFont typeface="Arial" panose="020B0604020202020204" pitchFamily="34" charset="0"/>
              <a:buChar char="•"/>
            </a:pPr>
            <a:r>
              <a:rPr lang="zh-CN" altLang="en-US" sz="2000" b="1">
                <a:latin typeface="黑体" panose="02010609060101010101" charset="-122"/>
                <a:ea typeface="黑体" panose="02010609060101010101" charset="-122"/>
              </a:rPr>
              <a:t>目的操作数地址   （寄存器编号、存储地址）</a:t>
            </a:r>
          </a:p>
          <a:p>
            <a:pPr marL="342900" indent="-342900" eaLnBrk="1" hangingPunct="1">
              <a:spcBef>
                <a:spcPct val="50000"/>
              </a:spcBef>
              <a:buFont typeface="Wingdings" panose="05000000000000000000" charset="0"/>
              <a:buChar char=""/>
            </a:pPr>
            <a:r>
              <a:rPr lang="en-US" altLang="zh-CN" sz="2000" b="1">
                <a:latin typeface="黑体" panose="02010609060101010101" charset="-122"/>
                <a:ea typeface="黑体" panose="02010609060101010101" charset="-122"/>
              </a:rPr>
              <a:t>	</a:t>
            </a:r>
            <a:r>
              <a:rPr lang="zh-CN" altLang="en-US" sz="2000" b="1">
                <a:latin typeface="黑体" panose="02010609060101010101" charset="-122"/>
                <a:ea typeface="黑体" panose="02010609060101010101" charset="-122"/>
              </a:rPr>
              <a:t>存储地址的描述与操作数的数据结构有关！</a:t>
            </a:r>
          </a:p>
        </p:txBody>
      </p:sp>
      <p:sp>
        <p:nvSpPr>
          <p:cNvPr id="749571" name="Rectangle 3"/>
          <p:cNvSpPr>
            <a:spLocks noGrp="1" noChangeArrowheads="1"/>
          </p:cNvSpPr>
          <p:nvPr/>
        </p:nvSpPr>
        <p:spPr>
          <a:xfrm>
            <a:off x="0" y="920115"/>
            <a:ext cx="9124950" cy="2228215"/>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a:lnSpc>
                <a:spcPct val="120000"/>
              </a:lnSpc>
            </a:pPr>
            <a:r>
              <a:rPr lang="zh-CN" altLang="en-US" sz="2000">
                <a:solidFill>
                  <a:srgbClr val="F49D4A"/>
                </a:solidFill>
                <a:latin typeface="黑体" panose="02010609060101010101" charset="-122"/>
                <a:ea typeface="黑体" panose="02010609060101010101" charset="-122"/>
              </a:rPr>
              <a:t>程序启动前，</a:t>
            </a:r>
            <a:r>
              <a:rPr lang="zh-CN" altLang="en-US" sz="2000">
                <a:latin typeface="黑体" panose="02010609060101010101" charset="-122"/>
                <a:ea typeface="黑体" panose="02010609060101010101" charset="-122"/>
              </a:rPr>
              <a:t>指令和数据都存放在存储器中，形式上没有差别，都是</a:t>
            </a:r>
            <a:r>
              <a:rPr lang="en-US" altLang="zh-CN" sz="2000">
                <a:latin typeface="黑体" panose="02010609060101010101" charset="-122"/>
                <a:ea typeface="黑体" panose="02010609060101010101" charset="-122"/>
              </a:rPr>
              <a:t>0/1</a:t>
            </a:r>
            <a:r>
              <a:rPr lang="zh-CN" altLang="en-US" sz="2000">
                <a:latin typeface="黑体" panose="02010609060101010101" charset="-122"/>
                <a:ea typeface="黑体" panose="02010609060101010101" charset="-122"/>
              </a:rPr>
              <a:t>序列</a:t>
            </a:r>
          </a:p>
          <a:p>
            <a:pPr>
              <a:lnSpc>
                <a:spcPct val="120000"/>
              </a:lnSpc>
              <a:buClr>
                <a:srgbClr val="F8A578"/>
              </a:buClr>
              <a:buFont typeface="Arial" panose="020B0604020202020204" pitchFamily="34" charset="0"/>
              <a:buChar char="•"/>
            </a:pPr>
            <a:r>
              <a:rPr lang="zh-CN" altLang="en-US" sz="2000">
                <a:latin typeface="黑体" panose="02010609060101010101" charset="-122"/>
                <a:ea typeface="黑体" panose="02010609060101010101" charset="-122"/>
              </a:rPr>
              <a:t>采用”</a:t>
            </a:r>
            <a:r>
              <a:rPr lang="zh-CN" altLang="en-US" sz="2000">
                <a:solidFill>
                  <a:srgbClr val="F49D4A"/>
                </a:solidFill>
                <a:latin typeface="黑体" panose="02010609060101010101" charset="-122"/>
                <a:ea typeface="黑体" panose="02010609060101010101" charset="-122"/>
              </a:rPr>
              <a:t>存储程序</a:t>
            </a:r>
            <a:r>
              <a:rPr lang="zh-CN" altLang="en-US" sz="2000">
                <a:latin typeface="黑体" panose="02010609060101010101" charset="-122"/>
                <a:ea typeface="黑体" panose="02010609060101010101" charset="-122"/>
              </a:rPr>
              <a:t>“工作方式：</a:t>
            </a:r>
          </a:p>
          <a:p>
            <a:pPr lvl="1">
              <a:lnSpc>
                <a:spcPct val="120000"/>
              </a:lnSpc>
            </a:pPr>
            <a:r>
              <a:rPr lang="zh-CN" altLang="en-US" sz="2000">
                <a:solidFill>
                  <a:schemeClr val="tx1"/>
                </a:solidFill>
                <a:latin typeface="黑体" panose="02010609060101010101" charset="-122"/>
                <a:ea typeface="黑体" panose="02010609060101010101" charset="-122"/>
              </a:rPr>
              <a:t>程序由指令组成，程序被启动后，计算机能自动取出一条一条指令执行，在执行过程中无需人的干预。</a:t>
            </a:r>
          </a:p>
          <a:p>
            <a:pPr>
              <a:lnSpc>
                <a:spcPct val="120000"/>
              </a:lnSpc>
            </a:pPr>
            <a:r>
              <a:rPr lang="zh-CN" altLang="en-US" sz="2000">
                <a:solidFill>
                  <a:srgbClr val="F49D4A"/>
                </a:solidFill>
                <a:latin typeface="黑体" panose="02010609060101010101" charset="-122"/>
                <a:ea typeface="黑体" panose="02010609060101010101" charset="-122"/>
              </a:rPr>
              <a:t>指令执行过程中，</a:t>
            </a:r>
            <a:r>
              <a:rPr lang="zh-CN" altLang="en-US" sz="2000">
                <a:latin typeface="黑体" panose="02010609060101010101" charset="-122"/>
                <a:ea typeface="黑体" panose="02010609060101010101" charset="-122"/>
              </a:rPr>
              <a:t>指令和数据被从存储器取到</a:t>
            </a:r>
            <a:r>
              <a:rPr lang="en-US" altLang="zh-CN" sz="2000">
                <a:latin typeface="黑体" panose="02010609060101010101" charset="-122"/>
                <a:ea typeface="黑体" panose="02010609060101010101" charset="-122"/>
              </a:rPr>
              <a:t>CPU</a:t>
            </a:r>
            <a:r>
              <a:rPr lang="zh-CN" altLang="en-US" sz="2000">
                <a:latin typeface="黑体" panose="02010609060101010101" charset="-122"/>
                <a:ea typeface="黑体" panose="02010609060101010101" charset="-122"/>
              </a:rPr>
              <a:t>，存放在</a:t>
            </a:r>
            <a:r>
              <a:rPr lang="en-US" altLang="zh-CN" sz="2000">
                <a:latin typeface="黑体" panose="02010609060101010101" charset="-122"/>
                <a:ea typeface="黑体" panose="02010609060101010101" charset="-122"/>
              </a:rPr>
              <a:t>CPU</a:t>
            </a:r>
            <a:r>
              <a:rPr lang="zh-CN" altLang="en-US" sz="2000">
                <a:latin typeface="黑体" panose="02010609060101010101" charset="-122"/>
                <a:ea typeface="黑体" panose="02010609060101010101" charset="-122"/>
              </a:rPr>
              <a:t>内的寄存器中</a:t>
            </a:r>
          </a:p>
          <a:p>
            <a:pPr>
              <a:lnSpc>
                <a:spcPct val="105000"/>
              </a:lnSpc>
              <a:buFontTx/>
              <a:buNone/>
            </a:pPr>
            <a:endParaRPr lang="zh-CN" altLang="en-US" sz="2000">
              <a:latin typeface="黑体" panose="02010609060101010101" charset="-122"/>
              <a:ea typeface="黑体" panose="02010609060101010101" charset="-122"/>
            </a:endParaRPr>
          </a:p>
        </p:txBody>
      </p:sp>
      <p:sp>
        <p:nvSpPr>
          <p:cNvPr id="3" name="文本框 2"/>
          <p:cNvSpPr txBox="1"/>
          <p:nvPr/>
        </p:nvSpPr>
        <p:spPr>
          <a:xfrm>
            <a:off x="68104" y="511334"/>
            <a:ext cx="3211830" cy="460375"/>
          </a:xfrm>
          <a:prstGeom prst="rect">
            <a:avLst/>
          </a:prstGeom>
          <a:noFill/>
        </p:spPr>
        <p:txBody>
          <a:bodyPr wrap="square" rtlCol="0">
            <a:spAutoFit/>
          </a:bodyPr>
          <a:lstStyle/>
          <a:p>
            <a:pPr marL="342900" indent="-342900">
              <a:buClr>
                <a:srgbClr val="ED7D31"/>
              </a:buClr>
              <a:buFont typeface="Wingdings" panose="05000000000000000000" charset="0"/>
              <a:buChar char=""/>
            </a:pPr>
            <a:r>
              <a:rPr lang="en-US" altLang="zh-CN" sz="2400" dirty="0">
                <a:solidFill>
                  <a:srgbClr val="DF664A"/>
                </a:solidFill>
                <a:latin typeface="黑体" panose="02010609060101010101" charset="-122"/>
                <a:cs typeface="黑体" panose="02010609060101010101" charset="-122"/>
              </a:rPr>
              <a:t>程序VS指令：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9571">
                                            <p:txEl>
                                              <p:pRg st="0" end="0"/>
                                            </p:txEl>
                                          </p:spTgt>
                                        </p:tgtEl>
                                        <p:attrNameLst>
                                          <p:attrName>style.visibility</p:attrName>
                                        </p:attrNameLst>
                                      </p:cBhvr>
                                      <p:to>
                                        <p:strVal val="visible"/>
                                      </p:to>
                                    </p:set>
                                    <p:animEffect transition="in" filter="blinds(horizontal)">
                                      <p:cBhvr>
                                        <p:cTn id="7" dur="500"/>
                                        <p:tgtEl>
                                          <p:spTgt spid="74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49571">
                                            <p:txEl>
                                              <p:pRg st="1" end="1"/>
                                            </p:txEl>
                                          </p:spTgt>
                                        </p:tgtEl>
                                        <p:attrNameLst>
                                          <p:attrName>style.visibility</p:attrName>
                                        </p:attrNameLst>
                                      </p:cBhvr>
                                      <p:to>
                                        <p:strVal val="visible"/>
                                      </p:to>
                                    </p:set>
                                    <p:animEffect transition="in" filter="blinds(horizontal)">
                                      <p:cBhvr>
                                        <p:cTn id="12" dur="500"/>
                                        <p:tgtEl>
                                          <p:spTgt spid="74957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49571">
                                            <p:txEl>
                                              <p:pRg st="2" end="2"/>
                                            </p:txEl>
                                          </p:spTgt>
                                        </p:tgtEl>
                                        <p:attrNameLst>
                                          <p:attrName>style.visibility</p:attrName>
                                        </p:attrNameLst>
                                      </p:cBhvr>
                                      <p:to>
                                        <p:strVal val="visible"/>
                                      </p:to>
                                    </p:set>
                                    <p:animEffect transition="in" filter="blinds(horizontal)">
                                      <p:cBhvr>
                                        <p:cTn id="15" dur="500"/>
                                        <p:tgtEl>
                                          <p:spTgt spid="74957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49571">
                                            <p:txEl>
                                              <p:pRg st="3" end="3"/>
                                            </p:txEl>
                                          </p:spTgt>
                                        </p:tgtEl>
                                        <p:attrNameLst>
                                          <p:attrName>style.visibility</p:attrName>
                                        </p:attrNameLst>
                                      </p:cBhvr>
                                      <p:to>
                                        <p:strVal val="visible"/>
                                      </p:to>
                                    </p:set>
                                    <p:animEffect transition="in" filter="blinds(horizontal)">
                                      <p:cBhvr>
                                        <p:cTn id="20" dur="500"/>
                                        <p:tgtEl>
                                          <p:spTgt spid="74957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49572">
                                            <p:txEl>
                                              <p:pRg st="0" end="0"/>
                                            </p:txEl>
                                          </p:spTgt>
                                        </p:tgtEl>
                                        <p:attrNameLst>
                                          <p:attrName>style.visibility</p:attrName>
                                        </p:attrNameLst>
                                      </p:cBhvr>
                                      <p:to>
                                        <p:strVal val="visible"/>
                                      </p:to>
                                    </p:set>
                                    <p:animEffect transition="in" filter="blinds(horizontal)">
                                      <p:cBhvr>
                                        <p:cTn id="25" dur="500"/>
                                        <p:tgtEl>
                                          <p:spTgt spid="74957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49572">
                                            <p:txEl>
                                              <p:pRg st="1" end="1"/>
                                            </p:txEl>
                                          </p:spTgt>
                                        </p:tgtEl>
                                        <p:attrNameLst>
                                          <p:attrName>style.visibility</p:attrName>
                                        </p:attrNameLst>
                                      </p:cBhvr>
                                      <p:to>
                                        <p:strVal val="visible"/>
                                      </p:to>
                                    </p:set>
                                    <p:animEffect transition="in" filter="blinds(horizontal)">
                                      <p:cBhvr>
                                        <p:cTn id="30" dur="500"/>
                                        <p:tgtEl>
                                          <p:spTgt spid="74957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49572">
                                            <p:txEl>
                                              <p:pRg st="2" end="2"/>
                                            </p:txEl>
                                          </p:spTgt>
                                        </p:tgtEl>
                                        <p:attrNameLst>
                                          <p:attrName>style.visibility</p:attrName>
                                        </p:attrNameLst>
                                      </p:cBhvr>
                                      <p:to>
                                        <p:strVal val="visible"/>
                                      </p:to>
                                    </p:set>
                                    <p:animEffect transition="in" filter="blinds(horizontal)">
                                      <p:cBhvr>
                                        <p:cTn id="35" dur="500"/>
                                        <p:tgtEl>
                                          <p:spTgt spid="74957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49572">
                                            <p:txEl>
                                              <p:pRg st="3" end="3"/>
                                            </p:txEl>
                                          </p:spTgt>
                                        </p:tgtEl>
                                        <p:attrNameLst>
                                          <p:attrName>style.visibility</p:attrName>
                                        </p:attrNameLst>
                                      </p:cBhvr>
                                      <p:to>
                                        <p:strVal val="visible"/>
                                      </p:to>
                                    </p:set>
                                    <p:animEffect transition="in" filter="blinds(horizontal)">
                                      <p:cBhvr>
                                        <p:cTn id="40" dur="500"/>
                                        <p:tgtEl>
                                          <p:spTgt spid="749572">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49572">
                                            <p:txEl>
                                              <p:pRg st="4" end="4"/>
                                            </p:txEl>
                                          </p:spTgt>
                                        </p:tgtEl>
                                        <p:attrNameLst>
                                          <p:attrName>style.visibility</p:attrName>
                                        </p:attrNameLst>
                                      </p:cBhvr>
                                      <p:to>
                                        <p:strVal val="visible"/>
                                      </p:to>
                                    </p:set>
                                    <p:animEffect transition="in" filter="blinds(horizontal)">
                                      <p:cBhvr>
                                        <p:cTn id="45" dur="500"/>
                                        <p:tgtEl>
                                          <p:spTgt spid="7495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movl</a:t>
            </a:r>
            <a:r>
              <a:rPr lang="en-US" sz="1800" b="1" dirty="0">
                <a:latin typeface="Courier New" panose="02070309020205020404" charset="0"/>
                <a:cs typeface="Courier New" panose="02070309020205020404" charset="0"/>
                <a:sym typeface="Courier New Bold" charset="0"/>
              </a:rPr>
              <a:t>    $3000, %</a:t>
            </a:r>
            <a:r>
              <a:rPr lang="en-US" sz="1800" b="1" dirty="0" err="1">
                <a:latin typeface="Courier New" panose="02070309020205020404" charset="0"/>
                <a:cs typeface="Courier New" panose="02070309020205020404" charset="0"/>
                <a:sym typeface="Courier New Bold" charset="0"/>
              </a:rPr>
              <a:t>esi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leaq</a:t>
            </a:r>
            <a:r>
              <a:rPr lang="en-US" sz="1800" b="1" dirty="0">
                <a:latin typeface="Courier New" panose="02070309020205020404" charset="0"/>
                <a:cs typeface="Courier New" panose="02070309020205020404" charset="0"/>
                <a:sym typeface="Courier New Bold" charset="0"/>
              </a:rPr>
              <a:t>    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call    </a:t>
            </a:r>
            <a:r>
              <a:rPr lang="en-US" sz="1800" b="1" dirty="0" err="1">
                <a:solidFill>
                  <a:srgbClr val="FF0000"/>
                </a:solidFill>
                <a:latin typeface="Courier New" panose="02070309020205020404" charset="0"/>
                <a:cs typeface="Courier New" panose="02070309020205020404" charset="0"/>
                <a:sym typeface="Courier New Bold" charset="0"/>
              </a:rPr>
              <a:t>incr</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long v2 = </a:t>
            </a:r>
            <a:r>
              <a:rPr lang="en-US" sz="1800" b="1" dirty="0" err="1">
                <a:solidFill>
                  <a:srgbClr val="FF0000"/>
                </a:solidFill>
                <a:latin typeface="Courier New" panose="02070309020205020404" charset="0"/>
                <a:cs typeface="Courier New" panose="02070309020205020404" charset="0"/>
                <a:sym typeface="Courier New Bold" charset="0"/>
              </a:rPr>
              <a:t>incr</a:t>
            </a:r>
            <a:r>
              <a:rPr lang="en-US" sz="1800" b="1" dirty="0">
                <a:solidFill>
                  <a:srgbClr val="FF0000"/>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7" name="Rectangle 7"/>
          <p:cNvSpPr/>
          <p:nvPr/>
        </p:nvSpPr>
        <p:spPr bwMode="auto">
          <a:xfrm>
            <a:off x="5181600" y="2971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b="1" dirty="0">
                <a:solidFill>
                  <a:srgbClr val="FF0000"/>
                </a:solidFill>
                <a:latin typeface="Courier New Bold" charset="0"/>
                <a:cs typeface="Courier New Bold" charset="0"/>
                <a:sym typeface="Courier New Bold" charset="0"/>
              </a:rPr>
              <a:t>18213</a:t>
            </a:r>
          </a:p>
        </p:txBody>
      </p:sp>
      <p:sp>
        <p:nvSpPr>
          <p:cNvPr id="18" name="Rectangle 9"/>
          <p:cNvSpPr/>
          <p:nvPr/>
        </p:nvSpPr>
        <p:spPr bwMode="auto">
          <a:xfrm>
            <a:off x="5181600" y="3352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Unused</a:t>
            </a:r>
          </a:p>
        </p:txBody>
      </p:sp>
      <p:sp>
        <p:nvSpPr>
          <p:cNvPr id="19" name="Line 10"/>
          <p:cNvSpPr>
            <a:spLocks noChangeShapeType="1"/>
          </p:cNvSpPr>
          <p:nvPr/>
        </p:nvSpPr>
        <p:spPr bwMode="auto">
          <a:xfrm flipH="1">
            <a:off x="6503987" y="35877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33591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11430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a:t>
            </a:r>
          </a:p>
        </p:txBody>
      </p:sp>
      <p:sp>
        <p:nvSpPr>
          <p:cNvPr id="22" name="Rectangle 13"/>
          <p:cNvSpPr/>
          <p:nvPr/>
        </p:nvSpPr>
        <p:spPr bwMode="auto">
          <a:xfrm>
            <a:off x="5181600" y="16764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181600" y="2590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6" name="Line 10"/>
          <p:cNvSpPr>
            <a:spLocks noChangeShapeType="1"/>
          </p:cNvSpPr>
          <p:nvPr/>
        </p:nvSpPr>
        <p:spPr bwMode="auto">
          <a:xfrm flipH="1">
            <a:off x="6477000" y="32004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29718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%rsp+8</a:t>
            </a:r>
          </a:p>
        </p:txBody>
      </p:sp>
      <p:graphicFrame>
        <p:nvGraphicFramePr>
          <p:cNvPr id="24" name="Table 23"/>
          <p:cNvGraphicFramePr>
            <a:graphicFrameLocks noGrp="1"/>
          </p:cNvGraphicFramePr>
          <p:nvPr/>
        </p:nvGraphicFramePr>
        <p:xfrm>
          <a:off x="5257800" y="4114800"/>
          <a:ext cx="3352800" cy="1127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a:latin typeface="Courier New" panose="02070309020205020404"/>
                          <a:cs typeface="Courier New" panose="02070309020205020404"/>
                        </a:rPr>
                        <a:t>&amp;v1</a:t>
                      </a:r>
                    </a:p>
                  </a:txBody>
                  <a:tcPr/>
                </a:tc>
                <a:extLst>
                  <a:ext uri="{0D108BD9-81ED-4DB2-BD59-A6C34878D82A}">
                    <a16:rowId xmlns:a16="http://schemas.microsoft.com/office/drawing/2014/main" val="10001"/>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a:latin typeface="Courier New" panose="02070309020205020404"/>
                          <a:cs typeface="Courier New" panose="02070309020205020404"/>
                        </a:rPr>
                        <a:t>3000</a:t>
                      </a:r>
                    </a:p>
                  </a:txBody>
                  <a:tcPr/>
                </a:tc>
                <a:extLst>
                  <a:ext uri="{0D108BD9-81ED-4DB2-BD59-A6C34878D82A}">
                    <a16:rowId xmlns:a16="http://schemas.microsoft.com/office/drawing/2014/main" val="10002"/>
                  </a:ext>
                </a:extLst>
              </a:tr>
            </a:tbl>
          </a:graphicData>
        </a:graphic>
      </p:graphicFrame>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a:solidFill>
                  <a:schemeClr val="bg1"/>
                </a:solidFill>
              </a:rPr>
              <a:t>例子</a:t>
            </a:r>
            <a:r>
              <a:rPr lang="en-US" sz="3200" dirty="0">
                <a:solidFill>
                  <a:schemeClr val="bg1"/>
                </a:solidFill>
              </a:rPr>
              <a:t>: </a:t>
            </a:r>
            <a:r>
              <a:rPr lang="zh-CN" altLang="en-US" sz="3200" dirty="0">
                <a:solidFill>
                  <a:schemeClr val="bg1"/>
                </a:solidFill>
              </a:rPr>
              <a:t>调用</a:t>
            </a:r>
            <a:r>
              <a:rPr lang="en-US" sz="3200" dirty="0" err="1">
                <a:solidFill>
                  <a:schemeClr val="bg1"/>
                </a:solidFill>
                <a:latin typeface="Courier New Bold" charset="0"/>
                <a:cs typeface="Courier New Bold" charset="0"/>
                <a:sym typeface="Courier New Bold" charset="0"/>
              </a:rPr>
              <a:t>incr</a:t>
            </a:r>
            <a:r>
              <a:rPr lang="en-US" sz="3200" dirty="0">
                <a:solidFill>
                  <a:schemeClr val="bg1"/>
                </a:solidFill>
              </a:rPr>
              <a:t> #3</a:t>
            </a:r>
            <a:endParaRPr lang="en-US" sz="3200" dirty="0">
              <a:solidFill>
                <a:schemeClr val="bg1"/>
              </a:solidFill>
              <a:latin typeface="Courier New Bold" charset="0"/>
              <a:sym typeface="Courier New Bold" charset="0"/>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movl</a:t>
            </a:r>
            <a:r>
              <a:rPr lang="en-US" sz="1800" b="1" dirty="0">
                <a:latin typeface="Courier New" panose="02070309020205020404" charset="0"/>
                <a:cs typeface="Courier New" panose="02070309020205020404" charset="0"/>
                <a:sym typeface="Courier New Bold" charset="0"/>
              </a:rPr>
              <a:t>    $3000, %</a:t>
            </a:r>
            <a:r>
              <a:rPr lang="en-US" sz="1800" b="1" dirty="0" err="1">
                <a:latin typeface="Courier New" panose="02070309020205020404" charset="0"/>
                <a:cs typeface="Courier New" panose="02070309020205020404" charset="0"/>
                <a:sym typeface="Courier New Bold" charset="0"/>
              </a:rPr>
              <a:t>esi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leaq</a:t>
            </a:r>
            <a:r>
              <a:rPr lang="en-US" sz="1800" b="1" dirty="0">
                <a:latin typeface="Courier New" panose="02070309020205020404" charset="0"/>
                <a:cs typeface="Courier New" panose="02070309020205020404" charset="0"/>
                <a:sym typeface="Courier New Bold" charset="0"/>
              </a:rPr>
              <a:t>    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call    </a:t>
            </a:r>
            <a:r>
              <a:rPr lang="en-US" sz="1800" b="1" dirty="0" err="1">
                <a:latin typeface="Courier New" panose="02070309020205020404" charset="0"/>
                <a:cs typeface="Courier New" panose="02070309020205020404" charset="0"/>
                <a:sym typeface="Courier New Bold" charset="0"/>
              </a:rPr>
              <a:t>incr</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addq</a:t>
            </a:r>
            <a:r>
              <a:rPr lang="en-US" sz="1800" b="1" dirty="0">
                <a:solidFill>
                  <a:srgbClr val="FF0000"/>
                </a:solidFill>
                <a:latin typeface="Courier New" panose="02070309020205020404" charset="0"/>
                <a:cs typeface="Courier New" panose="02070309020205020404" charset="0"/>
                <a:sym typeface="Courier New Bold" charset="0"/>
              </a:rPr>
              <a:t>    8(%</a:t>
            </a:r>
            <a:r>
              <a:rPr lang="en-US" sz="1800" b="1" dirty="0" err="1">
                <a:solidFill>
                  <a:srgbClr val="FF0000"/>
                </a:solidFill>
                <a:latin typeface="Courier New" panose="02070309020205020404" charset="0"/>
                <a:cs typeface="Courier New" panose="02070309020205020404" charset="0"/>
                <a:sym typeface="Courier New Bold" charset="0"/>
              </a:rPr>
              <a:t>rsp</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rax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ret</a:t>
            </a: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a:t>
            </a:r>
            <a:r>
              <a:rPr lang="en-US" sz="1800" b="1" dirty="0">
                <a:solidFill>
                  <a:srgbClr val="FF0000"/>
                </a:solidFill>
                <a:latin typeface="Courier New" panose="02070309020205020404" charset="0"/>
                <a:cs typeface="Courier New" panose="02070309020205020404" charset="0"/>
                <a:sym typeface="Courier New Bold" charset="0"/>
              </a:rPr>
              <a:t>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7" name="Rectangle 7"/>
          <p:cNvSpPr/>
          <p:nvPr/>
        </p:nvSpPr>
        <p:spPr bwMode="auto">
          <a:xfrm>
            <a:off x="5181600" y="2590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b="1" dirty="0">
                <a:solidFill>
                  <a:schemeClr val="tx1"/>
                </a:solidFill>
                <a:latin typeface="Courier New Bold" charset="0"/>
                <a:cs typeface="Courier New Bold" charset="0"/>
                <a:sym typeface="Courier New Bold" charset="0"/>
              </a:rPr>
              <a:t>18213</a:t>
            </a:r>
          </a:p>
        </p:txBody>
      </p:sp>
      <p:sp>
        <p:nvSpPr>
          <p:cNvPr id="18" name="Rectangle 9"/>
          <p:cNvSpPr/>
          <p:nvPr/>
        </p:nvSpPr>
        <p:spPr bwMode="auto">
          <a:xfrm>
            <a:off x="5181600" y="2971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Unused</a:t>
            </a:r>
          </a:p>
        </p:txBody>
      </p:sp>
      <p:sp>
        <p:nvSpPr>
          <p:cNvPr id="19" name="Line 10"/>
          <p:cNvSpPr>
            <a:spLocks noChangeShapeType="1"/>
          </p:cNvSpPr>
          <p:nvPr/>
        </p:nvSpPr>
        <p:spPr bwMode="auto">
          <a:xfrm flipH="1">
            <a:off x="6503987" y="32067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29781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7620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a:t>
            </a:r>
          </a:p>
        </p:txBody>
      </p:sp>
      <p:sp>
        <p:nvSpPr>
          <p:cNvPr id="22" name="Rectangle 13"/>
          <p:cNvSpPr/>
          <p:nvPr/>
        </p:nvSpPr>
        <p:spPr bwMode="auto">
          <a:xfrm>
            <a:off x="5181600" y="12954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181600" y="2209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6" name="Line 10"/>
          <p:cNvSpPr>
            <a:spLocks noChangeShapeType="1"/>
          </p:cNvSpPr>
          <p:nvPr/>
        </p:nvSpPr>
        <p:spPr bwMode="auto">
          <a:xfrm flipH="1">
            <a:off x="6477000" y="28194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25908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%rsp+8</a:t>
            </a:r>
          </a:p>
        </p:txBody>
      </p:sp>
      <p:graphicFrame>
        <p:nvGraphicFramePr>
          <p:cNvPr id="24" name="Table 23"/>
          <p:cNvGraphicFramePr>
            <a:graphicFrameLocks noGrp="1"/>
          </p:cNvGraphicFramePr>
          <p:nvPr/>
        </p:nvGraphicFramePr>
        <p:xfrm>
          <a:off x="5257800" y="3733800"/>
          <a:ext cx="3352800" cy="746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b="1" i="0" dirty="0">
                          <a:latin typeface="Courier New" panose="02070309020205020404"/>
                          <a:cs typeface="Courier New" panose="02070309020205020404"/>
                        </a:rPr>
                        <a:t>返回结果值</a:t>
                      </a:r>
                    </a:p>
                  </a:txBody>
                  <a:tcPr/>
                </a:tc>
                <a:extLst>
                  <a:ext uri="{0D108BD9-81ED-4DB2-BD59-A6C34878D82A}">
                    <a16:rowId xmlns:a16="http://schemas.microsoft.com/office/drawing/2014/main" val="10001"/>
                  </a:ext>
                </a:extLst>
              </a:tr>
            </a:tbl>
          </a:graphicData>
        </a:graphic>
      </p:graphicFrame>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a:solidFill>
                  <a:schemeClr val="bg1"/>
                </a:solidFill>
              </a:rPr>
              <a:t>例子</a:t>
            </a:r>
            <a:r>
              <a:rPr lang="en-US" sz="3200" dirty="0">
                <a:solidFill>
                  <a:schemeClr val="bg1"/>
                </a:solidFill>
              </a:rPr>
              <a:t>: </a:t>
            </a:r>
            <a:r>
              <a:rPr lang="zh-CN" altLang="en-US" sz="3200" dirty="0">
                <a:solidFill>
                  <a:schemeClr val="bg1"/>
                </a:solidFill>
              </a:rPr>
              <a:t>调用</a:t>
            </a:r>
            <a:r>
              <a:rPr lang="en-US" sz="3200" dirty="0" err="1">
                <a:solidFill>
                  <a:schemeClr val="bg1"/>
                </a:solidFill>
                <a:latin typeface="Courier New Bold" charset="0"/>
                <a:cs typeface="Courier New Bold" charset="0"/>
                <a:sym typeface="Courier New Bold" charset="0"/>
              </a:rPr>
              <a:t>incr</a:t>
            </a:r>
            <a:r>
              <a:rPr lang="en-US" sz="3200" dirty="0">
                <a:solidFill>
                  <a:schemeClr val="bg1"/>
                </a:solidFill>
              </a:rPr>
              <a:t> #4</a:t>
            </a:r>
            <a:endParaRPr lang="en-US" sz="3200" dirty="0">
              <a:solidFill>
                <a:schemeClr val="bg1"/>
              </a:solidFill>
              <a:latin typeface="Courier New Bold" charset="0"/>
              <a:sym typeface="Courier New Bold" charset="0"/>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movl</a:t>
            </a:r>
            <a:r>
              <a:rPr lang="en-US" sz="1800" b="1" dirty="0">
                <a:latin typeface="Courier New" panose="02070309020205020404" charset="0"/>
                <a:cs typeface="Courier New" panose="02070309020205020404" charset="0"/>
                <a:sym typeface="Courier New Bold" charset="0"/>
              </a:rPr>
              <a:t>    $3000, %</a:t>
            </a:r>
            <a:r>
              <a:rPr lang="en-US" sz="1800" b="1" dirty="0" err="1">
                <a:latin typeface="Courier New" panose="02070309020205020404" charset="0"/>
                <a:cs typeface="Courier New" panose="02070309020205020404" charset="0"/>
                <a:sym typeface="Courier New Bold" charset="0"/>
              </a:rPr>
              <a:t>esi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leaq</a:t>
            </a:r>
            <a:r>
              <a:rPr lang="en-US" sz="1800" b="1" dirty="0">
                <a:latin typeface="Courier New" panose="02070309020205020404" charset="0"/>
                <a:cs typeface="Courier New" panose="02070309020205020404" charset="0"/>
                <a:sym typeface="Courier New Bold" charset="0"/>
              </a:rPr>
              <a:t>    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call    </a:t>
            </a:r>
            <a:r>
              <a:rPr lang="en-US" sz="1800" b="1" dirty="0" err="1">
                <a:latin typeface="Courier New" panose="02070309020205020404" charset="0"/>
                <a:cs typeface="Courier New" panose="02070309020205020404" charset="0"/>
                <a:sym typeface="Courier New Bold" charset="0"/>
              </a:rPr>
              <a:t>incr</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addq</a:t>
            </a:r>
            <a:r>
              <a:rPr lang="en-US" sz="1800" b="1" dirty="0">
                <a:solidFill>
                  <a:srgbClr val="FF0000"/>
                </a:solidFill>
                <a:latin typeface="Courier New" panose="02070309020205020404" charset="0"/>
                <a:cs typeface="Courier New" panose="02070309020205020404" charset="0"/>
                <a:sym typeface="Courier New Bold" charset="0"/>
              </a:rPr>
              <a:t>    $16, %</a:t>
            </a:r>
            <a:r>
              <a:rPr lang="en-US" sz="1800" b="1" dirty="0" err="1">
                <a:solidFill>
                  <a:srgbClr val="FF0000"/>
                </a:solidFill>
                <a:latin typeface="Courier New" panose="02070309020205020404" charset="0"/>
                <a:cs typeface="Courier New" panose="02070309020205020404" charset="0"/>
                <a:sym typeface="Courier New Bold" charset="0"/>
              </a:rPr>
              <a:t>rsp</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ret</a:t>
            </a: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chemeClr val="accent1">
                    <a:lumMod val="40000"/>
                    <a:lumOff val="60000"/>
                  </a:schemeClr>
                </a:solidFill>
                <a:latin typeface="Courier New" panose="02070309020205020404" charset="0"/>
                <a:cs typeface="Courier New" panose="02070309020205020404" charset="0"/>
                <a:sym typeface="Courier New Bold" charset="0"/>
              </a:rPr>
              <a:t>return</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7" name="Rectangle 7"/>
          <p:cNvSpPr/>
          <p:nvPr/>
        </p:nvSpPr>
        <p:spPr bwMode="auto">
          <a:xfrm>
            <a:off x="5181600" y="2590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b="1" dirty="0">
                <a:solidFill>
                  <a:schemeClr val="tx1"/>
                </a:solidFill>
                <a:latin typeface="Courier New Bold" charset="0"/>
                <a:cs typeface="Courier New Bold" charset="0"/>
                <a:sym typeface="Courier New Bold" charset="0"/>
              </a:rPr>
              <a:t>18213</a:t>
            </a:r>
          </a:p>
        </p:txBody>
      </p:sp>
      <p:sp>
        <p:nvSpPr>
          <p:cNvPr id="18" name="Rectangle 9"/>
          <p:cNvSpPr/>
          <p:nvPr/>
        </p:nvSpPr>
        <p:spPr bwMode="auto">
          <a:xfrm>
            <a:off x="5181600" y="2971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Unused</a:t>
            </a:r>
          </a:p>
        </p:txBody>
      </p:sp>
      <p:sp>
        <p:nvSpPr>
          <p:cNvPr id="19" name="Line 10"/>
          <p:cNvSpPr>
            <a:spLocks noChangeShapeType="1"/>
          </p:cNvSpPr>
          <p:nvPr/>
        </p:nvSpPr>
        <p:spPr bwMode="auto">
          <a:xfrm flipH="1">
            <a:off x="6503987" y="32067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29781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7620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a:t>
            </a:r>
          </a:p>
        </p:txBody>
      </p:sp>
      <p:sp>
        <p:nvSpPr>
          <p:cNvPr id="22" name="Rectangle 13"/>
          <p:cNvSpPr/>
          <p:nvPr/>
        </p:nvSpPr>
        <p:spPr bwMode="auto">
          <a:xfrm>
            <a:off x="5181600" y="12954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181600" y="2209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6" name="Line 10"/>
          <p:cNvSpPr>
            <a:spLocks noChangeShapeType="1"/>
          </p:cNvSpPr>
          <p:nvPr/>
        </p:nvSpPr>
        <p:spPr bwMode="auto">
          <a:xfrm flipH="1">
            <a:off x="6477000" y="28194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25908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%rsp+8</a:t>
            </a:r>
          </a:p>
        </p:txBody>
      </p:sp>
      <p:graphicFrame>
        <p:nvGraphicFramePr>
          <p:cNvPr id="24" name="Table 23"/>
          <p:cNvGraphicFramePr>
            <a:graphicFrameLocks noGrp="1"/>
          </p:cNvGraphicFramePr>
          <p:nvPr/>
        </p:nvGraphicFramePr>
        <p:xfrm>
          <a:off x="5257800" y="3733800"/>
          <a:ext cx="3352800" cy="746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b="1" i="0" dirty="0">
                          <a:latin typeface="Courier New" panose="02070309020205020404"/>
                          <a:cs typeface="Courier New" panose="02070309020205020404"/>
                        </a:rPr>
                        <a:t>返回结果值</a:t>
                      </a:r>
                    </a:p>
                  </a:txBody>
                  <a:tcPr/>
                </a:tc>
                <a:extLst>
                  <a:ext uri="{0D108BD9-81ED-4DB2-BD59-A6C34878D82A}">
                    <a16:rowId xmlns:a16="http://schemas.microsoft.com/office/drawing/2014/main" val="10001"/>
                  </a:ext>
                </a:extLst>
              </a:tr>
            </a:tbl>
          </a:graphicData>
        </a:graphic>
      </p:graphicFrame>
      <p:sp>
        <p:nvSpPr>
          <p:cNvPr id="29" name="Line 10"/>
          <p:cNvSpPr>
            <a:spLocks noChangeShapeType="1"/>
          </p:cNvSpPr>
          <p:nvPr/>
        </p:nvSpPr>
        <p:spPr bwMode="auto">
          <a:xfrm flipH="1">
            <a:off x="6477000" y="63246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30" name="Rectangle 11"/>
          <p:cNvSpPr/>
          <p:nvPr/>
        </p:nvSpPr>
        <p:spPr bwMode="auto">
          <a:xfrm>
            <a:off x="6983413" y="60960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31" name="Rectangle 12"/>
          <p:cNvSpPr/>
          <p:nvPr/>
        </p:nvSpPr>
        <p:spPr bwMode="auto">
          <a:xfrm>
            <a:off x="5943600" y="4648200"/>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更新栈结构</a:t>
            </a:r>
          </a:p>
        </p:txBody>
      </p:sp>
      <p:sp>
        <p:nvSpPr>
          <p:cNvPr id="32" name="Rectangle 13"/>
          <p:cNvSpPr/>
          <p:nvPr/>
        </p:nvSpPr>
        <p:spPr bwMode="auto">
          <a:xfrm>
            <a:off x="5181600" y="51816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36" name="Rectangle 9"/>
          <p:cNvSpPr/>
          <p:nvPr/>
        </p:nvSpPr>
        <p:spPr bwMode="auto">
          <a:xfrm>
            <a:off x="5181600" y="60960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a:solidFill>
                  <a:schemeClr val="bg1"/>
                </a:solidFill>
              </a:rPr>
              <a:t>例子</a:t>
            </a:r>
            <a:r>
              <a:rPr lang="en-US" sz="3200" dirty="0">
                <a:solidFill>
                  <a:schemeClr val="bg1"/>
                </a:solidFill>
              </a:rPr>
              <a:t>: </a:t>
            </a:r>
            <a:r>
              <a:rPr lang="zh-CN" altLang="en-US" sz="3200" dirty="0">
                <a:solidFill>
                  <a:schemeClr val="bg1"/>
                </a:solidFill>
              </a:rPr>
              <a:t>调用</a:t>
            </a:r>
            <a:r>
              <a:rPr lang="en-US" sz="3200" dirty="0" err="1">
                <a:solidFill>
                  <a:schemeClr val="bg1"/>
                </a:solidFill>
                <a:latin typeface="Courier New Bold" charset="0"/>
                <a:cs typeface="Courier New Bold" charset="0"/>
                <a:sym typeface="Courier New Bold" charset="0"/>
              </a:rPr>
              <a:t>incr</a:t>
            </a:r>
            <a:r>
              <a:rPr lang="en-US" sz="3200" dirty="0">
                <a:solidFill>
                  <a:schemeClr val="bg1"/>
                </a:solidFill>
              </a:rPr>
              <a:t> #5a</a:t>
            </a:r>
            <a:endParaRPr lang="en-US" sz="3200" dirty="0">
              <a:solidFill>
                <a:schemeClr val="bg1"/>
              </a:solidFill>
              <a:latin typeface="Courier New Bold" charset="0"/>
              <a:sym typeface="Courier New Bold" charset="0"/>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movl</a:t>
            </a:r>
            <a:r>
              <a:rPr lang="en-US" sz="1800" b="1" dirty="0">
                <a:latin typeface="Courier New" panose="02070309020205020404" charset="0"/>
                <a:cs typeface="Courier New" panose="02070309020205020404" charset="0"/>
                <a:sym typeface="Courier New Bold" charset="0"/>
              </a:rPr>
              <a:t>    $3000, %</a:t>
            </a:r>
            <a:r>
              <a:rPr lang="en-US" sz="1800" b="1" dirty="0" err="1">
                <a:latin typeface="Courier New" panose="02070309020205020404" charset="0"/>
                <a:cs typeface="Courier New" panose="02070309020205020404" charset="0"/>
                <a:sym typeface="Courier New Bold" charset="0"/>
              </a:rPr>
              <a:t>esi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leaq</a:t>
            </a:r>
            <a:r>
              <a:rPr lang="en-US" sz="1800" b="1" dirty="0">
                <a:latin typeface="Courier New" panose="02070309020205020404" charset="0"/>
                <a:cs typeface="Courier New" panose="02070309020205020404" charset="0"/>
                <a:sym typeface="Courier New Bold" charset="0"/>
              </a:rPr>
              <a:t>    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call    </a:t>
            </a:r>
            <a:r>
              <a:rPr lang="en-US" sz="1800" b="1" dirty="0" err="1">
                <a:latin typeface="Courier New" panose="02070309020205020404" charset="0"/>
                <a:cs typeface="Courier New" panose="02070309020205020404" charset="0"/>
                <a:sym typeface="Courier New Bold" charset="0"/>
              </a:rPr>
              <a:t>incr</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addq</a:t>
            </a:r>
            <a:r>
              <a:rPr lang="en-US" sz="1800" b="1" dirty="0">
                <a:latin typeface="Courier New" panose="02070309020205020404" charset="0"/>
                <a:cs typeface="Courier New" panose="02070309020205020404" charset="0"/>
                <a:sym typeface="Courier New Bold" charset="0"/>
              </a:rPr>
              <a:t>    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rax</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addq</a:t>
            </a:r>
            <a:r>
              <a:rPr lang="en-US" sz="1800" b="1" dirty="0">
                <a:latin typeface="Courier New" panose="02070309020205020404" charset="0"/>
                <a:cs typeface="Courier New" panose="02070309020205020404" charset="0"/>
                <a:sym typeface="Courier New Bold" charset="0"/>
              </a:rPr>
              <a:t>    $16, %</a:t>
            </a:r>
            <a:r>
              <a:rPr lang="en-US" sz="1800" b="1" dirty="0" err="1">
                <a:latin typeface="Courier New" panose="02070309020205020404" charset="0"/>
                <a:cs typeface="Courier New" panose="02070309020205020404" charset="0"/>
                <a:sym typeface="Courier New Bold" charset="0"/>
              </a:rPr>
              <a:t>rsp</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ret</a:t>
            </a: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return</a:t>
            </a:r>
            <a:r>
              <a:rPr lang="en-US" sz="1800" b="1" dirty="0">
                <a:solidFill>
                  <a:schemeClr val="tx1"/>
                </a:solidFill>
                <a:latin typeface="Courier New" panose="02070309020205020404" charset="0"/>
                <a:cs typeface="Courier New" panose="02070309020205020404" charset="0"/>
                <a:sym typeface="Courier New Bold" charset="0"/>
              </a:rPr>
              <a:t> 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graphicFrame>
        <p:nvGraphicFramePr>
          <p:cNvPr id="24" name="Table 23"/>
          <p:cNvGraphicFramePr>
            <a:graphicFrameLocks noGrp="1"/>
          </p:cNvGraphicFramePr>
          <p:nvPr/>
        </p:nvGraphicFramePr>
        <p:xfrm>
          <a:off x="5257800" y="3733800"/>
          <a:ext cx="3352800" cy="746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b="1" i="0" dirty="0">
                          <a:latin typeface="Courier New" panose="02070309020205020404"/>
                          <a:cs typeface="Courier New" panose="02070309020205020404"/>
                        </a:rPr>
                        <a:t>返回值</a:t>
                      </a:r>
                    </a:p>
                  </a:txBody>
                  <a:tcPr/>
                </a:tc>
                <a:extLst>
                  <a:ext uri="{0D108BD9-81ED-4DB2-BD59-A6C34878D82A}">
                    <a16:rowId xmlns:a16="http://schemas.microsoft.com/office/drawing/2014/main" val="10001"/>
                  </a:ext>
                </a:extLst>
              </a:tr>
            </a:tbl>
          </a:graphicData>
        </a:graphic>
      </p:graphicFrame>
      <p:sp>
        <p:nvSpPr>
          <p:cNvPr id="29" name="Line 10"/>
          <p:cNvSpPr>
            <a:spLocks noChangeShapeType="1"/>
          </p:cNvSpPr>
          <p:nvPr/>
        </p:nvSpPr>
        <p:spPr bwMode="auto">
          <a:xfrm flipH="1">
            <a:off x="6553200" y="28956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30" name="Rectangle 11"/>
          <p:cNvSpPr/>
          <p:nvPr/>
        </p:nvSpPr>
        <p:spPr bwMode="auto">
          <a:xfrm>
            <a:off x="7059613" y="26670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31" name="Rectangle 12"/>
          <p:cNvSpPr/>
          <p:nvPr/>
        </p:nvSpPr>
        <p:spPr bwMode="auto">
          <a:xfrm>
            <a:off x="6019800" y="1219200"/>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更新栈结构</a:t>
            </a:r>
            <a:endParaRPr lang="en-US" sz="2000" dirty="0">
              <a:solidFill>
                <a:schemeClr val="tx1"/>
              </a:solidFill>
              <a:latin typeface="Calibri Bold" charset="0"/>
              <a:ea typeface="Calibri Bold" charset="0"/>
              <a:cs typeface="Calibri Bold" charset="0"/>
              <a:sym typeface="Calibri Bold" charset="0"/>
            </a:endParaRPr>
          </a:p>
        </p:txBody>
      </p:sp>
      <p:sp>
        <p:nvSpPr>
          <p:cNvPr id="32" name="Rectangle 13"/>
          <p:cNvSpPr/>
          <p:nvPr/>
        </p:nvSpPr>
        <p:spPr bwMode="auto">
          <a:xfrm>
            <a:off x="5257800" y="17526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36" name="Rectangle 9"/>
          <p:cNvSpPr/>
          <p:nvPr/>
        </p:nvSpPr>
        <p:spPr bwMode="auto">
          <a:xfrm>
            <a:off x="5257800" y="26670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5" name="Line 10"/>
          <p:cNvSpPr>
            <a:spLocks noChangeShapeType="1"/>
          </p:cNvSpPr>
          <p:nvPr/>
        </p:nvSpPr>
        <p:spPr bwMode="auto">
          <a:xfrm flipH="1">
            <a:off x="6553200" y="59436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8" name="Rectangle 11"/>
          <p:cNvSpPr/>
          <p:nvPr/>
        </p:nvSpPr>
        <p:spPr bwMode="auto">
          <a:xfrm>
            <a:off x="7059613" y="57150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33" name="Rectangle 12"/>
          <p:cNvSpPr/>
          <p:nvPr/>
        </p:nvSpPr>
        <p:spPr bwMode="auto">
          <a:xfrm>
            <a:off x="6019800" y="4648200"/>
            <a:ext cx="1600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最终的栈结构</a:t>
            </a:r>
          </a:p>
        </p:txBody>
      </p:sp>
      <p:sp>
        <p:nvSpPr>
          <p:cNvPr id="34" name="Rectangle 13"/>
          <p:cNvSpPr/>
          <p:nvPr/>
        </p:nvSpPr>
        <p:spPr bwMode="auto">
          <a:xfrm>
            <a:off x="5257800" y="51816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a:solidFill>
                  <a:schemeClr val="bg1"/>
                </a:solidFill>
              </a:rPr>
              <a:t>例子</a:t>
            </a:r>
            <a:r>
              <a:rPr lang="en-US" sz="3200" dirty="0">
                <a:solidFill>
                  <a:schemeClr val="bg1"/>
                </a:solidFill>
              </a:rPr>
              <a:t>: </a:t>
            </a:r>
            <a:r>
              <a:rPr lang="zh-CN" altLang="en-US" sz="3200" dirty="0">
                <a:solidFill>
                  <a:schemeClr val="bg1"/>
                </a:solidFill>
              </a:rPr>
              <a:t>调用</a:t>
            </a:r>
            <a:r>
              <a:rPr lang="en-US" sz="3200" dirty="0" err="1">
                <a:solidFill>
                  <a:schemeClr val="bg1"/>
                </a:solidFill>
                <a:latin typeface="Courier New Bold" charset="0"/>
                <a:cs typeface="Courier New Bold" charset="0"/>
                <a:sym typeface="Courier New Bold" charset="0"/>
              </a:rPr>
              <a:t>incr</a:t>
            </a:r>
            <a:r>
              <a:rPr lang="en-US" sz="3200" dirty="0">
                <a:solidFill>
                  <a:schemeClr val="bg1"/>
                </a:solidFill>
              </a:rPr>
              <a:t> #5b</a:t>
            </a:r>
            <a:endParaRPr lang="en-US" sz="3200" dirty="0">
              <a:solidFill>
                <a:schemeClr val="bg1"/>
              </a:solidFill>
              <a:latin typeface="Courier New Bold" charset="0"/>
              <a:sym typeface="Courier New Bold" charset="0"/>
            </a:endParaRP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244475" y="313055"/>
            <a:ext cx="3702050"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5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74755" name="Rectangle 3"/>
          <p:cNvSpPr>
            <a:spLocks noGrp="1" noChangeArrowheads="1"/>
          </p:cNvSpPr>
          <p:nvPr>
            <p:ph type="title" idx="4294967295"/>
          </p:nvPr>
        </p:nvSpPr>
        <p:spPr>
          <a:xfrm>
            <a:off x="575945" y="351155"/>
            <a:ext cx="3477895" cy="561975"/>
          </a:xfrm>
        </p:spPr>
        <p:txBody>
          <a:bodyPr/>
          <a:lstStyle/>
          <a:p>
            <a:pPr marL="119380" indent="-119380"/>
            <a:r>
              <a:rPr lang="zh-CN" altLang="en-US" sz="3200" dirty="0">
                <a:solidFill>
                  <a:schemeClr val="bg1"/>
                </a:solidFill>
              </a:rPr>
              <a:t>寄存器保存习惯</a:t>
            </a:r>
          </a:p>
        </p:txBody>
      </p:sp>
      <p:sp>
        <p:nvSpPr>
          <p:cNvPr id="74756" name="Rectangle 4"/>
          <p:cNvSpPr>
            <a:spLocks noGrp="1" noChangeArrowheads="1"/>
          </p:cNvSpPr>
          <p:nvPr>
            <p:ph type="body" idx="4294967295"/>
          </p:nvPr>
        </p:nvSpPr>
        <p:spPr>
          <a:xfrm>
            <a:off x="190500" y="1073785"/>
            <a:ext cx="8229600" cy="5217795"/>
          </a:xfrm>
        </p:spPr>
        <p:txBody>
          <a:bodyPr/>
          <a:lstStyle/>
          <a:p>
            <a:r>
              <a:rPr lang="zh-CN" altLang="en-US" sz="2400" dirty="0"/>
              <a:t>当过程</a:t>
            </a:r>
            <a:r>
              <a:rPr lang="en-US" sz="2400" dirty="0"/>
              <a:t> </a:t>
            </a:r>
            <a:r>
              <a:rPr lang="en-US" sz="2400" dirty="0" err="1">
                <a:latin typeface="Courier New Bold" charset="0"/>
                <a:cs typeface="Courier New Bold" charset="0"/>
                <a:sym typeface="Courier New Bold" charset="0"/>
              </a:rPr>
              <a:t>yoo</a:t>
            </a:r>
            <a:r>
              <a:rPr lang="en-US" sz="2400" dirty="0"/>
              <a:t> </a:t>
            </a:r>
            <a:r>
              <a:rPr lang="zh-CN" altLang="en-US" sz="2400" dirty="0"/>
              <a:t>调用</a:t>
            </a:r>
            <a:r>
              <a:rPr lang="en-US" sz="2400" dirty="0"/>
              <a:t> </a:t>
            </a:r>
            <a:r>
              <a:rPr lang="en-US" sz="2400" dirty="0">
                <a:latin typeface="Courier New Bold" charset="0"/>
                <a:cs typeface="Courier New Bold" charset="0"/>
                <a:sym typeface="Courier New Bold" charset="0"/>
              </a:rPr>
              <a:t>who</a:t>
            </a:r>
            <a:r>
              <a:rPr lang="en-US" sz="2400" dirty="0"/>
              <a:t>:</a:t>
            </a:r>
          </a:p>
          <a:p>
            <a:pPr marL="552450" lvl="1"/>
            <a:r>
              <a:rPr lang="en-US" sz="2000" dirty="0" err="1">
                <a:latin typeface="Courier New Bold" charset="0"/>
                <a:cs typeface="Courier New Bold" charset="0"/>
                <a:sym typeface="Courier New Bold" charset="0"/>
              </a:rPr>
              <a:t>yoo</a:t>
            </a:r>
            <a:r>
              <a:rPr lang="en-US" sz="2000" dirty="0"/>
              <a:t> </a:t>
            </a:r>
            <a:r>
              <a:rPr lang="zh-CN" altLang="en-US" sz="2000" dirty="0"/>
              <a:t>是调用者</a:t>
            </a:r>
          </a:p>
          <a:p>
            <a:pPr marL="552450" lvl="1"/>
            <a:r>
              <a:rPr lang="en-US" sz="2000" dirty="0">
                <a:latin typeface="Courier New Bold" charset="0"/>
                <a:cs typeface="Courier New Bold" charset="0"/>
                <a:sym typeface="Courier New Bold" charset="0"/>
              </a:rPr>
              <a:t>who</a:t>
            </a:r>
            <a:r>
              <a:rPr lang="en-US" sz="2000" dirty="0"/>
              <a:t> </a:t>
            </a:r>
            <a:r>
              <a:rPr lang="zh-CN" altLang="en-US" sz="2000" dirty="0"/>
              <a:t>是被调用者</a:t>
            </a:r>
          </a:p>
          <a:p>
            <a:pPr>
              <a:spcBef>
                <a:spcPts val="1200"/>
              </a:spcBef>
            </a:pPr>
            <a:r>
              <a:rPr lang="zh-CN" altLang="en-US" sz="2400" dirty="0"/>
              <a:t>寄存器可以用来作为临时存储吗</a:t>
            </a:r>
            <a:r>
              <a:rPr lang="en-US" sz="2400" dirty="0"/>
              <a:t>?</a:t>
            </a:r>
          </a:p>
          <a:p>
            <a:endParaRPr lang="en-US" sz="2000" dirty="0"/>
          </a:p>
          <a:p>
            <a:endParaRPr lang="en-US" sz="1800" dirty="0"/>
          </a:p>
          <a:p>
            <a:endParaRPr lang="en-US" sz="1600" dirty="0"/>
          </a:p>
          <a:p>
            <a:endParaRPr lang="en-US" sz="1400" dirty="0"/>
          </a:p>
          <a:p>
            <a:endParaRPr lang="en-US" sz="1400" dirty="0"/>
          </a:p>
          <a:p>
            <a:endParaRPr lang="en-US" sz="1200" dirty="0"/>
          </a:p>
          <a:p>
            <a:pPr marL="552450" lvl="1"/>
            <a:r>
              <a:rPr lang="zh-CN" altLang="en-US" sz="2000" dirty="0">
                <a:latin typeface="Courier New Bold" charset="0"/>
                <a:cs typeface="Courier New Bold" charset="0"/>
                <a:sym typeface="Courier New Bold" charset="0"/>
              </a:rPr>
              <a:t>寄存器</a:t>
            </a:r>
            <a:r>
              <a:rPr lang="en-US" sz="2000" dirty="0">
                <a:latin typeface="Courier New Bold" charset="0"/>
                <a:cs typeface="Courier New Bold" charset="0"/>
                <a:sym typeface="Courier New Bold" charset="0"/>
              </a:rPr>
              <a:t>%</a:t>
            </a:r>
            <a:r>
              <a:rPr lang="en-US" sz="2000" dirty="0" err="1">
                <a:latin typeface="Courier New Bold" charset="0"/>
                <a:cs typeface="Courier New Bold" charset="0"/>
                <a:sym typeface="Courier New Bold" charset="0"/>
              </a:rPr>
              <a:t>rdx</a:t>
            </a:r>
            <a:r>
              <a:rPr lang="en-US" sz="2000" dirty="0"/>
              <a:t> </a:t>
            </a:r>
            <a:r>
              <a:rPr lang="zh-CN" altLang="en-US" sz="2000" dirty="0"/>
              <a:t>的内容被</a:t>
            </a:r>
            <a:r>
              <a:rPr lang="en-US" sz="2000" dirty="0">
                <a:latin typeface="Courier New Bold" charset="0"/>
                <a:cs typeface="Courier New Bold" charset="0"/>
                <a:sym typeface="Courier New Bold" charset="0"/>
              </a:rPr>
              <a:t>who</a:t>
            </a:r>
            <a:r>
              <a:rPr lang="zh-CN" altLang="en-US" sz="2000" dirty="0">
                <a:latin typeface="Courier New Bold" charset="0"/>
                <a:cs typeface="Courier New Bold" charset="0"/>
                <a:sym typeface="Courier New Bold" charset="0"/>
              </a:rPr>
              <a:t>覆盖</a:t>
            </a:r>
            <a:endParaRPr lang="zh-CN" altLang="en-US" sz="1800" dirty="0">
              <a:latin typeface="Courier New Bold" charset="0"/>
              <a:ea typeface="ヒラギノ角ゴ ProN W6" charset="0"/>
              <a:cs typeface="Courier New Bold" charset="0"/>
              <a:sym typeface="Courier New Bold" charset="0"/>
            </a:endParaRPr>
          </a:p>
          <a:p>
            <a:pPr marL="552450" lvl="1"/>
            <a:r>
              <a:rPr lang="zh-CN" altLang="en-US" sz="1800" dirty="0">
                <a:ea typeface="宋体" panose="02010600030101010101" pitchFamily="2" charset="-122"/>
                <a:cs typeface="Zapf Dingbats" charset="0"/>
              </a:rPr>
              <a:t>这种调用显得比较麻烦</a:t>
            </a:r>
            <a:r>
              <a:rPr lang="en-US" sz="1800" dirty="0">
                <a:ea typeface="Zapf Dingbats" charset="0"/>
                <a:cs typeface="Zapf Dingbats" charset="0"/>
              </a:rPr>
              <a:t> ➙ </a:t>
            </a:r>
            <a:r>
              <a:rPr lang="zh-CN" altLang="en-US" sz="1800" dirty="0">
                <a:ea typeface="宋体" panose="02010600030101010101" pitchFamily="2" charset="-122"/>
                <a:cs typeface="Zapf Dingbats" charset="0"/>
              </a:rPr>
              <a:t>可以做点什么改变呢？</a:t>
            </a:r>
          </a:p>
          <a:p>
            <a:pPr marL="838200" lvl="2"/>
            <a:r>
              <a:rPr lang="zh-CN" altLang="en-US" sz="1800" dirty="0"/>
              <a:t>需要做一些协调</a:t>
            </a:r>
          </a:p>
        </p:txBody>
      </p:sp>
      <p:sp>
        <p:nvSpPr>
          <p:cNvPr id="74757" name="Rectangle 5"/>
          <p:cNvSpPr/>
          <p:nvPr/>
        </p:nvSpPr>
        <p:spPr bwMode="auto">
          <a:xfrm>
            <a:off x="391478" y="2694305"/>
            <a:ext cx="3797300" cy="1976438"/>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457200" algn="l"/>
                <a:tab pos="457200" algn="l"/>
                <a:tab pos="457200" algn="l"/>
                <a:tab pos="457200" algn="l"/>
                <a:tab pos="457200" algn="l"/>
                <a:tab pos="457200" algn="l"/>
              </a:tabLst>
            </a:pPr>
            <a:r>
              <a:rPr lang="en-US" sz="1800" b="1" dirty="0" err="1">
                <a:solidFill>
                  <a:schemeClr val="tx1"/>
                </a:solidFill>
                <a:latin typeface="Courier New" panose="02070309020205020404" charset="0"/>
                <a:cs typeface="Courier New" panose="02070309020205020404" charset="0"/>
                <a:sym typeface="Courier New Bold" charset="0"/>
              </a:rPr>
              <a:t>yoo</a:t>
            </a:r>
            <a:r>
              <a:rPr lang="en-US" sz="1800" b="1"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$15213, </a:t>
            </a:r>
            <a:r>
              <a:rPr lang="en-US" sz="1800" b="1" dirty="0">
                <a:solidFill>
                  <a:srgbClr val="C00000"/>
                </a:solidFill>
                <a:latin typeface="Courier New" panose="02070309020205020404" charset="0"/>
                <a:cs typeface="Courier New" panose="02070309020205020404" charset="0"/>
                <a:sym typeface="Courier New Bold" charset="0"/>
              </a:rPr>
              <a:t>%</a:t>
            </a:r>
            <a:r>
              <a:rPr lang="en-US" sz="1800" b="1" dirty="0" err="1">
                <a:solidFill>
                  <a:srgbClr val="C00000"/>
                </a:solidFill>
                <a:latin typeface="Courier New" panose="02070309020205020404" charset="0"/>
                <a:cs typeface="Courier New" panose="02070309020205020404" charset="0"/>
                <a:sym typeface="Courier New Bold" charset="0"/>
              </a:rPr>
              <a:t>rdx</a:t>
            </a:r>
            <a:endParaRPr lang="en-US" sz="2400" b="1" dirty="0">
              <a:solidFill>
                <a:srgbClr val="C00000"/>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a:solidFill>
                  <a:schemeClr val="tx1"/>
                </a:solidFill>
                <a:latin typeface="Courier New" panose="02070309020205020404" charset="0"/>
                <a:cs typeface="Courier New" panose="02070309020205020404" charset="0"/>
                <a:sym typeface="Courier New Bold" charset="0"/>
              </a:rPr>
              <a:t>    call who</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00000"/>
                </a:solidFill>
                <a:latin typeface="Courier New" panose="02070309020205020404" charset="0"/>
                <a:cs typeface="Courier New" panose="02070309020205020404" charset="0"/>
                <a:sym typeface="Courier New Bold" charset="0"/>
              </a:rPr>
              <a:t>%</a:t>
            </a:r>
            <a:r>
              <a:rPr lang="en-US" sz="1800" b="1" dirty="0" err="1">
                <a:solidFill>
                  <a:srgbClr val="C00000"/>
                </a:solidFill>
                <a:latin typeface="Courier New" panose="02070309020205020404" charset="0"/>
                <a:cs typeface="Courier New" panose="02070309020205020404" charset="0"/>
                <a:sym typeface="Courier New Bold" charset="0"/>
              </a:rPr>
              <a:t>rdx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
        <p:nvSpPr>
          <p:cNvPr id="74758" name="Rectangle 6"/>
          <p:cNvSpPr/>
          <p:nvPr/>
        </p:nvSpPr>
        <p:spPr bwMode="auto">
          <a:xfrm>
            <a:off x="4672648" y="2694305"/>
            <a:ext cx="3797300" cy="1981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457200" algn="l"/>
                <a:tab pos="457200" algn="l"/>
                <a:tab pos="457200" algn="l"/>
                <a:tab pos="457200" algn="l"/>
                <a:tab pos="457200" algn="l"/>
              </a:tabLst>
            </a:pPr>
            <a:r>
              <a:rPr lang="en-US" sz="1800" b="1" dirty="0">
                <a:solidFill>
                  <a:schemeClr val="tx1"/>
                </a:solidFill>
                <a:latin typeface="Courier New" panose="02070309020205020404" charset="0"/>
                <a:cs typeface="Courier New" panose="02070309020205020404" charset="0"/>
                <a:sym typeface="Courier New Bold" charset="0"/>
              </a:rPr>
              <a:t>who:</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$18213, </a:t>
            </a:r>
            <a:r>
              <a:rPr lang="en-US" sz="1800" b="1" dirty="0">
                <a:solidFill>
                  <a:srgbClr val="C00000"/>
                </a:solidFill>
                <a:latin typeface="Courier New" panose="02070309020205020404" charset="0"/>
                <a:cs typeface="Courier New" panose="02070309020205020404" charset="0"/>
                <a:sym typeface="Courier New Bold" charset="0"/>
              </a:rPr>
              <a:t>%</a:t>
            </a:r>
            <a:r>
              <a:rPr lang="en-US" sz="1800" b="1" dirty="0" err="1">
                <a:solidFill>
                  <a:srgbClr val="C00000"/>
                </a:solidFill>
                <a:latin typeface="Courier New" panose="02070309020205020404" charset="0"/>
                <a:cs typeface="Courier New" panose="02070309020205020404" charset="0"/>
                <a:sym typeface="Courier New Bold" charset="0"/>
              </a:rPr>
              <a:t>rdx</a:t>
            </a:r>
            <a:endParaRPr lang="en-US" sz="2400" b="1" dirty="0">
              <a:solidFill>
                <a:srgbClr val="C00000"/>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4756">
                                            <p:txEl>
                                              <p:pRg st="1" end="1"/>
                                            </p:txEl>
                                          </p:spTgt>
                                        </p:tgtEl>
                                        <p:attrNameLst>
                                          <p:attrName>style.visibility</p:attrName>
                                        </p:attrNameLst>
                                      </p:cBhvr>
                                      <p:to>
                                        <p:strVal val="visible"/>
                                      </p:to>
                                    </p:set>
                                    <p:animEffect transition="in" filter="wipe(down)">
                                      <p:cBhvr>
                                        <p:cTn id="7" dur="500"/>
                                        <p:tgtEl>
                                          <p:spTgt spid="74756">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4756">
                                            <p:txEl>
                                              <p:pRg st="2" end="2"/>
                                            </p:txEl>
                                          </p:spTgt>
                                        </p:tgtEl>
                                        <p:attrNameLst>
                                          <p:attrName>style.visibility</p:attrName>
                                        </p:attrNameLst>
                                      </p:cBhvr>
                                      <p:to>
                                        <p:strVal val="visible"/>
                                      </p:to>
                                    </p:set>
                                    <p:animEffect transition="in" filter="wipe(down)">
                                      <p:cBhvr>
                                        <p:cTn id="10" dur="500"/>
                                        <p:tgtEl>
                                          <p:spTgt spid="7475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4756">
                                            <p:txEl>
                                              <p:pRg st="3" end="3"/>
                                            </p:txEl>
                                          </p:spTgt>
                                        </p:tgtEl>
                                        <p:attrNameLst>
                                          <p:attrName>style.visibility</p:attrName>
                                        </p:attrNameLst>
                                      </p:cBhvr>
                                      <p:to>
                                        <p:strVal val="visible"/>
                                      </p:to>
                                    </p:set>
                                    <p:animEffect transition="in" filter="wipe(down)">
                                      <p:cBhvr>
                                        <p:cTn id="15" dur="500"/>
                                        <p:tgtEl>
                                          <p:spTgt spid="7475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4756">
                                            <p:txEl>
                                              <p:pRg st="10" end="10"/>
                                            </p:txEl>
                                          </p:spTgt>
                                        </p:tgtEl>
                                        <p:attrNameLst>
                                          <p:attrName>style.visibility</p:attrName>
                                        </p:attrNameLst>
                                      </p:cBhvr>
                                      <p:to>
                                        <p:strVal val="visible"/>
                                      </p:to>
                                    </p:set>
                                    <p:animEffect transition="in" filter="wipe(down)">
                                      <p:cBhvr>
                                        <p:cTn id="20" dur="500"/>
                                        <p:tgtEl>
                                          <p:spTgt spid="74756">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4756">
                                            <p:txEl>
                                              <p:pRg st="11" end="11"/>
                                            </p:txEl>
                                          </p:spTgt>
                                        </p:tgtEl>
                                        <p:attrNameLst>
                                          <p:attrName>style.visibility</p:attrName>
                                        </p:attrNameLst>
                                      </p:cBhvr>
                                      <p:to>
                                        <p:strVal val="visible"/>
                                      </p:to>
                                    </p:set>
                                    <p:animEffect transition="in" filter="wipe(down)">
                                      <p:cBhvr>
                                        <p:cTn id="25" dur="500"/>
                                        <p:tgtEl>
                                          <p:spTgt spid="74756">
                                            <p:txEl>
                                              <p:pRg st="11" end="11"/>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74756">
                                            <p:txEl>
                                              <p:pRg st="12" end="12"/>
                                            </p:txEl>
                                          </p:spTgt>
                                        </p:tgtEl>
                                        <p:attrNameLst>
                                          <p:attrName>style.visibility</p:attrName>
                                        </p:attrNameLst>
                                      </p:cBhvr>
                                      <p:to>
                                        <p:strVal val="visible"/>
                                      </p:to>
                                    </p:set>
                                    <p:animEffect transition="in" filter="wipe(down)">
                                      <p:cBhvr>
                                        <p:cTn id="28" dur="500"/>
                                        <p:tgtEl>
                                          <p:spTgt spid="7475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244475" y="313055"/>
            <a:ext cx="3702050"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5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74755" name="Rectangle 3"/>
          <p:cNvSpPr>
            <a:spLocks noGrp="1" noChangeArrowheads="1"/>
          </p:cNvSpPr>
          <p:nvPr>
            <p:ph type="title" idx="4294967295"/>
          </p:nvPr>
        </p:nvSpPr>
        <p:spPr>
          <a:xfrm>
            <a:off x="575945" y="351155"/>
            <a:ext cx="3477895" cy="561975"/>
          </a:xfrm>
        </p:spPr>
        <p:txBody>
          <a:bodyPr/>
          <a:lstStyle/>
          <a:p>
            <a:pPr marL="119380" indent="-119380"/>
            <a:r>
              <a:rPr lang="zh-CN" altLang="en-US" sz="3200" dirty="0">
                <a:solidFill>
                  <a:schemeClr val="bg1"/>
                </a:solidFill>
              </a:rPr>
              <a:t>寄存器保存习惯</a:t>
            </a:r>
          </a:p>
        </p:txBody>
      </p:sp>
      <p:sp>
        <p:nvSpPr>
          <p:cNvPr id="74756" name="Rectangle 4"/>
          <p:cNvSpPr>
            <a:spLocks noGrp="1" noChangeArrowheads="1"/>
          </p:cNvSpPr>
          <p:nvPr>
            <p:ph type="body" idx="4294967295"/>
          </p:nvPr>
        </p:nvSpPr>
        <p:spPr>
          <a:xfrm>
            <a:off x="190500" y="1073785"/>
            <a:ext cx="8229600" cy="5217795"/>
          </a:xfrm>
        </p:spPr>
        <p:txBody>
          <a:bodyPr/>
          <a:lstStyle/>
          <a:p>
            <a:r>
              <a:rPr lang="zh-CN" altLang="en-US" sz="2400" dirty="0"/>
              <a:t>当过程</a:t>
            </a:r>
            <a:r>
              <a:rPr lang="en-US" sz="2400" dirty="0"/>
              <a:t> </a:t>
            </a:r>
            <a:r>
              <a:rPr lang="en-US" sz="2400" dirty="0" err="1">
                <a:latin typeface="Courier New Bold" charset="0"/>
                <a:cs typeface="Courier New Bold" charset="0"/>
                <a:sym typeface="Courier New Bold" charset="0"/>
              </a:rPr>
              <a:t>yoo</a:t>
            </a:r>
            <a:r>
              <a:rPr lang="en-US" sz="2400" dirty="0"/>
              <a:t> </a:t>
            </a:r>
            <a:r>
              <a:rPr lang="zh-CN" altLang="en-US" sz="2400" dirty="0"/>
              <a:t>调用</a:t>
            </a:r>
            <a:r>
              <a:rPr lang="en-US" sz="2400" dirty="0"/>
              <a:t> </a:t>
            </a:r>
            <a:r>
              <a:rPr lang="en-US" sz="2400" dirty="0">
                <a:latin typeface="Courier New Bold" charset="0"/>
                <a:cs typeface="Courier New Bold" charset="0"/>
                <a:sym typeface="Courier New Bold" charset="0"/>
              </a:rPr>
              <a:t>who</a:t>
            </a:r>
            <a:r>
              <a:rPr lang="en-US" sz="2400" dirty="0"/>
              <a:t>:</a:t>
            </a:r>
          </a:p>
          <a:p>
            <a:pPr marL="552450" lvl="1"/>
            <a:r>
              <a:rPr lang="en-US" sz="2000" dirty="0">
                <a:sym typeface="Courier New Bold" charset="0"/>
              </a:rPr>
              <a:t>yoo</a:t>
            </a:r>
            <a:r>
              <a:rPr lang="en-US" sz="2000" dirty="0"/>
              <a:t> 是调用者</a:t>
            </a:r>
          </a:p>
          <a:p>
            <a:pPr marL="552450" lvl="1"/>
            <a:r>
              <a:rPr lang="en-US" sz="2000" dirty="0">
                <a:sym typeface="Courier New Bold" charset="0"/>
              </a:rPr>
              <a:t>who</a:t>
            </a:r>
            <a:r>
              <a:rPr lang="en-US" sz="2000" dirty="0"/>
              <a:t> 是被调用者</a:t>
            </a:r>
            <a:endParaRPr lang="zh-CN" altLang="en-US" sz="2000" dirty="0"/>
          </a:p>
          <a:p>
            <a:pPr>
              <a:spcBef>
                <a:spcPts val="1200"/>
              </a:spcBef>
            </a:pPr>
            <a:r>
              <a:rPr lang="zh-CN" altLang="en-US" sz="2400" dirty="0"/>
              <a:t>寄存器可以用来作为临时存储吗</a:t>
            </a:r>
            <a:r>
              <a:rPr lang="en-US" sz="2400" dirty="0"/>
              <a:t>?</a:t>
            </a:r>
          </a:p>
          <a:p>
            <a:pPr>
              <a:spcBef>
                <a:spcPts val="1200"/>
              </a:spcBef>
            </a:pPr>
            <a:r>
              <a:rPr lang="zh-CN" altLang="en-US" sz="2400" dirty="0"/>
              <a:t>规定</a:t>
            </a:r>
          </a:p>
          <a:p>
            <a:pPr marL="552450" lvl="1"/>
            <a:r>
              <a:rPr lang="en-US" sz="2400" dirty="0">
                <a:solidFill>
                  <a:srgbClr val="980002"/>
                </a:solidFill>
                <a:latin typeface="Calibri Bold Italic" charset="0"/>
                <a:ea typeface="Calibri Bold Italic" charset="0"/>
                <a:cs typeface="Calibri Bold Italic" charset="0"/>
                <a:sym typeface="Calibri Bold Italic" charset="0"/>
              </a:rPr>
              <a:t>“调用者保存”</a:t>
            </a:r>
            <a:endParaRPr lang="en-US" sz="2400" dirty="0">
              <a:solidFill>
                <a:srgbClr val="980002"/>
              </a:solidFill>
              <a:latin typeface="Calibri Bold Italic" charset="0"/>
              <a:ea typeface="ヒラギノ角ゴ ProN W6" charset="0"/>
              <a:cs typeface="ヒラギノ角ゴ ProN W6" charset="0"/>
              <a:sym typeface="Calibri Bold Italic" charset="0"/>
            </a:endParaRPr>
          </a:p>
          <a:p>
            <a:pPr marL="838200" lvl="2"/>
            <a:r>
              <a:rPr lang="en-US" dirty="0">
                <a:sym typeface="+mn-ea"/>
              </a:rPr>
              <a:t>调用者在调用之前在帧中保存临时值。</a:t>
            </a:r>
          </a:p>
          <a:p>
            <a:pPr marL="552450" lvl="1"/>
            <a:r>
              <a:rPr lang="en-US" sz="2400" dirty="0">
                <a:solidFill>
                  <a:srgbClr val="980002"/>
                </a:solidFill>
                <a:latin typeface="Calibri Bold Italic" charset="0"/>
                <a:ea typeface="Calibri Bold Italic" charset="0"/>
                <a:cs typeface="Calibri Bold Italic" charset="0"/>
                <a:sym typeface="Calibri Bold Italic" charset="0"/>
              </a:rPr>
              <a:t>“</a:t>
            </a:r>
            <a:r>
              <a:rPr lang="zh-CN" altLang="en-US" sz="2400" dirty="0">
                <a:solidFill>
                  <a:srgbClr val="980002"/>
                </a:solidFill>
                <a:latin typeface="Calibri Bold Italic" charset="0"/>
                <a:ea typeface="宋体" panose="02010600030101010101" pitchFamily="2" charset="-122"/>
                <a:cs typeface="Calibri Bold Italic" charset="0"/>
                <a:sym typeface="Calibri Bold Italic" charset="0"/>
              </a:rPr>
              <a:t>被</a:t>
            </a:r>
            <a:r>
              <a:rPr lang="en-US" sz="2400">
                <a:solidFill>
                  <a:srgbClr val="980002"/>
                </a:solidFill>
                <a:latin typeface="Calibri Bold Italic" charset="0"/>
                <a:ea typeface="Calibri Bold Italic" charset="0"/>
                <a:cs typeface="Calibri Bold Italic" charset="0"/>
                <a:sym typeface="Calibri Bold Italic" charset="0"/>
              </a:rPr>
              <a:t>调用者保存</a:t>
            </a:r>
            <a:r>
              <a:rPr lang="en-US" sz="2400" dirty="0">
                <a:solidFill>
                  <a:srgbClr val="980002"/>
                </a:solidFill>
                <a:latin typeface="Calibri Bold Italic" charset="0"/>
                <a:ea typeface="Calibri Bold Italic" charset="0"/>
                <a:cs typeface="Calibri Bold Italic" charset="0"/>
                <a:sym typeface="Calibri Bold Italic" charset="0"/>
              </a:rPr>
              <a:t>”</a:t>
            </a:r>
            <a:endParaRPr lang="en-US" sz="2400" dirty="0">
              <a:solidFill>
                <a:srgbClr val="980002"/>
              </a:solidFill>
              <a:latin typeface="Calibri Bold Italic" charset="0"/>
              <a:ea typeface="ヒラギノ角ゴ ProN W6" charset="0"/>
              <a:cs typeface="ヒラギノ角ゴ ProN W6" charset="0"/>
              <a:sym typeface="Calibri Bold Italic" charset="0"/>
            </a:endParaRPr>
          </a:p>
          <a:p>
            <a:pPr marL="838200" lvl="2"/>
            <a:r>
              <a:rPr lang="en-US">
                <a:sym typeface="+mn-ea"/>
              </a:rPr>
              <a:t>被调用者</a:t>
            </a:r>
            <a:r>
              <a:rPr lang="zh-CN" altLang="en-US">
                <a:sym typeface="+mn-ea"/>
              </a:rPr>
              <a:t>在</a:t>
            </a:r>
            <a:r>
              <a:rPr lang="en-US">
                <a:sym typeface="+mn-ea"/>
              </a:rPr>
              <a:t>使用前保存临时值在</a:t>
            </a:r>
            <a:r>
              <a:rPr lang="zh-CN" altLang="en-US">
                <a:sym typeface="+mn-ea"/>
              </a:rPr>
              <a:t>帧中。</a:t>
            </a:r>
          </a:p>
          <a:p>
            <a:pPr marL="838200" lvl="2"/>
            <a:r>
              <a:rPr lang="zh-CN" altLang="en-US" dirty="0"/>
              <a:t>在返回调用者前保存值。</a:t>
            </a:r>
          </a:p>
          <a:p>
            <a:pPr marL="0" indent="0">
              <a:spcBef>
                <a:spcPts val="1200"/>
              </a:spcBef>
              <a:buNone/>
            </a:pPr>
            <a:endParaRPr lang="zh-CN" altLang="en-US" sz="2400" dirty="0"/>
          </a:p>
          <a:p>
            <a:pPr>
              <a:spcBef>
                <a:spcPts val="1200"/>
              </a:spcBef>
            </a:pPr>
            <a:endParaRPr lang="en-US" sz="2400" dirty="0"/>
          </a:p>
          <a:p>
            <a:endParaRPr lang="en-US" sz="2000" dirty="0"/>
          </a:p>
          <a:p>
            <a:endParaRPr lang="en-US" sz="1800" dirty="0"/>
          </a:p>
          <a:p>
            <a:endParaRPr lang="en-US" sz="1600" dirty="0"/>
          </a:p>
          <a:p>
            <a:endParaRPr lang="en-US" sz="1400" dirty="0"/>
          </a:p>
          <a:p>
            <a:endParaRPr lang="en-US" sz="1400" dirty="0"/>
          </a:p>
          <a:p>
            <a:endParaRPr lang="en-US" sz="1200" dirty="0"/>
          </a:p>
          <a:p>
            <a:pPr marL="323850" lvl="1" indent="0">
              <a:buNone/>
            </a:pPr>
            <a:endParaRPr lang="zh-CN" altLang="en-US" sz="1800" dirty="0"/>
          </a:p>
        </p:txBody>
      </p:sp>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4756">
                                            <p:txEl>
                                              <p:pRg st="6" end="6"/>
                                            </p:txEl>
                                          </p:spTgt>
                                        </p:tgtEl>
                                        <p:attrNameLst>
                                          <p:attrName>style.visibility</p:attrName>
                                        </p:attrNameLst>
                                      </p:cBhvr>
                                      <p:to>
                                        <p:strVal val="visible"/>
                                      </p:to>
                                    </p:set>
                                    <p:animEffect transition="in" filter="wipe(down)">
                                      <p:cBhvr>
                                        <p:cTn id="7" dur="500"/>
                                        <p:tgtEl>
                                          <p:spTgt spid="7475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4756">
                                            <p:txEl>
                                              <p:pRg st="8" end="8"/>
                                            </p:txEl>
                                          </p:spTgt>
                                        </p:tgtEl>
                                        <p:attrNameLst>
                                          <p:attrName>style.visibility</p:attrName>
                                        </p:attrNameLst>
                                      </p:cBhvr>
                                      <p:to>
                                        <p:strVal val="visible"/>
                                      </p:to>
                                    </p:set>
                                    <p:animEffect transition="in" filter="wipe(down)">
                                      <p:cBhvr>
                                        <p:cTn id="12" dur="500"/>
                                        <p:tgtEl>
                                          <p:spTgt spid="7475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4756">
                                            <p:txEl>
                                              <p:pRg st="9" end="9"/>
                                            </p:txEl>
                                          </p:spTgt>
                                        </p:tgtEl>
                                        <p:attrNameLst>
                                          <p:attrName>style.visibility</p:attrName>
                                        </p:attrNameLst>
                                      </p:cBhvr>
                                      <p:to>
                                        <p:strVal val="visible"/>
                                      </p:to>
                                    </p:set>
                                    <p:animEffect transition="in" filter="wipe(down)">
                                      <p:cBhvr>
                                        <p:cTn id="17" dur="500"/>
                                        <p:tgtEl>
                                          <p:spTgt spid="7475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箭头 1"/>
          <p:cNvSpPr/>
          <p:nvPr/>
        </p:nvSpPr>
        <p:spPr>
          <a:xfrm>
            <a:off x="0" y="266065"/>
            <a:ext cx="4775200" cy="110617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ym typeface="+mn-ea"/>
              </a:rPr>
              <a:t>x86-64 Linux </a:t>
            </a:r>
            <a:r>
              <a:rPr lang="zh-CN" altLang="en-US" sz="2400" dirty="0">
                <a:sym typeface="+mn-ea"/>
              </a:rPr>
              <a:t>寄存器用法</a:t>
            </a:r>
            <a:r>
              <a:rPr lang="en-US" sz="2400" dirty="0">
                <a:sym typeface="+mn-ea"/>
              </a:rPr>
              <a:t> #1</a:t>
            </a:r>
            <a:endParaRPr lang="en-US" altLang="en-US" sz="2400" dirty="0">
              <a:sym typeface="+mn-ea"/>
            </a:endParaRPr>
          </a:p>
        </p:txBody>
      </p:sp>
      <p:sp>
        <p:nvSpPr>
          <p:cNvPr id="76804" name="Rectangle 4"/>
          <p:cNvSpPr>
            <a:spLocks noGrp="1" noChangeArrowheads="1"/>
          </p:cNvSpPr>
          <p:nvPr/>
        </p:nvSpPr>
        <p:spPr>
          <a:xfrm>
            <a:off x="381000" y="1397000"/>
            <a:ext cx="4064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A9D18E"/>
              </a:buClr>
            </a:pP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rax</a:t>
            </a:r>
            <a:endParaRPr lang="en-US" dirty="0">
              <a:latin typeface="Courier New Bold" charset="0"/>
              <a:sym typeface="Courier New Bold" charset="0"/>
            </a:endParaRPr>
          </a:p>
          <a:p>
            <a:pPr marL="552450" lvl="1">
              <a:buClr>
                <a:srgbClr val="A9D18E"/>
              </a:buClr>
            </a:pPr>
            <a:r>
              <a:rPr lang="zh-CN" altLang="en-US" dirty="0">
                <a:ea typeface="宋体" panose="02010600030101010101" pitchFamily="2" charset="-122"/>
              </a:rPr>
              <a:t>返回值</a:t>
            </a:r>
          </a:p>
          <a:p>
            <a:pPr marL="552450" lvl="1">
              <a:buClr>
                <a:srgbClr val="A9D18E"/>
              </a:buClr>
            </a:pPr>
            <a:r>
              <a:rPr lang="zh-CN" altLang="en-US" dirty="0">
                <a:ea typeface="宋体" panose="02010600030101010101" pitchFamily="2" charset="-122"/>
              </a:rPr>
              <a:t>用于调用者存储</a:t>
            </a:r>
          </a:p>
          <a:p>
            <a:pPr marL="552450" lvl="1">
              <a:buClr>
                <a:srgbClr val="A9D18E"/>
              </a:buClr>
            </a:pPr>
            <a:r>
              <a:rPr lang="zh-CN" altLang="en-US" dirty="0">
                <a:ea typeface="宋体" panose="02010600030101010101" pitchFamily="2" charset="-122"/>
              </a:rPr>
              <a:t>可以被过程修改</a:t>
            </a:r>
          </a:p>
          <a:p>
            <a:pPr marL="292100">
              <a:buClr>
                <a:srgbClr val="A9D18E"/>
              </a:buClr>
            </a:pP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rdi</a:t>
            </a:r>
            <a:r>
              <a:rPr lang="en-US" b="0" dirty="0">
                <a:cs typeface="Courier New Bold" charset="0"/>
                <a:sym typeface="Courier New Bold" charset="0"/>
              </a:rPr>
              <a:t>, ..., </a:t>
            </a:r>
            <a:r>
              <a:rPr lang="en-US" dirty="0">
                <a:latin typeface="Courier New Bold" charset="0"/>
                <a:cs typeface="Courier New Bold" charset="0"/>
                <a:sym typeface="Courier New Bold" charset="0"/>
              </a:rPr>
              <a:t>%r9</a:t>
            </a:r>
            <a:endParaRPr lang="en-US" dirty="0">
              <a:latin typeface="Courier New Bold" charset="0"/>
              <a:sym typeface="Courier New Bold" charset="0"/>
            </a:endParaRPr>
          </a:p>
          <a:p>
            <a:pPr marL="552450" lvl="1">
              <a:buClr>
                <a:srgbClr val="A9D18E"/>
              </a:buClr>
            </a:pPr>
            <a:r>
              <a:rPr lang="zh-CN" altLang="en-US" dirty="0">
                <a:ea typeface="宋体" panose="02010600030101010101" pitchFamily="2" charset="-122"/>
              </a:rPr>
              <a:t>参数</a:t>
            </a:r>
          </a:p>
          <a:p>
            <a:pPr marL="552450" lvl="1">
              <a:buClr>
                <a:srgbClr val="A9D18E"/>
              </a:buClr>
            </a:pPr>
            <a:r>
              <a:rPr lang="zh-CN" altLang="en-US" dirty="0">
                <a:ea typeface="宋体" panose="02010600030101010101" pitchFamily="2" charset="-122"/>
                <a:sym typeface="+mn-ea"/>
              </a:rPr>
              <a:t>用于调用者保存</a:t>
            </a:r>
            <a:endParaRPr lang="en-US" dirty="0"/>
          </a:p>
          <a:p>
            <a:pPr marL="552450" lvl="1">
              <a:buClr>
                <a:srgbClr val="A9D18E"/>
              </a:buClr>
            </a:pPr>
            <a:r>
              <a:rPr lang="zh-CN" altLang="en-US" dirty="0">
                <a:ea typeface="宋体" panose="02010600030101010101" pitchFamily="2" charset="-122"/>
                <a:sym typeface="+mn-ea"/>
              </a:rPr>
              <a:t>可以被过程修改</a:t>
            </a:r>
            <a:endParaRPr lang="en-US" dirty="0"/>
          </a:p>
          <a:p>
            <a:pPr marL="292100">
              <a:buClr>
                <a:srgbClr val="A9D18E"/>
              </a:buClr>
            </a:pPr>
            <a:r>
              <a:rPr lang="en-US" dirty="0">
                <a:latin typeface="Courier New Bold" charset="0"/>
                <a:cs typeface="Courier New Bold" charset="0"/>
                <a:sym typeface="Courier New Bold" charset="0"/>
              </a:rPr>
              <a:t>%r10</a:t>
            </a:r>
            <a:r>
              <a:rPr lang="en-US" b="0" dirty="0">
                <a:cs typeface="Courier New Bold" charset="0"/>
                <a:sym typeface="Courier New Bold" charset="0"/>
              </a:rPr>
              <a:t>, </a:t>
            </a:r>
            <a:r>
              <a:rPr lang="en-US" dirty="0">
                <a:latin typeface="Courier New Bold" charset="0"/>
                <a:cs typeface="Courier New Bold" charset="0"/>
                <a:sym typeface="Courier New Bold" charset="0"/>
              </a:rPr>
              <a:t>%r11</a:t>
            </a:r>
            <a:endParaRPr lang="en-US" dirty="0">
              <a:latin typeface="Courier New Bold" charset="0"/>
              <a:sym typeface="Courier New Bold" charset="0"/>
            </a:endParaRPr>
          </a:p>
          <a:p>
            <a:pPr marL="552450" lvl="1">
              <a:buClr>
                <a:srgbClr val="A9D18E"/>
              </a:buClr>
            </a:pPr>
            <a:r>
              <a:rPr lang="zh-CN" altLang="en-US" dirty="0">
                <a:ea typeface="宋体" panose="02010600030101010101" pitchFamily="2" charset="-122"/>
                <a:sym typeface="+mn-ea"/>
              </a:rPr>
              <a:t>用于调用者保存</a:t>
            </a:r>
            <a:endParaRPr lang="en-US" dirty="0"/>
          </a:p>
          <a:p>
            <a:pPr marL="552450" lvl="1">
              <a:buClr>
                <a:srgbClr val="A9D18E"/>
              </a:buClr>
            </a:pPr>
            <a:r>
              <a:rPr lang="zh-CN" altLang="en-US" dirty="0">
                <a:ea typeface="宋体" panose="02010600030101010101" pitchFamily="2" charset="-122"/>
                <a:sym typeface="+mn-ea"/>
              </a:rPr>
              <a:t>可以被过程修改</a:t>
            </a:r>
            <a:endParaRPr lang="en-US" dirty="0"/>
          </a:p>
          <a:p>
            <a:pPr marL="552450" lvl="1"/>
            <a:endParaRPr lang="en-US" dirty="0"/>
          </a:p>
          <a:p>
            <a:pPr marL="552450" lvl="1"/>
            <a:endParaRPr lang="en-US" dirty="0"/>
          </a:p>
          <a:p>
            <a:pPr marL="552450" lvl="1"/>
            <a:endParaRPr lang="en-US" dirty="0"/>
          </a:p>
        </p:txBody>
      </p:sp>
      <p:sp>
        <p:nvSpPr>
          <p:cNvPr id="76805" name="Rectangle 5"/>
          <p:cNvSpPr/>
          <p:nvPr/>
        </p:nvSpPr>
        <p:spPr bwMode="auto">
          <a:xfrm>
            <a:off x="6324600" y="1600200"/>
            <a:ext cx="2540000" cy="381000"/>
          </a:xfrm>
          <a:prstGeom prst="rect">
            <a:avLst/>
          </a:prstGeom>
          <a:solidFill>
            <a:schemeClr val="accent1">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rax</a:t>
            </a:r>
            <a:endParaRPr lang="en-US" sz="2400" dirty="0">
              <a:solidFill>
                <a:schemeClr val="tx1"/>
              </a:solidFill>
              <a:latin typeface="Courier New Bold" charset="0"/>
              <a:cs typeface="Courier New Bold" charset="0"/>
              <a:sym typeface="Courier New Bold" charset="0"/>
            </a:endParaRPr>
          </a:p>
        </p:txBody>
      </p:sp>
      <p:sp>
        <p:nvSpPr>
          <p:cNvPr id="76806" name="Rectangle 6"/>
          <p:cNvSpPr/>
          <p:nvPr/>
        </p:nvSpPr>
        <p:spPr bwMode="auto">
          <a:xfrm>
            <a:off x="6324600" y="29718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rdx</a:t>
            </a:r>
            <a:endParaRPr lang="en-US" sz="2400" dirty="0">
              <a:solidFill>
                <a:schemeClr val="tx1"/>
              </a:solidFill>
              <a:latin typeface="Courier New Bold" charset="0"/>
              <a:cs typeface="Courier New Bold" charset="0"/>
              <a:sym typeface="Courier New Bold" charset="0"/>
            </a:endParaRPr>
          </a:p>
        </p:txBody>
      </p:sp>
      <p:sp>
        <p:nvSpPr>
          <p:cNvPr id="76807" name="Rectangle 7"/>
          <p:cNvSpPr/>
          <p:nvPr/>
        </p:nvSpPr>
        <p:spPr bwMode="auto">
          <a:xfrm>
            <a:off x="6324600" y="34290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rcx</a:t>
            </a:r>
            <a:endParaRPr lang="en-US" sz="2400" dirty="0">
              <a:solidFill>
                <a:schemeClr val="tx1"/>
              </a:solidFill>
              <a:latin typeface="Courier New Bold" charset="0"/>
              <a:cs typeface="Courier New Bold" charset="0"/>
              <a:sym typeface="Courier New Bold" charset="0"/>
            </a:endParaRPr>
          </a:p>
        </p:txBody>
      </p:sp>
      <p:sp>
        <p:nvSpPr>
          <p:cNvPr id="76813" name="AutoShape 13"/>
          <p:cNvSpPr/>
          <p:nvPr/>
        </p:nvSpPr>
        <p:spPr bwMode="auto">
          <a:xfrm>
            <a:off x="5867400" y="2057400"/>
            <a:ext cx="304800" cy="2667000"/>
          </a:xfrm>
          <a:custGeom>
            <a:avLst/>
            <a:gdLst>
              <a:gd name="T0" fmla="*/ 10800 w 21600"/>
              <a:gd name="T1" fmla="*/ 10800 h 21600"/>
            </a:gdLst>
            <a:ahLst/>
            <a:cxnLst>
              <a:cxn ang="0">
                <a:pos x="T0" y="T1"/>
              </a:cxn>
            </a:cxnLst>
            <a:rect l="0" t="0" r="r" b="b"/>
            <a:pathLst>
              <a:path w="21600" h="21600">
                <a:moveTo>
                  <a:pt x="21600" y="21600"/>
                </a:moveTo>
                <a:cubicBezTo>
                  <a:pt x="15635" y="21600"/>
                  <a:pt x="10800" y="21140"/>
                  <a:pt x="10800" y="20571"/>
                </a:cubicBezTo>
                <a:lnTo>
                  <a:pt x="10800" y="11829"/>
                </a:lnTo>
                <a:cubicBezTo>
                  <a:pt x="10800" y="11261"/>
                  <a:pt x="5965" y="10800"/>
                  <a:pt x="0" y="10800"/>
                </a:cubicBezTo>
                <a:cubicBezTo>
                  <a:pt x="5965" y="10800"/>
                  <a:pt x="10800" y="10339"/>
                  <a:pt x="10800" y="9771"/>
                </a:cubicBezTo>
                <a:lnTo>
                  <a:pt x="10800" y="1029"/>
                </a:lnTo>
                <a:cubicBezTo>
                  <a:pt x="10800" y="461"/>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endParaRPr lang="en-US"/>
          </a:p>
        </p:txBody>
      </p:sp>
      <p:sp>
        <p:nvSpPr>
          <p:cNvPr id="76816" name="Rectangle 16"/>
          <p:cNvSpPr/>
          <p:nvPr/>
        </p:nvSpPr>
        <p:spPr bwMode="auto">
          <a:xfrm>
            <a:off x="5034111" y="1600200"/>
            <a:ext cx="762000" cy="35306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zh-CN" altLang="en-US" sz="1800" dirty="0">
                <a:solidFill>
                  <a:schemeClr val="tx1"/>
                </a:solidFill>
                <a:latin typeface="Calibri Bold" charset="0"/>
                <a:ea typeface="宋体" panose="02010600030101010101" pitchFamily="2" charset="-122"/>
                <a:cs typeface="Calibri Bold" charset="0"/>
                <a:sym typeface="Calibri Bold" charset="0"/>
              </a:rPr>
              <a:t>返回值</a:t>
            </a:r>
          </a:p>
        </p:txBody>
      </p:sp>
      <p:sp>
        <p:nvSpPr>
          <p:cNvPr id="20" name="Rectangle 7"/>
          <p:cNvSpPr/>
          <p:nvPr/>
        </p:nvSpPr>
        <p:spPr bwMode="auto">
          <a:xfrm>
            <a:off x="6324600" y="38862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%r8</a:t>
            </a:r>
          </a:p>
        </p:txBody>
      </p:sp>
      <p:sp>
        <p:nvSpPr>
          <p:cNvPr id="21" name="Rectangle 7"/>
          <p:cNvSpPr/>
          <p:nvPr/>
        </p:nvSpPr>
        <p:spPr bwMode="auto">
          <a:xfrm>
            <a:off x="6324600" y="43434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%r9</a:t>
            </a:r>
          </a:p>
        </p:txBody>
      </p:sp>
      <p:sp>
        <p:nvSpPr>
          <p:cNvPr id="22" name="Rectangle 7"/>
          <p:cNvSpPr/>
          <p:nvPr/>
        </p:nvSpPr>
        <p:spPr bwMode="auto">
          <a:xfrm>
            <a:off x="6324600" y="4800600"/>
            <a:ext cx="25400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%r10</a:t>
            </a:r>
          </a:p>
        </p:txBody>
      </p:sp>
      <p:sp>
        <p:nvSpPr>
          <p:cNvPr id="23" name="Rectangle 7"/>
          <p:cNvSpPr/>
          <p:nvPr/>
        </p:nvSpPr>
        <p:spPr bwMode="auto">
          <a:xfrm>
            <a:off x="6324600" y="5257800"/>
            <a:ext cx="25400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%r11</a:t>
            </a:r>
          </a:p>
        </p:txBody>
      </p:sp>
      <p:sp>
        <p:nvSpPr>
          <p:cNvPr id="24" name="Rectangle 5"/>
          <p:cNvSpPr/>
          <p:nvPr/>
        </p:nvSpPr>
        <p:spPr bwMode="auto">
          <a:xfrm>
            <a:off x="6324600" y="20574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rdi</a:t>
            </a:r>
            <a:endParaRPr lang="en-US" sz="2400" dirty="0">
              <a:solidFill>
                <a:schemeClr val="tx1"/>
              </a:solidFill>
              <a:latin typeface="Courier New Bold" charset="0"/>
              <a:cs typeface="Courier New Bold" charset="0"/>
              <a:sym typeface="Courier New Bold" charset="0"/>
            </a:endParaRPr>
          </a:p>
        </p:txBody>
      </p:sp>
      <p:sp>
        <p:nvSpPr>
          <p:cNvPr id="25" name="Rectangle 5"/>
          <p:cNvSpPr/>
          <p:nvPr/>
        </p:nvSpPr>
        <p:spPr bwMode="auto">
          <a:xfrm>
            <a:off x="6324600" y="25146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rsi</a:t>
            </a:r>
            <a:endParaRPr lang="en-US" sz="2400" dirty="0">
              <a:solidFill>
                <a:schemeClr val="tx1"/>
              </a:solidFill>
              <a:latin typeface="Courier New Bold" charset="0"/>
              <a:cs typeface="Courier New Bold" charset="0"/>
              <a:sym typeface="Courier New Bold" charset="0"/>
            </a:endParaRPr>
          </a:p>
        </p:txBody>
      </p:sp>
      <p:sp>
        <p:nvSpPr>
          <p:cNvPr id="26" name="Rectangle 16"/>
          <p:cNvSpPr/>
          <p:nvPr/>
        </p:nvSpPr>
        <p:spPr bwMode="auto">
          <a:xfrm>
            <a:off x="5262711" y="3200400"/>
            <a:ext cx="533400" cy="35306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zh-CN" altLang="en-US" sz="1800" dirty="0">
                <a:solidFill>
                  <a:schemeClr val="tx1"/>
                </a:solidFill>
                <a:latin typeface="Calibri Bold" charset="0"/>
                <a:ea typeface="宋体" panose="02010600030101010101" pitchFamily="2" charset="-122"/>
                <a:cs typeface="Calibri Bold" charset="0"/>
                <a:sym typeface="Calibri Bold" charset="0"/>
              </a:rPr>
              <a:t>参数</a:t>
            </a:r>
          </a:p>
        </p:txBody>
      </p:sp>
      <p:sp>
        <p:nvSpPr>
          <p:cNvPr id="27" name="Rectangle 16"/>
          <p:cNvSpPr/>
          <p:nvPr/>
        </p:nvSpPr>
        <p:spPr bwMode="auto">
          <a:xfrm>
            <a:off x="4538040" y="5029200"/>
            <a:ext cx="1219200" cy="62992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800" dirty="0">
                <a:solidFill>
                  <a:schemeClr val="tx1"/>
                </a:solidFill>
                <a:latin typeface="Calibri Bold" charset="0"/>
                <a:ea typeface="Calibri Bold" charset="0"/>
                <a:cs typeface="Calibri Bold" charset="0"/>
                <a:sym typeface="Calibri Bold" charset="0"/>
              </a:rPr>
              <a:t>调用者保存</a:t>
            </a:r>
          </a:p>
          <a:p>
            <a:pPr algn="r"/>
            <a:r>
              <a:rPr lang="en-US" sz="1800" dirty="0">
                <a:solidFill>
                  <a:schemeClr val="tx1"/>
                </a:solidFill>
                <a:latin typeface="Calibri Bold" charset="0"/>
                <a:ea typeface="Calibri Bold" charset="0"/>
                <a:cs typeface="Calibri Bold" charset="0"/>
                <a:sym typeface="Calibri Bold" charset="0"/>
              </a:rPr>
              <a:t>临时变量</a:t>
            </a:r>
          </a:p>
        </p:txBody>
      </p:sp>
      <p:sp>
        <p:nvSpPr>
          <p:cNvPr id="28" name="AutoShape 13"/>
          <p:cNvSpPr/>
          <p:nvPr/>
        </p:nvSpPr>
        <p:spPr bwMode="auto">
          <a:xfrm>
            <a:off x="5867400" y="4800600"/>
            <a:ext cx="304800" cy="838200"/>
          </a:xfrm>
          <a:custGeom>
            <a:avLst/>
            <a:gdLst>
              <a:gd name="T0" fmla="*/ 10800 w 21600"/>
              <a:gd name="T1" fmla="*/ 10800 h 21600"/>
            </a:gdLst>
            <a:ahLst/>
            <a:cxnLst>
              <a:cxn ang="0">
                <a:pos x="T0" y="T1"/>
              </a:cxn>
            </a:cxnLst>
            <a:rect l="0" t="0" r="r" b="b"/>
            <a:pathLst>
              <a:path w="21600" h="21600">
                <a:moveTo>
                  <a:pt x="21600" y="21600"/>
                </a:moveTo>
                <a:cubicBezTo>
                  <a:pt x="15635" y="21600"/>
                  <a:pt x="10800" y="21140"/>
                  <a:pt x="10800" y="20571"/>
                </a:cubicBezTo>
                <a:lnTo>
                  <a:pt x="10800" y="11829"/>
                </a:lnTo>
                <a:cubicBezTo>
                  <a:pt x="10800" y="11261"/>
                  <a:pt x="5965" y="10800"/>
                  <a:pt x="0" y="10800"/>
                </a:cubicBezTo>
                <a:cubicBezTo>
                  <a:pt x="5965" y="10800"/>
                  <a:pt x="10800" y="10339"/>
                  <a:pt x="10800" y="9771"/>
                </a:cubicBezTo>
                <a:lnTo>
                  <a:pt x="10800" y="1029"/>
                </a:lnTo>
                <a:cubicBezTo>
                  <a:pt x="10800" y="461"/>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6804">
                                            <p:txEl>
                                              <p:pRg st="1" end="1"/>
                                            </p:txEl>
                                          </p:spTgt>
                                        </p:tgtEl>
                                        <p:attrNameLst>
                                          <p:attrName>style.visibility</p:attrName>
                                        </p:attrNameLst>
                                      </p:cBhvr>
                                      <p:to>
                                        <p:strVal val="visible"/>
                                      </p:to>
                                    </p:set>
                                    <p:animEffect transition="in" filter="wipe(down)">
                                      <p:cBhvr>
                                        <p:cTn id="7" dur="500"/>
                                        <p:tgtEl>
                                          <p:spTgt spid="76804">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6804">
                                            <p:txEl>
                                              <p:pRg st="2" end="2"/>
                                            </p:txEl>
                                          </p:spTgt>
                                        </p:tgtEl>
                                        <p:attrNameLst>
                                          <p:attrName>style.visibility</p:attrName>
                                        </p:attrNameLst>
                                      </p:cBhvr>
                                      <p:to>
                                        <p:strVal val="visible"/>
                                      </p:to>
                                    </p:set>
                                    <p:animEffect transition="in" filter="wipe(down)">
                                      <p:cBhvr>
                                        <p:cTn id="10" dur="500"/>
                                        <p:tgtEl>
                                          <p:spTgt spid="76804">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76804">
                                            <p:txEl>
                                              <p:pRg st="3" end="3"/>
                                            </p:txEl>
                                          </p:spTgt>
                                        </p:tgtEl>
                                        <p:attrNameLst>
                                          <p:attrName>style.visibility</p:attrName>
                                        </p:attrNameLst>
                                      </p:cBhvr>
                                      <p:to>
                                        <p:strVal val="visible"/>
                                      </p:to>
                                    </p:set>
                                    <p:animEffect transition="in" filter="wipe(down)">
                                      <p:cBhvr>
                                        <p:cTn id="13" dur="500"/>
                                        <p:tgtEl>
                                          <p:spTgt spid="7680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6804">
                                            <p:txEl>
                                              <p:pRg st="5" end="5"/>
                                            </p:txEl>
                                          </p:spTgt>
                                        </p:tgtEl>
                                        <p:attrNameLst>
                                          <p:attrName>style.visibility</p:attrName>
                                        </p:attrNameLst>
                                      </p:cBhvr>
                                      <p:to>
                                        <p:strVal val="visible"/>
                                      </p:to>
                                    </p:set>
                                    <p:animEffect transition="in" filter="wipe(down)">
                                      <p:cBhvr>
                                        <p:cTn id="18" dur="500"/>
                                        <p:tgtEl>
                                          <p:spTgt spid="7680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76804">
                                            <p:txEl>
                                              <p:pRg st="6" end="6"/>
                                            </p:txEl>
                                          </p:spTgt>
                                        </p:tgtEl>
                                        <p:attrNameLst>
                                          <p:attrName>style.visibility</p:attrName>
                                        </p:attrNameLst>
                                      </p:cBhvr>
                                      <p:to>
                                        <p:strVal val="visible"/>
                                      </p:to>
                                    </p:set>
                                    <p:animEffect transition="in" filter="wipe(down)">
                                      <p:cBhvr>
                                        <p:cTn id="21" dur="500"/>
                                        <p:tgtEl>
                                          <p:spTgt spid="76804">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76804">
                                            <p:txEl>
                                              <p:pRg st="7" end="7"/>
                                            </p:txEl>
                                          </p:spTgt>
                                        </p:tgtEl>
                                        <p:attrNameLst>
                                          <p:attrName>style.visibility</p:attrName>
                                        </p:attrNameLst>
                                      </p:cBhvr>
                                      <p:to>
                                        <p:strVal val="visible"/>
                                      </p:to>
                                    </p:set>
                                    <p:animEffect transition="in" filter="wipe(down)">
                                      <p:cBhvr>
                                        <p:cTn id="24" dur="500"/>
                                        <p:tgtEl>
                                          <p:spTgt spid="76804">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6804">
                                            <p:txEl>
                                              <p:pRg st="9" end="9"/>
                                            </p:txEl>
                                          </p:spTgt>
                                        </p:tgtEl>
                                        <p:attrNameLst>
                                          <p:attrName>style.visibility</p:attrName>
                                        </p:attrNameLst>
                                      </p:cBhvr>
                                      <p:to>
                                        <p:strVal val="visible"/>
                                      </p:to>
                                    </p:set>
                                    <p:animEffect transition="in" filter="wipe(down)">
                                      <p:cBhvr>
                                        <p:cTn id="29" dur="500"/>
                                        <p:tgtEl>
                                          <p:spTgt spid="76804">
                                            <p:txEl>
                                              <p:pRg st="9" end="9"/>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76804">
                                            <p:txEl>
                                              <p:pRg st="10" end="10"/>
                                            </p:txEl>
                                          </p:spTgt>
                                        </p:tgtEl>
                                        <p:attrNameLst>
                                          <p:attrName>style.visibility</p:attrName>
                                        </p:attrNameLst>
                                      </p:cBhvr>
                                      <p:to>
                                        <p:strVal val="visible"/>
                                      </p:to>
                                    </p:set>
                                    <p:animEffect transition="in" filter="wipe(down)">
                                      <p:cBhvr>
                                        <p:cTn id="32" dur="500"/>
                                        <p:tgtEl>
                                          <p:spTgt spid="7680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箭头 1"/>
          <p:cNvSpPr/>
          <p:nvPr/>
        </p:nvSpPr>
        <p:spPr>
          <a:xfrm>
            <a:off x="0" y="266065"/>
            <a:ext cx="4775200" cy="110617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ym typeface="+mn-ea"/>
              </a:rPr>
              <a:t>x86-64 Linux </a:t>
            </a:r>
            <a:r>
              <a:rPr lang="zh-CN" altLang="en-US" sz="2400" dirty="0">
                <a:sym typeface="+mn-ea"/>
              </a:rPr>
              <a:t>寄存器用法</a:t>
            </a:r>
            <a:r>
              <a:rPr lang="en-US" sz="2400" dirty="0">
                <a:sym typeface="+mn-ea"/>
              </a:rPr>
              <a:t> #2</a:t>
            </a:r>
            <a:endParaRPr lang="en-US" altLang="en-US" sz="2400" dirty="0">
              <a:sym typeface="+mn-ea"/>
            </a:endParaRPr>
          </a:p>
        </p:txBody>
      </p:sp>
      <p:sp>
        <p:nvSpPr>
          <p:cNvPr id="76804" name="Rectangle 4"/>
          <p:cNvSpPr>
            <a:spLocks noGrp="1" noChangeArrowheads="1"/>
          </p:cNvSpPr>
          <p:nvPr/>
        </p:nvSpPr>
        <p:spPr>
          <a:xfrm>
            <a:off x="381000" y="1397001"/>
            <a:ext cx="4064000" cy="4470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A9D18E"/>
              </a:buClr>
            </a:pP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rbx</a:t>
            </a:r>
            <a:r>
              <a:rPr lang="en-US" dirty="0">
                <a:sym typeface="+mn-ea"/>
              </a:rPr>
              <a:t>, </a:t>
            </a:r>
            <a:r>
              <a:rPr lang="en-US" dirty="0">
                <a:latin typeface="Courier New Bold" charset="0"/>
                <a:cs typeface="Courier New Bold" charset="0"/>
                <a:sym typeface="Courier New Bold" charset="0"/>
              </a:rPr>
              <a:t>%r12</a:t>
            </a:r>
            <a:r>
              <a:rPr lang="en-US" dirty="0">
                <a:sym typeface="+mn-ea"/>
              </a:rPr>
              <a:t>, </a:t>
            </a:r>
            <a:r>
              <a:rPr lang="en-US" dirty="0">
                <a:latin typeface="Courier New Bold" charset="0"/>
                <a:cs typeface="Courier New Bold" charset="0"/>
                <a:sym typeface="Courier New Bold" charset="0"/>
              </a:rPr>
              <a:t>%r13</a:t>
            </a:r>
            <a:r>
              <a:rPr lang="en-US" dirty="0">
                <a:sym typeface="+mn-ea"/>
              </a:rPr>
              <a:t>, </a:t>
            </a:r>
            <a:r>
              <a:rPr lang="en-US" dirty="0">
                <a:latin typeface="Courier New Bold" charset="0"/>
                <a:cs typeface="Courier New Bold" charset="0"/>
                <a:sym typeface="Courier New Bold" charset="0"/>
              </a:rPr>
              <a:t>%r14</a:t>
            </a:r>
            <a:endParaRPr lang="zh-CN" altLang="en-US" dirty="0">
              <a:ea typeface="宋体" panose="02010600030101010101" pitchFamily="2" charset="-122"/>
            </a:endParaRPr>
          </a:p>
          <a:p>
            <a:pPr marL="552450" lvl="1">
              <a:buClr>
                <a:srgbClr val="A9D18E"/>
              </a:buClr>
            </a:pPr>
            <a:r>
              <a:rPr lang="zh-CN" altLang="en-US" dirty="0">
                <a:ea typeface="宋体" panose="02010600030101010101" pitchFamily="2" charset="-122"/>
              </a:rPr>
              <a:t>用于被调用者存储</a:t>
            </a:r>
          </a:p>
          <a:p>
            <a:pPr marL="552450" lvl="1">
              <a:buClr>
                <a:srgbClr val="A9D18E"/>
              </a:buClr>
            </a:pPr>
            <a:r>
              <a:rPr lang="zh-CN" altLang="en-US" dirty="0">
                <a:ea typeface="宋体" panose="02010600030101010101" pitchFamily="2" charset="-122"/>
              </a:rPr>
              <a:t>被调用者必须保存和恢复</a:t>
            </a:r>
          </a:p>
          <a:p>
            <a:pPr marL="292100">
              <a:buClr>
                <a:srgbClr val="A9D18E"/>
              </a:buClr>
            </a:pP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rbp</a:t>
            </a:r>
            <a:endParaRPr lang="en-US" dirty="0">
              <a:latin typeface="Courier New Bold" charset="0"/>
              <a:sym typeface="Courier New Bold" charset="0"/>
            </a:endParaRPr>
          </a:p>
          <a:p>
            <a:pPr marL="552450" lvl="1">
              <a:buClr>
                <a:srgbClr val="A9D18E"/>
              </a:buClr>
            </a:pPr>
            <a:r>
              <a:rPr lang="zh-CN" altLang="en-US" dirty="0">
                <a:ea typeface="宋体" panose="02010600030101010101" pitchFamily="2" charset="-122"/>
                <a:sym typeface="+mn-ea"/>
              </a:rPr>
              <a:t>用于被调用者存储</a:t>
            </a:r>
            <a:endParaRPr lang="zh-CN" altLang="en-US" dirty="0">
              <a:ea typeface="宋体" panose="02010600030101010101" pitchFamily="2" charset="-122"/>
            </a:endParaRPr>
          </a:p>
          <a:p>
            <a:pPr marL="552450" lvl="1">
              <a:buClr>
                <a:srgbClr val="A9D18E"/>
              </a:buClr>
            </a:pPr>
            <a:r>
              <a:rPr lang="zh-CN" altLang="en-US" dirty="0">
                <a:ea typeface="宋体" panose="02010600030101010101" pitchFamily="2" charset="-122"/>
                <a:sym typeface="+mn-ea"/>
              </a:rPr>
              <a:t>被调用者必须保存和恢复</a:t>
            </a:r>
            <a:endParaRPr lang="en-US" dirty="0"/>
          </a:p>
          <a:p>
            <a:pPr marL="552450" lvl="1">
              <a:buClr>
                <a:srgbClr val="A9D18E"/>
              </a:buClr>
            </a:pPr>
            <a:r>
              <a:rPr lang="zh-CN" altLang="en-US" dirty="0">
                <a:ea typeface="宋体" panose="02010600030101010101" pitchFamily="2" charset="-122"/>
                <a:sym typeface="+mn-ea"/>
              </a:rPr>
              <a:t>可能被作为帧指针使用</a:t>
            </a:r>
            <a:endParaRPr lang="en-US" dirty="0"/>
          </a:p>
          <a:p>
            <a:pPr marL="292100">
              <a:buClr>
                <a:srgbClr val="A9D18E"/>
              </a:buClr>
            </a:pP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rsp</a:t>
            </a:r>
            <a:endParaRPr lang="en-US" dirty="0">
              <a:latin typeface="Courier New Bold" charset="0"/>
              <a:sym typeface="Courier New Bold" charset="0"/>
            </a:endParaRPr>
          </a:p>
          <a:p>
            <a:pPr marL="552450" lvl="1">
              <a:buClr>
                <a:srgbClr val="A9D18E"/>
              </a:buClr>
            </a:pPr>
            <a:r>
              <a:rPr lang="zh-CN" altLang="en-US" dirty="0">
                <a:ea typeface="宋体" panose="02010600030101010101" pitchFamily="2" charset="-122"/>
                <a:sym typeface="+mn-ea"/>
              </a:rPr>
              <a:t>从过程调用退出后恢复到原来的值</a:t>
            </a:r>
          </a:p>
          <a:p>
            <a:pPr marL="552450" lvl="1"/>
            <a:endParaRPr lang="en-US" dirty="0"/>
          </a:p>
          <a:p>
            <a:pPr marL="552450" lvl="1"/>
            <a:endParaRPr lang="en-US" dirty="0"/>
          </a:p>
          <a:p>
            <a:pPr marL="552450" lvl="1"/>
            <a:endParaRPr lang="en-US" dirty="0"/>
          </a:p>
        </p:txBody>
      </p:sp>
      <p:sp>
        <p:nvSpPr>
          <p:cNvPr id="76808" name="Rectangle 8"/>
          <p:cNvSpPr/>
          <p:nvPr/>
        </p:nvSpPr>
        <p:spPr bwMode="auto">
          <a:xfrm>
            <a:off x="6400800" y="1371600"/>
            <a:ext cx="254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rbx</a:t>
            </a:r>
            <a:endParaRPr lang="en-US" sz="2400" dirty="0">
              <a:solidFill>
                <a:schemeClr val="tx1"/>
              </a:solidFill>
              <a:latin typeface="Courier New Bold" charset="0"/>
              <a:cs typeface="Courier New Bold" charset="0"/>
              <a:sym typeface="Courier New Bold" charset="0"/>
            </a:endParaRPr>
          </a:p>
        </p:txBody>
      </p:sp>
      <p:sp>
        <p:nvSpPr>
          <p:cNvPr id="76811" name="Rectangle 11"/>
          <p:cNvSpPr/>
          <p:nvPr/>
        </p:nvSpPr>
        <p:spPr bwMode="auto">
          <a:xfrm>
            <a:off x="6400800" y="3657600"/>
            <a:ext cx="2540000" cy="3810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rsp</a:t>
            </a:r>
            <a:endParaRPr lang="en-US" sz="2400" dirty="0">
              <a:solidFill>
                <a:schemeClr val="tx1"/>
              </a:solidFill>
              <a:latin typeface="Courier New Bold" charset="0"/>
              <a:cs typeface="Courier New Bold" charset="0"/>
              <a:sym typeface="Courier New Bold" charset="0"/>
            </a:endParaRPr>
          </a:p>
        </p:txBody>
      </p:sp>
      <p:sp>
        <p:nvSpPr>
          <p:cNvPr id="76814" name="AutoShape 14"/>
          <p:cNvSpPr/>
          <p:nvPr/>
        </p:nvSpPr>
        <p:spPr bwMode="auto">
          <a:xfrm>
            <a:off x="5943600" y="1371600"/>
            <a:ext cx="304800" cy="2209800"/>
          </a:xfrm>
          <a:custGeom>
            <a:avLst/>
            <a:gdLst>
              <a:gd name="T0" fmla="*/ 10800 w 21600"/>
              <a:gd name="T1" fmla="*/ 10800 h 21600"/>
            </a:gdLst>
            <a:ahLst/>
            <a:cxnLst>
              <a:cxn ang="0">
                <a:pos x="T0" y="T1"/>
              </a:cxn>
            </a:cxnLst>
            <a:rect l="0" t="0" r="r" b="b"/>
            <a:pathLst>
              <a:path w="21600" h="21600">
                <a:moveTo>
                  <a:pt x="21600" y="21600"/>
                </a:moveTo>
                <a:cubicBezTo>
                  <a:pt x="15635" y="21600"/>
                  <a:pt x="10800" y="21140"/>
                  <a:pt x="10800" y="20571"/>
                </a:cubicBezTo>
                <a:lnTo>
                  <a:pt x="10800" y="11829"/>
                </a:lnTo>
                <a:cubicBezTo>
                  <a:pt x="10800" y="11261"/>
                  <a:pt x="5965" y="10800"/>
                  <a:pt x="0" y="10800"/>
                </a:cubicBezTo>
                <a:cubicBezTo>
                  <a:pt x="5965" y="10800"/>
                  <a:pt x="10800" y="10339"/>
                  <a:pt x="10800" y="9771"/>
                </a:cubicBezTo>
                <a:lnTo>
                  <a:pt x="10800" y="1029"/>
                </a:lnTo>
                <a:cubicBezTo>
                  <a:pt x="10800" y="461"/>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endParaRPr lang="en-US"/>
          </a:p>
        </p:txBody>
      </p:sp>
      <p:sp>
        <p:nvSpPr>
          <p:cNvPr id="76815" name="AutoShape 15"/>
          <p:cNvSpPr/>
          <p:nvPr/>
        </p:nvSpPr>
        <p:spPr bwMode="auto">
          <a:xfrm>
            <a:off x="5715000" y="3200400"/>
            <a:ext cx="304800" cy="838200"/>
          </a:xfrm>
          <a:custGeom>
            <a:avLst/>
            <a:gdLst>
              <a:gd name="T0" fmla="*/ 10800 w 21600"/>
              <a:gd name="T1" fmla="*/ 10800 h 21600"/>
            </a:gdLst>
            <a:ahLst/>
            <a:cxnLst>
              <a:cxn ang="0">
                <a:pos x="T0" y="T1"/>
              </a:cxn>
            </a:cxnLst>
            <a:rect l="0" t="0" r="r" b="b"/>
            <a:pathLst>
              <a:path w="21600" h="21600">
                <a:moveTo>
                  <a:pt x="21600" y="21600"/>
                </a:moveTo>
                <a:cubicBezTo>
                  <a:pt x="15635" y="21600"/>
                  <a:pt x="10800" y="21139"/>
                  <a:pt x="10800" y="20571"/>
                </a:cubicBezTo>
                <a:lnTo>
                  <a:pt x="10800" y="11829"/>
                </a:lnTo>
                <a:cubicBezTo>
                  <a:pt x="10800" y="11261"/>
                  <a:pt x="5965" y="10800"/>
                  <a:pt x="0" y="10800"/>
                </a:cubicBezTo>
                <a:cubicBezTo>
                  <a:pt x="5965" y="10800"/>
                  <a:pt x="10800" y="10339"/>
                  <a:pt x="10800" y="9771"/>
                </a:cubicBezTo>
                <a:lnTo>
                  <a:pt x="10800" y="1029"/>
                </a:lnTo>
                <a:cubicBezTo>
                  <a:pt x="10800" y="461"/>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endParaRPr lang="en-US"/>
          </a:p>
        </p:txBody>
      </p:sp>
      <p:sp>
        <p:nvSpPr>
          <p:cNvPr id="76817" name="Rectangle 17"/>
          <p:cNvSpPr/>
          <p:nvPr/>
        </p:nvSpPr>
        <p:spPr bwMode="auto">
          <a:xfrm>
            <a:off x="4386262" y="1981200"/>
            <a:ext cx="1447800" cy="62992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zh-CN" altLang="en-US" dirty="0">
                <a:latin typeface="Calibri Bold" charset="0"/>
                <a:ea typeface="宋体" panose="02010600030101010101" pitchFamily="2" charset="-122"/>
                <a:cs typeface="Calibri Bold" charset="0"/>
                <a:sym typeface="Calibri Bold" charset="0"/>
              </a:rPr>
              <a:t>被</a:t>
            </a:r>
            <a:r>
              <a:rPr lang="en-US" dirty="0">
                <a:latin typeface="Calibri Bold" charset="0"/>
                <a:ea typeface="Calibri Bold" charset="0"/>
                <a:cs typeface="Calibri Bold" charset="0"/>
                <a:sym typeface="Calibri Bold" charset="0"/>
              </a:rPr>
              <a:t>调用者保存</a:t>
            </a:r>
            <a:endParaRPr lang="en-US" dirty="0">
              <a:solidFill>
                <a:schemeClr val="tx1"/>
              </a:solidFill>
              <a:latin typeface="Calibri Bold" charset="0"/>
              <a:ea typeface="Calibri Bold" charset="0"/>
              <a:cs typeface="Calibri Bold" charset="0"/>
              <a:sym typeface="Calibri Bold" charset="0"/>
            </a:endParaRPr>
          </a:p>
          <a:p>
            <a:pPr algn="r"/>
            <a:r>
              <a:rPr lang="en-US" dirty="0">
                <a:latin typeface="Calibri Bold" charset="0"/>
                <a:ea typeface="Calibri Bold" charset="0"/>
                <a:cs typeface="Calibri Bold" charset="0"/>
                <a:sym typeface="Calibri Bold" charset="0"/>
              </a:rPr>
              <a:t>临时变量</a:t>
            </a:r>
            <a:endParaRPr lang="en-US" sz="1800" dirty="0">
              <a:solidFill>
                <a:schemeClr val="tx1"/>
              </a:solidFill>
              <a:latin typeface="Calibri Bold" charset="0"/>
              <a:ea typeface="Calibri Bold" charset="0"/>
              <a:cs typeface="Calibri Bold" charset="0"/>
              <a:sym typeface="Calibri Bold" charset="0"/>
            </a:endParaRPr>
          </a:p>
        </p:txBody>
      </p:sp>
      <p:sp>
        <p:nvSpPr>
          <p:cNvPr id="76818" name="Rectangle 18"/>
          <p:cNvSpPr/>
          <p:nvPr/>
        </p:nvSpPr>
        <p:spPr bwMode="auto">
          <a:xfrm>
            <a:off x="4927600" y="3429000"/>
            <a:ext cx="762000" cy="35306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zh-CN" altLang="en-US" sz="1800">
                <a:solidFill>
                  <a:schemeClr val="tx1"/>
                </a:solidFill>
                <a:latin typeface="Calibri Bold" charset="0"/>
                <a:ea typeface="宋体" panose="02010600030101010101" pitchFamily="2" charset="-122"/>
                <a:cs typeface="Calibri Bold" charset="0"/>
                <a:sym typeface="Calibri Bold" charset="0"/>
              </a:rPr>
              <a:t>特殊的</a:t>
            </a:r>
          </a:p>
        </p:txBody>
      </p:sp>
      <p:sp>
        <p:nvSpPr>
          <p:cNvPr id="4" name="Rectangle 8"/>
          <p:cNvSpPr/>
          <p:nvPr/>
        </p:nvSpPr>
        <p:spPr bwMode="auto">
          <a:xfrm>
            <a:off x="6400800" y="32004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rbp</a:t>
            </a:r>
            <a:endParaRPr lang="en-US" sz="2400" dirty="0">
              <a:solidFill>
                <a:schemeClr val="tx1"/>
              </a:solidFill>
              <a:latin typeface="Courier New Bold" charset="0"/>
              <a:cs typeface="Courier New Bold" charset="0"/>
              <a:sym typeface="Courier New Bold" charset="0"/>
            </a:endParaRPr>
          </a:p>
        </p:txBody>
      </p:sp>
      <p:sp>
        <p:nvSpPr>
          <p:cNvPr id="5" name="Rectangle 8"/>
          <p:cNvSpPr/>
          <p:nvPr/>
        </p:nvSpPr>
        <p:spPr bwMode="auto">
          <a:xfrm>
            <a:off x="6400800" y="1828800"/>
            <a:ext cx="254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%r12</a:t>
            </a:r>
          </a:p>
        </p:txBody>
      </p:sp>
      <p:sp>
        <p:nvSpPr>
          <p:cNvPr id="6" name="Rectangle 8"/>
          <p:cNvSpPr/>
          <p:nvPr/>
        </p:nvSpPr>
        <p:spPr bwMode="auto">
          <a:xfrm>
            <a:off x="6400800" y="2286000"/>
            <a:ext cx="254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%r13</a:t>
            </a:r>
          </a:p>
        </p:txBody>
      </p:sp>
      <p:sp>
        <p:nvSpPr>
          <p:cNvPr id="8" name="Rectangle 8"/>
          <p:cNvSpPr/>
          <p:nvPr/>
        </p:nvSpPr>
        <p:spPr bwMode="auto">
          <a:xfrm>
            <a:off x="6400800" y="2743200"/>
            <a:ext cx="254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0" tIns="0" rIns="0" bIns="0" anchor="ctr"/>
          <a:lstStyle/>
          <a:p>
            <a:r>
              <a:rPr lang="en-US" sz="2400" dirty="0">
                <a:solidFill>
                  <a:schemeClr val="tx1"/>
                </a:solidFill>
                <a:latin typeface="Courier New Bold" charset="0"/>
                <a:cs typeface="Courier New Bold" charset="0"/>
                <a:sym typeface="Courier New Bold" charset="0"/>
              </a:rPr>
              <a:t>%r14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6804">
                                            <p:txEl>
                                              <p:pRg st="1" end="1"/>
                                            </p:txEl>
                                          </p:spTgt>
                                        </p:tgtEl>
                                        <p:attrNameLst>
                                          <p:attrName>style.visibility</p:attrName>
                                        </p:attrNameLst>
                                      </p:cBhvr>
                                      <p:to>
                                        <p:strVal val="visible"/>
                                      </p:to>
                                    </p:set>
                                    <p:animEffect transition="in" filter="wipe(down)">
                                      <p:cBhvr>
                                        <p:cTn id="7" dur="500"/>
                                        <p:tgtEl>
                                          <p:spTgt spid="76804">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6804">
                                            <p:txEl>
                                              <p:pRg st="2" end="2"/>
                                            </p:txEl>
                                          </p:spTgt>
                                        </p:tgtEl>
                                        <p:attrNameLst>
                                          <p:attrName>style.visibility</p:attrName>
                                        </p:attrNameLst>
                                      </p:cBhvr>
                                      <p:to>
                                        <p:strVal val="visible"/>
                                      </p:to>
                                    </p:set>
                                    <p:animEffect transition="in" filter="wipe(down)">
                                      <p:cBhvr>
                                        <p:cTn id="10" dur="500"/>
                                        <p:tgtEl>
                                          <p:spTgt spid="7680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6804">
                                            <p:txEl>
                                              <p:pRg st="4" end="4"/>
                                            </p:txEl>
                                          </p:spTgt>
                                        </p:tgtEl>
                                        <p:attrNameLst>
                                          <p:attrName>style.visibility</p:attrName>
                                        </p:attrNameLst>
                                      </p:cBhvr>
                                      <p:to>
                                        <p:strVal val="visible"/>
                                      </p:to>
                                    </p:set>
                                    <p:animEffect transition="in" filter="wipe(down)">
                                      <p:cBhvr>
                                        <p:cTn id="15" dur="500"/>
                                        <p:tgtEl>
                                          <p:spTgt spid="7680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6804">
                                            <p:txEl>
                                              <p:pRg st="5" end="5"/>
                                            </p:txEl>
                                          </p:spTgt>
                                        </p:tgtEl>
                                        <p:attrNameLst>
                                          <p:attrName>style.visibility</p:attrName>
                                        </p:attrNameLst>
                                      </p:cBhvr>
                                      <p:to>
                                        <p:strVal val="visible"/>
                                      </p:to>
                                    </p:set>
                                    <p:animEffect transition="in" filter="wipe(down)">
                                      <p:cBhvr>
                                        <p:cTn id="18" dur="500"/>
                                        <p:tgtEl>
                                          <p:spTgt spid="7680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76804">
                                            <p:txEl>
                                              <p:pRg st="6" end="6"/>
                                            </p:txEl>
                                          </p:spTgt>
                                        </p:tgtEl>
                                        <p:attrNameLst>
                                          <p:attrName>style.visibility</p:attrName>
                                        </p:attrNameLst>
                                      </p:cBhvr>
                                      <p:to>
                                        <p:strVal val="visible"/>
                                      </p:to>
                                    </p:set>
                                    <p:animEffect transition="in" filter="wipe(down)">
                                      <p:cBhvr>
                                        <p:cTn id="21" dur="500"/>
                                        <p:tgtEl>
                                          <p:spTgt spid="76804">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76804">
                                            <p:txEl>
                                              <p:pRg st="8" end="8"/>
                                            </p:txEl>
                                          </p:spTgt>
                                        </p:tgtEl>
                                        <p:attrNameLst>
                                          <p:attrName>style.visibility</p:attrName>
                                        </p:attrNameLst>
                                      </p:cBhvr>
                                      <p:to>
                                        <p:strVal val="visible"/>
                                      </p:to>
                                    </p:set>
                                    <p:animEffect transition="in" filter="wipe(down)">
                                      <p:cBhvr>
                                        <p:cTn id="24" dur="500"/>
                                        <p:tgtEl>
                                          <p:spTgt spid="7680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a:sym typeface="+mn-ea"/>
              </a:rPr>
              <a:t>#1</a:t>
            </a:r>
            <a:endParaRPr lang="en-US" altLang="en-US" sz="2800" dirty="0">
              <a:sym typeface="+mn-ea"/>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grpSp>
        <p:nvGrpSpPr>
          <p:cNvPr id="4" name="Group 3"/>
          <p:cNvGrpSpPr/>
          <p:nvPr/>
        </p:nvGrpSpPr>
        <p:grpSpPr>
          <a:xfrm>
            <a:off x="1784430" y="1285203"/>
            <a:ext cx="1792147" cy="1353343"/>
            <a:chOff x="1784430" y="1285203"/>
            <a:chExt cx="1792147" cy="1353343"/>
          </a:xfrm>
        </p:grpSpPr>
        <p:sp>
          <p:nvSpPr>
            <p:cNvPr id="5" name="Oval 2"/>
            <p:cNvSpPr/>
            <p:nvPr/>
          </p:nvSpPr>
          <p:spPr bwMode="auto">
            <a:xfrm>
              <a:off x="3125165" y="1285203"/>
              <a:ext cx="451412" cy="500192"/>
            </a:xfrm>
            <a:prstGeom prst="ellipse">
              <a:avLst/>
            </a:prstGeom>
            <a:solidFill>
              <a:schemeClr val="accent1">
                <a:lumMod val="60000"/>
                <a:lumOff val="40000"/>
                <a:alpha val="48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5" name="Oval 24"/>
            <p:cNvSpPr/>
            <p:nvPr/>
          </p:nvSpPr>
          <p:spPr bwMode="auto">
            <a:xfrm>
              <a:off x="1784430" y="2138354"/>
              <a:ext cx="451412" cy="500192"/>
            </a:xfrm>
            <a:prstGeom prst="ellipse">
              <a:avLst/>
            </a:prstGeom>
            <a:solidFill>
              <a:schemeClr val="accent1">
                <a:lumMod val="60000"/>
                <a:lumOff val="40000"/>
                <a:alpha val="48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63498" name="Line 10"/>
          <p:cNvSpPr>
            <a:spLocks noChangeShapeType="1"/>
          </p:cNvSpPr>
          <p:nvPr/>
        </p:nvSpPr>
        <p:spPr bwMode="auto">
          <a:xfrm flipH="1">
            <a:off x="6477000" y="27432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3499" name="Rectangle 11"/>
          <p:cNvSpPr/>
          <p:nvPr/>
        </p:nvSpPr>
        <p:spPr bwMode="auto">
          <a:xfrm>
            <a:off x="6983413" y="25844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63500" name="Rectangle 12"/>
          <p:cNvSpPr/>
          <p:nvPr/>
        </p:nvSpPr>
        <p:spPr bwMode="auto">
          <a:xfrm>
            <a:off x="5181600" y="1091565"/>
            <a:ext cx="1600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初始化栈结构</a:t>
            </a:r>
          </a:p>
        </p:txBody>
      </p:sp>
      <p:sp>
        <p:nvSpPr>
          <p:cNvPr id="63501" name="Rectangle 13"/>
          <p:cNvSpPr/>
          <p:nvPr/>
        </p:nvSpPr>
        <p:spPr bwMode="auto">
          <a:xfrm>
            <a:off x="5181600" y="16002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16" name="Rectangle 9"/>
          <p:cNvSpPr/>
          <p:nvPr/>
        </p:nvSpPr>
        <p:spPr bwMode="auto">
          <a:xfrm>
            <a:off x="5181600" y="25146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6" name="TextBox 1"/>
          <p:cNvSpPr txBox="1"/>
          <p:nvPr/>
        </p:nvSpPr>
        <p:spPr>
          <a:xfrm>
            <a:off x="467360" y="3749040"/>
            <a:ext cx="7354570" cy="1198880"/>
          </a:xfrm>
          <a:prstGeom prst="rect">
            <a:avLst/>
          </a:prstGeom>
          <a:solidFill>
            <a:schemeClr val="bg1"/>
          </a:solidFill>
        </p:spPr>
        <p:txBody>
          <a:bodyPr wrap="square" rtlCol="0">
            <a:spAutoFit/>
          </a:bodyPr>
          <a:lstStyle/>
          <a:p>
            <a:pPr marL="457200" indent="-457200" algn="l">
              <a:buClr>
                <a:srgbClr val="A9D18E"/>
              </a:buClr>
              <a:buFont typeface="Arial" panose="020B0604020202020204" pitchFamily="34" charset="0"/>
              <a:buChar char="•"/>
            </a:pPr>
            <a:r>
              <a:rPr lang="en-US" sz="2400" dirty="0">
                <a:latin typeface="Calibri" panose="020F0502020204030204" charset="0"/>
                <a:cs typeface="Calibri" panose="020F0502020204030204" charset="0"/>
              </a:rPr>
              <a:t>X </a:t>
            </a:r>
            <a:r>
              <a:rPr lang="zh-CN" altLang="en-US" sz="2400" dirty="0">
                <a:latin typeface="Calibri" panose="020F0502020204030204" charset="0"/>
                <a:cs typeface="Calibri" panose="020F0502020204030204" charset="0"/>
              </a:rPr>
              <a:t>在寄存器</a:t>
            </a:r>
            <a:r>
              <a:rPr lang="en-US" sz="2400" dirty="0">
                <a:latin typeface="Calibri" panose="020F0502020204030204" charset="0"/>
                <a:cs typeface="Calibri" panose="020F0502020204030204" charset="0"/>
              </a:rPr>
              <a:t> </a:t>
            </a:r>
            <a:r>
              <a:rPr lang="en-US" sz="2400" b="1" dirty="0">
                <a:latin typeface="Courier New" panose="02070309020205020404" charset="0"/>
                <a:cs typeface="Courier New" panose="02070309020205020404" charset="0"/>
              </a:rPr>
              <a:t>%</a:t>
            </a:r>
            <a:r>
              <a:rPr lang="en-US" sz="2400" b="1" dirty="0" err="1">
                <a:latin typeface="Courier New" panose="02070309020205020404" charset="0"/>
                <a:cs typeface="Courier New" panose="02070309020205020404" charset="0"/>
              </a:rPr>
              <a:t>rdi</a:t>
            </a:r>
            <a:r>
              <a:rPr lang="zh-CN" altLang="en-US" sz="2400" dirty="0">
                <a:latin typeface="Calibri" panose="020F0502020204030204" charset="0"/>
                <a:cs typeface="Calibri" panose="020F0502020204030204" charset="0"/>
              </a:rPr>
              <a:t>中</a:t>
            </a:r>
            <a:r>
              <a:rPr lang="en-US" sz="2400" dirty="0">
                <a:latin typeface="Calibri" panose="020F0502020204030204" charset="0"/>
                <a:cs typeface="Calibri" panose="020F0502020204030204" charset="0"/>
              </a:rPr>
              <a:t>.</a:t>
            </a:r>
          </a:p>
          <a:p>
            <a:pPr marL="457200" indent="-457200" algn="l">
              <a:buClr>
                <a:srgbClr val="A9D18E"/>
              </a:buClr>
              <a:buFont typeface="Arial" panose="020B0604020202020204" pitchFamily="34" charset="0"/>
              <a:buChar char="•"/>
            </a:pPr>
            <a:r>
              <a:rPr lang="zh-CN" altLang="en-US" sz="2400" dirty="0">
                <a:latin typeface="Calibri" panose="020F0502020204030204" charset="0"/>
                <a:cs typeface="Calibri" panose="020F0502020204030204" charset="0"/>
              </a:rPr>
              <a:t>需要寄存器</a:t>
            </a:r>
            <a:r>
              <a:rPr lang="en-US" sz="2400" dirty="0">
                <a:latin typeface="Calibri" panose="020F0502020204030204" charset="0"/>
                <a:cs typeface="Calibri" panose="020F0502020204030204" charset="0"/>
              </a:rPr>
              <a:t> </a:t>
            </a:r>
            <a:r>
              <a:rPr lang="en-US" sz="2400" b="1" dirty="0">
                <a:latin typeface="Courier New" panose="02070309020205020404" charset="0"/>
                <a:cs typeface="Courier New" panose="02070309020205020404" charset="0"/>
              </a:rPr>
              <a:t>%</a:t>
            </a:r>
            <a:r>
              <a:rPr lang="en-US" sz="2400" b="1" dirty="0" err="1">
                <a:latin typeface="Courier New" panose="02070309020205020404" charset="0"/>
                <a:cs typeface="Courier New" panose="02070309020205020404" charset="0"/>
              </a:rPr>
              <a:t>rdi</a:t>
            </a:r>
            <a:r>
              <a:rPr lang="en-US" sz="2400" b="1" dirty="0">
                <a:latin typeface="Courier New" panose="02070309020205020404" charset="0"/>
                <a:cs typeface="Courier New" panose="02070309020205020404" charset="0"/>
              </a:rPr>
              <a:t> </a:t>
            </a:r>
            <a:r>
              <a:rPr lang="zh-CN" altLang="en-US" sz="2400" dirty="0">
                <a:latin typeface="Calibri" panose="020F0502020204030204" charset="0"/>
                <a:cs typeface="Calibri" panose="020F0502020204030204" charset="0"/>
              </a:rPr>
              <a:t>来调用</a:t>
            </a:r>
            <a:r>
              <a:rPr lang="en-US" sz="2400" dirty="0">
                <a:latin typeface="Calibri" panose="020F0502020204030204" charset="0"/>
                <a:cs typeface="Calibri" panose="020F0502020204030204" charset="0"/>
              </a:rPr>
              <a:t> incr.</a:t>
            </a:r>
          </a:p>
          <a:p>
            <a:pPr marL="457200" indent="-457200" algn="l">
              <a:buClr>
                <a:srgbClr val="A9D18E"/>
              </a:buClr>
              <a:buFont typeface="Arial" panose="020B0604020202020204" pitchFamily="34" charset="0"/>
              <a:buChar char="•"/>
            </a:pPr>
            <a:r>
              <a:rPr lang="en-US" sz="2400" dirty="0">
                <a:latin typeface="Calibri" panose="020F0502020204030204" charset="0"/>
                <a:cs typeface="Calibri" panose="020F0502020204030204" charset="0"/>
              </a:rPr>
              <a:t>x</a:t>
            </a:r>
            <a:r>
              <a:rPr lang="zh-CN" altLang="en-US" sz="2400" dirty="0">
                <a:latin typeface="Calibri" panose="020F0502020204030204" charset="0"/>
                <a:cs typeface="Calibri" panose="020F0502020204030204" charset="0"/>
              </a:rPr>
              <a:t>应该存放在哪</a:t>
            </a:r>
            <a:r>
              <a:rPr lang="en-US" sz="2400" dirty="0">
                <a:latin typeface="Calibri" panose="020F0502020204030204" charset="0"/>
                <a:cs typeface="Calibri" panose="020F0502020204030204" charset="0"/>
              </a:rPr>
              <a:t>,</a:t>
            </a:r>
            <a:r>
              <a:rPr lang="zh-CN" altLang="en-US" sz="2400" dirty="0">
                <a:latin typeface="Calibri" panose="020F0502020204030204" charset="0"/>
                <a:cs typeface="Calibri" panose="020F0502020204030204" charset="0"/>
              </a:rPr>
              <a:t>让</a:t>
            </a:r>
            <a:r>
              <a:rPr lang="en-US" sz="2400" dirty="0">
                <a:latin typeface="Calibri" panose="020F0502020204030204" charset="0"/>
                <a:cs typeface="Calibri" panose="020F0502020204030204" charset="0"/>
              </a:rPr>
              <a:t>我们</a:t>
            </a:r>
            <a:r>
              <a:rPr lang="zh-CN" altLang="en-US" sz="2400" dirty="0">
                <a:latin typeface="Calibri" panose="020F0502020204030204" charset="0"/>
                <a:cs typeface="Calibri" panose="020F0502020204030204" charset="0"/>
              </a:rPr>
              <a:t>在调用完</a:t>
            </a:r>
            <a:r>
              <a:rPr lang="en-US" sz="2400" dirty="0">
                <a:latin typeface="Calibri" panose="020F0502020204030204" charset="0"/>
                <a:cs typeface="Calibri" panose="020F0502020204030204" charset="0"/>
                <a:sym typeface="+mn-ea"/>
              </a:rPr>
              <a:t> </a:t>
            </a:r>
            <a:r>
              <a:rPr lang="en-US" sz="2400" dirty="0" err="1">
                <a:latin typeface="Calibri" panose="020F0502020204030204" charset="0"/>
                <a:cs typeface="Calibri" panose="020F0502020204030204" charset="0"/>
                <a:sym typeface="+mn-ea"/>
              </a:rPr>
              <a:t>incr</a:t>
            </a:r>
            <a:r>
              <a:rPr lang="en-US" sz="2400" dirty="0">
                <a:latin typeface="Calibri" panose="020F0502020204030204" charset="0"/>
                <a:cs typeface="Calibri" panose="020F0502020204030204" charset="0"/>
              </a:rPr>
              <a:t> </a:t>
            </a:r>
            <a:r>
              <a:rPr lang="zh-CN" altLang="en-US" sz="2400" dirty="0">
                <a:latin typeface="Calibri" panose="020F0502020204030204" charset="0"/>
                <a:cs typeface="Calibri" panose="020F0502020204030204" charset="0"/>
              </a:rPr>
              <a:t>后还能使用它</a:t>
            </a:r>
            <a:r>
              <a:rPr lang="en-US" sz="2400" dirty="0">
                <a:latin typeface="Calibri" panose="020F0502020204030204" charset="0"/>
                <a:cs typeface="Calibri" panose="020F050202020403020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wipe(down)">
                                      <p:cBhvr>
                                        <p:cTn id="1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a:sym typeface="+mn-ea"/>
              </a:rPr>
              <a:t>#2</a:t>
            </a:r>
            <a:endParaRPr lang="en-US" altLang="en-US" sz="2800" dirty="0">
              <a:sym typeface="+mn-ea"/>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3498" name="Line 10"/>
          <p:cNvSpPr>
            <a:spLocks noChangeShapeType="1"/>
          </p:cNvSpPr>
          <p:nvPr/>
        </p:nvSpPr>
        <p:spPr bwMode="auto">
          <a:xfrm flipH="1">
            <a:off x="6477000" y="27432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3499" name="Rectangle 11"/>
          <p:cNvSpPr/>
          <p:nvPr/>
        </p:nvSpPr>
        <p:spPr bwMode="auto">
          <a:xfrm>
            <a:off x="6983413" y="25844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63500" name="Rectangle 12"/>
          <p:cNvSpPr/>
          <p:nvPr/>
        </p:nvSpPr>
        <p:spPr bwMode="auto">
          <a:xfrm>
            <a:off x="5181600" y="1091565"/>
            <a:ext cx="1600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初始化栈结构</a:t>
            </a:r>
          </a:p>
        </p:txBody>
      </p:sp>
      <p:sp>
        <p:nvSpPr>
          <p:cNvPr id="63501" name="Rectangle 13"/>
          <p:cNvSpPr/>
          <p:nvPr/>
        </p:nvSpPr>
        <p:spPr bwMode="auto">
          <a:xfrm>
            <a:off x="5181600" y="16002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16" name="Rectangle 9"/>
          <p:cNvSpPr/>
          <p:nvPr/>
        </p:nvSpPr>
        <p:spPr bwMode="auto">
          <a:xfrm>
            <a:off x="5181600" y="25146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63492"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call_incr2: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pushq</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rbx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movq</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movq</a:t>
            </a:r>
            <a:r>
              <a:rPr lang="en-US" sz="1800" b="1" dirty="0">
                <a:latin typeface="Courier New" panose="02070309020205020404" charset="0"/>
                <a:cs typeface="Courier New" panose="02070309020205020404" charset="0"/>
                <a:sym typeface="Courier New Bold" charset="0"/>
              </a:rPr>
              <a:t>    $15213, 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leaq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
        <p:nvSpPr>
          <p:cNvPr id="19" name="Line 10"/>
          <p:cNvSpPr>
            <a:spLocks noChangeShapeType="1"/>
          </p:cNvSpPr>
          <p:nvPr/>
        </p:nvSpPr>
        <p:spPr bwMode="auto">
          <a:xfrm flipH="1">
            <a:off x="6437947" y="5756065"/>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6944360" y="5527465"/>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181600" y="3515995"/>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栈结构结果</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115560" y="40887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115560" y="50031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4" name="Rectangle 9"/>
          <p:cNvSpPr/>
          <p:nvPr/>
        </p:nvSpPr>
        <p:spPr bwMode="auto">
          <a:xfrm>
            <a:off x="5115560" y="53841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Saved </a:t>
            </a:r>
            <a:r>
              <a:rPr lang="en-US" sz="1800" b="1" dirty="0">
                <a:solidFill>
                  <a:schemeClr val="tx1"/>
                </a:solidFill>
                <a:latin typeface="Courier New" panose="02070309020205020404"/>
                <a:ea typeface="Calibri Bold" charset="0"/>
                <a:cs typeface="Courier New" panose="02070309020205020404"/>
                <a:sym typeface="Calibri Bold" charset="0"/>
              </a:rPr>
              <a:t>%</a:t>
            </a:r>
            <a:r>
              <a:rPr lang="en-US" sz="1800" b="1" dirty="0" err="1">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空心弧 36"/>
          <p:cNvSpPr/>
          <p:nvPr/>
        </p:nvSpPr>
        <p:spPr>
          <a:xfrm rot="5400000">
            <a:off x="-784900" y="1958111"/>
            <a:ext cx="2357234" cy="2193536"/>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913765" fontAlgn="auto">
              <a:spcBef>
                <a:spcPts val="0"/>
              </a:spcBef>
              <a:spcAft>
                <a:spcPts val="0"/>
              </a:spcAft>
              <a:defRPr/>
            </a:pPr>
            <a:endParaRPr lang="zh-CN" altLang="en-US" sz="1870">
              <a:solidFill>
                <a:schemeClr val="tx1"/>
              </a:solidFill>
              <a:latin typeface="Arial" panose="020B0604020202020204" pitchFamily="34" charset="0"/>
              <a:cs typeface="+mn-ea"/>
            </a:endParaRPr>
          </a:p>
        </p:txBody>
      </p:sp>
      <p:cxnSp>
        <p:nvCxnSpPr>
          <p:cNvPr id="38" name="直接连接符 37"/>
          <p:cNvCxnSpPr/>
          <p:nvPr/>
        </p:nvCxnSpPr>
        <p:spPr bwMode="auto">
          <a:xfrm>
            <a:off x="907925" y="1987743"/>
            <a:ext cx="1081088"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auto">
          <a:xfrm>
            <a:off x="1561640" y="3166137"/>
            <a:ext cx="10006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auto">
          <a:xfrm>
            <a:off x="858917" y="4122053"/>
            <a:ext cx="1080525"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703767" y="1492628"/>
            <a:ext cx="948690" cy="313055"/>
          </a:xfrm>
          <a:prstGeom prst="rect">
            <a:avLst/>
          </a:prstGeom>
        </p:spPr>
        <p:txBody>
          <a:bodyPr wrap="none" lIns="68573" tIns="34287" rIns="68573" bIns="34287">
            <a:spAutoFit/>
          </a:bodyPr>
          <a:lstStyle/>
          <a:p>
            <a:r>
              <a:rPr lang="zh-CN" altLang="en-US" sz="1600" b="1" dirty="0">
                <a:solidFill>
                  <a:srgbClr val="DF664A"/>
                </a:solidFill>
                <a:latin typeface="+mn-ea"/>
                <a:cs typeface="+mn-ea"/>
              </a:rPr>
              <a:t>机器指令</a:t>
            </a:r>
          </a:p>
        </p:txBody>
      </p:sp>
      <p:sp>
        <p:nvSpPr>
          <p:cNvPr id="43" name="矩形 47"/>
          <p:cNvSpPr>
            <a:spLocks noChangeArrowheads="1"/>
          </p:cNvSpPr>
          <p:nvPr/>
        </p:nvSpPr>
        <p:spPr bwMode="auto">
          <a:xfrm>
            <a:off x="2681605" y="1680210"/>
            <a:ext cx="3941445" cy="854710"/>
          </a:xfrm>
          <a:prstGeom prst="rect">
            <a:avLst/>
          </a:prstGeom>
          <a:noFill/>
          <a:ln>
            <a:noFill/>
          </a:ln>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50000"/>
              </a:lnSpc>
              <a:buNone/>
            </a:pPr>
            <a:r>
              <a:rPr lang="zh-CN" altLang="en-US" sz="1600">
                <a:solidFill>
                  <a:schemeClr val="tx1"/>
                </a:solidFill>
                <a:sym typeface="+mn-ea"/>
              </a:rPr>
              <a:t>处于硬件和软件的交界面。</a:t>
            </a:r>
          </a:p>
          <a:p>
            <a:pPr>
              <a:lnSpc>
                <a:spcPct val="150000"/>
              </a:lnSpc>
              <a:buNone/>
            </a:pPr>
            <a:r>
              <a:rPr lang="zh-CN" altLang="en-US" sz="1600">
                <a:solidFill>
                  <a:schemeClr val="tx1"/>
                </a:solidFill>
                <a:sym typeface="+mn-ea"/>
              </a:rPr>
              <a:t>相当于一个菜谱指定的一个完整做菜过程。</a:t>
            </a:r>
            <a:endParaRPr lang="zh-CN" altLang="en-US" sz="1600" dirty="0">
              <a:solidFill>
                <a:schemeClr val="tx1"/>
              </a:solidFill>
              <a:ea typeface="+mn-ea"/>
              <a:cs typeface="+mn-ea"/>
              <a:sym typeface="+mn-ea"/>
            </a:endParaRPr>
          </a:p>
        </p:txBody>
      </p:sp>
      <p:sp>
        <p:nvSpPr>
          <p:cNvPr id="47" name="椭圆 46"/>
          <p:cNvSpPr/>
          <p:nvPr/>
        </p:nvSpPr>
        <p:spPr>
          <a:xfrm>
            <a:off x="737544" y="1825385"/>
            <a:ext cx="279983" cy="279983"/>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cs typeface="+mn-ea"/>
              </a:rPr>
              <a:t>1</a:t>
            </a:r>
            <a:endParaRPr lang="zh-CN" altLang="en-US" sz="1350" dirty="0">
              <a:cs typeface="+mn-ea"/>
            </a:endParaRPr>
          </a:p>
        </p:txBody>
      </p:sp>
      <p:sp>
        <p:nvSpPr>
          <p:cNvPr id="48" name="椭圆 47"/>
          <p:cNvSpPr/>
          <p:nvPr/>
        </p:nvSpPr>
        <p:spPr>
          <a:xfrm>
            <a:off x="1331610" y="3014706"/>
            <a:ext cx="279983" cy="279983"/>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cs typeface="+mn-ea"/>
              </a:rPr>
              <a:t>2</a:t>
            </a:r>
            <a:endParaRPr lang="zh-CN" altLang="en-US" sz="1350" dirty="0">
              <a:cs typeface="+mn-ea"/>
            </a:endParaRPr>
          </a:p>
        </p:txBody>
      </p:sp>
      <p:sp>
        <p:nvSpPr>
          <p:cNvPr id="49" name="椭圆 48"/>
          <p:cNvSpPr/>
          <p:nvPr/>
        </p:nvSpPr>
        <p:spPr>
          <a:xfrm>
            <a:off x="721545" y="3968671"/>
            <a:ext cx="279983" cy="279983"/>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cs typeface="+mn-ea"/>
              </a:rPr>
              <a:t>3</a:t>
            </a:r>
            <a:endParaRPr lang="zh-CN" altLang="en-US" sz="1350" dirty="0">
              <a:cs typeface="+mn-ea"/>
            </a:endParaRPr>
          </a:p>
        </p:txBody>
      </p:sp>
      <p:grpSp>
        <p:nvGrpSpPr>
          <p:cNvPr id="51" name="组合 50"/>
          <p:cNvGrpSpPr/>
          <p:nvPr/>
        </p:nvGrpSpPr>
        <p:grpSpPr>
          <a:xfrm>
            <a:off x="1974953" y="1667222"/>
            <a:ext cx="644217" cy="644217"/>
            <a:chOff x="3989630" y="984316"/>
            <a:chExt cx="858956" cy="858956"/>
          </a:xfrm>
        </p:grpSpPr>
        <p:grpSp>
          <p:nvGrpSpPr>
            <p:cNvPr id="52" name="组合 51"/>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grpSp>
          <p:nvGrpSpPr>
            <p:cNvPr id="53" name="组合 54"/>
            <p:cNvGrpSpPr>
              <a:grpSpLocks noChangeAspect="1"/>
            </p:cNvGrpSpPr>
            <p:nvPr/>
          </p:nvGrpSpPr>
          <p:grpSpPr bwMode="auto">
            <a:xfrm>
              <a:off x="4230408" y="1145668"/>
              <a:ext cx="389996" cy="469766"/>
              <a:chOff x="3452849" y="2667439"/>
              <a:chExt cx="239345" cy="288607"/>
            </a:xfrm>
          </p:grpSpPr>
          <p:sp>
            <p:nvSpPr>
              <p:cNvPr id="54"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accent2"/>
              </a:solidFill>
              <a:ln>
                <a:noFill/>
              </a:ln>
            </p:spPr>
            <p:txBody>
              <a:bodyPr lIns="91440" tIns="45720" rIns="91440" bIns="45720"/>
              <a:lstStyle/>
              <a:p>
                <a:pPr defTabSz="913765" fontAlgn="auto">
                  <a:spcBef>
                    <a:spcPts val="0"/>
                  </a:spcBef>
                  <a:spcAft>
                    <a:spcPts val="0"/>
                  </a:spcAft>
                  <a:defRPr/>
                </a:pPr>
                <a:endParaRPr lang="zh-CN" altLang="en-US" sz="1870">
                  <a:latin typeface="Arial" panose="020B0604020202020204" pitchFamily="34" charset="0"/>
                  <a:cs typeface="+mn-ea"/>
                </a:endParaRPr>
              </a:p>
            </p:txBody>
          </p:sp>
          <p:sp>
            <p:nvSpPr>
              <p:cNvPr id="55"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accent2"/>
              </a:solidFill>
              <a:ln>
                <a:noFill/>
              </a:ln>
            </p:spPr>
            <p:txBody>
              <a:bodyPr lIns="91440" tIns="45720" rIns="91440" bIns="45720"/>
              <a:lstStyle/>
              <a:p>
                <a:pPr defTabSz="913765" fontAlgn="auto">
                  <a:spcBef>
                    <a:spcPts val="0"/>
                  </a:spcBef>
                  <a:spcAft>
                    <a:spcPts val="0"/>
                  </a:spcAft>
                  <a:defRPr/>
                </a:pPr>
                <a:endParaRPr lang="zh-CN" altLang="en-US" sz="1870">
                  <a:latin typeface="Arial" panose="020B0604020202020204" pitchFamily="34" charset="0"/>
                  <a:cs typeface="+mn-ea"/>
                </a:endParaRPr>
              </a:p>
            </p:txBody>
          </p:sp>
        </p:grpSp>
      </p:grpSp>
      <p:grpSp>
        <p:nvGrpSpPr>
          <p:cNvPr id="58" name="组合 57"/>
          <p:cNvGrpSpPr/>
          <p:nvPr/>
        </p:nvGrpSpPr>
        <p:grpSpPr>
          <a:xfrm>
            <a:off x="2496264" y="2798565"/>
            <a:ext cx="644217" cy="644217"/>
            <a:chOff x="4684712" y="1948340"/>
            <a:chExt cx="858956" cy="858956"/>
          </a:xfrm>
        </p:grpSpPr>
        <p:grpSp>
          <p:nvGrpSpPr>
            <p:cNvPr id="59" name="组合 58"/>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endParaRPr>
              </a:p>
            </p:txBody>
          </p:sp>
          <p:sp>
            <p:nvSpPr>
              <p:cNvPr id="62" name="椭圆 6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60"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3"/>
            </a:solidFill>
            <a:ln>
              <a:noFill/>
            </a:ln>
          </p:spPr>
          <p:txBody>
            <a:bodyPr lIns="91440" tIns="45720" rIns="91440" bIns="45720"/>
            <a:lstStyle/>
            <a:p>
              <a:pPr defTabSz="913765" fontAlgn="auto">
                <a:spcBef>
                  <a:spcPts val="0"/>
                </a:spcBef>
                <a:spcAft>
                  <a:spcPts val="0"/>
                </a:spcAft>
                <a:defRPr/>
              </a:pPr>
              <a:endParaRPr lang="zh-CN" altLang="en-US" sz="1870">
                <a:latin typeface="Arial" panose="020B0604020202020204" pitchFamily="34" charset="0"/>
                <a:cs typeface="+mn-ea"/>
              </a:endParaRPr>
            </a:p>
          </p:txBody>
        </p:sp>
      </p:grpSp>
      <p:grpSp>
        <p:nvGrpSpPr>
          <p:cNvPr id="63" name="组合 62"/>
          <p:cNvGrpSpPr/>
          <p:nvPr/>
        </p:nvGrpSpPr>
        <p:grpSpPr>
          <a:xfrm>
            <a:off x="1925382" y="3799945"/>
            <a:ext cx="644217" cy="644217"/>
            <a:chOff x="4716016" y="2993953"/>
            <a:chExt cx="858956" cy="858956"/>
          </a:xfrm>
        </p:grpSpPr>
        <p:grpSp>
          <p:nvGrpSpPr>
            <p:cNvPr id="64" name="组合 63"/>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endParaRPr>
              </a:p>
            </p:txBody>
          </p:sp>
          <p:sp>
            <p:nvSpPr>
              <p:cNvPr id="67" name="椭圆 6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65"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accent4"/>
            </a:solidFill>
            <a:ln>
              <a:noFill/>
            </a:ln>
          </p:spPr>
          <p:txBody>
            <a:bodyPr lIns="91440" tIns="45720" rIns="91440" bIns="45720"/>
            <a:lstStyle/>
            <a:p>
              <a:pPr defTabSz="913765" fontAlgn="auto">
                <a:spcBef>
                  <a:spcPts val="0"/>
                </a:spcBef>
                <a:spcAft>
                  <a:spcPts val="0"/>
                </a:spcAft>
                <a:defRPr/>
              </a:pPr>
              <a:endParaRPr lang="zh-CN" altLang="en-US" sz="1870">
                <a:latin typeface="Arial" panose="020B0604020202020204" pitchFamily="34" charset="0"/>
                <a:cs typeface="+mn-ea"/>
              </a:endParaRPr>
            </a:p>
          </p:txBody>
        </p:sp>
      </p:grpSp>
      <p:sp>
        <p:nvSpPr>
          <p:cNvPr id="73" name="矩形 72"/>
          <p:cNvSpPr/>
          <p:nvPr/>
        </p:nvSpPr>
        <p:spPr>
          <a:xfrm>
            <a:off x="3189821" y="2644609"/>
            <a:ext cx="745490" cy="313055"/>
          </a:xfrm>
          <a:prstGeom prst="rect">
            <a:avLst/>
          </a:prstGeom>
        </p:spPr>
        <p:txBody>
          <a:bodyPr wrap="none" lIns="68573" tIns="34287" rIns="68573" bIns="34287">
            <a:spAutoFit/>
          </a:bodyPr>
          <a:lstStyle/>
          <a:p>
            <a:r>
              <a:rPr lang="zh-CN" altLang="en-US" sz="1600" b="1" dirty="0">
                <a:solidFill>
                  <a:srgbClr val="FFC000"/>
                </a:solidFill>
                <a:latin typeface="+mn-ea"/>
                <a:cs typeface="+mn-ea"/>
              </a:rPr>
              <a:t>微指令</a:t>
            </a:r>
          </a:p>
        </p:txBody>
      </p:sp>
      <p:sp>
        <p:nvSpPr>
          <p:cNvPr id="74" name="矩形 47"/>
          <p:cNvSpPr>
            <a:spLocks noChangeArrowheads="1"/>
          </p:cNvSpPr>
          <p:nvPr/>
        </p:nvSpPr>
        <p:spPr bwMode="auto">
          <a:xfrm>
            <a:off x="3168015" y="2907665"/>
            <a:ext cx="3687445" cy="952500"/>
          </a:xfrm>
          <a:prstGeom prst="rect">
            <a:avLst/>
          </a:prstGeom>
          <a:noFill/>
          <a:ln>
            <a:noFill/>
          </a:ln>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indent="0">
              <a:lnSpc>
                <a:spcPct val="110000"/>
              </a:lnSpc>
              <a:spcBef>
                <a:spcPct val="30000"/>
              </a:spcBef>
              <a:buNone/>
            </a:pPr>
            <a:r>
              <a:rPr lang="zh-CN" altLang="en-US" sz="1600">
                <a:solidFill>
                  <a:schemeClr val="tx1"/>
                </a:solidFill>
                <a:sym typeface="+mn-ea"/>
              </a:rPr>
              <a:t>是微程序级命令，属于硬件范畴。</a:t>
            </a:r>
            <a:endParaRPr lang="zh-CN" altLang="en-US" sz="1600">
              <a:solidFill>
                <a:schemeClr val="tx1"/>
              </a:solidFill>
              <a:latin typeface="微软雅黑" panose="020B0503020204020204" charset="-122"/>
              <a:ea typeface="微软雅黑" panose="020B0503020204020204" charset="-122"/>
              <a:sym typeface="+mn-ea"/>
            </a:endParaRPr>
          </a:p>
          <a:p>
            <a:pPr>
              <a:lnSpc>
                <a:spcPct val="110000"/>
              </a:lnSpc>
              <a:spcBef>
                <a:spcPct val="30000"/>
              </a:spcBef>
              <a:buFontTx/>
              <a:buNone/>
            </a:pPr>
            <a:r>
              <a:rPr lang="zh-CN" altLang="en-US" sz="1600">
                <a:solidFill>
                  <a:schemeClr val="tx1"/>
                </a:solidFill>
                <a:sym typeface="+mn-ea"/>
              </a:rPr>
              <a:t>相当于洗、切、煮、炒等做菜“微过程</a:t>
            </a:r>
            <a:r>
              <a:rPr lang="en-US" altLang="zh-CN" sz="1600">
                <a:solidFill>
                  <a:schemeClr val="tx1"/>
                </a:solidFill>
                <a:sym typeface="+mn-ea"/>
              </a:rPr>
              <a:t>”</a:t>
            </a:r>
            <a:r>
              <a:rPr lang="zh-CN" altLang="en-US" sz="1600">
                <a:solidFill>
                  <a:schemeClr val="tx1"/>
                </a:solidFill>
                <a:sym typeface="+mn-ea"/>
              </a:rPr>
              <a:t>。</a:t>
            </a:r>
            <a:endParaRPr lang="zh-CN" altLang="en-US" sz="1600" dirty="0">
              <a:solidFill>
                <a:schemeClr val="tx1"/>
              </a:solidFill>
              <a:ea typeface="+mn-ea"/>
              <a:cs typeface="+mn-ea"/>
              <a:sym typeface="+mn-ea"/>
            </a:endParaRPr>
          </a:p>
        </p:txBody>
      </p:sp>
      <p:sp>
        <p:nvSpPr>
          <p:cNvPr id="75" name="矩形 74"/>
          <p:cNvSpPr/>
          <p:nvPr/>
        </p:nvSpPr>
        <p:spPr>
          <a:xfrm>
            <a:off x="2651379" y="3825510"/>
            <a:ext cx="745490" cy="313055"/>
          </a:xfrm>
          <a:prstGeom prst="rect">
            <a:avLst/>
          </a:prstGeom>
        </p:spPr>
        <p:txBody>
          <a:bodyPr wrap="none" lIns="68573" tIns="34287" rIns="68573" bIns="34287">
            <a:spAutoFit/>
          </a:bodyPr>
          <a:lstStyle/>
          <a:p>
            <a:r>
              <a:rPr lang="zh-CN" altLang="en-US" sz="1600" b="1" dirty="0">
                <a:solidFill>
                  <a:schemeClr val="accent1"/>
                </a:solidFill>
                <a:latin typeface="+mn-ea"/>
                <a:cs typeface="+mn-ea"/>
              </a:rPr>
              <a:t>伪指令</a:t>
            </a:r>
          </a:p>
        </p:txBody>
      </p:sp>
      <p:sp>
        <p:nvSpPr>
          <p:cNvPr id="80" name="矩形 47"/>
          <p:cNvSpPr>
            <a:spLocks noChangeArrowheads="1"/>
          </p:cNvSpPr>
          <p:nvPr/>
        </p:nvSpPr>
        <p:spPr bwMode="auto">
          <a:xfrm>
            <a:off x="2568575" y="3986530"/>
            <a:ext cx="4649470" cy="854710"/>
          </a:xfrm>
          <a:prstGeom prst="rect">
            <a:avLst/>
          </a:prstGeom>
          <a:noFill/>
          <a:ln>
            <a:noFill/>
          </a:ln>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50000"/>
              </a:lnSpc>
              <a:buNone/>
            </a:pPr>
            <a:r>
              <a:rPr lang="zh-CN" altLang="en-US" sz="1600" dirty="0">
                <a:ea typeface="+mn-ea"/>
                <a:cs typeface="+mn-ea"/>
              </a:rPr>
              <a:t>是由若干机器指令组成的指令序列，属于软件范畴。</a:t>
            </a:r>
          </a:p>
          <a:p>
            <a:pPr>
              <a:lnSpc>
                <a:spcPct val="150000"/>
              </a:lnSpc>
              <a:buNone/>
            </a:pPr>
            <a:r>
              <a:rPr lang="zh-CN" altLang="en-US" sz="1600" dirty="0">
                <a:ea typeface="+mn-ea"/>
                <a:cs typeface="+mn-ea"/>
              </a:rPr>
              <a:t>相当于由多个菜谱合成一个”大菜“的过程。</a:t>
            </a:r>
          </a:p>
        </p:txBody>
      </p:sp>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446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3" name="椭圆 2"/>
          <p:cNvSpPr/>
          <p:nvPr/>
        </p:nvSpPr>
        <p:spPr>
          <a:xfrm>
            <a:off x="55880" y="2419985"/>
            <a:ext cx="1094740" cy="1022985"/>
          </a:xfrm>
          <a:prstGeom prst="ellipse">
            <a:avLst/>
          </a:prstGeom>
          <a:gradFill>
            <a:gsLst>
              <a:gs pos="0">
                <a:schemeClr val="accent1">
                  <a:lumMod val="5000"/>
                  <a:lumOff val="95000"/>
                </a:schemeClr>
              </a:gs>
              <a:gs pos="24000">
                <a:schemeClr val="bg1">
                  <a:lumMod val="9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rgbClr val="ED7D31"/>
                </a:solidFill>
                <a:latin typeface="微软雅黑" panose="020B0503020204020204" charset="-122"/>
                <a:ea typeface="微软雅黑" panose="020B0503020204020204" charset="-122"/>
                <a:sym typeface="+mn-ea"/>
              </a:rPr>
              <a:t>计算机中的指令</a:t>
            </a:r>
          </a:p>
        </p:txBody>
      </p:sp>
      <p:sp>
        <p:nvSpPr>
          <p:cNvPr id="4" name="云形标注 3"/>
          <p:cNvSpPr/>
          <p:nvPr/>
        </p:nvSpPr>
        <p:spPr>
          <a:xfrm>
            <a:off x="3832225" y="375920"/>
            <a:ext cx="2429510" cy="1259205"/>
          </a:xfrm>
          <a:prstGeom prst="cloudCallout">
            <a:avLst>
              <a:gd name="adj1" fmla="val -56691"/>
              <a:gd name="adj2" fmla="val 5294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汇编指令是机器指令的汇编表示形式，即符号表示</a:t>
            </a:r>
          </a:p>
        </p:txBody>
      </p:sp>
      <p:sp>
        <p:nvSpPr>
          <p:cNvPr id="11" name="Text Box 1030"/>
          <p:cNvSpPr txBox="1">
            <a:spLocks noChangeArrowheads="1"/>
          </p:cNvSpPr>
          <p:nvPr/>
        </p:nvSpPr>
        <p:spPr bwMode="auto">
          <a:xfrm>
            <a:off x="6947059" y="1244918"/>
            <a:ext cx="1559719" cy="895350"/>
          </a:xfrm>
          <a:prstGeom prst="rect">
            <a:avLst/>
          </a:prstGeom>
          <a:solidFill>
            <a:srgbClr val="FFFFFF"/>
          </a:solidFill>
          <a:ln w="9525">
            <a:noFill/>
            <a:miter lim="800000"/>
          </a:ln>
        </p:spPr>
        <p:txBody>
          <a:bodyPr lIns="0" tIns="0" rIns="0" bIns="0"/>
          <a:lstStyle/>
          <a:p>
            <a:pPr algn="just"/>
            <a:r>
              <a:rPr lang="en-US" altLang="zh-CN" sz="2000" dirty="0">
                <a:latin typeface="Arial" panose="020B0604020202020204" pitchFamily="34" charset="0"/>
                <a:ea typeface="宋体" panose="02010600030101010101" pitchFamily="2" charset="-122"/>
              </a:rPr>
              <a:t>temp = v[k];</a:t>
            </a:r>
          </a:p>
          <a:p>
            <a:pPr algn="just"/>
            <a:r>
              <a:rPr lang="en-US" altLang="zh-CN" sz="2000" dirty="0">
                <a:latin typeface="Arial" panose="020B0604020202020204" pitchFamily="34" charset="0"/>
                <a:ea typeface="宋体" panose="02010600030101010101" pitchFamily="2" charset="-122"/>
              </a:rPr>
              <a:t>v[k] = v[k+1];</a:t>
            </a:r>
          </a:p>
          <a:p>
            <a:pPr algn="just"/>
            <a:r>
              <a:rPr lang="en-US" altLang="zh-CN" sz="2000" dirty="0">
                <a:latin typeface="Arial" panose="020B0604020202020204" pitchFamily="34" charset="0"/>
                <a:ea typeface="宋体" panose="02010600030101010101" pitchFamily="2" charset="-122"/>
              </a:rPr>
              <a:t>v[k+1] = temp;</a:t>
            </a:r>
          </a:p>
        </p:txBody>
      </p:sp>
      <p:sp>
        <p:nvSpPr>
          <p:cNvPr id="598022" name="Text Box 1031"/>
          <p:cNvSpPr txBox="1">
            <a:spLocks noChangeArrowheads="1"/>
          </p:cNvSpPr>
          <p:nvPr/>
        </p:nvSpPr>
        <p:spPr bwMode="auto">
          <a:xfrm>
            <a:off x="6946821" y="2787015"/>
            <a:ext cx="2010965" cy="972741"/>
          </a:xfrm>
          <a:prstGeom prst="rect">
            <a:avLst/>
          </a:prstGeom>
          <a:solidFill>
            <a:srgbClr val="FFFFFF"/>
          </a:solidFill>
          <a:ln w="9525">
            <a:noFill/>
            <a:miter lim="800000"/>
          </a:ln>
        </p:spPr>
        <p:txBody>
          <a:bodyPr lIns="0" tIns="0" rIns="0" bIns="0"/>
          <a:lstStyle/>
          <a:p>
            <a:pPr algn="just"/>
            <a:r>
              <a:rPr lang="en-US" altLang="zh-CN" sz="2000">
                <a:solidFill>
                  <a:schemeClr val="accent2"/>
                </a:solidFill>
                <a:latin typeface="Arial" panose="020B0604020202020204" pitchFamily="34" charset="0"/>
                <a:ea typeface="宋体" panose="02010600030101010101" pitchFamily="2" charset="-122"/>
              </a:rPr>
              <a:t>lw $15, 0($2)</a:t>
            </a:r>
          </a:p>
          <a:p>
            <a:pPr algn="just"/>
            <a:r>
              <a:rPr lang="en-US" altLang="zh-CN" sz="2000">
                <a:solidFill>
                  <a:schemeClr val="accent2"/>
                </a:solidFill>
                <a:latin typeface="Arial" panose="020B0604020202020204" pitchFamily="34" charset="0"/>
                <a:ea typeface="宋体" panose="02010600030101010101" pitchFamily="2" charset="-122"/>
              </a:rPr>
              <a:t>lw $16, 4($2)</a:t>
            </a:r>
          </a:p>
          <a:p>
            <a:pPr algn="just"/>
            <a:r>
              <a:rPr lang="en-US" altLang="zh-CN" sz="2000">
                <a:solidFill>
                  <a:schemeClr val="accent2"/>
                </a:solidFill>
                <a:latin typeface="Arial" panose="020B0604020202020204" pitchFamily="34" charset="0"/>
                <a:ea typeface="宋体" panose="02010600030101010101" pitchFamily="2" charset="-122"/>
              </a:rPr>
              <a:t>sw $16, 0($2)</a:t>
            </a:r>
          </a:p>
          <a:p>
            <a:pPr algn="just"/>
            <a:r>
              <a:rPr lang="en-US" altLang="zh-CN" sz="2000">
                <a:solidFill>
                  <a:schemeClr val="accent2"/>
                </a:solidFill>
                <a:latin typeface="Arial" panose="020B0604020202020204" pitchFamily="34" charset="0"/>
                <a:ea typeface="宋体" panose="02010600030101010101" pitchFamily="2" charset="-122"/>
              </a:rPr>
              <a:t>sw $15, 4($2)</a:t>
            </a:r>
          </a:p>
          <a:p>
            <a:pPr algn="ctr"/>
            <a:endParaRPr lang="en-US" altLang="zh-CN" sz="2000">
              <a:solidFill>
                <a:schemeClr val="accent2"/>
              </a:solidFill>
              <a:latin typeface="Arial" panose="020B0604020202020204" pitchFamily="34" charset="0"/>
              <a:ea typeface="宋体" panose="02010600030101010101" pitchFamily="2" charset="-122"/>
            </a:endParaRPr>
          </a:p>
        </p:txBody>
      </p:sp>
      <p:sp>
        <p:nvSpPr>
          <p:cNvPr id="598023" name="Text Box 1032"/>
          <p:cNvSpPr txBox="1">
            <a:spLocks noChangeArrowheads="1"/>
          </p:cNvSpPr>
          <p:nvPr/>
        </p:nvSpPr>
        <p:spPr bwMode="auto">
          <a:xfrm>
            <a:off x="60960" y="4950460"/>
            <a:ext cx="4715510" cy="801370"/>
          </a:xfrm>
          <a:prstGeom prst="rect">
            <a:avLst/>
          </a:prstGeom>
          <a:solidFill>
            <a:srgbClr val="FFFFFF"/>
          </a:solidFill>
          <a:ln w="9525">
            <a:noFill/>
            <a:miter lim="800000"/>
          </a:ln>
        </p:spPr>
        <p:txBody>
          <a:bodyPr lIns="0" tIns="0" rIns="0" bIns="0"/>
          <a:lstStyle/>
          <a:p>
            <a:pPr algn="just"/>
            <a:r>
              <a:rPr lang="en-US" altLang="zh-CN">
                <a:solidFill>
                  <a:srgbClr val="ED1611"/>
                </a:solidFill>
                <a:latin typeface="Arial" panose="020B0604020202020204" pitchFamily="34" charset="0"/>
                <a:ea typeface="宋体" panose="02010600030101010101" pitchFamily="2" charset="-122"/>
              </a:rPr>
              <a:t>100011 </a:t>
            </a:r>
            <a:r>
              <a:rPr lang="en-US" altLang="zh-CN">
                <a:solidFill>
                  <a:srgbClr val="008000"/>
                </a:solidFill>
                <a:latin typeface="Arial" panose="020B0604020202020204" pitchFamily="34" charset="0"/>
                <a:ea typeface="宋体" panose="02010600030101010101" pitchFamily="2" charset="-122"/>
              </a:rPr>
              <a:t>00010</a:t>
            </a:r>
            <a:r>
              <a:rPr lang="en-US" altLang="zh-CN">
                <a:solidFill>
                  <a:srgbClr val="ED1611"/>
                </a:solidFill>
                <a:latin typeface="Arial" panose="020B0604020202020204" pitchFamily="34" charset="0"/>
                <a:ea typeface="宋体" panose="02010600030101010101" pitchFamily="2" charset="-122"/>
              </a:rPr>
              <a:t> </a:t>
            </a:r>
            <a:r>
              <a:rPr lang="en-US" altLang="zh-CN">
                <a:solidFill>
                  <a:srgbClr val="3333CC"/>
                </a:solidFill>
                <a:latin typeface="Arial" panose="020B0604020202020204" pitchFamily="34" charset="0"/>
                <a:ea typeface="宋体" panose="02010600030101010101" pitchFamily="2" charset="-122"/>
              </a:rPr>
              <a:t>01111</a:t>
            </a:r>
            <a:r>
              <a:rPr lang="en-US" altLang="zh-CN">
                <a:solidFill>
                  <a:srgbClr val="ED1611"/>
                </a:solidFill>
                <a:latin typeface="Arial" panose="020B0604020202020204" pitchFamily="34" charset="0"/>
                <a:ea typeface="宋体" panose="02010600030101010101" pitchFamily="2" charset="-122"/>
              </a:rPr>
              <a:t> </a:t>
            </a:r>
            <a:r>
              <a:rPr lang="en-US" altLang="zh-CN">
                <a:solidFill>
                  <a:schemeClr val="tx2"/>
                </a:solidFill>
                <a:latin typeface="Arial" panose="020B0604020202020204" pitchFamily="34" charset="0"/>
                <a:ea typeface="宋体" panose="02010600030101010101" pitchFamily="2" charset="-122"/>
              </a:rPr>
              <a:t>0000 0000 0000 0000</a:t>
            </a:r>
          </a:p>
          <a:p>
            <a:pPr algn="just"/>
            <a:r>
              <a:rPr lang="en-US" altLang="zh-CN">
                <a:solidFill>
                  <a:srgbClr val="ED1611"/>
                </a:solidFill>
                <a:latin typeface="Arial" panose="020B0604020202020204" pitchFamily="34" charset="0"/>
                <a:ea typeface="宋体" panose="02010600030101010101" pitchFamily="2" charset="-122"/>
              </a:rPr>
              <a:t>100011</a:t>
            </a:r>
            <a:r>
              <a:rPr lang="en-US" altLang="zh-CN">
                <a:solidFill>
                  <a:srgbClr val="008000"/>
                </a:solidFill>
                <a:latin typeface="Arial" panose="020B0604020202020204" pitchFamily="34" charset="0"/>
                <a:ea typeface="宋体" panose="02010600030101010101" pitchFamily="2" charset="-122"/>
              </a:rPr>
              <a:t> 00010</a:t>
            </a:r>
            <a:r>
              <a:rPr lang="en-US" altLang="zh-CN">
                <a:solidFill>
                  <a:srgbClr val="ED1611"/>
                </a:solidFill>
                <a:latin typeface="Arial" panose="020B0604020202020204" pitchFamily="34" charset="0"/>
                <a:ea typeface="宋体" panose="02010600030101010101" pitchFamily="2" charset="-122"/>
              </a:rPr>
              <a:t> </a:t>
            </a:r>
            <a:r>
              <a:rPr lang="en-US" altLang="zh-CN">
                <a:solidFill>
                  <a:srgbClr val="3333CC"/>
                </a:solidFill>
                <a:latin typeface="Arial" panose="020B0604020202020204" pitchFamily="34" charset="0"/>
                <a:ea typeface="宋体" panose="02010600030101010101" pitchFamily="2" charset="-122"/>
              </a:rPr>
              <a:t>10000</a:t>
            </a:r>
            <a:r>
              <a:rPr lang="en-US" altLang="zh-CN">
                <a:solidFill>
                  <a:srgbClr val="ED1611"/>
                </a:solidFill>
                <a:latin typeface="Arial" panose="020B0604020202020204" pitchFamily="34" charset="0"/>
                <a:ea typeface="宋体" panose="02010600030101010101" pitchFamily="2" charset="-122"/>
              </a:rPr>
              <a:t> </a:t>
            </a:r>
            <a:r>
              <a:rPr lang="en-US" altLang="zh-CN">
                <a:solidFill>
                  <a:schemeClr val="tx2"/>
                </a:solidFill>
                <a:latin typeface="Arial" panose="020B0604020202020204" pitchFamily="34" charset="0"/>
                <a:ea typeface="宋体" panose="02010600030101010101" pitchFamily="2" charset="-122"/>
              </a:rPr>
              <a:t>0000 0000 0000 0100</a:t>
            </a:r>
          </a:p>
          <a:p>
            <a:pPr algn="just"/>
            <a:r>
              <a:rPr lang="en-US" altLang="zh-CN">
                <a:solidFill>
                  <a:srgbClr val="ED1611"/>
                </a:solidFill>
                <a:latin typeface="Arial" panose="020B0604020202020204" pitchFamily="34" charset="0"/>
                <a:ea typeface="宋体" panose="02010600030101010101" pitchFamily="2" charset="-122"/>
              </a:rPr>
              <a:t>101011 </a:t>
            </a:r>
            <a:r>
              <a:rPr lang="en-US" altLang="zh-CN">
                <a:solidFill>
                  <a:srgbClr val="008000"/>
                </a:solidFill>
                <a:latin typeface="Arial" panose="020B0604020202020204" pitchFamily="34" charset="0"/>
                <a:ea typeface="宋体" panose="02010600030101010101" pitchFamily="2" charset="-122"/>
              </a:rPr>
              <a:t>00010</a:t>
            </a:r>
            <a:r>
              <a:rPr lang="en-US" altLang="zh-CN">
                <a:solidFill>
                  <a:srgbClr val="ED1611"/>
                </a:solidFill>
                <a:latin typeface="Arial" panose="020B0604020202020204" pitchFamily="34" charset="0"/>
                <a:ea typeface="宋体" panose="02010600030101010101" pitchFamily="2" charset="-122"/>
              </a:rPr>
              <a:t> </a:t>
            </a:r>
            <a:r>
              <a:rPr lang="en-US" altLang="zh-CN">
                <a:solidFill>
                  <a:srgbClr val="3333CC"/>
                </a:solidFill>
                <a:latin typeface="Arial" panose="020B0604020202020204" pitchFamily="34" charset="0"/>
                <a:ea typeface="宋体" panose="02010600030101010101" pitchFamily="2" charset="-122"/>
              </a:rPr>
              <a:t>10000</a:t>
            </a:r>
            <a:r>
              <a:rPr lang="en-US" altLang="zh-CN">
                <a:solidFill>
                  <a:srgbClr val="ED1611"/>
                </a:solidFill>
                <a:latin typeface="Arial" panose="020B0604020202020204" pitchFamily="34" charset="0"/>
                <a:ea typeface="宋体" panose="02010600030101010101" pitchFamily="2" charset="-122"/>
              </a:rPr>
              <a:t> </a:t>
            </a:r>
            <a:r>
              <a:rPr lang="en-US" altLang="zh-CN">
                <a:solidFill>
                  <a:schemeClr val="tx2"/>
                </a:solidFill>
                <a:latin typeface="Arial" panose="020B0604020202020204" pitchFamily="34" charset="0"/>
                <a:ea typeface="宋体" panose="02010600030101010101" pitchFamily="2" charset="-122"/>
              </a:rPr>
              <a:t>0000 0000 0000 0000</a:t>
            </a:r>
          </a:p>
          <a:p>
            <a:pPr algn="just"/>
            <a:r>
              <a:rPr lang="en-US" altLang="zh-CN">
                <a:solidFill>
                  <a:srgbClr val="ED1611"/>
                </a:solidFill>
                <a:latin typeface="Arial" panose="020B0604020202020204" pitchFamily="34" charset="0"/>
                <a:ea typeface="宋体" panose="02010600030101010101" pitchFamily="2" charset="-122"/>
              </a:rPr>
              <a:t>101011 </a:t>
            </a:r>
            <a:r>
              <a:rPr lang="en-US" altLang="zh-CN">
                <a:solidFill>
                  <a:srgbClr val="008000"/>
                </a:solidFill>
                <a:latin typeface="Arial" panose="020B0604020202020204" pitchFamily="34" charset="0"/>
                <a:ea typeface="宋体" panose="02010600030101010101" pitchFamily="2" charset="-122"/>
              </a:rPr>
              <a:t>00010</a:t>
            </a:r>
            <a:r>
              <a:rPr lang="en-US" altLang="zh-CN">
                <a:solidFill>
                  <a:srgbClr val="ED1611"/>
                </a:solidFill>
                <a:latin typeface="Arial" panose="020B0604020202020204" pitchFamily="34" charset="0"/>
                <a:ea typeface="宋体" panose="02010600030101010101" pitchFamily="2" charset="-122"/>
              </a:rPr>
              <a:t> </a:t>
            </a:r>
            <a:r>
              <a:rPr lang="en-US" altLang="zh-CN">
                <a:solidFill>
                  <a:srgbClr val="3333CC"/>
                </a:solidFill>
                <a:latin typeface="Arial" panose="020B0604020202020204" pitchFamily="34" charset="0"/>
                <a:ea typeface="宋体" panose="02010600030101010101" pitchFamily="2" charset="-122"/>
              </a:rPr>
              <a:t>01111</a:t>
            </a:r>
            <a:r>
              <a:rPr lang="en-US" altLang="zh-CN">
                <a:solidFill>
                  <a:srgbClr val="ED1611"/>
                </a:solidFill>
                <a:latin typeface="Arial" panose="020B0604020202020204" pitchFamily="34" charset="0"/>
                <a:ea typeface="宋体" panose="02010600030101010101" pitchFamily="2" charset="-122"/>
              </a:rPr>
              <a:t> </a:t>
            </a:r>
            <a:r>
              <a:rPr lang="en-US" altLang="zh-CN">
                <a:solidFill>
                  <a:schemeClr val="tx2"/>
                </a:solidFill>
                <a:latin typeface="Arial" panose="020B0604020202020204" pitchFamily="34" charset="0"/>
                <a:ea typeface="宋体" panose="02010600030101010101" pitchFamily="2" charset="-122"/>
              </a:rPr>
              <a:t>0000 0000 0000 0100</a:t>
            </a:r>
          </a:p>
          <a:p>
            <a:pPr algn="ctr"/>
            <a:endParaRPr lang="en-US" altLang="zh-CN" b="0">
              <a:solidFill>
                <a:schemeClr val="tx2"/>
              </a:solidFill>
              <a:latin typeface="Arial" panose="020B0604020202020204" pitchFamily="34" charset="0"/>
              <a:ea typeface="宋体" panose="02010600030101010101" pitchFamily="2" charset="-122"/>
            </a:endParaRPr>
          </a:p>
        </p:txBody>
      </p:sp>
      <p:sp>
        <p:nvSpPr>
          <p:cNvPr id="598020" name="Text Box 1029"/>
          <p:cNvSpPr txBox="1">
            <a:spLocks noChangeArrowheads="1"/>
          </p:cNvSpPr>
          <p:nvPr/>
        </p:nvSpPr>
        <p:spPr bwMode="auto">
          <a:xfrm>
            <a:off x="4657725" y="4809490"/>
            <a:ext cx="4446270" cy="647700"/>
          </a:xfrm>
          <a:prstGeom prst="rect">
            <a:avLst/>
          </a:prstGeom>
          <a:solidFill>
            <a:srgbClr val="FFFFFF"/>
          </a:solidFill>
          <a:ln w="9525">
            <a:noFill/>
            <a:miter lim="800000"/>
          </a:ln>
        </p:spPr>
        <p:txBody>
          <a:bodyPr lIns="0" tIns="0" rIns="0" bIns="0"/>
          <a:lstStyle/>
          <a:p>
            <a:pPr algn="just"/>
            <a:r>
              <a:rPr lang="pt-BR" altLang="zh-CN" sz="2000">
                <a:latin typeface="Arial" panose="020B0604020202020204" pitchFamily="34" charset="0"/>
                <a:ea typeface="宋体" panose="02010600030101010101" pitchFamily="2" charset="-122"/>
              </a:rPr>
              <a:t>… , EXTop=1,ALUSelA=1,ALUSelB=11,ALUop=add,</a:t>
            </a:r>
          </a:p>
          <a:p>
            <a:pPr algn="just"/>
            <a:r>
              <a:rPr lang="pt-BR" altLang="zh-CN" sz="2000">
                <a:latin typeface="Arial" panose="020B0604020202020204" pitchFamily="34" charset="0"/>
                <a:ea typeface="宋体" panose="02010600030101010101" pitchFamily="2" charset="-122"/>
              </a:rPr>
              <a:t>IorD=1,Read,MemtoReg=1,RegWr=1,......</a:t>
            </a:r>
            <a:endParaRPr lang="en-US" altLang="zh-CN" sz="2000">
              <a:latin typeface="Arial" panose="020B0604020202020204" pitchFamily="34" charset="0"/>
              <a:ea typeface="宋体" panose="02010600030101010101" pitchFamily="2" charset="-122"/>
            </a:endParaRPr>
          </a:p>
        </p:txBody>
      </p:sp>
      <p:sp>
        <p:nvSpPr>
          <p:cNvPr id="598040" name="Text Box 24"/>
          <p:cNvSpPr txBox="1">
            <a:spLocks noChangeArrowheads="1"/>
          </p:cNvSpPr>
          <p:nvPr/>
        </p:nvSpPr>
        <p:spPr bwMode="auto">
          <a:xfrm>
            <a:off x="5353685" y="6381750"/>
            <a:ext cx="3245485" cy="398780"/>
          </a:xfrm>
          <a:prstGeom prst="rect">
            <a:avLst/>
          </a:prstGeom>
          <a:noFill/>
          <a:ln w="9525">
            <a:noFill/>
            <a:miter lim="800000"/>
          </a:ln>
          <a:effectLst/>
        </p:spPr>
        <p:txBody>
          <a:bodyPr wrap="square">
            <a:spAutoFit/>
          </a:bodyPr>
          <a:lstStyle/>
          <a:p>
            <a:pPr eaLnBrk="1" hangingPunct="1">
              <a:spcBef>
                <a:spcPct val="50000"/>
              </a:spcBef>
            </a:pPr>
            <a:r>
              <a:rPr lang="en-US" altLang="zh-CN" sz="2000">
                <a:solidFill>
                  <a:srgbClr val="3A803A"/>
                </a:solidFill>
              </a:rPr>
              <a:t>… 1 1 11 100 1 0 1 1 …</a:t>
            </a:r>
          </a:p>
        </p:txBody>
      </p:sp>
      <p:cxnSp>
        <p:nvCxnSpPr>
          <p:cNvPr id="12" name="直接箭头连接符 11"/>
          <p:cNvCxnSpPr/>
          <p:nvPr/>
        </p:nvCxnSpPr>
        <p:spPr>
          <a:xfrm>
            <a:off x="4149725" y="6450330"/>
            <a:ext cx="1183005"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189605" y="6279991"/>
            <a:ext cx="1074420" cy="398780"/>
          </a:xfrm>
          <a:prstGeom prst="rect">
            <a:avLst/>
          </a:prstGeom>
          <a:noFill/>
        </p:spPr>
        <p:txBody>
          <a:bodyPr wrap="square" rtlCol="0">
            <a:spAutoFit/>
          </a:bodyPr>
          <a:lstStyle/>
          <a:p>
            <a:r>
              <a:rPr lang="en-US" altLang="zh-CN" sz="2000">
                <a:solidFill>
                  <a:srgbClr val="3A803A"/>
                </a:solidFill>
              </a:rPr>
              <a:t>微指令</a:t>
            </a:r>
            <a:endParaRPr lang="zh-CN" altLang="en-US" sz="2000"/>
          </a:p>
        </p:txBody>
      </p:sp>
      <p:cxnSp>
        <p:nvCxnSpPr>
          <p:cNvPr id="18" name="直接箭头连接符 17"/>
          <p:cNvCxnSpPr/>
          <p:nvPr/>
        </p:nvCxnSpPr>
        <p:spPr>
          <a:xfrm>
            <a:off x="228600" y="4780915"/>
            <a:ext cx="630555" cy="169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9055" y="4382135"/>
            <a:ext cx="1551940" cy="398780"/>
          </a:xfrm>
          <a:prstGeom prst="rect">
            <a:avLst/>
          </a:prstGeom>
          <a:noFill/>
        </p:spPr>
        <p:txBody>
          <a:bodyPr wrap="square" rtlCol="0">
            <a:spAutoFit/>
          </a:bodyPr>
          <a:lstStyle/>
          <a:p>
            <a:r>
              <a:rPr lang="en-US" altLang="zh-CN" sz="2000">
                <a:solidFill>
                  <a:srgbClr val="ED1611"/>
                </a:solidFill>
                <a:latin typeface="Arial" panose="020B0604020202020204" pitchFamily="34" charset="0"/>
                <a:ea typeface="宋体" panose="02010600030101010101" pitchFamily="2" charset="-122"/>
              </a:rPr>
              <a:t>机器指令</a:t>
            </a:r>
            <a:endParaRPr lang="zh-CN" altLang="en-US" sz="2000"/>
          </a:p>
        </p:txBody>
      </p:sp>
      <p:sp>
        <p:nvSpPr>
          <p:cNvPr id="22" name="文本框 21"/>
          <p:cNvSpPr txBox="1"/>
          <p:nvPr/>
        </p:nvSpPr>
        <p:spPr>
          <a:xfrm>
            <a:off x="6855619" y="2419350"/>
            <a:ext cx="1545908" cy="398780"/>
          </a:xfrm>
          <a:prstGeom prst="rect">
            <a:avLst/>
          </a:prstGeom>
          <a:noFill/>
        </p:spPr>
        <p:txBody>
          <a:bodyPr wrap="square" rtlCol="0">
            <a:spAutoFit/>
          </a:bodyPr>
          <a:lstStyle/>
          <a:p>
            <a:r>
              <a:rPr lang="zh-CN" altLang="en-US" sz="2000"/>
              <a:t>汇编指令</a:t>
            </a:r>
          </a:p>
        </p:txBody>
      </p:sp>
      <p:sp>
        <p:nvSpPr>
          <p:cNvPr id="25" name="文本框 24"/>
          <p:cNvSpPr txBox="1"/>
          <p:nvPr/>
        </p:nvSpPr>
        <p:spPr>
          <a:xfrm>
            <a:off x="6855619" y="902494"/>
            <a:ext cx="1545908" cy="398780"/>
          </a:xfrm>
          <a:prstGeom prst="rect">
            <a:avLst/>
          </a:prstGeom>
          <a:noFill/>
        </p:spPr>
        <p:txBody>
          <a:bodyPr wrap="square" rtlCol="0">
            <a:spAutoFit/>
          </a:bodyPr>
          <a:lstStyle/>
          <a:p>
            <a:r>
              <a:rPr lang="en-US" altLang="zh-CN" sz="2000" dirty="0">
                <a:latin typeface="Arial" panose="020B0604020202020204" pitchFamily="34" charset="0"/>
              </a:rPr>
              <a:t>C</a:t>
            </a:r>
            <a:r>
              <a:rPr lang="zh-CN" altLang="en-US" sz="2000" dirty="0">
                <a:latin typeface="Arial" panose="020B0604020202020204" pitchFamily="34" charset="0"/>
              </a:rPr>
              <a:t>语言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strVal val="#ppt_w*0.05"/>
                                          </p:val>
                                        </p:tav>
                                        <p:tav tm="100000">
                                          <p:val>
                                            <p:strVal val="#ppt_w"/>
                                          </p:val>
                                        </p:tav>
                                      </p:tavLst>
                                    </p:anim>
                                    <p:anim calcmode="lin" valueType="num">
                                      <p:cBhvr>
                                        <p:cTn id="8" dur="500" fill="hold"/>
                                        <p:tgtEl>
                                          <p:spTgt spid="42"/>
                                        </p:tgtEl>
                                        <p:attrNameLst>
                                          <p:attrName>ppt_h</p:attrName>
                                        </p:attrNameLst>
                                      </p:cBhvr>
                                      <p:tavLst>
                                        <p:tav tm="0">
                                          <p:val>
                                            <p:strVal val="#ppt_h"/>
                                          </p:val>
                                        </p:tav>
                                        <p:tav tm="100000">
                                          <p:val>
                                            <p:strVal val="#ppt_h"/>
                                          </p:val>
                                        </p:tav>
                                      </p:tavLst>
                                    </p:anim>
                                    <p:anim calcmode="lin" valueType="num">
                                      <p:cBhvr>
                                        <p:cTn id="9" dur="500" fill="hold"/>
                                        <p:tgtEl>
                                          <p:spTgt spid="42"/>
                                        </p:tgtEl>
                                        <p:attrNameLst>
                                          <p:attrName>ppt_x</p:attrName>
                                        </p:attrNameLst>
                                      </p:cBhvr>
                                      <p:tavLst>
                                        <p:tav tm="0">
                                          <p:val>
                                            <p:strVal val="#ppt_x-.2"/>
                                          </p:val>
                                        </p:tav>
                                        <p:tav tm="100000">
                                          <p:val>
                                            <p:strVal val="#ppt_x"/>
                                          </p:val>
                                        </p:tav>
                                      </p:tavLst>
                                    </p:anim>
                                    <p:anim calcmode="lin" valueType="num">
                                      <p:cBhvr>
                                        <p:cTn id="10" dur="500" fill="hold"/>
                                        <p:tgtEl>
                                          <p:spTgt spid="42"/>
                                        </p:tgtEl>
                                        <p:attrNameLst>
                                          <p:attrName>ppt_y</p:attrName>
                                        </p:attrNameLst>
                                      </p:cBhvr>
                                      <p:tavLst>
                                        <p:tav tm="0">
                                          <p:val>
                                            <p:strVal val="#ppt_y"/>
                                          </p:val>
                                        </p:tav>
                                        <p:tav tm="100000">
                                          <p:val>
                                            <p:strVal val="#ppt_y"/>
                                          </p:val>
                                        </p:tav>
                                      </p:tavLst>
                                    </p:anim>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73"/>
                                        </p:tgtEl>
                                        <p:attrNameLst>
                                          <p:attrName>style.visibility</p:attrName>
                                        </p:attrNameLst>
                                      </p:cBhvr>
                                      <p:to>
                                        <p:strVal val="visible"/>
                                      </p:to>
                                    </p:set>
                                    <p:anim calcmode="lin" valueType="num">
                                      <p:cBhvr>
                                        <p:cTn id="16" dur="500" fill="hold"/>
                                        <p:tgtEl>
                                          <p:spTgt spid="73"/>
                                        </p:tgtEl>
                                        <p:attrNameLst>
                                          <p:attrName>ppt_w</p:attrName>
                                        </p:attrNameLst>
                                      </p:cBhvr>
                                      <p:tavLst>
                                        <p:tav tm="0">
                                          <p:val>
                                            <p:strVal val="#ppt_w*0.05"/>
                                          </p:val>
                                        </p:tav>
                                        <p:tav tm="100000">
                                          <p:val>
                                            <p:strVal val="#ppt_w"/>
                                          </p:val>
                                        </p:tav>
                                      </p:tavLst>
                                    </p:anim>
                                    <p:anim calcmode="lin" valueType="num">
                                      <p:cBhvr>
                                        <p:cTn id="17" dur="500" fill="hold"/>
                                        <p:tgtEl>
                                          <p:spTgt spid="73"/>
                                        </p:tgtEl>
                                        <p:attrNameLst>
                                          <p:attrName>ppt_h</p:attrName>
                                        </p:attrNameLst>
                                      </p:cBhvr>
                                      <p:tavLst>
                                        <p:tav tm="0">
                                          <p:val>
                                            <p:strVal val="#ppt_h"/>
                                          </p:val>
                                        </p:tav>
                                        <p:tav tm="100000">
                                          <p:val>
                                            <p:strVal val="#ppt_h"/>
                                          </p:val>
                                        </p:tav>
                                      </p:tavLst>
                                    </p:anim>
                                    <p:anim calcmode="lin" valueType="num">
                                      <p:cBhvr>
                                        <p:cTn id="18" dur="500" fill="hold"/>
                                        <p:tgtEl>
                                          <p:spTgt spid="73"/>
                                        </p:tgtEl>
                                        <p:attrNameLst>
                                          <p:attrName>ppt_x</p:attrName>
                                        </p:attrNameLst>
                                      </p:cBhvr>
                                      <p:tavLst>
                                        <p:tav tm="0">
                                          <p:val>
                                            <p:strVal val="#ppt_x-.2"/>
                                          </p:val>
                                        </p:tav>
                                        <p:tav tm="100000">
                                          <p:val>
                                            <p:strVal val="#ppt_x"/>
                                          </p:val>
                                        </p:tav>
                                      </p:tavLst>
                                    </p:anim>
                                    <p:anim calcmode="lin" valueType="num">
                                      <p:cBhvr>
                                        <p:cTn id="19" dur="500" fill="hold"/>
                                        <p:tgtEl>
                                          <p:spTgt spid="73"/>
                                        </p:tgtEl>
                                        <p:attrNameLst>
                                          <p:attrName>ppt_y</p:attrName>
                                        </p:attrNameLst>
                                      </p:cBhvr>
                                      <p:tavLst>
                                        <p:tav tm="0">
                                          <p:val>
                                            <p:strVal val="#ppt_y"/>
                                          </p:val>
                                        </p:tav>
                                        <p:tav tm="100000">
                                          <p:val>
                                            <p:strVal val="#ppt_y"/>
                                          </p:val>
                                        </p:tav>
                                      </p:tavLst>
                                    </p:anim>
                                    <p:animEffect transition="in" filter="fade">
                                      <p:cBhvr>
                                        <p:cTn id="20" dur="500"/>
                                        <p:tgtEl>
                                          <p:spTgt spid="73"/>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p:cTn id="25" dur="500" fill="hold"/>
                                        <p:tgtEl>
                                          <p:spTgt spid="75"/>
                                        </p:tgtEl>
                                        <p:attrNameLst>
                                          <p:attrName>ppt_w</p:attrName>
                                        </p:attrNameLst>
                                      </p:cBhvr>
                                      <p:tavLst>
                                        <p:tav tm="0">
                                          <p:val>
                                            <p:strVal val="#ppt_w*0.05"/>
                                          </p:val>
                                        </p:tav>
                                        <p:tav tm="100000">
                                          <p:val>
                                            <p:strVal val="#ppt_w"/>
                                          </p:val>
                                        </p:tav>
                                      </p:tavLst>
                                    </p:anim>
                                    <p:anim calcmode="lin" valueType="num">
                                      <p:cBhvr>
                                        <p:cTn id="26" dur="500" fill="hold"/>
                                        <p:tgtEl>
                                          <p:spTgt spid="75"/>
                                        </p:tgtEl>
                                        <p:attrNameLst>
                                          <p:attrName>ppt_h</p:attrName>
                                        </p:attrNameLst>
                                      </p:cBhvr>
                                      <p:tavLst>
                                        <p:tav tm="0">
                                          <p:val>
                                            <p:strVal val="#ppt_h"/>
                                          </p:val>
                                        </p:tav>
                                        <p:tav tm="100000">
                                          <p:val>
                                            <p:strVal val="#ppt_h"/>
                                          </p:val>
                                        </p:tav>
                                      </p:tavLst>
                                    </p:anim>
                                    <p:anim calcmode="lin" valueType="num">
                                      <p:cBhvr>
                                        <p:cTn id="27" dur="500" fill="hold"/>
                                        <p:tgtEl>
                                          <p:spTgt spid="75"/>
                                        </p:tgtEl>
                                        <p:attrNameLst>
                                          <p:attrName>ppt_x</p:attrName>
                                        </p:attrNameLst>
                                      </p:cBhvr>
                                      <p:tavLst>
                                        <p:tav tm="0">
                                          <p:val>
                                            <p:strVal val="#ppt_x-.2"/>
                                          </p:val>
                                        </p:tav>
                                        <p:tav tm="100000">
                                          <p:val>
                                            <p:strVal val="#ppt_x"/>
                                          </p:val>
                                        </p:tav>
                                      </p:tavLst>
                                    </p:anim>
                                    <p:anim calcmode="lin" valueType="num">
                                      <p:cBhvr>
                                        <p:cTn id="28" dur="500" fill="hold"/>
                                        <p:tgtEl>
                                          <p:spTgt spid="75"/>
                                        </p:tgtEl>
                                        <p:attrNameLst>
                                          <p:attrName>ppt_y</p:attrName>
                                        </p:attrNameLst>
                                      </p:cBhvr>
                                      <p:tavLst>
                                        <p:tav tm="0">
                                          <p:val>
                                            <p:strVal val="#ppt_y"/>
                                          </p:val>
                                        </p:tav>
                                        <p:tav tm="100000">
                                          <p:val>
                                            <p:strVal val="#ppt_y"/>
                                          </p:val>
                                        </p:tav>
                                      </p:tavLst>
                                    </p:anim>
                                    <p:animEffect transition="in" filter="fade">
                                      <p:cBhvr>
                                        <p:cTn id="29" dur="500"/>
                                        <p:tgtEl>
                                          <p:spTgt spid="75"/>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grpId="0" nodeType="click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strVal val="#ppt_w*0.05"/>
                                          </p:val>
                                        </p:tav>
                                        <p:tav tm="100000">
                                          <p:val>
                                            <p:strVal val="#ppt_w"/>
                                          </p:val>
                                        </p:tav>
                                      </p:tavLst>
                                    </p:anim>
                                    <p:anim calcmode="lin" valueType="num">
                                      <p:cBhvr>
                                        <p:cTn id="35" dur="500" fill="hold"/>
                                        <p:tgtEl>
                                          <p:spTgt spid="43"/>
                                        </p:tgtEl>
                                        <p:attrNameLst>
                                          <p:attrName>ppt_h</p:attrName>
                                        </p:attrNameLst>
                                      </p:cBhvr>
                                      <p:tavLst>
                                        <p:tav tm="0">
                                          <p:val>
                                            <p:strVal val="#ppt_h"/>
                                          </p:val>
                                        </p:tav>
                                        <p:tav tm="100000">
                                          <p:val>
                                            <p:strVal val="#ppt_h"/>
                                          </p:val>
                                        </p:tav>
                                      </p:tavLst>
                                    </p:anim>
                                    <p:anim calcmode="lin" valueType="num">
                                      <p:cBhvr>
                                        <p:cTn id="36" dur="500" fill="hold"/>
                                        <p:tgtEl>
                                          <p:spTgt spid="43"/>
                                        </p:tgtEl>
                                        <p:attrNameLst>
                                          <p:attrName>ppt_x</p:attrName>
                                        </p:attrNameLst>
                                      </p:cBhvr>
                                      <p:tavLst>
                                        <p:tav tm="0">
                                          <p:val>
                                            <p:strVal val="#ppt_x-.2"/>
                                          </p:val>
                                        </p:tav>
                                        <p:tav tm="100000">
                                          <p:val>
                                            <p:strVal val="#ppt_x"/>
                                          </p:val>
                                        </p:tav>
                                      </p:tavLst>
                                    </p:anim>
                                    <p:anim calcmode="lin" valueType="num">
                                      <p:cBhvr>
                                        <p:cTn id="37" dur="500" fill="hold"/>
                                        <p:tgtEl>
                                          <p:spTgt spid="43"/>
                                        </p:tgtEl>
                                        <p:attrNameLst>
                                          <p:attrName>ppt_y</p:attrName>
                                        </p:attrNameLst>
                                      </p:cBhvr>
                                      <p:tavLst>
                                        <p:tav tm="0">
                                          <p:val>
                                            <p:strVal val="#ppt_y"/>
                                          </p:val>
                                        </p:tav>
                                        <p:tav tm="100000">
                                          <p:val>
                                            <p:strVal val="#ppt_y"/>
                                          </p:val>
                                        </p:tav>
                                      </p:tavLst>
                                    </p:anim>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0.05"/>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 calcmode="lin" valueType="num">
                                      <p:cBhvr>
                                        <p:cTn id="45" dur="500" fill="hold"/>
                                        <p:tgtEl>
                                          <p:spTgt spid="4"/>
                                        </p:tgtEl>
                                        <p:attrNameLst>
                                          <p:attrName>ppt_x</p:attrName>
                                        </p:attrNameLst>
                                      </p:cBhvr>
                                      <p:tavLst>
                                        <p:tav tm="0">
                                          <p:val>
                                            <p:strVal val="#ppt_x-.2"/>
                                          </p:val>
                                        </p:tav>
                                        <p:tav tm="100000">
                                          <p:val>
                                            <p:strVal val="#ppt_x"/>
                                          </p:val>
                                        </p:tav>
                                      </p:tavLst>
                                    </p:anim>
                                    <p:anim calcmode="lin" valueType="num">
                                      <p:cBhvr>
                                        <p:cTn id="46" dur="500" fill="hold"/>
                                        <p:tgtEl>
                                          <p:spTgt spid="4"/>
                                        </p:tgtEl>
                                        <p:attrNameLst>
                                          <p:attrName>ppt_y</p:attrName>
                                        </p:attrNameLst>
                                      </p:cBhvr>
                                      <p:tavLst>
                                        <p:tav tm="0">
                                          <p:val>
                                            <p:strVal val="#ppt_y"/>
                                          </p:val>
                                        </p:tav>
                                        <p:tav tm="100000">
                                          <p:val>
                                            <p:strVal val="#ppt_y"/>
                                          </p:val>
                                        </p:tav>
                                      </p:tavLst>
                                    </p:anim>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54" presetClass="entr" presetSubtype="0" accel="100000" fill="hold" grpId="0" nodeType="clickEffect">
                                  <p:stCondLst>
                                    <p:cond delay="0"/>
                                  </p:stCondLst>
                                  <p:childTnLst>
                                    <p:set>
                                      <p:cBhvr>
                                        <p:cTn id="51" dur="1" fill="hold">
                                          <p:stCondLst>
                                            <p:cond delay="0"/>
                                          </p:stCondLst>
                                        </p:cTn>
                                        <p:tgtEl>
                                          <p:spTgt spid="598023"/>
                                        </p:tgtEl>
                                        <p:attrNameLst>
                                          <p:attrName>style.visibility</p:attrName>
                                        </p:attrNameLst>
                                      </p:cBhvr>
                                      <p:to>
                                        <p:strVal val="visible"/>
                                      </p:to>
                                    </p:set>
                                    <p:anim calcmode="lin" valueType="num">
                                      <p:cBhvr>
                                        <p:cTn id="52" dur="500" fill="hold"/>
                                        <p:tgtEl>
                                          <p:spTgt spid="598023"/>
                                        </p:tgtEl>
                                        <p:attrNameLst>
                                          <p:attrName>ppt_w</p:attrName>
                                        </p:attrNameLst>
                                      </p:cBhvr>
                                      <p:tavLst>
                                        <p:tav tm="0">
                                          <p:val>
                                            <p:strVal val="#ppt_w*0.05"/>
                                          </p:val>
                                        </p:tav>
                                        <p:tav tm="100000">
                                          <p:val>
                                            <p:strVal val="#ppt_w"/>
                                          </p:val>
                                        </p:tav>
                                      </p:tavLst>
                                    </p:anim>
                                    <p:anim calcmode="lin" valueType="num">
                                      <p:cBhvr>
                                        <p:cTn id="53" dur="500" fill="hold"/>
                                        <p:tgtEl>
                                          <p:spTgt spid="598023"/>
                                        </p:tgtEl>
                                        <p:attrNameLst>
                                          <p:attrName>ppt_h</p:attrName>
                                        </p:attrNameLst>
                                      </p:cBhvr>
                                      <p:tavLst>
                                        <p:tav tm="0">
                                          <p:val>
                                            <p:strVal val="#ppt_h"/>
                                          </p:val>
                                        </p:tav>
                                        <p:tav tm="100000">
                                          <p:val>
                                            <p:strVal val="#ppt_h"/>
                                          </p:val>
                                        </p:tav>
                                      </p:tavLst>
                                    </p:anim>
                                    <p:anim calcmode="lin" valueType="num">
                                      <p:cBhvr>
                                        <p:cTn id="54" dur="500" fill="hold"/>
                                        <p:tgtEl>
                                          <p:spTgt spid="598023"/>
                                        </p:tgtEl>
                                        <p:attrNameLst>
                                          <p:attrName>ppt_x</p:attrName>
                                        </p:attrNameLst>
                                      </p:cBhvr>
                                      <p:tavLst>
                                        <p:tav tm="0">
                                          <p:val>
                                            <p:strVal val="#ppt_x-.2"/>
                                          </p:val>
                                        </p:tav>
                                        <p:tav tm="100000">
                                          <p:val>
                                            <p:strVal val="#ppt_x"/>
                                          </p:val>
                                        </p:tav>
                                      </p:tavLst>
                                    </p:anim>
                                    <p:anim calcmode="lin" valueType="num">
                                      <p:cBhvr>
                                        <p:cTn id="55" dur="500" fill="hold"/>
                                        <p:tgtEl>
                                          <p:spTgt spid="598023"/>
                                        </p:tgtEl>
                                        <p:attrNameLst>
                                          <p:attrName>ppt_y</p:attrName>
                                        </p:attrNameLst>
                                      </p:cBhvr>
                                      <p:tavLst>
                                        <p:tav tm="0">
                                          <p:val>
                                            <p:strVal val="#ppt_y"/>
                                          </p:val>
                                        </p:tav>
                                        <p:tav tm="100000">
                                          <p:val>
                                            <p:strVal val="#ppt_y"/>
                                          </p:val>
                                        </p:tav>
                                      </p:tavLst>
                                    </p:anim>
                                    <p:animEffect transition="in" filter="fade">
                                      <p:cBhvr>
                                        <p:cTn id="56" dur="500"/>
                                        <p:tgtEl>
                                          <p:spTgt spid="598023"/>
                                        </p:tgtEl>
                                      </p:cBhvr>
                                    </p:animEffect>
                                  </p:childTnLst>
                                </p:cTn>
                              </p:par>
                              <p:par>
                                <p:cTn id="57" presetID="54" presetClass="entr" presetSubtype="0" accel="10000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strVal val="#ppt_w*0.05"/>
                                          </p:val>
                                        </p:tav>
                                        <p:tav tm="100000">
                                          <p:val>
                                            <p:strVal val="#ppt_w"/>
                                          </p:val>
                                        </p:tav>
                                      </p:tavLst>
                                    </p:anim>
                                    <p:anim calcmode="lin" valueType="num">
                                      <p:cBhvr>
                                        <p:cTn id="60" dur="500" fill="hold"/>
                                        <p:tgtEl>
                                          <p:spTgt spid="18"/>
                                        </p:tgtEl>
                                        <p:attrNameLst>
                                          <p:attrName>ppt_h</p:attrName>
                                        </p:attrNameLst>
                                      </p:cBhvr>
                                      <p:tavLst>
                                        <p:tav tm="0">
                                          <p:val>
                                            <p:strVal val="#ppt_h"/>
                                          </p:val>
                                        </p:tav>
                                        <p:tav tm="100000">
                                          <p:val>
                                            <p:strVal val="#ppt_h"/>
                                          </p:val>
                                        </p:tav>
                                      </p:tavLst>
                                    </p:anim>
                                    <p:anim calcmode="lin" valueType="num">
                                      <p:cBhvr>
                                        <p:cTn id="61" dur="500" fill="hold"/>
                                        <p:tgtEl>
                                          <p:spTgt spid="18"/>
                                        </p:tgtEl>
                                        <p:attrNameLst>
                                          <p:attrName>ppt_x</p:attrName>
                                        </p:attrNameLst>
                                      </p:cBhvr>
                                      <p:tavLst>
                                        <p:tav tm="0">
                                          <p:val>
                                            <p:strVal val="#ppt_x-.2"/>
                                          </p:val>
                                        </p:tav>
                                        <p:tav tm="100000">
                                          <p:val>
                                            <p:strVal val="#ppt_x"/>
                                          </p:val>
                                        </p:tav>
                                      </p:tavLst>
                                    </p:anim>
                                    <p:anim calcmode="lin" valueType="num">
                                      <p:cBhvr>
                                        <p:cTn id="62" dur="500" fill="hold"/>
                                        <p:tgtEl>
                                          <p:spTgt spid="18"/>
                                        </p:tgtEl>
                                        <p:attrNameLst>
                                          <p:attrName>ppt_y</p:attrName>
                                        </p:attrNameLst>
                                      </p:cBhvr>
                                      <p:tavLst>
                                        <p:tav tm="0">
                                          <p:val>
                                            <p:strVal val="#ppt_y"/>
                                          </p:val>
                                        </p:tav>
                                        <p:tav tm="100000">
                                          <p:val>
                                            <p:strVal val="#ppt_y"/>
                                          </p:val>
                                        </p:tav>
                                      </p:tavLst>
                                    </p:anim>
                                    <p:animEffect transition="in" filter="fade">
                                      <p:cBhvr>
                                        <p:cTn id="63" dur="500"/>
                                        <p:tgtEl>
                                          <p:spTgt spid="18"/>
                                        </p:tgtEl>
                                      </p:cBhvr>
                                    </p:animEffect>
                                  </p:childTnLst>
                                </p:cTn>
                              </p:par>
                              <p:par>
                                <p:cTn id="64" presetID="54" presetClass="entr" presetSubtype="0" accel="10000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strVal val="#ppt_w*0.05"/>
                                          </p:val>
                                        </p:tav>
                                        <p:tav tm="100000">
                                          <p:val>
                                            <p:strVal val="#ppt_w"/>
                                          </p:val>
                                        </p:tav>
                                      </p:tavLst>
                                    </p:anim>
                                    <p:anim calcmode="lin" valueType="num">
                                      <p:cBhvr>
                                        <p:cTn id="67" dur="500" fill="hold"/>
                                        <p:tgtEl>
                                          <p:spTgt spid="21"/>
                                        </p:tgtEl>
                                        <p:attrNameLst>
                                          <p:attrName>ppt_h</p:attrName>
                                        </p:attrNameLst>
                                      </p:cBhvr>
                                      <p:tavLst>
                                        <p:tav tm="0">
                                          <p:val>
                                            <p:strVal val="#ppt_h"/>
                                          </p:val>
                                        </p:tav>
                                        <p:tav tm="100000">
                                          <p:val>
                                            <p:strVal val="#ppt_h"/>
                                          </p:val>
                                        </p:tav>
                                      </p:tavLst>
                                    </p:anim>
                                    <p:anim calcmode="lin" valueType="num">
                                      <p:cBhvr>
                                        <p:cTn id="68" dur="500" fill="hold"/>
                                        <p:tgtEl>
                                          <p:spTgt spid="21"/>
                                        </p:tgtEl>
                                        <p:attrNameLst>
                                          <p:attrName>ppt_x</p:attrName>
                                        </p:attrNameLst>
                                      </p:cBhvr>
                                      <p:tavLst>
                                        <p:tav tm="0">
                                          <p:val>
                                            <p:strVal val="#ppt_x-.2"/>
                                          </p:val>
                                        </p:tav>
                                        <p:tav tm="100000">
                                          <p:val>
                                            <p:strVal val="#ppt_x"/>
                                          </p:val>
                                        </p:tav>
                                      </p:tavLst>
                                    </p:anim>
                                    <p:anim calcmode="lin" valueType="num">
                                      <p:cBhvr>
                                        <p:cTn id="69" dur="500" fill="hold"/>
                                        <p:tgtEl>
                                          <p:spTgt spid="21"/>
                                        </p:tgtEl>
                                        <p:attrNameLst>
                                          <p:attrName>ppt_y</p:attrName>
                                        </p:attrNameLst>
                                      </p:cBhvr>
                                      <p:tavLst>
                                        <p:tav tm="0">
                                          <p:val>
                                            <p:strVal val="#ppt_y"/>
                                          </p:val>
                                        </p:tav>
                                        <p:tav tm="100000">
                                          <p:val>
                                            <p:strVal val="#ppt_y"/>
                                          </p:val>
                                        </p:tav>
                                      </p:tavLst>
                                    </p:anim>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54" presetClass="entr" presetSubtype="0" accel="100000" fill="hold" grpId="0" nodeType="clickEffect">
                                  <p:stCondLst>
                                    <p:cond delay="0"/>
                                  </p:stCondLst>
                                  <p:childTnLst>
                                    <p:set>
                                      <p:cBhvr>
                                        <p:cTn id="74" dur="1" fill="hold">
                                          <p:stCondLst>
                                            <p:cond delay="0"/>
                                          </p:stCondLst>
                                        </p:cTn>
                                        <p:tgtEl>
                                          <p:spTgt spid="598022"/>
                                        </p:tgtEl>
                                        <p:attrNameLst>
                                          <p:attrName>style.visibility</p:attrName>
                                        </p:attrNameLst>
                                      </p:cBhvr>
                                      <p:to>
                                        <p:strVal val="visible"/>
                                      </p:to>
                                    </p:set>
                                    <p:anim calcmode="lin" valueType="num">
                                      <p:cBhvr>
                                        <p:cTn id="75" dur="500" fill="hold"/>
                                        <p:tgtEl>
                                          <p:spTgt spid="598022"/>
                                        </p:tgtEl>
                                        <p:attrNameLst>
                                          <p:attrName>ppt_w</p:attrName>
                                        </p:attrNameLst>
                                      </p:cBhvr>
                                      <p:tavLst>
                                        <p:tav tm="0">
                                          <p:val>
                                            <p:strVal val="#ppt_w*0.05"/>
                                          </p:val>
                                        </p:tav>
                                        <p:tav tm="100000">
                                          <p:val>
                                            <p:strVal val="#ppt_w"/>
                                          </p:val>
                                        </p:tav>
                                      </p:tavLst>
                                    </p:anim>
                                    <p:anim calcmode="lin" valueType="num">
                                      <p:cBhvr>
                                        <p:cTn id="76" dur="500" fill="hold"/>
                                        <p:tgtEl>
                                          <p:spTgt spid="598022"/>
                                        </p:tgtEl>
                                        <p:attrNameLst>
                                          <p:attrName>ppt_h</p:attrName>
                                        </p:attrNameLst>
                                      </p:cBhvr>
                                      <p:tavLst>
                                        <p:tav tm="0">
                                          <p:val>
                                            <p:strVal val="#ppt_h"/>
                                          </p:val>
                                        </p:tav>
                                        <p:tav tm="100000">
                                          <p:val>
                                            <p:strVal val="#ppt_h"/>
                                          </p:val>
                                        </p:tav>
                                      </p:tavLst>
                                    </p:anim>
                                    <p:anim calcmode="lin" valueType="num">
                                      <p:cBhvr>
                                        <p:cTn id="77" dur="500" fill="hold"/>
                                        <p:tgtEl>
                                          <p:spTgt spid="598022"/>
                                        </p:tgtEl>
                                        <p:attrNameLst>
                                          <p:attrName>ppt_x</p:attrName>
                                        </p:attrNameLst>
                                      </p:cBhvr>
                                      <p:tavLst>
                                        <p:tav tm="0">
                                          <p:val>
                                            <p:strVal val="#ppt_x-.2"/>
                                          </p:val>
                                        </p:tav>
                                        <p:tav tm="100000">
                                          <p:val>
                                            <p:strVal val="#ppt_x"/>
                                          </p:val>
                                        </p:tav>
                                      </p:tavLst>
                                    </p:anim>
                                    <p:anim calcmode="lin" valueType="num">
                                      <p:cBhvr>
                                        <p:cTn id="78" dur="500" fill="hold"/>
                                        <p:tgtEl>
                                          <p:spTgt spid="598022"/>
                                        </p:tgtEl>
                                        <p:attrNameLst>
                                          <p:attrName>ppt_y</p:attrName>
                                        </p:attrNameLst>
                                      </p:cBhvr>
                                      <p:tavLst>
                                        <p:tav tm="0">
                                          <p:val>
                                            <p:strVal val="#ppt_y"/>
                                          </p:val>
                                        </p:tav>
                                        <p:tav tm="100000">
                                          <p:val>
                                            <p:strVal val="#ppt_y"/>
                                          </p:val>
                                        </p:tav>
                                      </p:tavLst>
                                    </p:anim>
                                    <p:animEffect transition="in" filter="fade">
                                      <p:cBhvr>
                                        <p:cTn id="79" dur="500"/>
                                        <p:tgtEl>
                                          <p:spTgt spid="598022"/>
                                        </p:tgtEl>
                                      </p:cBhvr>
                                    </p:animEffect>
                                  </p:childTnLst>
                                </p:cTn>
                              </p:par>
                              <p:par>
                                <p:cTn id="80" presetID="54" presetClass="entr" presetSubtype="0" accel="10000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p:cTn id="82" dur="500" fill="hold"/>
                                        <p:tgtEl>
                                          <p:spTgt spid="22"/>
                                        </p:tgtEl>
                                        <p:attrNameLst>
                                          <p:attrName>ppt_w</p:attrName>
                                        </p:attrNameLst>
                                      </p:cBhvr>
                                      <p:tavLst>
                                        <p:tav tm="0">
                                          <p:val>
                                            <p:strVal val="#ppt_w*0.05"/>
                                          </p:val>
                                        </p:tav>
                                        <p:tav tm="100000">
                                          <p:val>
                                            <p:strVal val="#ppt_w"/>
                                          </p:val>
                                        </p:tav>
                                      </p:tavLst>
                                    </p:anim>
                                    <p:anim calcmode="lin" valueType="num">
                                      <p:cBhvr>
                                        <p:cTn id="83" dur="500" fill="hold"/>
                                        <p:tgtEl>
                                          <p:spTgt spid="22"/>
                                        </p:tgtEl>
                                        <p:attrNameLst>
                                          <p:attrName>ppt_h</p:attrName>
                                        </p:attrNameLst>
                                      </p:cBhvr>
                                      <p:tavLst>
                                        <p:tav tm="0">
                                          <p:val>
                                            <p:strVal val="#ppt_h"/>
                                          </p:val>
                                        </p:tav>
                                        <p:tav tm="100000">
                                          <p:val>
                                            <p:strVal val="#ppt_h"/>
                                          </p:val>
                                        </p:tav>
                                      </p:tavLst>
                                    </p:anim>
                                    <p:anim calcmode="lin" valueType="num">
                                      <p:cBhvr>
                                        <p:cTn id="84" dur="500" fill="hold"/>
                                        <p:tgtEl>
                                          <p:spTgt spid="22"/>
                                        </p:tgtEl>
                                        <p:attrNameLst>
                                          <p:attrName>ppt_x</p:attrName>
                                        </p:attrNameLst>
                                      </p:cBhvr>
                                      <p:tavLst>
                                        <p:tav tm="0">
                                          <p:val>
                                            <p:strVal val="#ppt_x-.2"/>
                                          </p:val>
                                        </p:tav>
                                        <p:tav tm="100000">
                                          <p:val>
                                            <p:strVal val="#ppt_x"/>
                                          </p:val>
                                        </p:tav>
                                      </p:tavLst>
                                    </p:anim>
                                    <p:anim calcmode="lin" valueType="num">
                                      <p:cBhvr>
                                        <p:cTn id="85" dur="500" fill="hold"/>
                                        <p:tgtEl>
                                          <p:spTgt spid="22"/>
                                        </p:tgtEl>
                                        <p:attrNameLst>
                                          <p:attrName>ppt_y</p:attrName>
                                        </p:attrNameLst>
                                      </p:cBhvr>
                                      <p:tavLst>
                                        <p:tav tm="0">
                                          <p:val>
                                            <p:strVal val="#ppt_y"/>
                                          </p:val>
                                        </p:tav>
                                        <p:tav tm="100000">
                                          <p:val>
                                            <p:strVal val="#ppt_y"/>
                                          </p:val>
                                        </p:tav>
                                      </p:tavLst>
                                    </p:anim>
                                    <p:animEffect transition="in" filter="fade">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54" presetClass="entr" presetSubtype="0" accel="100000" fill="hold" grpId="0" nodeType="clickEffect">
                                  <p:stCondLst>
                                    <p:cond delay="0"/>
                                  </p:stCondLst>
                                  <p:childTnLst>
                                    <p:set>
                                      <p:cBhvr>
                                        <p:cTn id="90" dur="1" fill="hold">
                                          <p:stCondLst>
                                            <p:cond delay="0"/>
                                          </p:stCondLst>
                                        </p:cTn>
                                        <p:tgtEl>
                                          <p:spTgt spid="74"/>
                                        </p:tgtEl>
                                        <p:attrNameLst>
                                          <p:attrName>style.visibility</p:attrName>
                                        </p:attrNameLst>
                                      </p:cBhvr>
                                      <p:to>
                                        <p:strVal val="visible"/>
                                      </p:to>
                                    </p:set>
                                    <p:anim calcmode="lin" valueType="num">
                                      <p:cBhvr>
                                        <p:cTn id="91" dur="500" fill="hold"/>
                                        <p:tgtEl>
                                          <p:spTgt spid="74"/>
                                        </p:tgtEl>
                                        <p:attrNameLst>
                                          <p:attrName>ppt_w</p:attrName>
                                        </p:attrNameLst>
                                      </p:cBhvr>
                                      <p:tavLst>
                                        <p:tav tm="0">
                                          <p:val>
                                            <p:strVal val="#ppt_w*0.05"/>
                                          </p:val>
                                        </p:tav>
                                        <p:tav tm="100000">
                                          <p:val>
                                            <p:strVal val="#ppt_w"/>
                                          </p:val>
                                        </p:tav>
                                      </p:tavLst>
                                    </p:anim>
                                    <p:anim calcmode="lin" valueType="num">
                                      <p:cBhvr>
                                        <p:cTn id="92" dur="500" fill="hold"/>
                                        <p:tgtEl>
                                          <p:spTgt spid="74"/>
                                        </p:tgtEl>
                                        <p:attrNameLst>
                                          <p:attrName>ppt_h</p:attrName>
                                        </p:attrNameLst>
                                      </p:cBhvr>
                                      <p:tavLst>
                                        <p:tav tm="0">
                                          <p:val>
                                            <p:strVal val="#ppt_h"/>
                                          </p:val>
                                        </p:tav>
                                        <p:tav tm="100000">
                                          <p:val>
                                            <p:strVal val="#ppt_h"/>
                                          </p:val>
                                        </p:tav>
                                      </p:tavLst>
                                    </p:anim>
                                    <p:anim calcmode="lin" valueType="num">
                                      <p:cBhvr>
                                        <p:cTn id="93" dur="500" fill="hold"/>
                                        <p:tgtEl>
                                          <p:spTgt spid="74"/>
                                        </p:tgtEl>
                                        <p:attrNameLst>
                                          <p:attrName>ppt_x</p:attrName>
                                        </p:attrNameLst>
                                      </p:cBhvr>
                                      <p:tavLst>
                                        <p:tav tm="0">
                                          <p:val>
                                            <p:strVal val="#ppt_x-.2"/>
                                          </p:val>
                                        </p:tav>
                                        <p:tav tm="100000">
                                          <p:val>
                                            <p:strVal val="#ppt_x"/>
                                          </p:val>
                                        </p:tav>
                                      </p:tavLst>
                                    </p:anim>
                                    <p:anim calcmode="lin" valueType="num">
                                      <p:cBhvr>
                                        <p:cTn id="94" dur="500" fill="hold"/>
                                        <p:tgtEl>
                                          <p:spTgt spid="74"/>
                                        </p:tgtEl>
                                        <p:attrNameLst>
                                          <p:attrName>ppt_y</p:attrName>
                                        </p:attrNameLst>
                                      </p:cBhvr>
                                      <p:tavLst>
                                        <p:tav tm="0">
                                          <p:val>
                                            <p:strVal val="#ppt_y"/>
                                          </p:val>
                                        </p:tav>
                                        <p:tav tm="100000">
                                          <p:val>
                                            <p:strVal val="#ppt_y"/>
                                          </p:val>
                                        </p:tav>
                                      </p:tavLst>
                                    </p:anim>
                                    <p:animEffect transition="in" filter="fade">
                                      <p:cBhvr>
                                        <p:cTn id="95" dur="500"/>
                                        <p:tgtEl>
                                          <p:spTgt spid="74"/>
                                        </p:tgtEl>
                                      </p:cBhvr>
                                    </p:animEffect>
                                  </p:childTnLst>
                                </p:cTn>
                              </p:par>
                            </p:childTnLst>
                          </p:cTn>
                        </p:par>
                      </p:childTnLst>
                    </p:cTn>
                  </p:par>
                  <p:par>
                    <p:cTn id="96" fill="hold">
                      <p:stCondLst>
                        <p:cond delay="indefinite"/>
                      </p:stCondLst>
                      <p:childTnLst>
                        <p:par>
                          <p:cTn id="97" fill="hold">
                            <p:stCondLst>
                              <p:cond delay="0"/>
                            </p:stCondLst>
                            <p:childTnLst>
                              <p:par>
                                <p:cTn id="98" presetID="54" presetClass="entr" presetSubtype="0" accel="100000" fill="hold" grpId="0" nodeType="clickEffect">
                                  <p:stCondLst>
                                    <p:cond delay="0"/>
                                  </p:stCondLst>
                                  <p:childTnLst>
                                    <p:set>
                                      <p:cBhvr>
                                        <p:cTn id="99" dur="1" fill="hold">
                                          <p:stCondLst>
                                            <p:cond delay="0"/>
                                          </p:stCondLst>
                                        </p:cTn>
                                        <p:tgtEl>
                                          <p:spTgt spid="598020"/>
                                        </p:tgtEl>
                                        <p:attrNameLst>
                                          <p:attrName>style.visibility</p:attrName>
                                        </p:attrNameLst>
                                      </p:cBhvr>
                                      <p:to>
                                        <p:strVal val="visible"/>
                                      </p:to>
                                    </p:set>
                                    <p:anim calcmode="lin" valueType="num">
                                      <p:cBhvr>
                                        <p:cTn id="100" dur="500" fill="hold"/>
                                        <p:tgtEl>
                                          <p:spTgt spid="598020"/>
                                        </p:tgtEl>
                                        <p:attrNameLst>
                                          <p:attrName>ppt_w</p:attrName>
                                        </p:attrNameLst>
                                      </p:cBhvr>
                                      <p:tavLst>
                                        <p:tav tm="0">
                                          <p:val>
                                            <p:strVal val="#ppt_w*0.05"/>
                                          </p:val>
                                        </p:tav>
                                        <p:tav tm="100000">
                                          <p:val>
                                            <p:strVal val="#ppt_w"/>
                                          </p:val>
                                        </p:tav>
                                      </p:tavLst>
                                    </p:anim>
                                    <p:anim calcmode="lin" valueType="num">
                                      <p:cBhvr>
                                        <p:cTn id="101" dur="500" fill="hold"/>
                                        <p:tgtEl>
                                          <p:spTgt spid="598020"/>
                                        </p:tgtEl>
                                        <p:attrNameLst>
                                          <p:attrName>ppt_h</p:attrName>
                                        </p:attrNameLst>
                                      </p:cBhvr>
                                      <p:tavLst>
                                        <p:tav tm="0">
                                          <p:val>
                                            <p:strVal val="#ppt_h"/>
                                          </p:val>
                                        </p:tav>
                                        <p:tav tm="100000">
                                          <p:val>
                                            <p:strVal val="#ppt_h"/>
                                          </p:val>
                                        </p:tav>
                                      </p:tavLst>
                                    </p:anim>
                                    <p:anim calcmode="lin" valueType="num">
                                      <p:cBhvr>
                                        <p:cTn id="102" dur="500" fill="hold"/>
                                        <p:tgtEl>
                                          <p:spTgt spid="598020"/>
                                        </p:tgtEl>
                                        <p:attrNameLst>
                                          <p:attrName>ppt_x</p:attrName>
                                        </p:attrNameLst>
                                      </p:cBhvr>
                                      <p:tavLst>
                                        <p:tav tm="0">
                                          <p:val>
                                            <p:strVal val="#ppt_x-.2"/>
                                          </p:val>
                                        </p:tav>
                                        <p:tav tm="100000">
                                          <p:val>
                                            <p:strVal val="#ppt_x"/>
                                          </p:val>
                                        </p:tav>
                                      </p:tavLst>
                                    </p:anim>
                                    <p:anim calcmode="lin" valueType="num">
                                      <p:cBhvr>
                                        <p:cTn id="103" dur="500" fill="hold"/>
                                        <p:tgtEl>
                                          <p:spTgt spid="598020"/>
                                        </p:tgtEl>
                                        <p:attrNameLst>
                                          <p:attrName>ppt_y</p:attrName>
                                        </p:attrNameLst>
                                      </p:cBhvr>
                                      <p:tavLst>
                                        <p:tav tm="0">
                                          <p:val>
                                            <p:strVal val="#ppt_y"/>
                                          </p:val>
                                        </p:tav>
                                        <p:tav tm="100000">
                                          <p:val>
                                            <p:strVal val="#ppt_y"/>
                                          </p:val>
                                        </p:tav>
                                      </p:tavLst>
                                    </p:anim>
                                    <p:animEffect transition="in" filter="fade">
                                      <p:cBhvr>
                                        <p:cTn id="104" dur="500"/>
                                        <p:tgtEl>
                                          <p:spTgt spid="598020"/>
                                        </p:tgtEl>
                                      </p:cBhvr>
                                    </p:animEffect>
                                  </p:childTnLst>
                                </p:cTn>
                              </p:par>
                              <p:par>
                                <p:cTn id="105" presetID="54" presetClass="entr" presetSubtype="0" accel="100000" fill="hold" grpId="0" nodeType="withEffect">
                                  <p:stCondLst>
                                    <p:cond delay="0"/>
                                  </p:stCondLst>
                                  <p:childTnLst>
                                    <p:set>
                                      <p:cBhvr>
                                        <p:cTn id="106" dur="1" fill="hold">
                                          <p:stCondLst>
                                            <p:cond delay="0"/>
                                          </p:stCondLst>
                                        </p:cTn>
                                        <p:tgtEl>
                                          <p:spTgt spid="598040"/>
                                        </p:tgtEl>
                                        <p:attrNameLst>
                                          <p:attrName>style.visibility</p:attrName>
                                        </p:attrNameLst>
                                      </p:cBhvr>
                                      <p:to>
                                        <p:strVal val="visible"/>
                                      </p:to>
                                    </p:set>
                                    <p:anim calcmode="lin" valueType="num">
                                      <p:cBhvr>
                                        <p:cTn id="107" dur="500" fill="hold"/>
                                        <p:tgtEl>
                                          <p:spTgt spid="598040"/>
                                        </p:tgtEl>
                                        <p:attrNameLst>
                                          <p:attrName>ppt_w</p:attrName>
                                        </p:attrNameLst>
                                      </p:cBhvr>
                                      <p:tavLst>
                                        <p:tav tm="0">
                                          <p:val>
                                            <p:strVal val="#ppt_w*0.05"/>
                                          </p:val>
                                        </p:tav>
                                        <p:tav tm="100000">
                                          <p:val>
                                            <p:strVal val="#ppt_w"/>
                                          </p:val>
                                        </p:tav>
                                      </p:tavLst>
                                    </p:anim>
                                    <p:anim calcmode="lin" valueType="num">
                                      <p:cBhvr>
                                        <p:cTn id="108" dur="500" fill="hold"/>
                                        <p:tgtEl>
                                          <p:spTgt spid="598040"/>
                                        </p:tgtEl>
                                        <p:attrNameLst>
                                          <p:attrName>ppt_h</p:attrName>
                                        </p:attrNameLst>
                                      </p:cBhvr>
                                      <p:tavLst>
                                        <p:tav tm="0">
                                          <p:val>
                                            <p:strVal val="#ppt_h"/>
                                          </p:val>
                                        </p:tav>
                                        <p:tav tm="100000">
                                          <p:val>
                                            <p:strVal val="#ppt_h"/>
                                          </p:val>
                                        </p:tav>
                                      </p:tavLst>
                                    </p:anim>
                                    <p:anim calcmode="lin" valueType="num">
                                      <p:cBhvr>
                                        <p:cTn id="109" dur="500" fill="hold"/>
                                        <p:tgtEl>
                                          <p:spTgt spid="598040"/>
                                        </p:tgtEl>
                                        <p:attrNameLst>
                                          <p:attrName>ppt_x</p:attrName>
                                        </p:attrNameLst>
                                      </p:cBhvr>
                                      <p:tavLst>
                                        <p:tav tm="0">
                                          <p:val>
                                            <p:strVal val="#ppt_x-.2"/>
                                          </p:val>
                                        </p:tav>
                                        <p:tav tm="100000">
                                          <p:val>
                                            <p:strVal val="#ppt_x"/>
                                          </p:val>
                                        </p:tav>
                                      </p:tavLst>
                                    </p:anim>
                                    <p:anim calcmode="lin" valueType="num">
                                      <p:cBhvr>
                                        <p:cTn id="110" dur="500" fill="hold"/>
                                        <p:tgtEl>
                                          <p:spTgt spid="598040"/>
                                        </p:tgtEl>
                                        <p:attrNameLst>
                                          <p:attrName>ppt_y</p:attrName>
                                        </p:attrNameLst>
                                      </p:cBhvr>
                                      <p:tavLst>
                                        <p:tav tm="0">
                                          <p:val>
                                            <p:strVal val="#ppt_y"/>
                                          </p:val>
                                        </p:tav>
                                        <p:tav tm="100000">
                                          <p:val>
                                            <p:strVal val="#ppt_y"/>
                                          </p:val>
                                        </p:tav>
                                      </p:tavLst>
                                    </p:anim>
                                    <p:animEffect transition="in" filter="fade">
                                      <p:cBhvr>
                                        <p:cTn id="111" dur="500"/>
                                        <p:tgtEl>
                                          <p:spTgt spid="598040"/>
                                        </p:tgtEl>
                                      </p:cBhvr>
                                    </p:animEffect>
                                  </p:childTnLst>
                                </p:cTn>
                              </p:par>
                              <p:par>
                                <p:cTn id="112" presetID="54" presetClass="entr" presetSubtype="0" accel="100000" fill="hold" nodeType="withEffect">
                                  <p:stCondLst>
                                    <p:cond delay="0"/>
                                  </p:stCondLst>
                                  <p:childTnLst>
                                    <p:set>
                                      <p:cBhvr>
                                        <p:cTn id="113" dur="1" fill="hold">
                                          <p:stCondLst>
                                            <p:cond delay="0"/>
                                          </p:stCondLst>
                                        </p:cTn>
                                        <p:tgtEl>
                                          <p:spTgt spid="12"/>
                                        </p:tgtEl>
                                        <p:attrNameLst>
                                          <p:attrName>style.visibility</p:attrName>
                                        </p:attrNameLst>
                                      </p:cBhvr>
                                      <p:to>
                                        <p:strVal val="visible"/>
                                      </p:to>
                                    </p:set>
                                    <p:anim calcmode="lin" valueType="num">
                                      <p:cBhvr>
                                        <p:cTn id="114" dur="500" fill="hold"/>
                                        <p:tgtEl>
                                          <p:spTgt spid="12"/>
                                        </p:tgtEl>
                                        <p:attrNameLst>
                                          <p:attrName>ppt_w</p:attrName>
                                        </p:attrNameLst>
                                      </p:cBhvr>
                                      <p:tavLst>
                                        <p:tav tm="0">
                                          <p:val>
                                            <p:strVal val="#ppt_w*0.05"/>
                                          </p:val>
                                        </p:tav>
                                        <p:tav tm="100000">
                                          <p:val>
                                            <p:strVal val="#ppt_w"/>
                                          </p:val>
                                        </p:tav>
                                      </p:tavLst>
                                    </p:anim>
                                    <p:anim calcmode="lin" valueType="num">
                                      <p:cBhvr>
                                        <p:cTn id="115" dur="500" fill="hold"/>
                                        <p:tgtEl>
                                          <p:spTgt spid="12"/>
                                        </p:tgtEl>
                                        <p:attrNameLst>
                                          <p:attrName>ppt_h</p:attrName>
                                        </p:attrNameLst>
                                      </p:cBhvr>
                                      <p:tavLst>
                                        <p:tav tm="0">
                                          <p:val>
                                            <p:strVal val="#ppt_h"/>
                                          </p:val>
                                        </p:tav>
                                        <p:tav tm="100000">
                                          <p:val>
                                            <p:strVal val="#ppt_h"/>
                                          </p:val>
                                        </p:tav>
                                      </p:tavLst>
                                    </p:anim>
                                    <p:anim calcmode="lin" valueType="num">
                                      <p:cBhvr>
                                        <p:cTn id="116" dur="500" fill="hold"/>
                                        <p:tgtEl>
                                          <p:spTgt spid="12"/>
                                        </p:tgtEl>
                                        <p:attrNameLst>
                                          <p:attrName>ppt_x</p:attrName>
                                        </p:attrNameLst>
                                      </p:cBhvr>
                                      <p:tavLst>
                                        <p:tav tm="0">
                                          <p:val>
                                            <p:strVal val="#ppt_x-.2"/>
                                          </p:val>
                                        </p:tav>
                                        <p:tav tm="100000">
                                          <p:val>
                                            <p:strVal val="#ppt_x"/>
                                          </p:val>
                                        </p:tav>
                                      </p:tavLst>
                                    </p:anim>
                                    <p:anim calcmode="lin" valueType="num">
                                      <p:cBhvr>
                                        <p:cTn id="117" dur="500" fill="hold"/>
                                        <p:tgtEl>
                                          <p:spTgt spid="12"/>
                                        </p:tgtEl>
                                        <p:attrNameLst>
                                          <p:attrName>ppt_y</p:attrName>
                                        </p:attrNameLst>
                                      </p:cBhvr>
                                      <p:tavLst>
                                        <p:tav tm="0">
                                          <p:val>
                                            <p:strVal val="#ppt_y"/>
                                          </p:val>
                                        </p:tav>
                                        <p:tav tm="100000">
                                          <p:val>
                                            <p:strVal val="#ppt_y"/>
                                          </p:val>
                                        </p:tav>
                                      </p:tavLst>
                                    </p:anim>
                                    <p:animEffect transition="in" filter="fade">
                                      <p:cBhvr>
                                        <p:cTn id="118" dur="500"/>
                                        <p:tgtEl>
                                          <p:spTgt spid="12"/>
                                        </p:tgtEl>
                                      </p:cBhvr>
                                    </p:animEffect>
                                  </p:childTnLst>
                                </p:cTn>
                              </p:par>
                              <p:par>
                                <p:cTn id="119" presetID="54" presetClass="entr" presetSubtype="0" accel="100000" fill="hold" grpId="0" nodeType="withEffect">
                                  <p:stCondLst>
                                    <p:cond delay="0"/>
                                  </p:stCondLst>
                                  <p:childTnLst>
                                    <p:set>
                                      <p:cBhvr>
                                        <p:cTn id="120" dur="1" fill="hold">
                                          <p:stCondLst>
                                            <p:cond delay="0"/>
                                          </p:stCondLst>
                                        </p:cTn>
                                        <p:tgtEl>
                                          <p:spTgt spid="14"/>
                                        </p:tgtEl>
                                        <p:attrNameLst>
                                          <p:attrName>style.visibility</p:attrName>
                                        </p:attrNameLst>
                                      </p:cBhvr>
                                      <p:to>
                                        <p:strVal val="visible"/>
                                      </p:to>
                                    </p:set>
                                    <p:anim calcmode="lin" valueType="num">
                                      <p:cBhvr>
                                        <p:cTn id="121" dur="500" fill="hold"/>
                                        <p:tgtEl>
                                          <p:spTgt spid="14"/>
                                        </p:tgtEl>
                                        <p:attrNameLst>
                                          <p:attrName>ppt_w</p:attrName>
                                        </p:attrNameLst>
                                      </p:cBhvr>
                                      <p:tavLst>
                                        <p:tav tm="0">
                                          <p:val>
                                            <p:strVal val="#ppt_w*0.05"/>
                                          </p:val>
                                        </p:tav>
                                        <p:tav tm="100000">
                                          <p:val>
                                            <p:strVal val="#ppt_w"/>
                                          </p:val>
                                        </p:tav>
                                      </p:tavLst>
                                    </p:anim>
                                    <p:anim calcmode="lin" valueType="num">
                                      <p:cBhvr>
                                        <p:cTn id="122" dur="500" fill="hold"/>
                                        <p:tgtEl>
                                          <p:spTgt spid="14"/>
                                        </p:tgtEl>
                                        <p:attrNameLst>
                                          <p:attrName>ppt_h</p:attrName>
                                        </p:attrNameLst>
                                      </p:cBhvr>
                                      <p:tavLst>
                                        <p:tav tm="0">
                                          <p:val>
                                            <p:strVal val="#ppt_h"/>
                                          </p:val>
                                        </p:tav>
                                        <p:tav tm="100000">
                                          <p:val>
                                            <p:strVal val="#ppt_h"/>
                                          </p:val>
                                        </p:tav>
                                      </p:tavLst>
                                    </p:anim>
                                    <p:anim calcmode="lin" valueType="num">
                                      <p:cBhvr>
                                        <p:cTn id="123" dur="500" fill="hold"/>
                                        <p:tgtEl>
                                          <p:spTgt spid="14"/>
                                        </p:tgtEl>
                                        <p:attrNameLst>
                                          <p:attrName>ppt_x</p:attrName>
                                        </p:attrNameLst>
                                      </p:cBhvr>
                                      <p:tavLst>
                                        <p:tav tm="0">
                                          <p:val>
                                            <p:strVal val="#ppt_x-.2"/>
                                          </p:val>
                                        </p:tav>
                                        <p:tav tm="100000">
                                          <p:val>
                                            <p:strVal val="#ppt_x"/>
                                          </p:val>
                                        </p:tav>
                                      </p:tavLst>
                                    </p:anim>
                                    <p:anim calcmode="lin" valueType="num">
                                      <p:cBhvr>
                                        <p:cTn id="124" dur="500" fill="hold"/>
                                        <p:tgtEl>
                                          <p:spTgt spid="14"/>
                                        </p:tgtEl>
                                        <p:attrNameLst>
                                          <p:attrName>ppt_y</p:attrName>
                                        </p:attrNameLst>
                                      </p:cBhvr>
                                      <p:tavLst>
                                        <p:tav tm="0">
                                          <p:val>
                                            <p:strVal val="#ppt_y"/>
                                          </p:val>
                                        </p:tav>
                                        <p:tav tm="100000">
                                          <p:val>
                                            <p:strVal val="#ppt_y"/>
                                          </p:val>
                                        </p:tav>
                                      </p:tavLst>
                                    </p:anim>
                                    <p:animEffect transition="in" filter="fade">
                                      <p:cBhvr>
                                        <p:cTn id="125" dur="500"/>
                                        <p:tgtEl>
                                          <p:spTgt spid="14"/>
                                        </p:tgtEl>
                                      </p:cBhvr>
                                    </p:animEffect>
                                  </p:childTnLst>
                                </p:cTn>
                              </p:par>
                            </p:childTnLst>
                          </p:cTn>
                        </p:par>
                      </p:childTnLst>
                    </p:cTn>
                  </p:par>
                  <p:par>
                    <p:cTn id="126" fill="hold">
                      <p:stCondLst>
                        <p:cond delay="indefinite"/>
                      </p:stCondLst>
                      <p:childTnLst>
                        <p:par>
                          <p:cTn id="127" fill="hold">
                            <p:stCondLst>
                              <p:cond delay="0"/>
                            </p:stCondLst>
                            <p:childTnLst>
                              <p:par>
                                <p:cTn id="128" presetID="54" presetClass="entr" presetSubtype="0" accel="100000" fill="hold" grpId="0" nodeType="clickEffect">
                                  <p:stCondLst>
                                    <p:cond delay="0"/>
                                  </p:stCondLst>
                                  <p:childTnLst>
                                    <p:set>
                                      <p:cBhvr>
                                        <p:cTn id="129" dur="1" fill="hold">
                                          <p:stCondLst>
                                            <p:cond delay="0"/>
                                          </p:stCondLst>
                                        </p:cTn>
                                        <p:tgtEl>
                                          <p:spTgt spid="80"/>
                                        </p:tgtEl>
                                        <p:attrNameLst>
                                          <p:attrName>style.visibility</p:attrName>
                                        </p:attrNameLst>
                                      </p:cBhvr>
                                      <p:to>
                                        <p:strVal val="visible"/>
                                      </p:to>
                                    </p:set>
                                    <p:anim calcmode="lin" valueType="num">
                                      <p:cBhvr>
                                        <p:cTn id="130" dur="500" fill="hold"/>
                                        <p:tgtEl>
                                          <p:spTgt spid="80"/>
                                        </p:tgtEl>
                                        <p:attrNameLst>
                                          <p:attrName>ppt_w</p:attrName>
                                        </p:attrNameLst>
                                      </p:cBhvr>
                                      <p:tavLst>
                                        <p:tav tm="0">
                                          <p:val>
                                            <p:strVal val="#ppt_w*0.05"/>
                                          </p:val>
                                        </p:tav>
                                        <p:tav tm="100000">
                                          <p:val>
                                            <p:strVal val="#ppt_w"/>
                                          </p:val>
                                        </p:tav>
                                      </p:tavLst>
                                    </p:anim>
                                    <p:anim calcmode="lin" valueType="num">
                                      <p:cBhvr>
                                        <p:cTn id="131" dur="500" fill="hold"/>
                                        <p:tgtEl>
                                          <p:spTgt spid="80"/>
                                        </p:tgtEl>
                                        <p:attrNameLst>
                                          <p:attrName>ppt_h</p:attrName>
                                        </p:attrNameLst>
                                      </p:cBhvr>
                                      <p:tavLst>
                                        <p:tav tm="0">
                                          <p:val>
                                            <p:strVal val="#ppt_h"/>
                                          </p:val>
                                        </p:tav>
                                        <p:tav tm="100000">
                                          <p:val>
                                            <p:strVal val="#ppt_h"/>
                                          </p:val>
                                        </p:tav>
                                      </p:tavLst>
                                    </p:anim>
                                    <p:anim calcmode="lin" valueType="num">
                                      <p:cBhvr>
                                        <p:cTn id="132" dur="500" fill="hold"/>
                                        <p:tgtEl>
                                          <p:spTgt spid="80"/>
                                        </p:tgtEl>
                                        <p:attrNameLst>
                                          <p:attrName>ppt_x</p:attrName>
                                        </p:attrNameLst>
                                      </p:cBhvr>
                                      <p:tavLst>
                                        <p:tav tm="0">
                                          <p:val>
                                            <p:strVal val="#ppt_x-.2"/>
                                          </p:val>
                                        </p:tav>
                                        <p:tav tm="100000">
                                          <p:val>
                                            <p:strVal val="#ppt_x"/>
                                          </p:val>
                                        </p:tav>
                                      </p:tavLst>
                                    </p:anim>
                                    <p:anim calcmode="lin" valueType="num">
                                      <p:cBhvr>
                                        <p:cTn id="133" dur="500" fill="hold"/>
                                        <p:tgtEl>
                                          <p:spTgt spid="80"/>
                                        </p:tgtEl>
                                        <p:attrNameLst>
                                          <p:attrName>ppt_y</p:attrName>
                                        </p:attrNameLst>
                                      </p:cBhvr>
                                      <p:tavLst>
                                        <p:tav tm="0">
                                          <p:val>
                                            <p:strVal val="#ppt_y"/>
                                          </p:val>
                                        </p:tav>
                                        <p:tav tm="100000">
                                          <p:val>
                                            <p:strVal val="#ppt_y"/>
                                          </p:val>
                                        </p:tav>
                                      </p:tavLst>
                                    </p:anim>
                                    <p:animEffect transition="in" filter="fade">
                                      <p:cBhvr>
                                        <p:cTn id="13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73" grpId="0"/>
      <p:bldP spid="74" grpId="0"/>
      <p:bldP spid="75" grpId="0"/>
      <p:bldP spid="80" grpId="0"/>
      <p:bldP spid="4" grpId="0" bldLvl="0" animBg="1"/>
      <p:bldP spid="598022" grpId="0" bldLvl="0" animBg="1"/>
      <p:bldP spid="598023" grpId="0" bldLvl="0" animBg="1"/>
      <p:bldP spid="598020" grpId="0" bldLvl="0" animBg="1"/>
      <p:bldP spid="598040" grpId="0" bldLvl="0" animBg="1"/>
      <p:bldP spid="14" grpId="0"/>
      <p:bldP spid="21" grpId="0"/>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a:sym typeface="+mn-ea"/>
              </a:rPr>
              <a:t>#3</a:t>
            </a:r>
            <a:endParaRPr lang="en-US" altLang="en-US" sz="2800" dirty="0">
              <a:sym typeface="+mn-ea"/>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3498" name="Line 10"/>
          <p:cNvSpPr>
            <a:spLocks noChangeShapeType="1"/>
          </p:cNvSpPr>
          <p:nvPr/>
        </p:nvSpPr>
        <p:spPr bwMode="auto">
          <a:xfrm flipH="1">
            <a:off x="6477000" y="31877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3499" name="Rectangle 11"/>
          <p:cNvSpPr/>
          <p:nvPr/>
        </p:nvSpPr>
        <p:spPr bwMode="auto">
          <a:xfrm>
            <a:off x="6983413" y="30289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63500" name="Rectangle 12"/>
          <p:cNvSpPr/>
          <p:nvPr/>
        </p:nvSpPr>
        <p:spPr bwMode="auto">
          <a:xfrm>
            <a:off x="5181600" y="1091565"/>
            <a:ext cx="1600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初始化栈结构</a:t>
            </a:r>
          </a:p>
        </p:txBody>
      </p:sp>
      <p:sp>
        <p:nvSpPr>
          <p:cNvPr id="63501" name="Rectangle 13"/>
          <p:cNvSpPr/>
          <p:nvPr/>
        </p:nvSpPr>
        <p:spPr bwMode="auto">
          <a:xfrm>
            <a:off x="5181600" y="15875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16" name="Rectangle 9"/>
          <p:cNvSpPr/>
          <p:nvPr/>
        </p:nvSpPr>
        <p:spPr bwMode="auto">
          <a:xfrm>
            <a:off x="5181600" y="24765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1" name="Rectangle 12"/>
          <p:cNvSpPr/>
          <p:nvPr/>
        </p:nvSpPr>
        <p:spPr bwMode="auto">
          <a:xfrm>
            <a:off x="5181600" y="3515995"/>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栈结构结果</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115560" y="40887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115560" y="50031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4" name="Rectangle 9"/>
          <p:cNvSpPr/>
          <p:nvPr/>
        </p:nvSpPr>
        <p:spPr bwMode="auto">
          <a:xfrm>
            <a:off x="5115560" y="53841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Saved </a:t>
            </a:r>
            <a:r>
              <a:rPr lang="en-US" sz="1800" b="1" dirty="0">
                <a:solidFill>
                  <a:schemeClr val="tx1"/>
                </a:solidFill>
                <a:latin typeface="Courier New" panose="02070309020205020404"/>
                <a:ea typeface="Calibri Bold" charset="0"/>
                <a:cs typeface="Courier New" panose="02070309020205020404"/>
                <a:sym typeface="Calibri Bold" charset="0"/>
              </a:rPr>
              <a:t>%</a:t>
            </a:r>
            <a:r>
              <a:rPr lang="en-US" sz="1800" b="1" dirty="0" err="1">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4"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call_incr2: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pushq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subq</a:t>
            </a:r>
            <a:r>
              <a:rPr lang="en-US" sz="1800" b="1" dirty="0">
                <a:solidFill>
                  <a:srgbClr val="FF0000"/>
                </a:solidFill>
                <a:latin typeface="Courier New" panose="02070309020205020404" charset="0"/>
                <a:cs typeface="Courier New" panose="02070309020205020404" charset="0"/>
                <a:sym typeface="Courier New Bold" charset="0"/>
              </a:rPr>
              <a:t>    $16, %</a:t>
            </a:r>
            <a:r>
              <a:rPr lang="en-US" sz="1800" b="1" dirty="0" err="1">
                <a:solidFill>
                  <a:srgbClr val="FF0000"/>
                </a:solidFill>
                <a:latin typeface="Courier New" panose="02070309020205020404" charset="0"/>
                <a:cs typeface="Courier New" panose="02070309020205020404" charset="0"/>
                <a:sym typeface="Courier New Bold" charset="0"/>
              </a:rPr>
              <a:t>rsp</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movq</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movq</a:t>
            </a:r>
            <a:r>
              <a:rPr lang="en-US" sz="1800" b="1" dirty="0">
                <a:latin typeface="Courier New" panose="02070309020205020404" charset="0"/>
                <a:cs typeface="Courier New" panose="02070309020205020404" charset="0"/>
                <a:sym typeface="Courier New Bold" charset="0"/>
              </a:rPr>
              <a:t>    $15213, 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leaq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
        <p:nvSpPr>
          <p:cNvPr id="31" name="Rectangle 9"/>
          <p:cNvSpPr/>
          <p:nvPr/>
        </p:nvSpPr>
        <p:spPr bwMode="auto">
          <a:xfrm>
            <a:off x="5181600" y="2800454"/>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Saved </a:t>
            </a:r>
            <a:r>
              <a:rPr lang="en-US" sz="1800" b="1" dirty="0">
                <a:solidFill>
                  <a:schemeClr val="tx1"/>
                </a:solidFill>
                <a:latin typeface="Courier New" panose="02070309020205020404"/>
                <a:ea typeface="Calibri Bold" charset="0"/>
                <a:cs typeface="Courier New" panose="02070309020205020404"/>
                <a:sym typeface="Calibri Bold" charset="0"/>
              </a:rPr>
              <a:t>%</a:t>
            </a:r>
            <a:r>
              <a:rPr lang="en-US" sz="1800" b="1" dirty="0" err="1">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130800" y="57912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 </a:t>
            </a:r>
          </a:p>
        </p:txBody>
      </p:sp>
      <p:sp>
        <p:nvSpPr>
          <p:cNvPr id="18" name="Rectangle 9"/>
          <p:cNvSpPr/>
          <p:nvPr/>
        </p:nvSpPr>
        <p:spPr bwMode="auto">
          <a:xfrm>
            <a:off x="5130800" y="61722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endParaRPr lang="en-US" sz="1800" dirty="0">
              <a:solidFill>
                <a:schemeClr val="tx1"/>
              </a:solidFill>
              <a:latin typeface="Calibri Bold" charset="0"/>
              <a:ea typeface="Calibri Bold" charset="0"/>
              <a:cs typeface="Calibri Bold" charset="0"/>
              <a:sym typeface="Calibri Bold" charset="0"/>
            </a:endParaRPr>
          </a:p>
        </p:txBody>
      </p:sp>
      <p:sp>
        <p:nvSpPr>
          <p:cNvPr id="5" name="Line 10"/>
          <p:cNvSpPr>
            <a:spLocks noChangeShapeType="1"/>
          </p:cNvSpPr>
          <p:nvPr/>
        </p:nvSpPr>
        <p:spPr bwMode="auto">
          <a:xfrm flipH="1">
            <a:off x="6453187" y="64071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6959600" y="61785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6" name="Line 10"/>
          <p:cNvSpPr>
            <a:spLocks noChangeShapeType="1"/>
          </p:cNvSpPr>
          <p:nvPr/>
        </p:nvSpPr>
        <p:spPr bwMode="auto">
          <a:xfrm flipH="1">
            <a:off x="6426200" y="60198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32613" y="57912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%rsp+8</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a:sym typeface="+mn-ea"/>
              </a:rPr>
              <a:t>#4</a:t>
            </a:r>
            <a:endParaRPr lang="en-US" altLang="en-US" sz="2800" dirty="0">
              <a:sym typeface="+mn-ea"/>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1" name="Rectangle 12"/>
          <p:cNvSpPr/>
          <p:nvPr/>
        </p:nvSpPr>
        <p:spPr bwMode="auto">
          <a:xfrm>
            <a:off x="5308600" y="302895"/>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242560" y="8756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242560" y="1790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4" name="Rectangle 9"/>
          <p:cNvSpPr/>
          <p:nvPr/>
        </p:nvSpPr>
        <p:spPr bwMode="auto">
          <a:xfrm>
            <a:off x="5242560" y="2171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Saved </a:t>
            </a:r>
            <a:r>
              <a:rPr lang="en-US" sz="1800" b="1" dirty="0">
                <a:solidFill>
                  <a:schemeClr val="tx1"/>
                </a:solidFill>
                <a:latin typeface="Courier New" panose="02070309020205020404"/>
                <a:ea typeface="Calibri Bold" charset="0"/>
                <a:cs typeface="Courier New" panose="02070309020205020404"/>
                <a:sym typeface="Calibri Bold" charset="0"/>
              </a:rPr>
              <a:t>%</a:t>
            </a:r>
            <a:r>
              <a:rPr lang="en-US" sz="1800" b="1" dirty="0" err="1">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245100" y="2552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 </a:t>
            </a:r>
          </a:p>
        </p:txBody>
      </p:sp>
      <p:sp>
        <p:nvSpPr>
          <p:cNvPr id="18" name="Rectangle 9"/>
          <p:cNvSpPr/>
          <p:nvPr/>
        </p:nvSpPr>
        <p:spPr bwMode="auto">
          <a:xfrm>
            <a:off x="5245100" y="2933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endParaRPr lang="en-US" sz="1800" dirty="0">
              <a:solidFill>
                <a:schemeClr val="tx1"/>
              </a:solidFill>
              <a:latin typeface="Calibri Bold" charset="0"/>
              <a:ea typeface="Calibri Bold" charset="0"/>
              <a:cs typeface="Calibri Bold" charset="0"/>
              <a:sym typeface="Calibri Bold" charset="0"/>
            </a:endParaRPr>
          </a:p>
        </p:txBody>
      </p:sp>
      <p:sp>
        <p:nvSpPr>
          <p:cNvPr id="5" name="Line 10"/>
          <p:cNvSpPr>
            <a:spLocks noChangeShapeType="1"/>
          </p:cNvSpPr>
          <p:nvPr/>
        </p:nvSpPr>
        <p:spPr bwMode="auto">
          <a:xfrm flipH="1">
            <a:off x="6567487" y="31686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7073900" y="29400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6" name="Line 10"/>
          <p:cNvSpPr>
            <a:spLocks noChangeShapeType="1"/>
          </p:cNvSpPr>
          <p:nvPr/>
        </p:nvSpPr>
        <p:spPr bwMode="auto">
          <a:xfrm flipH="1">
            <a:off x="6540500" y="27813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7046913" y="25527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%rsp+8</a:t>
            </a:r>
          </a:p>
        </p:txBody>
      </p:sp>
      <p:sp>
        <p:nvSpPr>
          <p:cNvPr id="63492"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call_incr2: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pushq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movq</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rdi</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rbx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movq</a:t>
            </a:r>
            <a:r>
              <a:rPr lang="en-US" sz="1800" b="1" dirty="0">
                <a:latin typeface="Courier New" panose="02070309020205020404" charset="0"/>
                <a:cs typeface="Courier New" panose="02070309020205020404" charset="0"/>
                <a:sym typeface="Courier New Bold" charset="0"/>
              </a:rPr>
              <a:t>    $15213, 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leaq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
        <p:nvSpPr>
          <p:cNvPr id="8" name="TextBox 1"/>
          <p:cNvSpPr txBox="1"/>
          <p:nvPr/>
        </p:nvSpPr>
        <p:spPr>
          <a:xfrm>
            <a:off x="5036820" y="4747903"/>
            <a:ext cx="3975100" cy="829945"/>
          </a:xfrm>
          <a:prstGeom prst="rect">
            <a:avLst/>
          </a:prstGeom>
          <a:noFill/>
        </p:spPr>
        <p:txBody>
          <a:bodyPr wrap="square" rtlCol="0">
            <a:spAutoFit/>
          </a:bodyPr>
          <a:lstStyle/>
          <a:p>
            <a:pPr marL="457200" indent="-457200" algn="l">
              <a:buFont typeface="Arial" panose="020B0604020202020204" pitchFamily="34" charset="0"/>
              <a:buChar char="•"/>
            </a:pPr>
            <a:r>
              <a:rPr lang="en-US" sz="2400" dirty="0">
                <a:latin typeface="Calibri" panose="020F0502020204030204" charset="0"/>
                <a:cs typeface="Calibri" panose="020F0502020204030204" charset="0"/>
              </a:rPr>
              <a:t>X </a:t>
            </a:r>
            <a:r>
              <a:rPr lang="zh-CN" altLang="en-US" sz="2400" dirty="0">
                <a:latin typeface="Calibri" panose="020F0502020204030204" charset="0"/>
                <a:cs typeface="Calibri" panose="020F0502020204030204" charset="0"/>
              </a:rPr>
              <a:t>存放于</a:t>
            </a:r>
            <a:r>
              <a:rPr lang="en-US" sz="2400" dirty="0">
                <a:latin typeface="Calibri" panose="020F0502020204030204" charset="0"/>
                <a:cs typeface="Calibri" panose="020F0502020204030204" charset="0"/>
              </a:rPr>
              <a:t> </a:t>
            </a:r>
            <a:r>
              <a:rPr lang="en-US" sz="2400" b="1" dirty="0">
                <a:latin typeface="Courier New" panose="02070309020205020404" charset="0"/>
                <a:cs typeface="Courier New" panose="02070309020205020404" charset="0"/>
              </a:rPr>
              <a:t>%</a:t>
            </a:r>
            <a:r>
              <a:rPr lang="en-US" sz="2400" b="1" dirty="0" err="1">
                <a:latin typeface="Courier New" panose="02070309020205020404" charset="0"/>
                <a:cs typeface="Courier New" panose="02070309020205020404" charset="0"/>
              </a:rPr>
              <a:t>rbx</a:t>
            </a:r>
            <a:r>
              <a:rPr lang="en-US" sz="2400" dirty="0">
                <a:latin typeface="Calibri" panose="020F0502020204030204" charset="0"/>
                <a:cs typeface="Calibri" panose="020F0502020204030204" charset="0"/>
              </a:rPr>
              <a:t>.  </a:t>
            </a:r>
          </a:p>
          <a:p>
            <a:pPr indent="0" algn="l">
              <a:buFont typeface="Arial" panose="020B0604020202020204" pitchFamily="34" charset="0"/>
              <a:buNone/>
            </a:pPr>
            <a:endParaRPr lang="en-US" sz="2400" dirty="0">
              <a:latin typeface="Calibri" panose="020F0502020204030204" charset="0"/>
              <a:cs typeface="Calibri" panose="020F050202020403020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a:sym typeface="+mn-ea"/>
              </a:rPr>
              <a:t>#5</a:t>
            </a:r>
            <a:endParaRPr lang="en-US" altLang="en-US" sz="2800" dirty="0">
              <a:sym typeface="+mn-ea"/>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1" name="Rectangle 12"/>
          <p:cNvSpPr/>
          <p:nvPr/>
        </p:nvSpPr>
        <p:spPr bwMode="auto">
          <a:xfrm>
            <a:off x="5308600" y="302895"/>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242560" y="8756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242560" y="1790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4" name="Rectangle 9"/>
          <p:cNvSpPr/>
          <p:nvPr/>
        </p:nvSpPr>
        <p:spPr bwMode="auto">
          <a:xfrm>
            <a:off x="5242560" y="2171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Saved </a:t>
            </a:r>
            <a:r>
              <a:rPr lang="en-US" sz="1800" b="1" dirty="0">
                <a:solidFill>
                  <a:schemeClr val="tx1"/>
                </a:solidFill>
                <a:latin typeface="Courier New" panose="02070309020205020404"/>
                <a:ea typeface="Calibri Bold" charset="0"/>
                <a:cs typeface="Courier New" panose="02070309020205020404"/>
                <a:sym typeface="Calibri Bold" charset="0"/>
              </a:rPr>
              <a:t>%</a:t>
            </a:r>
            <a:r>
              <a:rPr lang="en-US" sz="1800" b="1" dirty="0" err="1">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245100" y="2552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15213 </a:t>
            </a:r>
          </a:p>
        </p:txBody>
      </p:sp>
      <p:sp>
        <p:nvSpPr>
          <p:cNvPr id="18" name="Rectangle 9"/>
          <p:cNvSpPr/>
          <p:nvPr/>
        </p:nvSpPr>
        <p:spPr bwMode="auto">
          <a:xfrm>
            <a:off x="5245100" y="2933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zh-CN" altLang="en-US" sz="1800" dirty="0">
                <a:solidFill>
                  <a:schemeClr val="tx1"/>
                </a:solidFill>
                <a:latin typeface="Calibri Bold" charset="0"/>
                <a:ea typeface="宋体" panose="02010600030101010101" pitchFamily="2" charset="-122"/>
                <a:cs typeface="Calibri Bold" charset="0"/>
                <a:sym typeface="Calibri Bold" charset="0"/>
              </a:rPr>
              <a:t>未使用</a:t>
            </a:r>
          </a:p>
        </p:txBody>
      </p:sp>
      <p:sp>
        <p:nvSpPr>
          <p:cNvPr id="5" name="Line 10"/>
          <p:cNvSpPr>
            <a:spLocks noChangeShapeType="1"/>
          </p:cNvSpPr>
          <p:nvPr/>
        </p:nvSpPr>
        <p:spPr bwMode="auto">
          <a:xfrm flipH="1">
            <a:off x="6567487" y="31686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7073900" y="29400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6" name="Line 10"/>
          <p:cNvSpPr>
            <a:spLocks noChangeShapeType="1"/>
          </p:cNvSpPr>
          <p:nvPr/>
        </p:nvSpPr>
        <p:spPr bwMode="auto">
          <a:xfrm flipH="1">
            <a:off x="6540500" y="27813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7046913" y="25527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%rsp+8</a:t>
            </a:r>
          </a:p>
        </p:txBody>
      </p:sp>
      <p:sp>
        <p:nvSpPr>
          <p:cNvPr id="8" name="TextBox 1"/>
          <p:cNvSpPr txBox="1"/>
          <p:nvPr/>
        </p:nvSpPr>
        <p:spPr>
          <a:xfrm>
            <a:off x="5036820" y="4747903"/>
            <a:ext cx="3975100" cy="829945"/>
          </a:xfrm>
          <a:prstGeom prst="rect">
            <a:avLst/>
          </a:prstGeom>
          <a:noFill/>
        </p:spPr>
        <p:txBody>
          <a:bodyPr wrap="square" rtlCol="0">
            <a:spAutoFit/>
          </a:bodyPr>
          <a:lstStyle/>
          <a:p>
            <a:pPr marL="457200" indent="-457200" algn="l">
              <a:buFont typeface="Arial" panose="020B0604020202020204" pitchFamily="34" charset="0"/>
              <a:buChar char="•"/>
            </a:pPr>
            <a:r>
              <a:rPr lang="en-US" sz="2400" dirty="0">
                <a:latin typeface="Calibri" panose="020F0502020204030204" charset="0"/>
                <a:cs typeface="Calibri" panose="020F0502020204030204" charset="0"/>
              </a:rPr>
              <a:t>X </a:t>
            </a:r>
            <a:r>
              <a:rPr lang="zh-CN" altLang="en-US" sz="2400" dirty="0">
                <a:latin typeface="Calibri" panose="020F0502020204030204" charset="0"/>
                <a:cs typeface="Calibri" panose="020F0502020204030204" charset="0"/>
              </a:rPr>
              <a:t>存放于</a:t>
            </a:r>
            <a:r>
              <a:rPr lang="en-US" sz="2400" dirty="0">
                <a:latin typeface="Calibri" panose="020F0502020204030204" charset="0"/>
                <a:cs typeface="Calibri" panose="020F0502020204030204" charset="0"/>
              </a:rPr>
              <a:t> </a:t>
            </a:r>
            <a:r>
              <a:rPr lang="en-US" sz="2400" b="1" dirty="0">
                <a:latin typeface="Courier New" panose="02070309020205020404" charset="0"/>
                <a:cs typeface="Courier New" panose="02070309020205020404" charset="0"/>
              </a:rPr>
              <a:t>%</a:t>
            </a:r>
            <a:r>
              <a:rPr lang="en-US" sz="2400" b="1" dirty="0" err="1">
                <a:latin typeface="Courier New" panose="02070309020205020404" charset="0"/>
                <a:cs typeface="Courier New" panose="02070309020205020404" charset="0"/>
              </a:rPr>
              <a:t>rbx</a:t>
            </a:r>
            <a:r>
              <a:rPr lang="en-US" sz="2400" dirty="0">
                <a:latin typeface="Calibri" panose="020F0502020204030204" charset="0"/>
                <a:cs typeface="Calibri" panose="020F0502020204030204" charset="0"/>
              </a:rPr>
              <a:t>.  </a:t>
            </a:r>
          </a:p>
          <a:p>
            <a:pPr indent="0" algn="l">
              <a:buFont typeface="Arial" panose="020B0604020202020204" pitchFamily="34" charset="0"/>
              <a:buNone/>
            </a:pPr>
            <a:endParaRPr lang="en-US" sz="2400" dirty="0">
              <a:latin typeface="Calibri" panose="020F0502020204030204" charset="0"/>
              <a:cs typeface="Calibri" panose="020F0502020204030204" charset="0"/>
            </a:endParaRPr>
          </a:p>
        </p:txBody>
      </p:sp>
      <p:sp>
        <p:nvSpPr>
          <p:cNvPr id="4"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call_incr2: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pushq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movq</a:t>
            </a:r>
            <a:r>
              <a:rPr lang="en-US" sz="1800" b="1" dirty="0">
                <a:solidFill>
                  <a:srgbClr val="FF0000"/>
                </a:solidFill>
                <a:latin typeface="Courier New" panose="02070309020205020404" charset="0"/>
                <a:cs typeface="Courier New" panose="02070309020205020404" charset="0"/>
                <a:sym typeface="Courier New Bold" charset="0"/>
              </a:rPr>
              <a:t>    $15213, 8(%</a:t>
            </a:r>
            <a:r>
              <a:rPr lang="en-US" sz="1800" b="1" dirty="0" err="1">
                <a:solidFill>
                  <a:srgbClr val="FF0000"/>
                </a:solidFill>
                <a:latin typeface="Courier New" panose="02070309020205020404" charset="0"/>
                <a:cs typeface="Courier New" panose="02070309020205020404" charset="0"/>
                <a:sym typeface="Courier New Bold" charset="0"/>
              </a:rPr>
              <a:t>rsp</a:t>
            </a:r>
            <a:r>
              <a:rPr lang="en-US" sz="1800" b="1" dirty="0">
                <a:solidFill>
                  <a:srgbClr val="FF0000"/>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leaq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a:sym typeface="+mn-ea"/>
              </a:rPr>
              <a:t>#6</a:t>
            </a:r>
            <a:endParaRPr lang="en-US" altLang="en-US" sz="2800" dirty="0">
              <a:sym typeface="+mn-ea"/>
            </a:endParaRPr>
          </a:p>
        </p:txBody>
      </p:sp>
      <p:sp>
        <p:nvSpPr>
          <p:cNvPr id="21" name="Rectangle 12"/>
          <p:cNvSpPr/>
          <p:nvPr/>
        </p:nvSpPr>
        <p:spPr bwMode="auto">
          <a:xfrm>
            <a:off x="5308600" y="302895"/>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242560" y="8756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242560" y="1790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4" name="Rectangle 9"/>
          <p:cNvSpPr/>
          <p:nvPr/>
        </p:nvSpPr>
        <p:spPr bwMode="auto">
          <a:xfrm>
            <a:off x="5242560" y="2171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Saved </a:t>
            </a:r>
            <a:r>
              <a:rPr lang="en-US" sz="1800" b="1" dirty="0">
                <a:solidFill>
                  <a:schemeClr val="tx1"/>
                </a:solidFill>
                <a:latin typeface="Courier New" panose="02070309020205020404"/>
                <a:ea typeface="Calibri Bold" charset="0"/>
                <a:cs typeface="Courier New" panose="02070309020205020404"/>
                <a:sym typeface="Calibri Bold" charset="0"/>
              </a:rPr>
              <a:t>%</a:t>
            </a:r>
            <a:r>
              <a:rPr lang="en-US" sz="1800" b="1" dirty="0" err="1">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245100" y="2552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18213 </a:t>
            </a:r>
          </a:p>
        </p:txBody>
      </p:sp>
      <p:sp>
        <p:nvSpPr>
          <p:cNvPr id="18" name="Rectangle 9"/>
          <p:cNvSpPr/>
          <p:nvPr/>
        </p:nvSpPr>
        <p:spPr bwMode="auto">
          <a:xfrm>
            <a:off x="5245100" y="2933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zh-CN" altLang="en-US" sz="1800" dirty="0">
                <a:solidFill>
                  <a:schemeClr val="tx1"/>
                </a:solidFill>
                <a:latin typeface="Calibri Bold" charset="0"/>
                <a:ea typeface="宋体" panose="02010600030101010101" pitchFamily="2" charset="-122"/>
                <a:cs typeface="Calibri Bold" charset="0"/>
                <a:sym typeface="Calibri Bold" charset="0"/>
              </a:rPr>
              <a:t>未使用</a:t>
            </a:r>
          </a:p>
        </p:txBody>
      </p:sp>
      <p:sp>
        <p:nvSpPr>
          <p:cNvPr id="5" name="Line 10"/>
          <p:cNvSpPr>
            <a:spLocks noChangeShapeType="1"/>
          </p:cNvSpPr>
          <p:nvPr/>
        </p:nvSpPr>
        <p:spPr bwMode="auto">
          <a:xfrm flipH="1">
            <a:off x="6567487" y="31686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7073900" y="29400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6" name="Line 10"/>
          <p:cNvSpPr>
            <a:spLocks noChangeShapeType="1"/>
          </p:cNvSpPr>
          <p:nvPr/>
        </p:nvSpPr>
        <p:spPr bwMode="auto">
          <a:xfrm flipH="1">
            <a:off x="6540500" y="27813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7046913" y="25527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%rsp+8</a:t>
            </a:r>
          </a:p>
        </p:txBody>
      </p:sp>
      <p:sp>
        <p:nvSpPr>
          <p:cNvPr id="8" name="TextBox 1"/>
          <p:cNvSpPr txBox="1"/>
          <p:nvPr/>
        </p:nvSpPr>
        <p:spPr>
          <a:xfrm>
            <a:off x="5036820" y="4747903"/>
            <a:ext cx="3975100" cy="1198880"/>
          </a:xfrm>
          <a:prstGeom prst="rect">
            <a:avLst/>
          </a:prstGeom>
          <a:noFill/>
        </p:spPr>
        <p:txBody>
          <a:bodyPr wrap="square" rtlCol="0">
            <a:spAutoFit/>
          </a:bodyPr>
          <a:lstStyle/>
          <a:p>
            <a:pPr marL="457200" indent="-457200" algn="l">
              <a:buFont typeface="Arial" panose="020B0604020202020204" pitchFamily="34" charset="0"/>
              <a:buChar char="•"/>
            </a:pPr>
            <a:r>
              <a:rPr lang="en-US" sz="2400" dirty="0">
                <a:latin typeface="Calibri" panose="020F0502020204030204" charset="0"/>
                <a:cs typeface="Calibri" panose="020F0502020204030204" charset="0"/>
              </a:rPr>
              <a:t>X </a:t>
            </a:r>
            <a:r>
              <a:rPr lang="zh-CN" altLang="en-US" sz="2400" dirty="0">
                <a:latin typeface="Calibri" panose="020F0502020204030204" charset="0"/>
                <a:cs typeface="Calibri" panose="020F0502020204030204" charset="0"/>
              </a:rPr>
              <a:t>存放于</a:t>
            </a:r>
            <a:r>
              <a:rPr lang="en-US" sz="2400" dirty="0">
                <a:latin typeface="Calibri" panose="020F0502020204030204" charset="0"/>
                <a:cs typeface="Calibri" panose="020F0502020204030204" charset="0"/>
              </a:rPr>
              <a:t> </a:t>
            </a:r>
            <a:r>
              <a:rPr lang="en-US" sz="2400" b="1" dirty="0">
                <a:latin typeface="Courier New" panose="02070309020205020404" charset="0"/>
                <a:cs typeface="Courier New" panose="02070309020205020404" charset="0"/>
              </a:rPr>
              <a:t>%</a:t>
            </a:r>
            <a:r>
              <a:rPr lang="en-US" sz="2400" b="1" dirty="0" err="1">
                <a:latin typeface="Courier New" panose="02070309020205020404" charset="0"/>
                <a:cs typeface="Courier New" panose="02070309020205020404" charset="0"/>
              </a:rPr>
              <a:t>rbx</a:t>
            </a:r>
            <a:r>
              <a:rPr lang="en-US" sz="2400" dirty="0">
                <a:latin typeface="Calibri" panose="020F0502020204030204" charset="0"/>
                <a:cs typeface="Calibri" panose="020F0502020204030204" charset="0"/>
              </a:rPr>
              <a:t>.  </a:t>
            </a:r>
          </a:p>
          <a:p>
            <a:pPr marL="457200" indent="-457200" algn="l">
              <a:buFont typeface="Arial" panose="020B0604020202020204" pitchFamily="34" charset="0"/>
              <a:buChar char="•"/>
            </a:pPr>
            <a:r>
              <a:rPr lang="zh-CN" sz="2400" dirty="0">
                <a:latin typeface="Calibri" panose="020F0502020204030204" charset="0"/>
                <a:cs typeface="Calibri" panose="020F0502020204030204" charset="0"/>
              </a:rPr>
              <a:t>返回结果值在</a:t>
            </a:r>
            <a:r>
              <a:rPr lang="en-US" sz="2400" b="1" dirty="0">
                <a:latin typeface="Courier New" panose="02070309020205020404" charset="0"/>
                <a:cs typeface="Courier New" panose="02070309020205020404" charset="0"/>
              </a:rPr>
              <a:t>%rax</a:t>
            </a:r>
            <a:r>
              <a:rPr lang="zh-CN" altLang="en-US" sz="2400" dirty="0">
                <a:latin typeface="Calibri" panose="020F0502020204030204" charset="0"/>
                <a:cs typeface="Calibri" panose="020F0502020204030204" charset="0"/>
              </a:rPr>
              <a:t>中</a:t>
            </a:r>
            <a:r>
              <a:rPr lang="en-US" altLang="zh-CN" sz="2400" dirty="0">
                <a:latin typeface="Calibri" panose="020F0502020204030204" charset="0"/>
                <a:cs typeface="Calibri" panose="020F0502020204030204" charset="0"/>
              </a:rPr>
              <a:t>.</a:t>
            </a:r>
          </a:p>
          <a:p>
            <a:pPr indent="0" algn="l">
              <a:buFont typeface="Arial" panose="020B0604020202020204" pitchFamily="34" charset="0"/>
              <a:buNone/>
            </a:pPr>
            <a:endParaRPr lang="en-US" sz="2400" dirty="0">
              <a:latin typeface="Calibri" panose="020F0502020204030204" charset="0"/>
              <a:cs typeface="Calibri" panose="020F0502020204030204" charset="0"/>
            </a:endParaRPr>
          </a:p>
        </p:txBody>
      </p:sp>
      <p:sp>
        <p:nvSpPr>
          <p:cNvPr id="9"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a:t>
            </a:r>
            <a:r>
              <a:rPr lang="en-US" sz="1800" b="1" dirty="0">
                <a:solidFill>
                  <a:srgbClr val="FF0000"/>
                </a:solidFill>
                <a:latin typeface="Courier New" panose="02070309020205020404" charset="0"/>
                <a:cs typeface="Courier New" panose="02070309020205020404" charset="0"/>
                <a:sym typeface="Courier New Bold" charset="0"/>
              </a:rPr>
              <a:t>x+v2</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3492"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call_incr2: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pushq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leaq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addq</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rbx</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rax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a:sym typeface="+mn-ea"/>
              </a:rPr>
              <a:t>#7</a:t>
            </a:r>
            <a:endParaRPr lang="en-US" altLang="en-US" sz="2800" dirty="0">
              <a:sym typeface="+mn-ea"/>
            </a:endParaRPr>
          </a:p>
        </p:txBody>
      </p:sp>
      <p:sp>
        <p:nvSpPr>
          <p:cNvPr id="21" name="Rectangle 12"/>
          <p:cNvSpPr/>
          <p:nvPr/>
        </p:nvSpPr>
        <p:spPr bwMode="auto">
          <a:xfrm>
            <a:off x="5308600" y="302895"/>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242560" y="8756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242560" y="1790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4" name="Rectangle 9"/>
          <p:cNvSpPr/>
          <p:nvPr/>
        </p:nvSpPr>
        <p:spPr bwMode="auto">
          <a:xfrm>
            <a:off x="5242560" y="2171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Saved </a:t>
            </a:r>
            <a:r>
              <a:rPr lang="en-US" sz="1800" b="1" dirty="0">
                <a:solidFill>
                  <a:schemeClr val="tx1"/>
                </a:solidFill>
                <a:latin typeface="Courier New" panose="02070309020205020404"/>
                <a:ea typeface="Calibri Bold" charset="0"/>
                <a:cs typeface="Courier New" panose="02070309020205020404"/>
                <a:sym typeface="Calibri Bold" charset="0"/>
              </a:rPr>
              <a:t>%</a:t>
            </a:r>
            <a:r>
              <a:rPr lang="en-US" sz="1800" b="1" dirty="0" err="1">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245100" y="2552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18213 </a:t>
            </a:r>
          </a:p>
        </p:txBody>
      </p:sp>
      <p:sp>
        <p:nvSpPr>
          <p:cNvPr id="18" name="Rectangle 9"/>
          <p:cNvSpPr/>
          <p:nvPr/>
        </p:nvSpPr>
        <p:spPr bwMode="auto">
          <a:xfrm>
            <a:off x="5245100" y="2933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zh-CN" altLang="en-US" sz="1800" dirty="0">
                <a:solidFill>
                  <a:schemeClr val="tx1"/>
                </a:solidFill>
                <a:latin typeface="Calibri Bold" charset="0"/>
                <a:ea typeface="宋体" panose="02010600030101010101" pitchFamily="2" charset="-122"/>
                <a:cs typeface="Calibri Bold" charset="0"/>
                <a:sym typeface="Calibri Bold" charset="0"/>
              </a:rPr>
              <a:t>未使用</a:t>
            </a:r>
          </a:p>
        </p:txBody>
      </p:sp>
      <p:sp>
        <p:nvSpPr>
          <p:cNvPr id="5" name="Line 10"/>
          <p:cNvSpPr>
            <a:spLocks noChangeShapeType="1"/>
          </p:cNvSpPr>
          <p:nvPr/>
        </p:nvSpPr>
        <p:spPr bwMode="auto">
          <a:xfrm flipH="1">
            <a:off x="6567487" y="25209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7073900" y="22923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8" name="TextBox 1"/>
          <p:cNvSpPr txBox="1"/>
          <p:nvPr/>
        </p:nvSpPr>
        <p:spPr>
          <a:xfrm>
            <a:off x="5036820" y="4747903"/>
            <a:ext cx="3975100" cy="829945"/>
          </a:xfrm>
          <a:prstGeom prst="rect">
            <a:avLst/>
          </a:prstGeom>
          <a:noFill/>
        </p:spPr>
        <p:txBody>
          <a:bodyPr wrap="square" rtlCol="0">
            <a:spAutoFit/>
          </a:bodyPr>
          <a:lstStyle/>
          <a:p>
            <a:pPr marL="457200" indent="-457200" algn="l">
              <a:buFont typeface="Arial" panose="020B0604020202020204" pitchFamily="34" charset="0"/>
              <a:buChar char="•"/>
            </a:pPr>
            <a:r>
              <a:rPr lang="zh-CN" sz="2400" dirty="0">
                <a:latin typeface="Calibri" panose="020F0502020204030204" charset="0"/>
                <a:cs typeface="Calibri" panose="020F0502020204030204" charset="0"/>
              </a:rPr>
              <a:t>返回结果值在</a:t>
            </a:r>
            <a:r>
              <a:rPr lang="en-US" sz="2400" b="1" dirty="0">
                <a:latin typeface="Courier New" panose="02070309020205020404" charset="0"/>
                <a:cs typeface="Courier New" panose="02070309020205020404" charset="0"/>
              </a:rPr>
              <a:t>%rax</a:t>
            </a:r>
            <a:r>
              <a:rPr lang="zh-CN" altLang="en-US" sz="2400" dirty="0">
                <a:latin typeface="Calibri" panose="020F0502020204030204" charset="0"/>
                <a:cs typeface="Calibri" panose="020F0502020204030204" charset="0"/>
              </a:rPr>
              <a:t>中</a:t>
            </a:r>
            <a:r>
              <a:rPr lang="en-US" altLang="zh-CN" sz="2400" dirty="0">
                <a:latin typeface="Calibri" panose="020F0502020204030204" charset="0"/>
                <a:cs typeface="Calibri" panose="020F0502020204030204" charset="0"/>
              </a:rPr>
              <a:t>.</a:t>
            </a:r>
          </a:p>
          <a:p>
            <a:pPr indent="0" algn="l">
              <a:buFont typeface="Arial" panose="020B0604020202020204" pitchFamily="34" charset="0"/>
              <a:buNone/>
            </a:pPr>
            <a:endParaRPr lang="en-US" sz="2400" dirty="0">
              <a:latin typeface="Calibri" panose="020F0502020204030204" charset="0"/>
              <a:cs typeface="Calibri" panose="020F0502020204030204"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chemeClr val="accent1">
                    <a:lumMod val="40000"/>
                    <a:lumOff val="60000"/>
                  </a:schemeClr>
                </a:solidFill>
                <a:latin typeface="Courier New" panose="02070309020205020404" charset="0"/>
                <a:cs typeface="Courier New" panose="02070309020205020404" charset="0"/>
                <a:sym typeface="Courier New Bold" charset="0"/>
              </a:rPr>
              <a:t>return</a:t>
            </a:r>
            <a:r>
              <a:rPr lang="en-US" sz="1800" b="1" dirty="0">
                <a:solidFill>
                  <a:schemeClr val="tx1"/>
                </a:solidFill>
                <a:latin typeface="Courier New" panose="02070309020205020404" charset="0"/>
                <a:cs typeface="Courier New" panose="02070309020205020404" charset="0"/>
                <a:sym typeface="Courier New Bold" charset="0"/>
              </a:rPr>
              <a:t>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4"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call_incr2: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pushq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leaq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addq</a:t>
            </a:r>
            <a:r>
              <a:rPr lang="en-US" sz="1800" b="1" dirty="0">
                <a:solidFill>
                  <a:srgbClr val="FF0000"/>
                </a:solidFill>
                <a:latin typeface="Courier New" panose="02070309020205020404" charset="0"/>
                <a:cs typeface="Courier New" panose="02070309020205020404" charset="0"/>
                <a:sym typeface="Courier New Bold" charset="0"/>
              </a:rPr>
              <a:t>    $16, %</a:t>
            </a:r>
            <a:r>
              <a:rPr lang="en-US" sz="1800" b="1" dirty="0" err="1">
                <a:solidFill>
                  <a:srgbClr val="FF0000"/>
                </a:solidFill>
                <a:latin typeface="Courier New" panose="02070309020205020404" charset="0"/>
                <a:cs typeface="Courier New" panose="02070309020205020404" charset="0"/>
                <a:sym typeface="Courier New Bold" charset="0"/>
              </a:rPr>
              <a:t>rsp</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a:sym typeface="+mn-ea"/>
              </a:rPr>
              <a:t>#8</a:t>
            </a:r>
            <a:endParaRPr lang="en-US" altLang="en-US" sz="2800" dirty="0">
              <a:sym typeface="+mn-ea"/>
            </a:endParaRPr>
          </a:p>
        </p:txBody>
      </p:sp>
      <p:sp>
        <p:nvSpPr>
          <p:cNvPr id="21" name="Rectangle 12"/>
          <p:cNvSpPr/>
          <p:nvPr/>
        </p:nvSpPr>
        <p:spPr bwMode="auto">
          <a:xfrm>
            <a:off x="5308600" y="302895"/>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242560" y="8756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3" name="Rectangle 9"/>
          <p:cNvSpPr/>
          <p:nvPr/>
        </p:nvSpPr>
        <p:spPr bwMode="auto">
          <a:xfrm>
            <a:off x="5242560" y="1790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24" name="Rectangle 9"/>
          <p:cNvSpPr/>
          <p:nvPr/>
        </p:nvSpPr>
        <p:spPr bwMode="auto">
          <a:xfrm>
            <a:off x="5242560" y="2171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Saved </a:t>
            </a:r>
            <a:r>
              <a:rPr lang="en-US" sz="1800" b="1" dirty="0">
                <a:solidFill>
                  <a:schemeClr val="tx1"/>
                </a:solidFill>
                <a:latin typeface="Courier New" panose="02070309020205020404"/>
                <a:ea typeface="Calibri Bold" charset="0"/>
                <a:cs typeface="Courier New" panose="02070309020205020404"/>
                <a:sym typeface="Calibri Bold" charset="0"/>
              </a:rPr>
              <a:t>%</a:t>
            </a:r>
            <a:r>
              <a:rPr lang="en-US" sz="1800" b="1" dirty="0" err="1">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245100" y="2552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18213 </a:t>
            </a:r>
          </a:p>
        </p:txBody>
      </p:sp>
      <p:sp>
        <p:nvSpPr>
          <p:cNvPr id="18" name="Rectangle 9"/>
          <p:cNvSpPr/>
          <p:nvPr/>
        </p:nvSpPr>
        <p:spPr bwMode="auto">
          <a:xfrm>
            <a:off x="5245100" y="2933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zh-CN" altLang="en-US" sz="1800" dirty="0">
                <a:solidFill>
                  <a:schemeClr val="tx1"/>
                </a:solidFill>
                <a:latin typeface="Calibri Bold" charset="0"/>
                <a:ea typeface="宋体" panose="02010600030101010101" pitchFamily="2" charset="-122"/>
                <a:cs typeface="Calibri Bold" charset="0"/>
                <a:sym typeface="Calibri Bold" charset="0"/>
              </a:rPr>
              <a:t>未使用</a:t>
            </a:r>
          </a:p>
        </p:txBody>
      </p:sp>
      <p:sp>
        <p:nvSpPr>
          <p:cNvPr id="5" name="Line 10"/>
          <p:cNvSpPr>
            <a:spLocks noChangeShapeType="1"/>
          </p:cNvSpPr>
          <p:nvPr/>
        </p:nvSpPr>
        <p:spPr bwMode="auto">
          <a:xfrm flipH="1">
            <a:off x="6567487" y="25209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7073900" y="22923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chemeClr val="accent1">
                    <a:lumMod val="40000"/>
                    <a:lumOff val="60000"/>
                  </a:schemeClr>
                </a:solidFill>
                <a:latin typeface="Courier New" panose="02070309020205020404" charset="0"/>
                <a:cs typeface="Courier New" panose="02070309020205020404" charset="0"/>
                <a:sym typeface="Courier New Bold" charset="0"/>
              </a:rPr>
              <a:t>return</a:t>
            </a:r>
            <a:r>
              <a:rPr lang="en-US" sz="1800" b="1" dirty="0">
                <a:solidFill>
                  <a:schemeClr val="tx1"/>
                </a:solidFill>
                <a:latin typeface="Courier New" panose="02070309020205020404" charset="0"/>
                <a:cs typeface="Courier New" panose="02070309020205020404" charset="0"/>
                <a:sym typeface="Courier New Bold" charset="0"/>
              </a:rPr>
              <a:t>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3492"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call_incr2: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pushq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subq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leaq</a:t>
            </a:r>
            <a:r>
              <a:rPr lang="en-US" sz="1800" b="1" dirty="0">
                <a:solidFill>
                  <a:schemeClr val="tx1"/>
                </a:solidFill>
                <a:latin typeface="Courier New" panose="02070309020205020404" charset="0"/>
                <a:cs typeface="Courier New" panose="02070309020205020404" charset="0"/>
                <a:sym typeface="Courier New Bold" charset="0"/>
              </a:rPr>
              <a:t>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popq</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rbx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a:t>
            </a:r>
          </a:p>
        </p:txBody>
      </p:sp>
      <p:sp>
        <p:nvSpPr>
          <p:cNvPr id="16" name="Rectangle 7"/>
          <p:cNvSpPr/>
          <p:nvPr/>
        </p:nvSpPr>
        <p:spPr bwMode="auto">
          <a:xfrm>
            <a:off x="5181600" y="59055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18213</a:t>
            </a:r>
          </a:p>
        </p:txBody>
      </p:sp>
      <p:sp>
        <p:nvSpPr>
          <p:cNvPr id="25" name="Rectangle 9"/>
          <p:cNvSpPr/>
          <p:nvPr/>
        </p:nvSpPr>
        <p:spPr bwMode="auto">
          <a:xfrm>
            <a:off x="5181600" y="62865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zh-CN" altLang="en-US" dirty="0">
                <a:latin typeface="Calibri Bold" charset="0"/>
                <a:ea typeface="宋体" panose="02010600030101010101" pitchFamily="2" charset="-122"/>
                <a:cs typeface="Calibri Bold" charset="0"/>
                <a:sym typeface="Calibri Bold" charset="0"/>
              </a:rPr>
              <a:t>未使用</a:t>
            </a:r>
            <a:endParaRPr lang="en-US" sz="1800" dirty="0">
              <a:solidFill>
                <a:schemeClr val="tx1"/>
              </a:solidFill>
              <a:latin typeface="Calibri Bold" charset="0"/>
              <a:ea typeface="Calibri Bold" charset="0"/>
              <a:cs typeface="Calibri Bold" charset="0"/>
              <a:sym typeface="Calibri Bold" charset="0"/>
            </a:endParaRPr>
          </a:p>
        </p:txBody>
      </p:sp>
      <p:sp>
        <p:nvSpPr>
          <p:cNvPr id="26" name="Line 10"/>
          <p:cNvSpPr>
            <a:spLocks noChangeShapeType="1"/>
          </p:cNvSpPr>
          <p:nvPr/>
        </p:nvSpPr>
        <p:spPr bwMode="auto">
          <a:xfrm flipH="1">
            <a:off x="6503987" y="55260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7010400" y="52974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8" name="Rectangle 13"/>
          <p:cNvSpPr/>
          <p:nvPr/>
        </p:nvSpPr>
        <p:spPr bwMode="auto">
          <a:xfrm>
            <a:off x="5181600" y="42291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29" name="Rectangle 9"/>
          <p:cNvSpPr/>
          <p:nvPr/>
        </p:nvSpPr>
        <p:spPr bwMode="auto">
          <a:xfrm>
            <a:off x="5181600" y="51435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30" name="Rectangle 9"/>
          <p:cNvSpPr/>
          <p:nvPr/>
        </p:nvSpPr>
        <p:spPr bwMode="auto">
          <a:xfrm>
            <a:off x="5181600" y="55245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Saved </a:t>
            </a:r>
            <a:r>
              <a:rPr lang="en-US" sz="1800" b="1" dirty="0">
                <a:solidFill>
                  <a:schemeClr val="tx1"/>
                </a:solidFill>
                <a:latin typeface="Courier New" panose="02070309020205020404"/>
                <a:ea typeface="Calibri Bold" charset="0"/>
                <a:cs typeface="Courier New" panose="02070309020205020404"/>
                <a:sym typeface="Calibri Bold" charset="0"/>
              </a:rPr>
              <a:t>%</a:t>
            </a:r>
            <a:r>
              <a:rPr lang="en-US" sz="1800" b="1" dirty="0" err="1">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9" name="下箭头 8"/>
          <p:cNvSpPr/>
          <p:nvPr/>
        </p:nvSpPr>
        <p:spPr>
          <a:xfrm>
            <a:off x="5558155" y="3401060"/>
            <a:ext cx="542290" cy="74231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2907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a:t>
            </a:r>
          </a:p>
        </p:txBody>
      </p:sp>
      <p:sp>
        <p:nvSpPr>
          <p:cNvPr id="77835"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 Recursive </a:t>
            </a:r>
            <a:r>
              <a:rPr lang="en-US" sz="1800" b="1" dirty="0" err="1">
                <a:solidFill>
                  <a:schemeClr val="tx1"/>
                </a:solidFill>
                <a:latin typeface="Courier New" panose="02070309020205020404" charset="0"/>
                <a:cs typeface="Courier New" panose="02070309020205020404" charset="0"/>
                <a:sym typeface="Courier New Bold" charset="0"/>
              </a:rPr>
              <a:t>popcount</a:t>
            </a:r>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if (x == 0)</a:t>
            </a:r>
          </a:p>
          <a:p>
            <a:pPr algn="l"/>
            <a:r>
              <a:rPr lang="en-US" sz="1800" b="1" dirty="0">
                <a:solidFill>
                  <a:schemeClr val="tx1"/>
                </a:solidFill>
                <a:latin typeface="Courier New" panose="02070309020205020404" charset="0"/>
                <a:cs typeface="Courier New" panose="02070309020205020404" charset="0"/>
                <a:sym typeface="Courier New Bold" charset="0"/>
              </a:rPr>
              <a:t>    return 0;</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return (x &amp; 1) </a:t>
            </a:r>
          </a:p>
          <a:p>
            <a:pPr algn="l"/>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(x &gt;&gt; 1);</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77838" name="Rectangle 14"/>
          <p:cNvSpPr/>
          <p:nvPr/>
        </p:nvSpPr>
        <p:spPr bwMode="auto">
          <a:xfrm>
            <a:off x="5486400" y="7620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testq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je      .L6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pushq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andl</a:t>
            </a:r>
            <a:r>
              <a:rPr lang="en-US" sz="1800" b="1" dirty="0">
                <a:solidFill>
                  <a:schemeClr val="tx1"/>
                </a:solidFill>
                <a:latin typeface="Courier New" panose="02070309020205020404" charset="0"/>
                <a:cs typeface="Courier New" panose="02070309020205020404" charset="0"/>
                <a:sym typeface="Courier New Bold" charset="0"/>
              </a:rPr>
              <a:t>    $1, %</a:t>
            </a:r>
            <a:r>
              <a:rPr lang="en-US" sz="1800" b="1" dirty="0" err="1">
                <a:solidFill>
                  <a:schemeClr val="tx1"/>
                </a:solidFill>
                <a:latin typeface="Courier New" panose="02070309020205020404" charset="0"/>
                <a:cs typeface="Courier New" panose="02070309020205020404" charset="0"/>
                <a:sym typeface="Courier New Bold" charset="0"/>
              </a:rPr>
              <a:t>ebx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shrq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rep; ret</a:t>
            </a:r>
          </a:p>
        </p:txBody>
      </p:sp>
      <p:graphicFrame>
        <p:nvGraphicFramePr>
          <p:cNvPr id="20" name="Table 19"/>
          <p:cNvGraphicFramePr>
            <a:graphicFrameLocks noGrp="1"/>
          </p:cNvGraphicFramePr>
          <p:nvPr/>
        </p:nvGraphicFramePr>
        <p:xfrm>
          <a:off x="228600" y="4495800"/>
          <a:ext cx="5181601" cy="1127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val="20000"/>
                    </a:ext>
                  </a:extLst>
                </a:gridCol>
                <a:gridCol w="2015067">
                  <a:extLst>
                    <a:ext uri="{9D8B030D-6E8A-4147-A177-3AD203B41FA5}">
                      <a16:colId xmlns:a16="http://schemas.microsoft.com/office/drawing/2014/main" val="20001"/>
                    </a:ext>
                  </a:extLst>
                </a:gridCol>
                <a:gridCol w="2015067">
                  <a:extLst>
                    <a:ext uri="{9D8B030D-6E8A-4147-A177-3AD203B41FA5}">
                      <a16:colId xmlns:a16="http://schemas.microsoft.com/office/drawing/2014/main" val="20002"/>
                    </a:ext>
                  </a:extLst>
                </a:gridCol>
              </a:tblGrid>
              <a:tr h="36576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a:latin typeface="Courier New" panose="02070309020205020404"/>
                          <a:cs typeface="Courier New" panose="02070309020205020404"/>
                        </a:rPr>
                        <a:t>x</a:t>
                      </a:r>
                    </a:p>
                  </a:txBody>
                  <a:tcPr/>
                </a:tc>
                <a:tc>
                  <a:txBody>
                    <a:bodyPr/>
                    <a:lstStyle/>
                    <a:p>
                      <a:r>
                        <a:rPr lang="zh-CN" altLang="en-US" b="0" i="0" dirty="0">
                          <a:latin typeface="+mn-lt"/>
                          <a:cs typeface="Courier New" panose="02070309020205020404"/>
                        </a:rPr>
                        <a:t>参数</a:t>
                      </a:r>
                    </a:p>
                  </a:txBody>
                  <a:tcPr/>
                </a:tc>
                <a:extLst>
                  <a:ext uri="{0D108BD9-81ED-4DB2-BD59-A6C34878D82A}">
                    <a16:rowId xmlns:a16="http://schemas.microsoft.com/office/drawing/2014/main" val="10001"/>
                  </a:ext>
                </a:extLst>
              </a:tr>
              <a:tr h="3810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latin typeface="+mn-lt"/>
                          <a:cs typeface="Courier New" panose="02070309020205020404"/>
                        </a:rPr>
                        <a:t>返回值</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latin typeface="+mn-lt"/>
                          <a:cs typeface="Courier New" panose="02070309020205020404"/>
                        </a:rPr>
                        <a:t>返回值</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2907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a:t>
            </a:r>
          </a:p>
        </p:txBody>
      </p:sp>
      <p:graphicFrame>
        <p:nvGraphicFramePr>
          <p:cNvPr id="20" name="Table 19"/>
          <p:cNvGraphicFramePr>
            <a:graphicFrameLocks noGrp="1"/>
          </p:cNvGraphicFramePr>
          <p:nvPr/>
        </p:nvGraphicFramePr>
        <p:xfrm>
          <a:off x="228600" y="4495800"/>
          <a:ext cx="5181601" cy="1127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val="20000"/>
                    </a:ext>
                  </a:extLst>
                </a:gridCol>
                <a:gridCol w="2015067">
                  <a:extLst>
                    <a:ext uri="{9D8B030D-6E8A-4147-A177-3AD203B41FA5}">
                      <a16:colId xmlns:a16="http://schemas.microsoft.com/office/drawing/2014/main" val="20001"/>
                    </a:ext>
                  </a:extLst>
                </a:gridCol>
                <a:gridCol w="2015067">
                  <a:extLst>
                    <a:ext uri="{9D8B030D-6E8A-4147-A177-3AD203B41FA5}">
                      <a16:colId xmlns:a16="http://schemas.microsoft.com/office/drawing/2014/main" val="20002"/>
                    </a:ext>
                  </a:extLst>
                </a:gridCol>
              </a:tblGrid>
              <a:tr h="36576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a:latin typeface="Courier New" panose="02070309020205020404"/>
                          <a:cs typeface="Courier New" panose="02070309020205020404"/>
                        </a:rPr>
                        <a:t>x</a:t>
                      </a:r>
                    </a:p>
                  </a:txBody>
                  <a:tcPr/>
                </a:tc>
                <a:tc>
                  <a:txBody>
                    <a:bodyPr/>
                    <a:lstStyle/>
                    <a:p>
                      <a:r>
                        <a:rPr lang="zh-CN" altLang="en-US" b="0" i="0" dirty="0">
                          <a:latin typeface="+mn-lt"/>
                          <a:cs typeface="Courier New" panose="02070309020205020404"/>
                        </a:rPr>
                        <a:t>参数</a:t>
                      </a:r>
                    </a:p>
                  </a:txBody>
                  <a:tcPr/>
                </a:tc>
                <a:extLst>
                  <a:ext uri="{0D108BD9-81ED-4DB2-BD59-A6C34878D82A}">
                    <a16:rowId xmlns:a16="http://schemas.microsoft.com/office/drawing/2014/main" val="10001"/>
                  </a:ext>
                </a:extLst>
              </a:tr>
              <a:tr h="3810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latin typeface="+mn-lt"/>
                          <a:cs typeface="Courier New" panose="02070309020205020404"/>
                        </a:rPr>
                        <a:t>返回值</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latin typeface="+mn-lt"/>
                          <a:cs typeface="Courier New" panose="02070309020205020404"/>
                        </a:rPr>
                        <a:t>返回值</a:t>
                      </a:r>
                    </a:p>
                  </a:txBody>
                  <a:tcPr/>
                </a:tc>
                <a:extLst>
                  <a:ext uri="{0D108BD9-81ED-4DB2-BD59-A6C34878D82A}">
                    <a16:rowId xmlns:a16="http://schemas.microsoft.com/office/drawing/2014/main" val="10002"/>
                  </a:ext>
                </a:extLst>
              </a:tr>
            </a:tbl>
          </a:graphicData>
        </a:graphic>
      </p:graphicFrame>
      <p:sp>
        <p:nvSpPr>
          <p:cNvPr id="4"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 Recursive </a:t>
            </a:r>
            <a:r>
              <a:rPr lang="en-US" sz="1800" b="1" dirty="0" err="1">
                <a:solidFill>
                  <a:schemeClr val="tx1"/>
                </a:solidFill>
                <a:latin typeface="Courier New" panose="02070309020205020404" charset="0"/>
                <a:cs typeface="Courier New" panose="02070309020205020404" charset="0"/>
                <a:sym typeface="Courier New Bold" charset="0"/>
              </a:rPr>
              <a:t>popcount</a:t>
            </a:r>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if (x == 0)</a:t>
            </a:r>
          </a:p>
          <a:p>
            <a:pPr algn="l"/>
            <a:r>
              <a:rPr lang="en-US" sz="1800" b="1" dirty="0">
                <a:solidFill>
                  <a:srgbClr val="FF0000"/>
                </a:solidFill>
                <a:latin typeface="Courier New" panose="02070309020205020404" charset="0"/>
                <a:cs typeface="Courier New" panose="02070309020205020404" charset="0"/>
                <a:sym typeface="Courier New Bold" charset="0"/>
              </a:rPr>
              <a:t>    return 0;</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return (x &amp; 1) </a:t>
            </a:r>
          </a:p>
          <a:p>
            <a:pPr algn="l"/>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(x &gt;&gt; 1);</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 name="Rectangle 14"/>
          <p:cNvSpPr/>
          <p:nvPr/>
        </p:nvSpPr>
        <p:spPr bwMode="auto">
          <a:xfrm>
            <a:off x="5486400" y="12954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movl</a:t>
            </a:r>
            <a:r>
              <a:rPr lang="en-US" sz="1800" b="1" dirty="0">
                <a:solidFill>
                  <a:srgbClr val="FF0000"/>
                </a:solidFill>
                <a:latin typeface="Courier New" panose="02070309020205020404" charset="0"/>
                <a:cs typeface="Courier New" panose="02070309020205020404" charset="0"/>
                <a:sym typeface="Courier New Bold" charset="0"/>
              </a:rPr>
              <a:t>    $0, %</a:t>
            </a:r>
            <a:r>
              <a:rPr lang="en-US" sz="1800" b="1" dirty="0" err="1">
                <a:solidFill>
                  <a:srgbClr val="FF0000"/>
                </a:solidFill>
                <a:latin typeface="Courier New" panose="02070309020205020404" charset="0"/>
                <a:cs typeface="Courier New" panose="02070309020205020404" charset="0"/>
                <a:sym typeface="Courier New Bold" charset="0"/>
              </a:rPr>
              <a:t>eax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testq</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rdi</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rdi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je      .L6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pushq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andl</a:t>
            </a:r>
            <a:r>
              <a:rPr lang="en-US" sz="1800" b="1" dirty="0">
                <a:solidFill>
                  <a:schemeClr val="tx1"/>
                </a:solidFill>
                <a:latin typeface="Courier New" panose="02070309020205020404" charset="0"/>
                <a:cs typeface="Courier New" panose="02070309020205020404" charset="0"/>
                <a:sym typeface="Courier New Bold" charset="0"/>
              </a:rPr>
              <a:t>    $1, %</a:t>
            </a:r>
            <a:r>
              <a:rPr lang="en-US" sz="1800" b="1" dirty="0" err="1">
                <a:solidFill>
                  <a:schemeClr val="tx1"/>
                </a:solidFill>
                <a:latin typeface="Courier New" panose="02070309020205020404" charset="0"/>
                <a:cs typeface="Courier New" panose="02070309020205020404" charset="0"/>
                <a:sym typeface="Courier New Bold" charset="0"/>
              </a:rPr>
              <a:t>ebx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shrq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rgbClr val="FF0000"/>
                </a:solidFill>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rgbClr val="FF0000"/>
                </a:solidFill>
                <a:latin typeface="Courier New" panose="02070309020205020404" charset="0"/>
                <a:cs typeface="Courier New" panose="02070309020205020404" charset="0"/>
                <a:sym typeface="Courier New Bold" charset="0"/>
              </a:rPr>
              <a:t>  rep; ret</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2907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a:t>
            </a:r>
          </a:p>
        </p:txBody>
      </p:sp>
      <p:sp>
        <p:nvSpPr>
          <p:cNvPr id="77835"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 Recursive </a:t>
            </a:r>
            <a:r>
              <a:rPr lang="en-US" sz="1800" b="1" dirty="0" err="1">
                <a:solidFill>
                  <a:schemeClr val="tx1"/>
                </a:solidFill>
                <a:latin typeface="Courier New" panose="02070309020205020404" charset="0"/>
                <a:cs typeface="Courier New" panose="02070309020205020404" charset="0"/>
                <a:sym typeface="Courier New Bold" charset="0"/>
              </a:rPr>
              <a:t>popcount</a:t>
            </a:r>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if (x == 0)</a:t>
            </a:r>
          </a:p>
          <a:p>
            <a:pPr algn="l"/>
            <a:r>
              <a:rPr lang="en-US" sz="1800" b="1" dirty="0">
                <a:solidFill>
                  <a:schemeClr val="tx1"/>
                </a:solidFill>
                <a:latin typeface="Courier New" panose="02070309020205020404" charset="0"/>
                <a:cs typeface="Courier New" panose="02070309020205020404" charset="0"/>
                <a:sym typeface="Courier New Bold" charset="0"/>
              </a:rPr>
              <a:t>    return 0;</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return (x &amp; 1) </a:t>
            </a:r>
          </a:p>
          <a:p>
            <a:pPr algn="l"/>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(x &gt;&gt; 1);</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77838" name="Rectangle 14"/>
          <p:cNvSpPr/>
          <p:nvPr/>
        </p:nvSpPr>
        <p:spPr bwMode="auto">
          <a:xfrm>
            <a:off x="5486400" y="9906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testq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je      .L6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pushq</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rbx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andl</a:t>
            </a:r>
            <a:r>
              <a:rPr lang="en-US" sz="1800" b="1" dirty="0">
                <a:solidFill>
                  <a:schemeClr val="tx1"/>
                </a:solidFill>
                <a:latin typeface="Courier New" panose="02070309020205020404" charset="0"/>
                <a:cs typeface="Courier New" panose="02070309020205020404" charset="0"/>
                <a:sym typeface="Courier New Bold" charset="0"/>
              </a:rPr>
              <a:t>    $1, %</a:t>
            </a:r>
            <a:r>
              <a:rPr lang="en-US" sz="1800" b="1" dirty="0" err="1">
                <a:solidFill>
                  <a:schemeClr val="tx1"/>
                </a:solidFill>
                <a:latin typeface="Courier New" panose="02070309020205020404" charset="0"/>
                <a:cs typeface="Courier New" panose="02070309020205020404" charset="0"/>
                <a:sym typeface="Courier New Bold" charset="0"/>
              </a:rPr>
              <a:t>ebx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shrq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rep; ret</a:t>
            </a:r>
          </a:p>
        </p:txBody>
      </p:sp>
      <p:graphicFrame>
        <p:nvGraphicFramePr>
          <p:cNvPr id="6" name="Table 19"/>
          <p:cNvGraphicFramePr>
            <a:graphicFrameLocks noGrp="1"/>
          </p:cNvGraphicFramePr>
          <p:nvPr/>
        </p:nvGraphicFramePr>
        <p:xfrm>
          <a:off x="228600" y="4724400"/>
          <a:ext cx="5181601" cy="746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val="20000"/>
                    </a:ext>
                  </a:extLst>
                </a:gridCol>
                <a:gridCol w="2015067">
                  <a:extLst>
                    <a:ext uri="{9D8B030D-6E8A-4147-A177-3AD203B41FA5}">
                      <a16:colId xmlns:a16="http://schemas.microsoft.com/office/drawing/2014/main" val="20001"/>
                    </a:ext>
                  </a:extLst>
                </a:gridCol>
                <a:gridCol w="2015067">
                  <a:extLst>
                    <a:ext uri="{9D8B030D-6E8A-4147-A177-3AD203B41FA5}">
                      <a16:colId xmlns:a16="http://schemas.microsoft.com/office/drawing/2014/main" val="20002"/>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a:latin typeface="Courier New" panose="02070309020205020404"/>
                          <a:cs typeface="Courier New" panose="02070309020205020404"/>
                        </a:rPr>
                        <a:t>x</a:t>
                      </a:r>
                    </a:p>
                  </a:txBody>
                  <a:tcPr/>
                </a:tc>
                <a:tc>
                  <a:txBody>
                    <a:bodyPr/>
                    <a:lstStyle/>
                    <a:p>
                      <a:r>
                        <a:rPr lang="zh-CN" altLang="en-US" b="0" i="0" dirty="0">
                          <a:latin typeface="+mn-lt"/>
                          <a:cs typeface="Courier New" panose="02070309020205020404"/>
                        </a:rPr>
                        <a:t>参数</a:t>
                      </a:r>
                    </a:p>
                  </a:txBody>
                  <a:tcPr/>
                </a:tc>
                <a:extLst>
                  <a:ext uri="{0D108BD9-81ED-4DB2-BD59-A6C34878D82A}">
                    <a16:rowId xmlns:a16="http://schemas.microsoft.com/office/drawing/2014/main" val="10001"/>
                  </a:ext>
                </a:extLst>
              </a:tr>
            </a:tbl>
          </a:graphicData>
        </a:graphic>
      </p:graphicFrame>
      <p:sp>
        <p:nvSpPr>
          <p:cNvPr id="10" name="Line 10"/>
          <p:cNvSpPr>
            <a:spLocks noChangeShapeType="1"/>
          </p:cNvSpPr>
          <p:nvPr/>
        </p:nvSpPr>
        <p:spPr bwMode="auto">
          <a:xfrm flipH="1">
            <a:off x="7086600" y="65532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1" name="Rectangle 11"/>
          <p:cNvSpPr/>
          <p:nvPr/>
        </p:nvSpPr>
        <p:spPr bwMode="auto">
          <a:xfrm>
            <a:off x="7593013" y="63246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12" name="Rectangle 13"/>
          <p:cNvSpPr/>
          <p:nvPr/>
        </p:nvSpPr>
        <p:spPr bwMode="auto">
          <a:xfrm>
            <a:off x="5791200" y="50292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
        <p:nvSpPr>
          <p:cNvPr id="13" name="Rectangle 9"/>
          <p:cNvSpPr/>
          <p:nvPr/>
        </p:nvSpPr>
        <p:spPr bwMode="auto">
          <a:xfrm>
            <a:off x="5791200" y="59436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a:solidFill>
                  <a:schemeClr val="tx1"/>
                </a:solidFill>
                <a:latin typeface="Calibri Bold" charset="0"/>
                <a:ea typeface="Calibri Bold" charset="0"/>
                <a:cs typeface="Calibri Bold" charset="0"/>
                <a:sym typeface="Calibri Bold" charset="0"/>
              </a:rPr>
              <a:t>Rtn</a:t>
            </a:r>
            <a:r>
              <a:rPr lang="en-US" sz="1800" dirty="0">
                <a:solidFill>
                  <a:schemeClr val="tx1"/>
                </a:solidFill>
                <a:latin typeface="Calibri Bold" charset="0"/>
                <a:ea typeface="Calibri Bold" charset="0"/>
                <a:cs typeface="Calibri Bold" charset="0"/>
                <a:sym typeface="Calibri Bold" charset="0"/>
              </a:rPr>
              <a:t> address</a:t>
            </a:r>
          </a:p>
        </p:txBody>
      </p:sp>
      <p:sp>
        <p:nvSpPr>
          <p:cNvPr id="16" name="Rectangle 9"/>
          <p:cNvSpPr/>
          <p:nvPr/>
        </p:nvSpPr>
        <p:spPr bwMode="auto">
          <a:xfrm>
            <a:off x="5791200" y="63246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Saved </a:t>
            </a:r>
            <a:r>
              <a:rPr lang="en-US" sz="1800" b="1" dirty="0">
                <a:solidFill>
                  <a:schemeClr val="tx1"/>
                </a:solidFill>
                <a:latin typeface="Courier New" panose="02070309020205020404"/>
                <a:ea typeface="Calibri Bold" charset="0"/>
                <a:cs typeface="Courier New" panose="02070309020205020404"/>
                <a:sym typeface="Calibri Bold" charset="0"/>
              </a:rPr>
              <a:t>%</a:t>
            </a:r>
            <a:r>
              <a:rPr lang="en-US" sz="1800" b="1" dirty="0" err="1">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2907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a:t>
            </a:r>
          </a:p>
        </p:txBody>
      </p:sp>
      <p:sp>
        <p:nvSpPr>
          <p:cNvPr id="4"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 Recursive </a:t>
            </a:r>
            <a:r>
              <a:rPr lang="en-US" sz="1800" b="1" dirty="0" err="1">
                <a:solidFill>
                  <a:schemeClr val="tx1"/>
                </a:solidFill>
                <a:latin typeface="Courier New" panose="02070309020205020404" charset="0"/>
                <a:cs typeface="Courier New" panose="02070309020205020404" charset="0"/>
                <a:sym typeface="Courier New Bold" charset="0"/>
              </a:rPr>
              <a:t>popcount</a:t>
            </a:r>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if (x == 0)</a:t>
            </a:r>
          </a:p>
          <a:p>
            <a:pPr algn="l"/>
            <a:r>
              <a:rPr lang="en-US" sz="1800" b="1" dirty="0">
                <a:solidFill>
                  <a:schemeClr val="tx1"/>
                </a:solidFill>
                <a:latin typeface="Courier New" panose="02070309020205020404" charset="0"/>
                <a:cs typeface="Courier New" panose="02070309020205020404" charset="0"/>
                <a:sym typeface="Courier New Bold" charset="0"/>
              </a:rPr>
              <a:t>    return 0;</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return (</a:t>
            </a:r>
            <a:r>
              <a:rPr lang="en-US" sz="1800" b="1" dirty="0">
                <a:solidFill>
                  <a:srgbClr val="FF0000"/>
                </a:solidFill>
                <a:latin typeface="Courier New" panose="02070309020205020404" charset="0"/>
                <a:cs typeface="Courier New" panose="02070309020205020404" charset="0"/>
                <a:sym typeface="Courier New Bold" charset="0"/>
              </a:rPr>
              <a:t>x &amp; 1</a:t>
            </a:r>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a:solidFill>
                  <a:srgbClr val="FF0000"/>
                </a:solidFill>
                <a:latin typeface="Courier New" panose="02070309020205020404" charset="0"/>
                <a:cs typeface="Courier New" panose="02070309020205020404" charset="0"/>
                <a:sym typeface="Courier New Bold" charset="0"/>
              </a:rPr>
              <a:t>x &gt;&gt; 1</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 name="Rectangle 14"/>
          <p:cNvSpPr/>
          <p:nvPr/>
        </p:nvSpPr>
        <p:spPr bwMode="auto">
          <a:xfrm>
            <a:off x="5486400" y="12954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testq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je      .L6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pushq</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movq</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rdi</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rbx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andl</a:t>
            </a:r>
            <a:r>
              <a:rPr lang="en-US" sz="1800" b="1" dirty="0">
                <a:solidFill>
                  <a:srgbClr val="FF0000"/>
                </a:solidFill>
                <a:latin typeface="Courier New" panose="02070309020205020404" charset="0"/>
                <a:cs typeface="Courier New" panose="02070309020205020404" charset="0"/>
                <a:sym typeface="Courier New Bold" charset="0"/>
              </a:rPr>
              <a:t>    $1, %</a:t>
            </a:r>
            <a:r>
              <a:rPr lang="en-US" sz="1800" b="1" dirty="0" err="1">
                <a:solidFill>
                  <a:srgbClr val="FF0000"/>
                </a:solidFill>
                <a:latin typeface="Courier New" panose="02070309020205020404" charset="0"/>
                <a:cs typeface="Courier New" panose="02070309020205020404" charset="0"/>
                <a:sym typeface="Courier New Bold" charset="0"/>
              </a:rPr>
              <a:t>ebx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shrq</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rdi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rep; ret</a:t>
            </a:r>
          </a:p>
        </p:txBody>
      </p:sp>
      <p:graphicFrame>
        <p:nvGraphicFramePr>
          <p:cNvPr id="20" name="Table 19"/>
          <p:cNvGraphicFramePr>
            <a:graphicFrameLocks noGrp="1"/>
          </p:cNvGraphicFramePr>
          <p:nvPr/>
        </p:nvGraphicFramePr>
        <p:xfrm>
          <a:off x="228600" y="4724400"/>
          <a:ext cx="5181601" cy="1127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val="20000"/>
                    </a:ext>
                  </a:extLst>
                </a:gridCol>
                <a:gridCol w="2015067">
                  <a:extLst>
                    <a:ext uri="{9D8B030D-6E8A-4147-A177-3AD203B41FA5}">
                      <a16:colId xmlns:a16="http://schemas.microsoft.com/office/drawing/2014/main" val="20001"/>
                    </a:ext>
                  </a:extLst>
                </a:gridCol>
                <a:gridCol w="2015067">
                  <a:extLst>
                    <a:ext uri="{9D8B030D-6E8A-4147-A177-3AD203B41FA5}">
                      <a16:colId xmlns:a16="http://schemas.microsoft.com/office/drawing/2014/main" val="20002"/>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a:latin typeface="Courier New" panose="02070309020205020404"/>
                          <a:cs typeface="Courier New" panose="02070309020205020404"/>
                        </a:rPr>
                        <a:t>x &gt;&gt; 1</a:t>
                      </a:r>
                    </a:p>
                  </a:txBody>
                  <a:tcPr/>
                </a:tc>
                <a:tc>
                  <a:txBody>
                    <a:bodyPr/>
                    <a:lstStyle/>
                    <a:p>
                      <a:r>
                        <a:rPr lang="en-US" b="0" i="0" dirty="0">
                          <a:latin typeface="+mn-lt"/>
                          <a:cs typeface="Courier New" panose="02070309020205020404"/>
                        </a:rPr>
                        <a:t>Rec. </a:t>
                      </a:r>
                      <a:r>
                        <a:rPr lang="zh-CN" altLang="en-US" b="0" i="0" dirty="0">
                          <a:latin typeface="+mn-lt"/>
                          <a:cs typeface="Courier New" panose="02070309020205020404"/>
                        </a:rPr>
                        <a:t>参数</a:t>
                      </a:r>
                    </a:p>
                  </a:txBody>
                  <a:tcPr/>
                </a:tc>
                <a:extLst>
                  <a:ext uri="{0D108BD9-81ED-4DB2-BD59-A6C34878D82A}">
                    <a16:rowId xmlns:a16="http://schemas.microsoft.com/office/drawing/2014/main" val="10001"/>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rbx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a:latin typeface="Courier New" panose="02070309020205020404"/>
                          <a:cs typeface="Courier New" panose="02070309020205020404"/>
                        </a:rPr>
                        <a:t>x &amp; 1</a:t>
                      </a:r>
                      <a:endParaRPr lang="en-US" b="0" i="0" dirty="0">
                        <a:latin typeface="+mn-lt"/>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latin typeface="+mn-lt"/>
                          <a:cs typeface="Courier New" panose="02070309020205020404"/>
                        </a:rPr>
                        <a:t>被调用者保存</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061199" y="27962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7073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2743676" y="77073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2991451" y="-10062"/>
            <a:ext cx="3535680" cy="829945"/>
          </a:xfrm>
          <a:prstGeom prst="rect">
            <a:avLst/>
          </a:prstGeom>
          <a:noFill/>
        </p:spPr>
        <p:txBody>
          <a:bodyPr wrap="none" rtlCol="0">
            <a:spAutoFit/>
          </a:bodyPr>
          <a:lstStyle/>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rPr>
              <a:t>高级语言程序转换为</a:t>
            </a:r>
          </a:p>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rPr>
              <a:t>机器代码的具体过程分析</a:t>
            </a:r>
            <a:endParaRPr lang="zh-CN" altLang="en-US" sz="2400" dirty="0">
              <a:solidFill>
                <a:schemeClr val="tx1"/>
              </a:soli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2" name="矩形 1"/>
          <p:cNvSpPr/>
          <p:nvPr/>
        </p:nvSpPr>
        <p:spPr>
          <a:xfrm>
            <a:off x="0" y="13642"/>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865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551944" name="Picture 8"/>
          <p:cNvPicPr>
            <a:picLocks noChangeAspect="1" noChangeArrowheads="1"/>
          </p:cNvPicPr>
          <p:nvPr/>
        </p:nvPicPr>
        <p:blipFill>
          <a:blip r:embed="rId3"/>
          <a:srcRect/>
          <a:stretch>
            <a:fillRect/>
          </a:stretch>
        </p:blipFill>
        <p:spPr bwMode="auto">
          <a:xfrm>
            <a:off x="4445" y="1231900"/>
            <a:ext cx="6000750" cy="1770380"/>
          </a:xfrm>
          <a:prstGeom prst="rect">
            <a:avLst/>
          </a:prstGeom>
          <a:noFill/>
        </p:spPr>
      </p:pic>
      <p:sp>
        <p:nvSpPr>
          <p:cNvPr id="551941" name="Rectangle 4"/>
          <p:cNvSpPr>
            <a:spLocks noGrp="1" noChangeArrowheads="1"/>
          </p:cNvSpPr>
          <p:nvPr/>
        </p:nvSpPr>
        <p:spPr>
          <a:xfrm>
            <a:off x="-34290" y="3064510"/>
            <a:ext cx="6886575" cy="2396490"/>
          </a:xfrm>
          <a:prstGeom prst="rect">
            <a:avLst/>
          </a:prstGeom>
          <a:noFill/>
          <a:ln w="9525">
            <a:noFill/>
            <a:miter lim="800000"/>
          </a:ln>
        </p:spPr>
        <p:txBody>
          <a:bodyPr vert="horz" wrap="square" lIns="28575" tIns="28575" rIns="28575" bIns="28575"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marL="317500" lvl="1" indent="0" eaLnBrk="1" hangingPunct="1">
              <a:spcBef>
                <a:spcPct val="25000"/>
              </a:spcBef>
              <a:buFontTx/>
              <a:buNone/>
            </a:pPr>
            <a:r>
              <a:rPr lang="en-US" altLang="zh-CN" b="0" dirty="0">
                <a:solidFill>
                  <a:srgbClr val="DF664A"/>
                </a:solidFill>
                <a:latin typeface="黑体" panose="02010609060101010101" charset="-122"/>
                <a:ea typeface="黑体" panose="02010609060101010101" charset="-122"/>
                <a:cs typeface="黑体" panose="02010609060101010101" charset="-122"/>
              </a:rPr>
              <a:t>预处理</a:t>
            </a:r>
            <a:r>
              <a:rPr lang="zh-CN" altLang="en-US">
                <a:solidFill>
                  <a:schemeClr val="tx1"/>
                </a:solidFill>
                <a:latin typeface="黑体" panose="02010609060101010101" charset="-122"/>
                <a:ea typeface="黑体" panose="02010609060101010101" charset="-122"/>
              </a:rPr>
              <a:t>：在高级语言源程序中插入所有用</a:t>
            </a:r>
            <a:r>
              <a:rPr lang="en-US" altLang="zh-CN">
                <a:solidFill>
                  <a:schemeClr val="tx1"/>
                </a:solidFill>
                <a:latin typeface="黑体" panose="02010609060101010101" charset="-122"/>
                <a:ea typeface="黑体" panose="02010609060101010101" charset="-122"/>
              </a:rPr>
              <a:t>#include</a:t>
            </a:r>
            <a:r>
              <a:rPr lang="zh-CN" altLang="en-US">
                <a:solidFill>
                  <a:schemeClr val="tx1"/>
                </a:solidFill>
                <a:latin typeface="黑体" panose="02010609060101010101" charset="-122"/>
                <a:ea typeface="黑体" panose="02010609060101010101" charset="-122"/>
              </a:rPr>
              <a:t>命令指定的文件和用</a:t>
            </a:r>
            <a:r>
              <a:rPr lang="en-US" altLang="zh-CN">
                <a:solidFill>
                  <a:schemeClr val="tx1"/>
                </a:solidFill>
                <a:latin typeface="黑体" panose="02010609060101010101" charset="-122"/>
                <a:ea typeface="黑体" panose="02010609060101010101" charset="-122"/>
              </a:rPr>
              <a:t>#define</a:t>
            </a:r>
            <a:r>
              <a:rPr lang="zh-CN" altLang="en-US">
                <a:solidFill>
                  <a:schemeClr val="tx1"/>
                </a:solidFill>
                <a:latin typeface="黑体" panose="02010609060101010101" charset="-122"/>
                <a:ea typeface="黑体" panose="02010609060101010101" charset="-122"/>
              </a:rPr>
              <a:t>声明指定的宏。</a:t>
            </a:r>
          </a:p>
          <a:p>
            <a:pPr marL="317500" lvl="1" indent="0" eaLnBrk="1" hangingPunct="1">
              <a:spcBef>
                <a:spcPct val="25000"/>
              </a:spcBef>
              <a:buFontTx/>
              <a:buNone/>
            </a:pPr>
            <a:r>
              <a:rPr lang="zh-CN" altLang="en-US">
                <a:solidFill>
                  <a:schemeClr val="tx1"/>
                </a:solidFill>
                <a:latin typeface="黑体" panose="02010609060101010101" charset="-122"/>
                <a:ea typeface="黑体" panose="02010609060101010101" charset="-122"/>
              </a:rPr>
              <a:t>编译：将预处理后的源程序文件编译生成相应的</a:t>
            </a:r>
            <a:r>
              <a:rPr lang="zh-CN" altLang="en-US">
                <a:solidFill>
                  <a:srgbClr val="53ABE2"/>
                </a:solidFill>
                <a:latin typeface="黑体" panose="02010609060101010101" charset="-122"/>
                <a:ea typeface="黑体" panose="02010609060101010101" charset="-122"/>
              </a:rPr>
              <a:t>汇编语言程序。</a:t>
            </a:r>
          </a:p>
          <a:p>
            <a:pPr marL="317500" lvl="1" indent="0" eaLnBrk="1" hangingPunct="1">
              <a:spcBef>
                <a:spcPct val="25000"/>
              </a:spcBef>
              <a:buFontTx/>
              <a:buNone/>
            </a:pPr>
            <a:r>
              <a:rPr lang="en-US" altLang="zh-CN" b="0" dirty="0">
                <a:solidFill>
                  <a:srgbClr val="DF664A"/>
                </a:solidFill>
                <a:latin typeface="黑体" panose="02010609060101010101" charset="-122"/>
                <a:ea typeface="黑体" panose="02010609060101010101" charset="-122"/>
                <a:cs typeface="黑体" panose="02010609060101010101" charset="-122"/>
              </a:rPr>
              <a:t>汇编：</a:t>
            </a:r>
            <a:r>
              <a:rPr lang="zh-CN" altLang="en-US">
                <a:solidFill>
                  <a:schemeClr val="tx1"/>
                </a:solidFill>
                <a:latin typeface="黑体" panose="02010609060101010101" charset="-122"/>
                <a:ea typeface="黑体" panose="02010609060101010101" charset="-122"/>
              </a:rPr>
              <a:t>由</a:t>
            </a:r>
            <a:r>
              <a:rPr lang="zh-CN" altLang="en-US">
                <a:solidFill>
                  <a:srgbClr val="53ABE2"/>
                </a:solidFill>
                <a:latin typeface="黑体" panose="02010609060101010101" charset="-122"/>
                <a:ea typeface="黑体" panose="02010609060101010101" charset="-122"/>
              </a:rPr>
              <a:t>汇编程序</a:t>
            </a:r>
            <a:r>
              <a:rPr lang="zh-CN" altLang="en-US">
                <a:solidFill>
                  <a:schemeClr val="tx1"/>
                </a:solidFill>
                <a:latin typeface="黑体" panose="02010609060101010101" charset="-122"/>
                <a:ea typeface="黑体" panose="02010609060101010101" charset="-122"/>
              </a:rPr>
              <a:t>将</a:t>
            </a:r>
            <a:r>
              <a:rPr lang="zh-CN" altLang="en-US">
                <a:solidFill>
                  <a:srgbClr val="53ABE2"/>
                </a:solidFill>
                <a:latin typeface="黑体" panose="02010609060101010101" charset="-122"/>
                <a:ea typeface="黑体" panose="02010609060101010101" charset="-122"/>
              </a:rPr>
              <a:t>汇编语言源程序</a:t>
            </a:r>
            <a:r>
              <a:rPr lang="zh-CN" altLang="en-US">
                <a:solidFill>
                  <a:schemeClr val="tx1"/>
                </a:solidFill>
                <a:latin typeface="黑体" panose="02010609060101010101" charset="-122"/>
                <a:ea typeface="黑体" panose="02010609060101010101" charset="-122"/>
              </a:rPr>
              <a:t>文件转换为</a:t>
            </a:r>
            <a:r>
              <a:rPr lang="zh-CN" altLang="en-US">
                <a:solidFill>
                  <a:srgbClr val="53ABE2"/>
                </a:solidFill>
                <a:latin typeface="黑体" panose="02010609060101010101" charset="-122"/>
                <a:ea typeface="黑体" panose="02010609060101010101" charset="-122"/>
              </a:rPr>
              <a:t>可重定位的机器语言目标代码文件。</a:t>
            </a:r>
          </a:p>
          <a:p>
            <a:pPr marL="317500" lvl="1" indent="0" eaLnBrk="1" hangingPunct="1">
              <a:spcBef>
                <a:spcPct val="25000"/>
              </a:spcBef>
              <a:buFontTx/>
              <a:buNone/>
            </a:pPr>
            <a:r>
              <a:rPr lang="en-US" altLang="zh-CN" b="0" dirty="0">
                <a:solidFill>
                  <a:srgbClr val="DF664A"/>
                </a:solidFill>
                <a:latin typeface="黑体" panose="02010609060101010101" charset="-122"/>
                <a:ea typeface="黑体" panose="02010609060101010101" charset="-122"/>
                <a:cs typeface="黑体" panose="02010609060101010101" charset="-122"/>
              </a:rPr>
              <a:t>链接：</a:t>
            </a:r>
            <a:r>
              <a:rPr lang="zh-CN" altLang="en-US">
                <a:solidFill>
                  <a:schemeClr val="tx1"/>
                </a:solidFill>
                <a:latin typeface="黑体" panose="02010609060101010101" charset="-122"/>
                <a:ea typeface="黑体" panose="02010609060101010101" charset="-122"/>
              </a:rPr>
              <a:t>由链接器将多个可重定位的机器语言目标文件以及库例程（如</a:t>
            </a:r>
            <a:r>
              <a:rPr lang="en-US" altLang="zh-CN">
                <a:solidFill>
                  <a:schemeClr val="tx1"/>
                </a:solidFill>
                <a:latin typeface="黑体" panose="02010609060101010101" charset="-122"/>
                <a:ea typeface="黑体" panose="02010609060101010101" charset="-122"/>
              </a:rPr>
              <a:t>printf()</a:t>
            </a:r>
            <a:r>
              <a:rPr lang="zh-CN" altLang="en-US">
                <a:solidFill>
                  <a:schemeClr val="tx1"/>
                </a:solidFill>
                <a:latin typeface="黑体" panose="02010609060101010101" charset="-122"/>
                <a:ea typeface="黑体" panose="02010609060101010101" charset="-122"/>
              </a:rPr>
              <a:t>库函数）链接起来，生成最终的</a:t>
            </a:r>
            <a:r>
              <a:rPr lang="zh-CN" altLang="en-US">
                <a:solidFill>
                  <a:srgbClr val="53ABE2"/>
                </a:solidFill>
                <a:latin typeface="黑体" panose="02010609060101010101" charset="-122"/>
                <a:ea typeface="黑体" panose="02010609060101010101" charset="-122"/>
              </a:rPr>
              <a:t>可执行目标文件。 </a:t>
            </a:r>
          </a:p>
        </p:txBody>
      </p:sp>
      <p:sp>
        <p:nvSpPr>
          <p:cNvPr id="551945" name="Text Box 9"/>
          <p:cNvSpPr txBox="1">
            <a:spLocks noChangeArrowheads="1"/>
          </p:cNvSpPr>
          <p:nvPr/>
        </p:nvSpPr>
        <p:spPr bwMode="auto">
          <a:xfrm>
            <a:off x="0" y="838359"/>
            <a:ext cx="4083844" cy="398780"/>
          </a:xfrm>
          <a:prstGeom prst="rect">
            <a:avLst/>
          </a:prstGeom>
          <a:noFill/>
          <a:ln w="9525">
            <a:noFill/>
            <a:miter lim="800000"/>
          </a:ln>
          <a:effectLst/>
        </p:spPr>
        <p:txBody>
          <a:bodyPr>
            <a:spAutoFit/>
          </a:bodyPr>
          <a:lstStyle/>
          <a:p>
            <a:pPr eaLnBrk="1" hangingPunct="1">
              <a:spcBef>
                <a:spcPct val="50000"/>
              </a:spcBef>
            </a:pPr>
            <a:r>
              <a:rPr lang="en-US" altLang="zh-CN" sz="2000" dirty="0">
                <a:solidFill>
                  <a:srgbClr val="DF664A"/>
                </a:solidFill>
                <a:latin typeface="黑体" panose="02010609060101010101" charset="-122"/>
                <a:cs typeface="黑体" panose="02010609060101010101" charset="-122"/>
              </a:rPr>
              <a:t>用GCC编译器套件进行转换的过程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51941">
                                            <p:txEl>
                                              <p:pRg st="0" end="0"/>
                                            </p:txEl>
                                          </p:spTgt>
                                        </p:tgtEl>
                                        <p:attrNameLst>
                                          <p:attrName>style.visibility</p:attrName>
                                        </p:attrNameLst>
                                      </p:cBhvr>
                                      <p:to>
                                        <p:strVal val="visible"/>
                                      </p:to>
                                    </p:set>
                                    <p:animEffect transition="in" filter="blinds(horizontal)">
                                      <p:cBhvr>
                                        <p:cTn id="35" dur="500"/>
                                        <p:tgtEl>
                                          <p:spTgt spid="55194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51941">
                                            <p:txEl>
                                              <p:pRg st="1" end="1"/>
                                            </p:txEl>
                                          </p:spTgt>
                                        </p:tgtEl>
                                        <p:attrNameLst>
                                          <p:attrName>style.visibility</p:attrName>
                                        </p:attrNameLst>
                                      </p:cBhvr>
                                      <p:to>
                                        <p:strVal val="visible"/>
                                      </p:to>
                                    </p:set>
                                    <p:animEffect transition="in" filter="blinds(horizontal)">
                                      <p:cBhvr>
                                        <p:cTn id="40" dur="500"/>
                                        <p:tgtEl>
                                          <p:spTgt spid="551941">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51941">
                                            <p:txEl>
                                              <p:pRg st="2" end="2"/>
                                            </p:txEl>
                                          </p:spTgt>
                                        </p:tgtEl>
                                        <p:attrNameLst>
                                          <p:attrName>style.visibility</p:attrName>
                                        </p:attrNameLst>
                                      </p:cBhvr>
                                      <p:to>
                                        <p:strVal val="visible"/>
                                      </p:to>
                                    </p:set>
                                    <p:animEffect transition="in" filter="blinds(horizontal)">
                                      <p:cBhvr>
                                        <p:cTn id="45" dur="500"/>
                                        <p:tgtEl>
                                          <p:spTgt spid="55194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51941">
                                            <p:txEl>
                                              <p:pRg st="3" end="3"/>
                                            </p:txEl>
                                          </p:spTgt>
                                        </p:tgtEl>
                                        <p:attrNameLst>
                                          <p:attrName>style.visibility</p:attrName>
                                        </p:attrNameLst>
                                      </p:cBhvr>
                                      <p:to>
                                        <p:strVal val="visible"/>
                                      </p:to>
                                    </p:set>
                                    <p:animEffect transition="in" filter="blinds(horizontal)">
                                      <p:cBhvr>
                                        <p:cTn id="50" dur="500"/>
                                        <p:tgtEl>
                                          <p:spTgt spid="5519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3288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递归函数调用</a:t>
            </a:r>
          </a:p>
        </p:txBody>
      </p:sp>
      <p:sp>
        <p:nvSpPr>
          <p:cNvPr id="77835"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 Recursive </a:t>
            </a:r>
            <a:r>
              <a:rPr lang="en-US" sz="1800" b="1" dirty="0" err="1">
                <a:solidFill>
                  <a:schemeClr val="tx1"/>
                </a:solidFill>
                <a:latin typeface="Courier New" panose="02070309020205020404" charset="0"/>
                <a:cs typeface="Courier New" panose="02070309020205020404" charset="0"/>
                <a:sym typeface="Courier New Bold" charset="0"/>
              </a:rPr>
              <a:t>popcount</a:t>
            </a:r>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if (x == 0)</a:t>
            </a:r>
          </a:p>
          <a:p>
            <a:pPr algn="l"/>
            <a:r>
              <a:rPr lang="en-US" sz="1800" b="1" dirty="0">
                <a:solidFill>
                  <a:schemeClr val="tx1"/>
                </a:solidFill>
                <a:latin typeface="Courier New" panose="02070309020205020404" charset="0"/>
                <a:cs typeface="Courier New" panose="02070309020205020404" charset="0"/>
                <a:sym typeface="Courier New Bold" charset="0"/>
              </a:rPr>
              <a:t>    return 0;</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return (x &amp; 1) </a:t>
            </a:r>
          </a:p>
          <a:p>
            <a:pPr algn="l"/>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err="1">
                <a:solidFill>
                  <a:srgbClr val="FF0000"/>
                </a:solidFill>
                <a:latin typeface="Courier New" panose="02070309020205020404" charset="0"/>
                <a:cs typeface="Courier New" panose="02070309020205020404" charset="0"/>
                <a:sym typeface="Courier New Bold" charset="0"/>
              </a:rPr>
              <a:t>pcount_r</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a:solidFill>
                  <a:schemeClr val="tx1"/>
                </a:solidFill>
                <a:latin typeface="Courier New" panose="02070309020205020404" charset="0"/>
                <a:cs typeface="Courier New" panose="02070309020205020404" charset="0"/>
                <a:sym typeface="Courier New Bold" charset="0"/>
              </a:rPr>
              <a:t>x &gt;&gt; 1</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77838" name="Rectangle 14"/>
          <p:cNvSpPr/>
          <p:nvPr/>
        </p:nvSpPr>
        <p:spPr bwMode="auto">
          <a:xfrm>
            <a:off x="5486400" y="12954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testq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je      .L6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pushq</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movq</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andl</a:t>
            </a:r>
            <a:r>
              <a:rPr lang="en-US" sz="1800" b="1" dirty="0">
                <a:latin typeface="Courier New" panose="02070309020205020404" charset="0"/>
                <a:cs typeface="Courier New" panose="02070309020205020404" charset="0"/>
                <a:sym typeface="Courier New Bold" charset="0"/>
              </a:rPr>
              <a:t>    $1, %</a:t>
            </a:r>
            <a:r>
              <a:rPr lang="en-US" sz="1800" b="1" dirty="0" err="1">
                <a:latin typeface="Courier New" panose="02070309020205020404" charset="0"/>
                <a:cs typeface="Courier New" panose="02070309020205020404" charset="0"/>
                <a:sym typeface="Courier New Bold" charset="0"/>
              </a:rPr>
              <a:t>ebx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shrq</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call    </a:t>
            </a:r>
            <a:r>
              <a:rPr lang="en-US" sz="1800" b="1" dirty="0" err="1">
                <a:solidFill>
                  <a:srgbClr val="FF0000"/>
                </a:solidFill>
                <a:latin typeface="Courier New" panose="02070309020205020404" charset="0"/>
                <a:cs typeface="Courier New" panose="02070309020205020404" charset="0"/>
                <a:sym typeface="Courier New Bold" charset="0"/>
              </a:rPr>
              <a:t>pcount_r</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rep; ret</a:t>
            </a:r>
          </a:p>
        </p:txBody>
      </p:sp>
      <p:graphicFrame>
        <p:nvGraphicFramePr>
          <p:cNvPr id="6" name="Table 19"/>
          <p:cNvGraphicFramePr>
            <a:graphicFrameLocks noGrp="1"/>
          </p:cNvGraphicFramePr>
          <p:nvPr/>
        </p:nvGraphicFramePr>
        <p:xfrm>
          <a:off x="228600" y="4724400"/>
          <a:ext cx="5181601" cy="138684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val="20000"/>
                    </a:ext>
                  </a:extLst>
                </a:gridCol>
                <a:gridCol w="2015067">
                  <a:extLst>
                    <a:ext uri="{9D8B030D-6E8A-4147-A177-3AD203B41FA5}">
                      <a16:colId xmlns:a16="http://schemas.microsoft.com/office/drawing/2014/main" val="20001"/>
                    </a:ext>
                  </a:extLst>
                </a:gridCol>
                <a:gridCol w="2015067">
                  <a:extLst>
                    <a:ext uri="{9D8B030D-6E8A-4147-A177-3AD203B41FA5}">
                      <a16:colId xmlns:a16="http://schemas.microsoft.com/office/drawing/2014/main" val="20002"/>
                    </a:ext>
                  </a:extLst>
                </a:gridCol>
              </a:tblGrid>
              <a:tr h="304800">
                <a:tc>
                  <a:txBody>
                    <a:bodyPr/>
                    <a:lstStyle/>
                    <a:p>
                      <a:r>
                        <a:rPr lang="en-US" dirty="0">
                          <a:latin typeface="Calibri" panose="020F0502020204030204"/>
                          <a:cs typeface="Calibri" panose="020F0502020204030204"/>
                        </a:rPr>
                        <a:t>Register</a:t>
                      </a:r>
                    </a:p>
                  </a:txBody>
                  <a:tcPr/>
                </a:tc>
                <a:tc>
                  <a:txBody>
                    <a:bodyPr/>
                    <a:lstStyle/>
                    <a:p>
                      <a:r>
                        <a:rPr lang="en-US" dirty="0">
                          <a:latin typeface="Calibri" panose="020F0502020204030204"/>
                          <a:cs typeface="Calibri" panose="020F0502020204030204"/>
                        </a:rPr>
                        <a:t>Use(s)</a:t>
                      </a:r>
                    </a:p>
                  </a:txBody>
                  <a:tcPr/>
                </a:tc>
                <a:tc>
                  <a:txBody>
                    <a:bodyPr/>
                    <a:lstStyle/>
                    <a:p>
                      <a:r>
                        <a:rPr lang="en-US" dirty="0">
                          <a:latin typeface="Calibri" panose="020F0502020204030204"/>
                          <a:cs typeface="Calibri" panose="020F0502020204030204"/>
                        </a:rPr>
                        <a:t>Type</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rbx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a:latin typeface="Courier New" panose="02070309020205020404"/>
                          <a:cs typeface="Courier New" panose="02070309020205020404"/>
                        </a:rPr>
                        <a:t>x &amp; 1</a:t>
                      </a:r>
                      <a:endParaRPr lang="en-US" b="0" i="0" dirty="0">
                        <a:latin typeface="+mn-lt"/>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a:cs typeface="Courier New" panose="02070309020205020404"/>
                          <a:sym typeface="+mn-ea"/>
                        </a:rPr>
                        <a:t>被调用者保存</a:t>
                      </a:r>
                      <a:endParaRPr lang="en-US" b="0" i="0" dirty="0">
                        <a:latin typeface="+mn-lt"/>
                        <a:cs typeface="Courier New" panose="02070309020205020404"/>
                      </a:endParaRPr>
                    </a:p>
                  </a:txBody>
                  <a:tcPr/>
                </a:tc>
                <a:extLst>
                  <a:ext uri="{0D108BD9-81ED-4DB2-BD59-A6C34878D82A}">
                    <a16:rowId xmlns:a16="http://schemas.microsoft.com/office/drawing/2014/main" val="10001"/>
                  </a:ext>
                </a:extLst>
              </a:tr>
              <a:tr h="3810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baseline="0" dirty="0">
                          <a:latin typeface="+mn-lt"/>
                          <a:cs typeface="Courier New" panose="02070309020205020404"/>
                        </a:rPr>
                        <a:t>递归调用</a:t>
                      </a:r>
                    </a:p>
                    <a:p>
                      <a:pPr marL="0" marR="0" indent="0" algn="l" defTabSz="914400" rtl="0" eaLnBrk="1" fontAlgn="auto" latinLnBrk="0" hangingPunct="1">
                        <a:lnSpc>
                          <a:spcPct val="100000"/>
                        </a:lnSpc>
                        <a:spcBef>
                          <a:spcPts val="0"/>
                        </a:spcBef>
                        <a:spcAft>
                          <a:spcPts val="0"/>
                        </a:spcAft>
                        <a:buClrTx/>
                        <a:buSzTx/>
                        <a:buFontTx/>
                        <a:buNone/>
                        <a:defRPr/>
                      </a:pPr>
                      <a:r>
                        <a:rPr lang="en-US" b="0" i="0" baseline="0" dirty="0">
                          <a:latin typeface="+mn-lt"/>
                          <a:cs typeface="Courier New" panose="02070309020205020404"/>
                        </a:rPr>
                        <a:t> </a:t>
                      </a:r>
                      <a:r>
                        <a:rPr lang="zh-CN" altLang="en-US" b="0" i="0" baseline="0" dirty="0">
                          <a:latin typeface="+mn-lt"/>
                          <a:cs typeface="Courier New" panose="02070309020205020404"/>
                        </a:rPr>
                        <a:t>返回值</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b="0" i="0" dirty="0">
                        <a:latin typeface="+mn-lt"/>
                        <a:cs typeface="Courier New" panose="02070309020205020404"/>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3288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递归函数结果</a:t>
            </a:r>
          </a:p>
        </p:txBody>
      </p:sp>
      <p:sp>
        <p:nvSpPr>
          <p:cNvPr id="4"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 Recursive </a:t>
            </a:r>
            <a:r>
              <a:rPr lang="en-US" sz="1800" b="1" dirty="0" err="1">
                <a:solidFill>
                  <a:schemeClr val="tx1"/>
                </a:solidFill>
                <a:latin typeface="Courier New" panose="02070309020205020404" charset="0"/>
                <a:cs typeface="Courier New" panose="02070309020205020404" charset="0"/>
                <a:sym typeface="Courier New Bold" charset="0"/>
              </a:rPr>
              <a:t>popcount</a:t>
            </a:r>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if (x == 0)</a:t>
            </a:r>
          </a:p>
          <a:p>
            <a:pPr algn="l"/>
            <a:r>
              <a:rPr lang="en-US" sz="1800" b="1" dirty="0">
                <a:solidFill>
                  <a:schemeClr val="tx1"/>
                </a:solidFill>
                <a:latin typeface="Courier New" panose="02070309020205020404" charset="0"/>
                <a:cs typeface="Courier New" panose="02070309020205020404" charset="0"/>
                <a:sym typeface="Courier New Bold" charset="0"/>
              </a:rPr>
              <a:t>    return 0;</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return (x &amp; 1) </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(x &gt;&gt; 1);</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 name="Rectangle 14"/>
          <p:cNvSpPr/>
          <p:nvPr/>
        </p:nvSpPr>
        <p:spPr bwMode="auto">
          <a:xfrm>
            <a:off x="5486400" y="12954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testq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je      .L6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pushq</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movq</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andl</a:t>
            </a:r>
            <a:r>
              <a:rPr lang="en-US" sz="1800" b="1" dirty="0">
                <a:latin typeface="Courier New" panose="02070309020205020404" charset="0"/>
                <a:cs typeface="Courier New" panose="02070309020205020404" charset="0"/>
                <a:sym typeface="Courier New Bold" charset="0"/>
              </a:rPr>
              <a:t>    $1, %</a:t>
            </a:r>
            <a:r>
              <a:rPr lang="en-US" sz="1800" b="1" dirty="0" err="1">
                <a:latin typeface="Courier New" panose="02070309020205020404" charset="0"/>
                <a:cs typeface="Courier New" panose="02070309020205020404" charset="0"/>
                <a:sym typeface="Courier New Bold" charset="0"/>
              </a:rPr>
              <a:t>ebx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shrq</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addq</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rbx</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rax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popq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rep; ret</a:t>
            </a:r>
          </a:p>
        </p:txBody>
      </p:sp>
      <p:graphicFrame>
        <p:nvGraphicFramePr>
          <p:cNvPr id="20" name="Table 19"/>
          <p:cNvGraphicFramePr>
            <a:graphicFrameLocks noGrp="1"/>
          </p:cNvGraphicFramePr>
          <p:nvPr/>
        </p:nvGraphicFramePr>
        <p:xfrm>
          <a:off x="228600" y="4724400"/>
          <a:ext cx="5181601" cy="1127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val="20000"/>
                    </a:ext>
                  </a:extLst>
                </a:gridCol>
                <a:gridCol w="2015490">
                  <a:extLst>
                    <a:ext uri="{9D8B030D-6E8A-4147-A177-3AD203B41FA5}">
                      <a16:colId xmlns:a16="http://schemas.microsoft.com/office/drawing/2014/main" val="20001"/>
                    </a:ext>
                  </a:extLst>
                </a:gridCol>
                <a:gridCol w="2014644">
                  <a:extLst>
                    <a:ext uri="{9D8B030D-6E8A-4147-A177-3AD203B41FA5}">
                      <a16:colId xmlns:a16="http://schemas.microsoft.com/office/drawing/2014/main" val="20002"/>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rbx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a:latin typeface="Courier New" panose="02070309020205020404"/>
                          <a:cs typeface="Courier New" panose="02070309020205020404"/>
                        </a:rPr>
                        <a:t>x &amp; 1</a:t>
                      </a:r>
                      <a:endParaRPr lang="en-US" b="0" i="0" dirty="0">
                        <a:latin typeface="+mn-lt"/>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latin typeface="+mn-lt"/>
                          <a:cs typeface="Courier New" panose="02070309020205020404"/>
                        </a:rPr>
                        <a:t>被调用者保存</a:t>
                      </a:r>
                    </a:p>
                  </a:txBody>
                  <a:tcPr/>
                </a:tc>
                <a:extLst>
                  <a:ext uri="{0D108BD9-81ED-4DB2-BD59-A6C34878D82A}">
                    <a16:rowId xmlns:a16="http://schemas.microsoft.com/office/drawing/2014/main" val="10001"/>
                  </a:ext>
                </a:extLst>
              </a:tr>
              <a:tr h="3810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latin typeface="+mn-lt"/>
                          <a:cs typeface="Courier New" panose="02070309020205020404"/>
                        </a:rPr>
                        <a:t>返回值</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b="0" i="0" dirty="0">
                        <a:latin typeface="+mn-lt"/>
                        <a:cs typeface="Courier New" panose="02070309020205020404"/>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3288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递归函数完成</a:t>
            </a:r>
          </a:p>
        </p:txBody>
      </p:sp>
      <p:graphicFrame>
        <p:nvGraphicFramePr>
          <p:cNvPr id="20" name="Table 19"/>
          <p:cNvGraphicFramePr>
            <a:graphicFrameLocks noGrp="1"/>
          </p:cNvGraphicFramePr>
          <p:nvPr/>
        </p:nvGraphicFramePr>
        <p:xfrm>
          <a:off x="228600" y="4724400"/>
          <a:ext cx="5260552" cy="746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val="20000"/>
                    </a:ext>
                  </a:extLst>
                </a:gridCol>
                <a:gridCol w="2015490">
                  <a:extLst>
                    <a:ext uri="{9D8B030D-6E8A-4147-A177-3AD203B41FA5}">
                      <a16:colId xmlns:a16="http://schemas.microsoft.com/office/drawing/2014/main" val="20001"/>
                    </a:ext>
                  </a:extLst>
                </a:gridCol>
                <a:gridCol w="2093595">
                  <a:extLst>
                    <a:ext uri="{9D8B030D-6E8A-4147-A177-3AD203B41FA5}">
                      <a16:colId xmlns:a16="http://schemas.microsoft.com/office/drawing/2014/main" val="20002"/>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a:latin typeface="+mn-lt"/>
                          <a:cs typeface="Courier New" panose="02070309020205020404"/>
                        </a:rPr>
                        <a:t>返回值</a:t>
                      </a:r>
                    </a:p>
                  </a:txBody>
                  <a:tcPr/>
                </a:tc>
                <a:tc>
                  <a:txBody>
                    <a:bodyPr/>
                    <a:lstStyle/>
                    <a:p>
                      <a:r>
                        <a:rPr lang="zh-CN" altLang="en-US" b="0" i="0" dirty="0">
                          <a:latin typeface="+mn-lt"/>
                          <a:cs typeface="Courier New" panose="02070309020205020404"/>
                        </a:rPr>
                        <a:t>返回值</a:t>
                      </a:r>
                    </a:p>
                  </a:txBody>
                  <a:tcPr/>
                </a:tc>
                <a:extLst>
                  <a:ext uri="{0D108BD9-81ED-4DB2-BD59-A6C34878D82A}">
                    <a16:rowId xmlns:a16="http://schemas.microsoft.com/office/drawing/2014/main" val="10001"/>
                  </a:ext>
                </a:extLst>
              </a:tr>
            </a:tbl>
          </a:graphicData>
        </a:graphic>
      </p:graphicFrame>
      <p:sp>
        <p:nvSpPr>
          <p:cNvPr id="77835"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 Recursive </a:t>
            </a:r>
            <a:r>
              <a:rPr lang="en-US" sz="1800" b="1" dirty="0" err="1">
                <a:solidFill>
                  <a:schemeClr val="tx1"/>
                </a:solidFill>
                <a:latin typeface="Courier New" panose="02070309020205020404" charset="0"/>
                <a:cs typeface="Courier New" panose="02070309020205020404" charset="0"/>
                <a:sym typeface="Courier New Bold" charset="0"/>
              </a:rPr>
              <a:t>popcount</a:t>
            </a:r>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if (x == 0)</a:t>
            </a:r>
          </a:p>
          <a:p>
            <a:pPr algn="l"/>
            <a:r>
              <a:rPr lang="en-US" sz="1800" b="1" dirty="0">
                <a:solidFill>
                  <a:schemeClr val="tx1"/>
                </a:solidFill>
                <a:latin typeface="Courier New" panose="02070309020205020404" charset="0"/>
                <a:cs typeface="Courier New" panose="02070309020205020404" charset="0"/>
                <a:sym typeface="Courier New Bold" charset="0"/>
              </a:rPr>
              <a:t>    return 0;</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return</a:t>
            </a:r>
            <a:r>
              <a:rPr lang="en-US" sz="1800" b="1" dirty="0">
                <a:solidFill>
                  <a:schemeClr val="tx1"/>
                </a:solidFill>
                <a:latin typeface="Courier New" panose="02070309020205020404" charset="0"/>
                <a:cs typeface="Courier New" panose="02070309020205020404" charset="0"/>
                <a:sym typeface="Courier New Bold" charset="0"/>
              </a:rPr>
              <a:t> (x &amp; 1) </a:t>
            </a:r>
          </a:p>
          <a:p>
            <a:pPr algn="l"/>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(x &gt;&gt; 1);</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77838" name="Rectangle 14"/>
          <p:cNvSpPr/>
          <p:nvPr/>
        </p:nvSpPr>
        <p:spPr bwMode="auto">
          <a:xfrm>
            <a:off x="5486400" y="9906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movl</a:t>
            </a:r>
            <a:r>
              <a:rPr lang="en-US" sz="1800" b="1" dirty="0">
                <a:solidFill>
                  <a:schemeClr val="tx1"/>
                </a:solidFill>
                <a:latin typeface="Courier New" panose="02070309020205020404" charset="0"/>
                <a:cs typeface="Courier New" panose="02070309020205020404" charset="0"/>
                <a:sym typeface="Courier New Bold" charset="0"/>
              </a:rPr>
              <a:t>    $0,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testq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je      .L6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pushq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movq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andl</a:t>
            </a:r>
            <a:r>
              <a:rPr lang="en-US" sz="1800" b="1" dirty="0">
                <a:solidFill>
                  <a:schemeClr val="tx1"/>
                </a:solidFill>
                <a:latin typeface="Courier New" panose="02070309020205020404" charset="0"/>
                <a:cs typeface="Courier New" panose="02070309020205020404" charset="0"/>
                <a:sym typeface="Courier New Bold" charset="0"/>
              </a:rPr>
              <a:t>    $1, %</a:t>
            </a:r>
            <a:r>
              <a:rPr lang="en-US" sz="1800" b="1" dirty="0" err="1">
                <a:solidFill>
                  <a:schemeClr val="tx1"/>
                </a:solidFill>
                <a:latin typeface="Courier New" panose="02070309020205020404" charset="0"/>
                <a:cs typeface="Courier New" panose="02070309020205020404" charset="0"/>
                <a:sym typeface="Courier New Bold" charset="0"/>
              </a:rPr>
              <a:t>ebx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shrq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addq</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popq</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rbx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rep; ret</a:t>
            </a:r>
          </a:p>
        </p:txBody>
      </p:sp>
      <p:sp>
        <p:nvSpPr>
          <p:cNvPr id="10" name="Line 10"/>
          <p:cNvSpPr>
            <a:spLocks noChangeShapeType="1"/>
          </p:cNvSpPr>
          <p:nvPr/>
        </p:nvSpPr>
        <p:spPr bwMode="auto">
          <a:xfrm flipH="1">
            <a:off x="7086600" y="57912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1" name="Rectangle 11"/>
          <p:cNvSpPr/>
          <p:nvPr/>
        </p:nvSpPr>
        <p:spPr bwMode="auto">
          <a:xfrm>
            <a:off x="7593013" y="55626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12" name="Rectangle 13"/>
          <p:cNvSpPr/>
          <p:nvPr/>
        </p:nvSpPr>
        <p:spPr bwMode="auto">
          <a:xfrm>
            <a:off x="5791200" y="50292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alibri Bold" charset="0"/>
                <a:ea typeface="Calibri Bold" charset="0"/>
                <a:cs typeface="Calibri Bold" charset="0"/>
                <a:sym typeface="Calibri Bold" charset="0"/>
              </a:rPr>
              <a:t>. . .</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2884805" cy="1000760"/>
          </a:xfrm>
          <a:prstGeom prst="rightArrow">
            <a:avLst/>
          </a:prstGeom>
          <a:solidFill>
            <a:srgbClr val="7030A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关于递归</a:t>
            </a:r>
          </a:p>
        </p:txBody>
      </p:sp>
      <p:sp>
        <p:nvSpPr>
          <p:cNvPr id="5" name="Rectangle 4"/>
          <p:cNvSpPr>
            <a:spLocks noGrp="1" noChangeArrowheads="1"/>
          </p:cNvSpPr>
          <p:nvPr/>
        </p:nvSpPr>
        <p:spPr>
          <a:xfrm>
            <a:off x="262255" y="1266825"/>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7030A0"/>
              </a:buClr>
            </a:pPr>
            <a:r>
              <a:rPr lang="zh-CN" altLang="en-US" dirty="0"/>
              <a:t>不考虑特殊情况的处理</a:t>
            </a:r>
          </a:p>
          <a:p>
            <a:pPr lvl="1">
              <a:buClr>
                <a:srgbClr val="FF99CC"/>
              </a:buClr>
            </a:pPr>
            <a:r>
              <a:rPr lang="en-US" dirty="0"/>
              <a:t>栈帧意味着每个函数调用都有私有</a:t>
            </a:r>
            <a:r>
              <a:rPr lang="zh-CN" altLang="en-US" dirty="0">
                <a:ea typeface="宋体" panose="02010600030101010101" pitchFamily="2" charset="-122"/>
              </a:rPr>
              <a:t>空间</a:t>
            </a:r>
            <a:r>
              <a:rPr lang="en-US" dirty="0"/>
              <a:t>。</a:t>
            </a:r>
          </a:p>
          <a:p>
            <a:pPr lvl="2"/>
            <a:r>
              <a:rPr lang="en-US" dirty="0"/>
              <a:t>保存的寄存器和</a:t>
            </a:r>
            <a:r>
              <a:rPr lang="zh-CN" altLang="en-US" dirty="0">
                <a:ea typeface="宋体" panose="02010600030101010101" pitchFamily="2" charset="-122"/>
              </a:rPr>
              <a:t>局部变量</a:t>
            </a:r>
          </a:p>
          <a:p>
            <a:pPr lvl="2"/>
            <a:r>
              <a:rPr lang="en-US" dirty="0"/>
              <a:t>保存返回的指针</a:t>
            </a:r>
          </a:p>
          <a:p>
            <a:pPr lvl="1">
              <a:buClr>
                <a:srgbClr val="FF99CC"/>
              </a:buClr>
            </a:pPr>
            <a:r>
              <a:rPr lang="en-US" dirty="0"/>
              <a:t>寄存器保存约定防止一个函数调用破坏另一个数据</a:t>
            </a:r>
          </a:p>
          <a:p>
            <a:pPr lvl="2"/>
            <a:r>
              <a:rPr lang="en-US" dirty="0"/>
              <a:t>除非C代码明确地这样做（如缓冲区溢出）</a:t>
            </a:r>
          </a:p>
          <a:p>
            <a:pPr lvl="1">
              <a:buClr>
                <a:srgbClr val="FF99CC"/>
              </a:buClr>
            </a:pPr>
            <a:r>
              <a:rPr lang="en-US" dirty="0"/>
              <a:t>栈规则遵循调用/返回模式</a:t>
            </a:r>
          </a:p>
          <a:p>
            <a:pPr lvl="2"/>
            <a:r>
              <a:rPr lang="en-US" dirty="0"/>
              <a:t>如果p调用q，则q在p之前返回。</a:t>
            </a:r>
          </a:p>
          <a:p>
            <a:pPr lvl="2"/>
            <a:r>
              <a:rPr lang="en-US" dirty="0"/>
              <a:t>后进先出</a:t>
            </a:r>
          </a:p>
          <a:p>
            <a:pPr>
              <a:buClr>
                <a:srgbClr val="7030A0"/>
              </a:buClr>
            </a:pPr>
            <a:r>
              <a:rPr lang="en-US" dirty="0"/>
              <a:t>适用于相互递归</a:t>
            </a:r>
          </a:p>
          <a:p>
            <a:pPr lvl="1">
              <a:buClr>
                <a:srgbClr val="FF99CC"/>
              </a:buClr>
            </a:pPr>
            <a:r>
              <a:rPr lang="en-US" dirty="0"/>
              <a:t>P </a:t>
            </a:r>
            <a:r>
              <a:rPr lang="zh-CN" altLang="en-US" dirty="0">
                <a:ea typeface="宋体" panose="02010600030101010101" pitchFamily="2" charset="-122"/>
              </a:rPr>
              <a:t>调用</a:t>
            </a:r>
            <a:r>
              <a:rPr lang="en-US" dirty="0"/>
              <a:t> Q; Q </a:t>
            </a:r>
            <a:r>
              <a:rPr lang="zh-CN" altLang="en-US" dirty="0">
                <a:ea typeface="宋体" panose="02010600030101010101" pitchFamily="2" charset="-122"/>
              </a:rPr>
              <a:t>调用</a:t>
            </a:r>
            <a:r>
              <a:rPr lang="en-US" dirty="0"/>
              <a:t> 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wipe(down)">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wipe(down)">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wipe(down)">
                                      <p:cBhvr>
                                        <p:cTn id="25" dur="500"/>
                                        <p:tgtEl>
                                          <p:spTgt spid="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wipe(down)">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wipe(down)">
                                      <p:cBhvr>
                                        <p:cTn id="35" dur="500"/>
                                        <p:tgtEl>
                                          <p:spTgt spid="5">
                                            <p:txEl>
                                              <p:pRg st="7" end="7"/>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wipe(down)">
                                      <p:cBhvr>
                                        <p:cTn id="38" dur="500"/>
                                        <p:tgtEl>
                                          <p:spTgt spid="5">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wipe(down)">
                                      <p:cBhvr>
                                        <p:cTn id="43" dur="500"/>
                                        <p:tgtEl>
                                          <p:spTgt spid="5">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
                                            <p:txEl>
                                              <p:pRg st="10" end="10"/>
                                            </p:txEl>
                                          </p:spTgt>
                                        </p:tgtEl>
                                        <p:attrNameLst>
                                          <p:attrName>style.visibility</p:attrName>
                                        </p:attrNameLst>
                                      </p:cBhvr>
                                      <p:to>
                                        <p:strVal val="visible"/>
                                      </p:to>
                                    </p:set>
                                    <p:animEffect transition="in" filter="wipe(down)">
                                      <p:cBhvr>
                                        <p:cTn id="4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16510" y="494030"/>
            <a:ext cx="5449570"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49" name="Rectangle 2"/>
          <p:cNvSpPr>
            <a:spLocks noChangeArrowheads="1"/>
          </p:cNvSpPr>
          <p:nvPr/>
        </p:nvSpPr>
        <p:spPr bwMode="auto">
          <a:xfrm>
            <a:off x="762000" y="14478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%rax</a:t>
            </a:r>
          </a:p>
        </p:txBody>
      </p:sp>
      <p:sp>
        <p:nvSpPr>
          <p:cNvPr id="27650" name="Rectangle 3"/>
          <p:cNvSpPr>
            <a:spLocks noChangeArrowheads="1"/>
          </p:cNvSpPr>
          <p:nvPr/>
        </p:nvSpPr>
        <p:spPr bwMode="auto">
          <a:xfrm>
            <a:off x="762000" y="20574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%rbx</a:t>
            </a:r>
          </a:p>
        </p:txBody>
      </p:sp>
      <p:sp>
        <p:nvSpPr>
          <p:cNvPr id="27651" name="Rectangle 4"/>
          <p:cNvSpPr>
            <a:spLocks noChangeArrowheads="1"/>
          </p:cNvSpPr>
          <p:nvPr/>
        </p:nvSpPr>
        <p:spPr bwMode="auto">
          <a:xfrm>
            <a:off x="762000" y="26670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%rcx</a:t>
            </a:r>
          </a:p>
        </p:txBody>
      </p:sp>
      <p:sp>
        <p:nvSpPr>
          <p:cNvPr id="27652" name="Rectangle 5"/>
          <p:cNvSpPr>
            <a:spLocks noChangeArrowheads="1"/>
          </p:cNvSpPr>
          <p:nvPr/>
        </p:nvSpPr>
        <p:spPr bwMode="auto">
          <a:xfrm>
            <a:off x="762000" y="32766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%rdx</a:t>
            </a:r>
          </a:p>
        </p:txBody>
      </p:sp>
      <p:sp>
        <p:nvSpPr>
          <p:cNvPr id="27653" name="Rectangle 6"/>
          <p:cNvSpPr>
            <a:spLocks noChangeArrowheads="1"/>
          </p:cNvSpPr>
          <p:nvPr/>
        </p:nvSpPr>
        <p:spPr bwMode="auto">
          <a:xfrm>
            <a:off x="762000" y="38862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%rsi</a:t>
            </a:r>
          </a:p>
        </p:txBody>
      </p:sp>
      <p:sp>
        <p:nvSpPr>
          <p:cNvPr id="27654" name="Rectangle 7"/>
          <p:cNvSpPr>
            <a:spLocks noChangeArrowheads="1"/>
          </p:cNvSpPr>
          <p:nvPr/>
        </p:nvSpPr>
        <p:spPr bwMode="auto">
          <a:xfrm>
            <a:off x="762000" y="44958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%rdi</a:t>
            </a:r>
          </a:p>
        </p:txBody>
      </p:sp>
      <p:sp>
        <p:nvSpPr>
          <p:cNvPr id="27655" name="Rectangle 8"/>
          <p:cNvSpPr>
            <a:spLocks noChangeArrowheads="1"/>
          </p:cNvSpPr>
          <p:nvPr/>
        </p:nvSpPr>
        <p:spPr bwMode="auto">
          <a:xfrm>
            <a:off x="762000" y="5105400"/>
            <a:ext cx="3505200" cy="533400"/>
          </a:xfrm>
          <a:prstGeom prst="rect">
            <a:avLst/>
          </a:prstGeom>
          <a:solidFill>
            <a:srgbClr val="EFBFBF"/>
          </a:solidFill>
          <a:ln w="25400">
            <a:solidFill>
              <a:schemeClr val="tx1"/>
            </a:solidFill>
            <a:miter lim="800000"/>
          </a:ln>
        </p:spPr>
        <p:txBody>
          <a:bodyPr wrap="none" anchor="ctr"/>
          <a:lstStyle/>
          <a:p>
            <a:pPr eaLnBrk="0" hangingPunct="0"/>
            <a:r>
              <a:rPr lang="en-US">
                <a:latin typeface="Courier New" panose="02070309020205020404" charset="0"/>
              </a:rPr>
              <a:t>%rsp</a:t>
            </a:r>
          </a:p>
        </p:txBody>
      </p:sp>
      <p:sp>
        <p:nvSpPr>
          <p:cNvPr id="27656" name="Rectangle 9"/>
          <p:cNvSpPr>
            <a:spLocks noChangeArrowheads="1"/>
          </p:cNvSpPr>
          <p:nvPr/>
        </p:nvSpPr>
        <p:spPr bwMode="auto">
          <a:xfrm>
            <a:off x="762000" y="57150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%rbp</a:t>
            </a:r>
          </a:p>
        </p:txBody>
      </p:sp>
      <p:sp>
        <p:nvSpPr>
          <p:cNvPr id="27657" name="Rectangle 10"/>
          <p:cNvSpPr>
            <a:spLocks noGrp="1" noChangeArrowheads="1"/>
          </p:cNvSpPr>
          <p:nvPr/>
        </p:nvSpPr>
        <p:spPr>
          <a:xfrm>
            <a:off x="279400" y="493713"/>
            <a:ext cx="8001000" cy="573087"/>
          </a:xfrm>
          <a:prstGeom prst="rect">
            <a:avLst/>
          </a:prstGeom>
          <a:noFill/>
          <a:ln w="9525">
            <a:noFill/>
            <a:miter lim="800000"/>
          </a:ln>
        </p:spPr>
        <p:txBody>
          <a:bodyPr vert="horz" wrap="square" lIns="91440" tIns="45720" rIns="91440" bIns="45720" numCol="1" anchor="ctr" anchorCtr="0" compatLnSpc="1"/>
          <a:lstStyle>
            <a:lvl1pPr marL="119380" indent="-119380" algn="l" rtl="0" fontAlgn="base">
              <a:spcBef>
                <a:spcPct val="0"/>
              </a:spcBef>
              <a:spcAft>
                <a:spcPct val="0"/>
              </a:spcAft>
              <a:defRPr sz="36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119380" indent="-119380" algn="l" rtl="0" fontAlgn="base">
              <a:spcBef>
                <a:spcPct val="0"/>
              </a:spcBef>
              <a:spcAft>
                <a:spcPct val="0"/>
              </a:spcAft>
              <a:defRPr sz="3600" b="1">
                <a:solidFill>
                  <a:schemeClr val="tx1"/>
                </a:solidFill>
                <a:latin typeface="Calibri" panose="020F0502020204030204" charset="0"/>
                <a:ea typeface="MS PGothic" panose="020B0600070205080204" pitchFamily="-96" charset="-128"/>
                <a:cs typeface="MS PGothic" panose="020B0600070205080204" pitchFamily="-96" charset="-128"/>
              </a:defRPr>
            </a:lvl2pPr>
            <a:lvl3pPr marL="119380" indent="-119380" algn="l" rtl="0" fontAlgn="base">
              <a:spcBef>
                <a:spcPct val="0"/>
              </a:spcBef>
              <a:spcAft>
                <a:spcPct val="0"/>
              </a:spcAft>
              <a:defRPr sz="3600" b="1">
                <a:solidFill>
                  <a:schemeClr val="tx1"/>
                </a:solidFill>
                <a:latin typeface="Calibri" panose="020F0502020204030204" charset="0"/>
                <a:ea typeface="MS PGothic" panose="020B0600070205080204" pitchFamily="-96" charset="-128"/>
                <a:cs typeface="MS PGothic" panose="020B0600070205080204" pitchFamily="-96" charset="-128"/>
              </a:defRPr>
            </a:lvl3pPr>
            <a:lvl4pPr marL="119380" indent="-119380" algn="l" rtl="0" fontAlgn="base">
              <a:spcBef>
                <a:spcPct val="0"/>
              </a:spcBef>
              <a:spcAft>
                <a:spcPct val="0"/>
              </a:spcAft>
              <a:defRPr sz="3600" b="1">
                <a:solidFill>
                  <a:schemeClr val="tx1"/>
                </a:solidFill>
                <a:latin typeface="Calibri" panose="020F0502020204030204" charset="0"/>
                <a:ea typeface="MS PGothic" panose="020B0600070205080204" pitchFamily="-96" charset="-128"/>
                <a:cs typeface="MS PGothic" panose="020B0600070205080204" pitchFamily="-96" charset="-128"/>
              </a:defRPr>
            </a:lvl4pPr>
            <a:lvl5pPr marL="119380" indent="-119380" algn="l" rtl="0" fontAlgn="base">
              <a:spcBef>
                <a:spcPct val="0"/>
              </a:spcBef>
              <a:spcAft>
                <a:spcPct val="0"/>
              </a:spcAft>
              <a:defRPr sz="3600" b="1">
                <a:solidFill>
                  <a:schemeClr val="tx1"/>
                </a:solidFill>
                <a:latin typeface="Calibri" panose="020F0502020204030204" charset="0"/>
                <a:ea typeface="MS PGothic" panose="020B0600070205080204" pitchFamily="-96" charset="-128"/>
                <a:cs typeface="MS PGothic" panose="020B0600070205080204" pitchFamily="-96" charset="-128"/>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r>
              <a:rPr lang="en-US" sz="3200" dirty="0">
                <a:solidFill>
                  <a:schemeClr val="bg1"/>
                </a:solidFill>
                <a:latin typeface="Calibri" panose="020F0502020204030204" charset="0"/>
              </a:rPr>
              <a:t>x86-64 </a:t>
            </a:r>
            <a:r>
              <a:rPr lang="zh-CN" altLang="en-US" sz="3200" dirty="0">
                <a:solidFill>
                  <a:schemeClr val="bg1"/>
                </a:solidFill>
                <a:latin typeface="Calibri" panose="020F0502020204030204" charset="0"/>
                <a:ea typeface="宋体" panose="02010600030101010101" pitchFamily="2" charset="-122"/>
              </a:rPr>
              <a:t>整数寄存器</a:t>
            </a:r>
            <a:r>
              <a:rPr lang="en-US" sz="3200" dirty="0">
                <a:solidFill>
                  <a:schemeClr val="bg1"/>
                </a:solidFill>
                <a:latin typeface="Calibri" panose="020F0502020204030204" charset="0"/>
              </a:rPr>
              <a:t>: </a:t>
            </a:r>
            <a:r>
              <a:rPr lang="zh-CN" altLang="en-US" sz="3200" dirty="0">
                <a:solidFill>
                  <a:schemeClr val="bg1"/>
                </a:solidFill>
                <a:latin typeface="Calibri" panose="020F0502020204030204" charset="0"/>
                <a:ea typeface="宋体" panose="02010600030101010101" pitchFamily="2" charset="-122"/>
              </a:rPr>
              <a:t>用法</a:t>
            </a:r>
          </a:p>
        </p:txBody>
      </p:sp>
      <p:sp>
        <p:nvSpPr>
          <p:cNvPr id="27658" name="Rectangle 20"/>
          <p:cNvSpPr>
            <a:spLocks noChangeArrowheads="1"/>
          </p:cNvSpPr>
          <p:nvPr/>
        </p:nvSpPr>
        <p:spPr bwMode="auto">
          <a:xfrm>
            <a:off x="4724400" y="14478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%r8</a:t>
            </a:r>
          </a:p>
        </p:txBody>
      </p:sp>
      <p:sp>
        <p:nvSpPr>
          <p:cNvPr id="27659" name="Rectangle 21"/>
          <p:cNvSpPr>
            <a:spLocks noChangeArrowheads="1"/>
          </p:cNvSpPr>
          <p:nvPr/>
        </p:nvSpPr>
        <p:spPr bwMode="auto">
          <a:xfrm>
            <a:off x="4724400" y="20574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%r9</a:t>
            </a:r>
          </a:p>
        </p:txBody>
      </p:sp>
      <p:sp>
        <p:nvSpPr>
          <p:cNvPr id="27660" name="Rectangle 22"/>
          <p:cNvSpPr>
            <a:spLocks noChangeArrowheads="1"/>
          </p:cNvSpPr>
          <p:nvPr/>
        </p:nvSpPr>
        <p:spPr bwMode="auto">
          <a:xfrm>
            <a:off x="4724400" y="26670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%r10</a:t>
            </a:r>
          </a:p>
        </p:txBody>
      </p:sp>
      <p:sp>
        <p:nvSpPr>
          <p:cNvPr id="27661" name="Rectangle 23"/>
          <p:cNvSpPr>
            <a:spLocks noChangeArrowheads="1"/>
          </p:cNvSpPr>
          <p:nvPr/>
        </p:nvSpPr>
        <p:spPr bwMode="auto">
          <a:xfrm>
            <a:off x="4724400" y="32766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%r11</a:t>
            </a:r>
          </a:p>
        </p:txBody>
      </p:sp>
      <p:sp>
        <p:nvSpPr>
          <p:cNvPr id="27662" name="Rectangle 24"/>
          <p:cNvSpPr>
            <a:spLocks noChangeArrowheads="1"/>
          </p:cNvSpPr>
          <p:nvPr/>
        </p:nvSpPr>
        <p:spPr bwMode="auto">
          <a:xfrm>
            <a:off x="4724400" y="38862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%r12</a:t>
            </a:r>
          </a:p>
        </p:txBody>
      </p:sp>
      <p:sp>
        <p:nvSpPr>
          <p:cNvPr id="27663" name="Rectangle 25"/>
          <p:cNvSpPr>
            <a:spLocks noChangeArrowheads="1"/>
          </p:cNvSpPr>
          <p:nvPr/>
        </p:nvSpPr>
        <p:spPr bwMode="auto">
          <a:xfrm>
            <a:off x="4724400" y="44958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%r13</a:t>
            </a:r>
          </a:p>
        </p:txBody>
      </p:sp>
      <p:sp>
        <p:nvSpPr>
          <p:cNvPr id="27664" name="Rectangle 26"/>
          <p:cNvSpPr>
            <a:spLocks noChangeArrowheads="1"/>
          </p:cNvSpPr>
          <p:nvPr/>
        </p:nvSpPr>
        <p:spPr bwMode="auto">
          <a:xfrm>
            <a:off x="4724400" y="51054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%r14</a:t>
            </a:r>
          </a:p>
        </p:txBody>
      </p:sp>
      <p:sp>
        <p:nvSpPr>
          <p:cNvPr id="27665" name="Rectangle 27"/>
          <p:cNvSpPr>
            <a:spLocks noChangeArrowheads="1"/>
          </p:cNvSpPr>
          <p:nvPr/>
        </p:nvSpPr>
        <p:spPr bwMode="auto">
          <a:xfrm>
            <a:off x="4724400" y="57150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%r15</a:t>
            </a:r>
          </a:p>
        </p:txBody>
      </p:sp>
      <p:sp>
        <p:nvSpPr>
          <p:cNvPr id="27666" name="TextBox 36"/>
          <p:cNvSpPr txBox="1">
            <a:spLocks noChangeArrowheads="1"/>
          </p:cNvSpPr>
          <p:nvPr/>
        </p:nvSpPr>
        <p:spPr bwMode="auto">
          <a:xfrm>
            <a:off x="2738438" y="5802313"/>
            <a:ext cx="1554480" cy="368300"/>
          </a:xfrm>
          <a:prstGeom prst="rect">
            <a:avLst/>
          </a:prstGeom>
          <a:noFill/>
          <a:ln w="9525">
            <a:noFill/>
            <a:miter lim="800000"/>
          </a:ln>
        </p:spPr>
        <p:txBody>
          <a:bodyPr wrap="none">
            <a:spAutoFit/>
          </a:bodyPr>
          <a:lstStyle/>
          <a:p>
            <a:pPr algn="l" eaLnBrk="0" hangingPunct="0"/>
            <a:r>
              <a:rPr lang="zh-CN" altLang="en-US">
                <a:latin typeface="Calibri" panose="020F0502020204030204" charset="0"/>
                <a:sym typeface="+mn-ea"/>
              </a:rPr>
              <a:t>被调用者保存</a:t>
            </a:r>
            <a:endParaRPr lang="en-US" sz="1800">
              <a:latin typeface="Calibri" panose="020F0502020204030204" charset="0"/>
            </a:endParaRPr>
          </a:p>
        </p:txBody>
      </p:sp>
      <p:sp>
        <p:nvSpPr>
          <p:cNvPr id="27667" name="TextBox 37"/>
          <p:cNvSpPr txBox="1">
            <a:spLocks noChangeArrowheads="1"/>
          </p:cNvSpPr>
          <p:nvPr/>
        </p:nvSpPr>
        <p:spPr bwMode="auto">
          <a:xfrm>
            <a:off x="6673533" y="5791200"/>
            <a:ext cx="15544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被调用者保存</a:t>
            </a:r>
            <a:endParaRPr lang="en-US" sz="1800">
              <a:latin typeface="Calibri" panose="020F0502020204030204" charset="0"/>
            </a:endParaRPr>
          </a:p>
        </p:txBody>
      </p:sp>
      <p:sp>
        <p:nvSpPr>
          <p:cNvPr id="27668" name="TextBox 38"/>
          <p:cNvSpPr txBox="1">
            <a:spLocks noChangeArrowheads="1"/>
          </p:cNvSpPr>
          <p:nvPr/>
        </p:nvSpPr>
        <p:spPr bwMode="auto">
          <a:xfrm>
            <a:off x="6665595" y="5181600"/>
            <a:ext cx="15544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被调用者保存</a:t>
            </a:r>
            <a:endParaRPr lang="en-US" sz="1800">
              <a:latin typeface="Calibri" panose="020F0502020204030204" charset="0"/>
            </a:endParaRPr>
          </a:p>
        </p:txBody>
      </p:sp>
      <p:sp>
        <p:nvSpPr>
          <p:cNvPr id="27669" name="TextBox 39"/>
          <p:cNvSpPr txBox="1">
            <a:spLocks noChangeArrowheads="1"/>
          </p:cNvSpPr>
          <p:nvPr/>
        </p:nvSpPr>
        <p:spPr bwMode="auto">
          <a:xfrm>
            <a:off x="6665595" y="4572000"/>
            <a:ext cx="15544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被调用者保存</a:t>
            </a:r>
            <a:endParaRPr lang="en-US" sz="1800">
              <a:latin typeface="Calibri" panose="020F0502020204030204" charset="0"/>
            </a:endParaRPr>
          </a:p>
        </p:txBody>
      </p:sp>
      <p:sp>
        <p:nvSpPr>
          <p:cNvPr id="27670" name="TextBox 40"/>
          <p:cNvSpPr txBox="1">
            <a:spLocks noChangeArrowheads="1"/>
          </p:cNvSpPr>
          <p:nvPr/>
        </p:nvSpPr>
        <p:spPr bwMode="auto">
          <a:xfrm>
            <a:off x="6660858" y="3962400"/>
            <a:ext cx="15544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被调用者保存</a:t>
            </a:r>
            <a:endParaRPr lang="en-US" sz="1800" dirty="0">
              <a:latin typeface="Calibri" panose="020F0502020204030204" charset="0"/>
            </a:endParaRPr>
          </a:p>
        </p:txBody>
      </p:sp>
      <p:sp>
        <p:nvSpPr>
          <p:cNvPr id="27671" name="TextBox 41"/>
          <p:cNvSpPr txBox="1">
            <a:spLocks noChangeArrowheads="1"/>
          </p:cNvSpPr>
          <p:nvPr/>
        </p:nvSpPr>
        <p:spPr bwMode="auto">
          <a:xfrm>
            <a:off x="6894195" y="2743200"/>
            <a:ext cx="13258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调用者保存</a:t>
            </a:r>
            <a:endParaRPr lang="en-US" sz="1800" dirty="0">
              <a:latin typeface="Calibri" panose="020F0502020204030204" charset="0"/>
            </a:endParaRPr>
          </a:p>
        </p:txBody>
      </p:sp>
      <p:sp>
        <p:nvSpPr>
          <p:cNvPr id="27672" name="TextBox 42"/>
          <p:cNvSpPr txBox="1">
            <a:spLocks noChangeArrowheads="1"/>
          </p:cNvSpPr>
          <p:nvPr/>
        </p:nvSpPr>
        <p:spPr bwMode="auto">
          <a:xfrm>
            <a:off x="2794000" y="2133600"/>
            <a:ext cx="155448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被调用者保存</a:t>
            </a:r>
          </a:p>
        </p:txBody>
      </p:sp>
      <p:sp>
        <p:nvSpPr>
          <p:cNvPr id="27673" name="TextBox 43"/>
          <p:cNvSpPr txBox="1">
            <a:spLocks noChangeArrowheads="1"/>
          </p:cNvSpPr>
          <p:nvPr/>
        </p:nvSpPr>
        <p:spPr bwMode="auto">
          <a:xfrm>
            <a:off x="2822575" y="5181600"/>
            <a:ext cx="86868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栈指针</a:t>
            </a:r>
          </a:p>
        </p:txBody>
      </p:sp>
      <p:sp>
        <p:nvSpPr>
          <p:cNvPr id="27674" name="TextBox 44"/>
          <p:cNvSpPr txBox="1">
            <a:spLocks noChangeArrowheads="1"/>
          </p:cNvSpPr>
          <p:nvPr/>
        </p:nvSpPr>
        <p:spPr bwMode="auto">
          <a:xfrm>
            <a:off x="6902138" y="3352800"/>
            <a:ext cx="13258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调用者保存</a:t>
            </a:r>
            <a:endParaRPr lang="en-US" sz="1800" dirty="0">
              <a:latin typeface="Calibri" panose="020F0502020204030204" charset="0"/>
            </a:endParaRPr>
          </a:p>
        </p:txBody>
      </p:sp>
      <p:sp>
        <p:nvSpPr>
          <p:cNvPr id="27675" name="TextBox 45"/>
          <p:cNvSpPr txBox="1">
            <a:spLocks noChangeArrowheads="1"/>
          </p:cNvSpPr>
          <p:nvPr/>
        </p:nvSpPr>
        <p:spPr bwMode="auto">
          <a:xfrm>
            <a:off x="2867025" y="1524000"/>
            <a:ext cx="86868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返回值</a:t>
            </a:r>
          </a:p>
        </p:txBody>
      </p:sp>
      <p:sp>
        <p:nvSpPr>
          <p:cNvPr id="27676" name="TextBox 46"/>
          <p:cNvSpPr txBox="1">
            <a:spLocks noChangeArrowheads="1"/>
          </p:cNvSpPr>
          <p:nvPr/>
        </p:nvSpPr>
        <p:spPr bwMode="auto">
          <a:xfrm>
            <a:off x="2841625" y="2754313"/>
            <a:ext cx="92075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参数</a:t>
            </a:r>
            <a:r>
              <a:rPr lang="en-US" sz="1800">
                <a:latin typeface="Calibri" panose="020F0502020204030204" charset="0"/>
              </a:rPr>
              <a:t> #4</a:t>
            </a:r>
          </a:p>
        </p:txBody>
      </p:sp>
      <p:sp>
        <p:nvSpPr>
          <p:cNvPr id="27677" name="TextBox 47"/>
          <p:cNvSpPr txBox="1">
            <a:spLocks noChangeArrowheads="1"/>
          </p:cNvSpPr>
          <p:nvPr/>
        </p:nvSpPr>
        <p:spPr bwMode="auto">
          <a:xfrm>
            <a:off x="2841625" y="4572000"/>
            <a:ext cx="92075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参数</a:t>
            </a:r>
            <a:r>
              <a:rPr lang="en-US" sz="1800">
                <a:latin typeface="Calibri" panose="020F0502020204030204" charset="0"/>
              </a:rPr>
              <a:t> #1</a:t>
            </a:r>
          </a:p>
        </p:txBody>
      </p:sp>
      <p:sp>
        <p:nvSpPr>
          <p:cNvPr id="27678" name="TextBox 48"/>
          <p:cNvSpPr txBox="1">
            <a:spLocks noChangeArrowheads="1"/>
          </p:cNvSpPr>
          <p:nvPr/>
        </p:nvSpPr>
        <p:spPr bwMode="auto">
          <a:xfrm>
            <a:off x="2841625" y="3363913"/>
            <a:ext cx="92075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参数</a:t>
            </a:r>
            <a:r>
              <a:rPr lang="en-US" sz="1800">
                <a:latin typeface="Calibri" panose="020F0502020204030204" charset="0"/>
              </a:rPr>
              <a:t> #3</a:t>
            </a:r>
          </a:p>
        </p:txBody>
      </p:sp>
      <p:sp>
        <p:nvSpPr>
          <p:cNvPr id="27679" name="TextBox 49"/>
          <p:cNvSpPr txBox="1">
            <a:spLocks noChangeArrowheads="1"/>
          </p:cNvSpPr>
          <p:nvPr/>
        </p:nvSpPr>
        <p:spPr bwMode="auto">
          <a:xfrm>
            <a:off x="2841625" y="3973513"/>
            <a:ext cx="92075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参数</a:t>
            </a:r>
            <a:r>
              <a:rPr lang="en-US" sz="1800">
                <a:latin typeface="Calibri" panose="020F0502020204030204" charset="0"/>
              </a:rPr>
              <a:t> #2</a:t>
            </a:r>
          </a:p>
        </p:txBody>
      </p:sp>
      <p:sp>
        <p:nvSpPr>
          <p:cNvPr id="27680" name="TextBox 50"/>
          <p:cNvSpPr txBox="1">
            <a:spLocks noChangeArrowheads="1"/>
          </p:cNvSpPr>
          <p:nvPr/>
        </p:nvSpPr>
        <p:spPr bwMode="auto">
          <a:xfrm>
            <a:off x="7302500" y="2133600"/>
            <a:ext cx="920750" cy="368300"/>
          </a:xfrm>
          <a:prstGeom prst="rect">
            <a:avLst/>
          </a:prstGeom>
          <a:noFill/>
          <a:ln w="9525">
            <a:noFill/>
            <a:miter lim="800000"/>
          </a:ln>
        </p:spPr>
        <p:txBody>
          <a:bodyPr wrap="none">
            <a:spAutoFit/>
          </a:bodyPr>
          <a:lstStyle/>
          <a:p>
            <a:pPr algn="r" eaLnBrk="0" hangingPunct="0"/>
            <a:r>
              <a:rPr lang="zh-CN" altLang="en-US" sz="1800">
                <a:latin typeface="Calibri" panose="020F0502020204030204" charset="0"/>
              </a:rPr>
              <a:t>参数</a:t>
            </a:r>
            <a:r>
              <a:rPr lang="en-US" sz="1800">
                <a:latin typeface="Calibri" panose="020F0502020204030204" charset="0"/>
              </a:rPr>
              <a:t> #6</a:t>
            </a:r>
          </a:p>
        </p:txBody>
      </p:sp>
      <p:sp>
        <p:nvSpPr>
          <p:cNvPr id="27681" name="TextBox 51"/>
          <p:cNvSpPr txBox="1">
            <a:spLocks noChangeArrowheads="1"/>
          </p:cNvSpPr>
          <p:nvPr/>
        </p:nvSpPr>
        <p:spPr bwMode="auto">
          <a:xfrm>
            <a:off x="7302500" y="1524000"/>
            <a:ext cx="920750" cy="368300"/>
          </a:xfrm>
          <a:prstGeom prst="rect">
            <a:avLst/>
          </a:prstGeom>
          <a:noFill/>
          <a:ln w="9525">
            <a:noFill/>
            <a:miter lim="800000"/>
          </a:ln>
        </p:spPr>
        <p:txBody>
          <a:bodyPr wrap="none">
            <a:spAutoFit/>
          </a:bodyPr>
          <a:lstStyle/>
          <a:p>
            <a:pPr algn="r" eaLnBrk="0" hangingPunct="0"/>
            <a:r>
              <a:rPr lang="zh-CN" altLang="en-US" sz="1800">
                <a:latin typeface="Calibri" panose="020F0502020204030204" charset="0"/>
              </a:rPr>
              <a:t>参数</a:t>
            </a:r>
            <a:r>
              <a:rPr lang="en-US" sz="1800">
                <a:latin typeface="Calibri" panose="020F0502020204030204" charset="0"/>
              </a:rPr>
              <a:t> #5</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9698" name="Rectangle 3"/>
          <p:cNvSpPr>
            <a:spLocks noGrp="1" noChangeArrowheads="1"/>
          </p:cNvSpPr>
          <p:nvPr/>
        </p:nvSpPr>
        <p:spPr>
          <a:xfrm>
            <a:off x="186055" y="119062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a:latin typeface="微软雅黑" panose="020B0503020204020204" charset="-122"/>
                <a:ea typeface="微软雅黑" panose="020B0503020204020204" charset="-122"/>
              </a:rPr>
              <a:t>通过寄存器传递给函数的参数</a:t>
            </a:r>
          </a:p>
          <a:p>
            <a:pPr lvl="1">
              <a:buClr>
                <a:srgbClr val="FF99CC"/>
              </a:buClr>
            </a:pPr>
            <a:r>
              <a:rPr lang="en-US" dirty="0">
                <a:latin typeface="微软雅黑" panose="020B0503020204020204" charset="-122"/>
                <a:ea typeface="微软雅黑" panose="020B0503020204020204" charset="-122"/>
              </a:rPr>
              <a:t>如果超过6个</a:t>
            </a:r>
            <a:r>
              <a:rPr lang="zh-CN" altLang="en-US" dirty="0">
                <a:latin typeface="微软雅黑" panose="020B0503020204020204" charset="-122"/>
                <a:ea typeface="微软雅黑" panose="020B0503020204020204" charset="-122"/>
              </a:rPr>
              <a:t>整数</a:t>
            </a:r>
            <a:r>
              <a:rPr lang="en-US" dirty="0">
                <a:latin typeface="微软雅黑" panose="020B0503020204020204" charset="-122"/>
                <a:ea typeface="微软雅黑" panose="020B0503020204020204" charset="-122"/>
              </a:rPr>
              <a:t>参数，则在栈上传递剩余部分</a:t>
            </a:r>
          </a:p>
          <a:p>
            <a:pPr lvl="1">
              <a:buClr>
                <a:srgbClr val="FF99CC"/>
              </a:buClr>
            </a:pPr>
            <a:r>
              <a:rPr lang="en-US" dirty="0">
                <a:latin typeface="微软雅黑" panose="020B0503020204020204" charset="-122"/>
                <a:ea typeface="微软雅黑" panose="020B0503020204020204" charset="-122"/>
              </a:rPr>
              <a:t>这些寄存器也可以作为调用者保存</a:t>
            </a:r>
          </a:p>
          <a:p>
            <a:pPr lvl="1"/>
            <a:endParaRPr lang="en-US" dirty="0">
              <a:latin typeface="微软雅黑" panose="020B0503020204020204" charset="-122"/>
              <a:ea typeface="微软雅黑" panose="020B0503020204020204" charset="-122"/>
            </a:endParaRPr>
          </a:p>
          <a:p>
            <a:pPr>
              <a:buClr>
                <a:srgbClr val="0D0D0D"/>
              </a:buClr>
            </a:pPr>
            <a:r>
              <a:rPr lang="en-US" dirty="0">
                <a:latin typeface="微软雅黑" panose="020B0503020204020204" charset="-122"/>
                <a:ea typeface="微软雅黑" panose="020B0503020204020204" charset="-122"/>
              </a:rPr>
              <a:t>通过栈指针引用栈帧</a:t>
            </a:r>
          </a:p>
          <a:p>
            <a:pPr lvl="1">
              <a:buClr>
                <a:srgbClr val="FF99CC"/>
              </a:buClr>
            </a:pPr>
            <a:r>
              <a:rPr lang="zh-CN" altLang="en-US" dirty="0">
                <a:latin typeface="微软雅黑" panose="020B0503020204020204" charset="-122"/>
                <a:ea typeface="微软雅黑" panose="020B0503020204020204" charset="-122"/>
              </a:rPr>
              <a:t>更新</a:t>
            </a:r>
            <a:r>
              <a:rPr lang="en-US" dirty="0">
                <a:latin typeface="微软雅黑" panose="020B0503020204020204" charset="-122"/>
                <a:ea typeface="微软雅黑" panose="020B0503020204020204" charset="-122"/>
              </a:rPr>
              <a:t> </a:t>
            </a:r>
            <a:r>
              <a:rPr 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ebp</a:t>
            </a:r>
            <a:r>
              <a:rPr 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rbp</a:t>
            </a:r>
            <a:endParaRPr lang="en-US" b="1" dirty="0">
              <a:latin typeface="微软雅黑" panose="020B0503020204020204" charset="-122"/>
              <a:ea typeface="微软雅黑" panose="020B0503020204020204" charset="-122"/>
            </a:endParaRPr>
          </a:p>
          <a:p>
            <a:pPr lvl="1"/>
            <a:endParaRPr lang="en-US" dirty="0">
              <a:latin typeface="微软雅黑" panose="020B0503020204020204" charset="-122"/>
              <a:ea typeface="微软雅黑" panose="020B0503020204020204" charset="-122"/>
            </a:endParaRPr>
          </a:p>
          <a:p>
            <a:pPr>
              <a:buClr>
                <a:srgbClr val="0D0D0D"/>
              </a:buClr>
            </a:pPr>
            <a:r>
              <a:rPr lang="zh-CN" altLang="en-US" dirty="0">
                <a:latin typeface="微软雅黑" panose="020B0503020204020204" charset="-122"/>
                <a:ea typeface="微软雅黑" panose="020B0503020204020204" charset="-122"/>
              </a:rPr>
              <a:t>其他寄存器</a:t>
            </a:r>
          </a:p>
          <a:p>
            <a:pPr lvl="1">
              <a:buClr>
                <a:srgbClr val="FF99CC"/>
              </a:buClr>
            </a:pPr>
            <a:r>
              <a:rPr lang="en-US" dirty="0">
                <a:latin typeface="微软雅黑" panose="020B0503020204020204" charset="-122"/>
                <a:ea typeface="微软雅黑" panose="020B0503020204020204" charset="-122"/>
              </a:rPr>
              <a:t>6 </a:t>
            </a:r>
            <a:r>
              <a:rPr lang="zh-CN" altLang="en-US" dirty="0">
                <a:latin typeface="微软雅黑" panose="020B0503020204020204" charset="-122"/>
                <a:ea typeface="微软雅黑" panose="020B0503020204020204" charset="-122"/>
              </a:rPr>
              <a:t>被调用者保存</a:t>
            </a:r>
          </a:p>
          <a:p>
            <a:pPr lvl="1">
              <a:buClr>
                <a:srgbClr val="FF99CC"/>
              </a:buClr>
            </a:pPr>
            <a:r>
              <a:rPr lang="en-US" dirty="0">
                <a:latin typeface="微软雅黑" panose="020B0503020204020204" charset="-122"/>
                <a:ea typeface="微软雅黑" panose="020B0503020204020204" charset="-122"/>
              </a:rPr>
              <a:t>2 </a:t>
            </a:r>
            <a:r>
              <a:rPr lang="zh-CN" altLang="en-US" dirty="0">
                <a:latin typeface="微软雅黑" panose="020B0503020204020204" charset="-122"/>
                <a:ea typeface="微软雅黑" panose="020B0503020204020204" charset="-122"/>
                <a:sym typeface="+mn-ea"/>
              </a:rPr>
              <a:t>调用者保存</a:t>
            </a:r>
            <a:endParaRPr lang="en-US" dirty="0">
              <a:latin typeface="微软雅黑" panose="020B0503020204020204" charset="-122"/>
              <a:ea typeface="微软雅黑" panose="020B0503020204020204" charset="-122"/>
            </a:endParaRPr>
          </a:p>
          <a:p>
            <a:pPr lvl="1">
              <a:buClr>
                <a:srgbClr val="FF99CC"/>
              </a:buClr>
            </a:pPr>
            <a:r>
              <a:rPr lang="en-US" dirty="0">
                <a:latin typeface="微软雅黑" panose="020B0503020204020204" charset="-122"/>
                <a:ea typeface="微软雅黑" panose="020B0503020204020204" charset="-122"/>
              </a:rPr>
              <a:t>1 </a:t>
            </a:r>
            <a:r>
              <a:rPr lang="zh-CN" altLang="en-US" dirty="0">
                <a:latin typeface="微软雅黑" panose="020B0503020204020204" charset="-122"/>
                <a:ea typeface="微软雅黑" panose="020B0503020204020204" charset="-122"/>
              </a:rPr>
              <a:t>返回值</a:t>
            </a:r>
            <a:r>
              <a:rPr lang="en-US" dirty="0">
                <a:latin typeface="微软雅黑" panose="020B0503020204020204" charset="-122"/>
                <a:ea typeface="微软雅黑" panose="020B0503020204020204" charset="-122"/>
              </a:rPr>
              <a:t> (也可作为调用者保存)</a:t>
            </a:r>
          </a:p>
          <a:p>
            <a:pPr lvl="1">
              <a:buClr>
                <a:srgbClr val="FF99CC"/>
              </a:buClr>
            </a:pPr>
            <a:r>
              <a:rPr lang="en-US" dirty="0">
                <a:latin typeface="微软雅黑" panose="020B0503020204020204" charset="-122"/>
                <a:ea typeface="微软雅黑" panose="020B0503020204020204" charset="-122"/>
              </a:rPr>
              <a:t>1 特殊（栈指针）</a:t>
            </a:r>
          </a:p>
          <a:p>
            <a:pPr lvl="1"/>
            <a:endParaRPr lang="en-US" dirty="0">
              <a:latin typeface="微软雅黑" panose="020B0503020204020204" charset="-122"/>
              <a:ea typeface="微软雅黑" panose="020B0503020204020204" charset="-122"/>
            </a:endParaRPr>
          </a:p>
        </p:txBody>
      </p:sp>
      <p:sp>
        <p:nvSpPr>
          <p:cNvPr id="4" name="燕尾形 3"/>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x86-64 </a:t>
            </a:r>
            <a:r>
              <a:rPr lang="zh-CN" altLang="en-US" sz="3200">
                <a:latin typeface="Calibri" panose="020F0502020204030204" charset="0"/>
                <a:sym typeface="+mn-ea"/>
              </a:rPr>
              <a:t>寄存器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698">
                                            <p:txEl>
                                              <p:pRg st="1" end="1"/>
                                            </p:txEl>
                                          </p:spTgt>
                                        </p:tgtEl>
                                        <p:attrNameLst>
                                          <p:attrName>style.visibility</p:attrName>
                                        </p:attrNameLst>
                                      </p:cBhvr>
                                      <p:to>
                                        <p:strVal val="visible"/>
                                      </p:to>
                                    </p:set>
                                    <p:animEffect transition="in" filter="wipe(down)">
                                      <p:cBhvr>
                                        <p:cTn id="7" dur="500"/>
                                        <p:tgtEl>
                                          <p:spTgt spid="29698">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9698">
                                            <p:txEl>
                                              <p:pRg st="2" end="2"/>
                                            </p:txEl>
                                          </p:spTgt>
                                        </p:tgtEl>
                                        <p:attrNameLst>
                                          <p:attrName>style.visibility</p:attrName>
                                        </p:attrNameLst>
                                      </p:cBhvr>
                                      <p:to>
                                        <p:strVal val="visible"/>
                                      </p:to>
                                    </p:set>
                                    <p:animEffect transition="in" filter="wipe(down)">
                                      <p:cBhvr>
                                        <p:cTn id="10" dur="500"/>
                                        <p:tgtEl>
                                          <p:spTgt spid="2969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9698">
                                            <p:txEl>
                                              <p:pRg st="5" end="5"/>
                                            </p:txEl>
                                          </p:spTgt>
                                        </p:tgtEl>
                                        <p:attrNameLst>
                                          <p:attrName>style.visibility</p:attrName>
                                        </p:attrNameLst>
                                      </p:cBhvr>
                                      <p:to>
                                        <p:strVal val="visible"/>
                                      </p:to>
                                    </p:set>
                                    <p:animEffect transition="in" filter="wipe(down)">
                                      <p:cBhvr>
                                        <p:cTn id="15" dur="500"/>
                                        <p:tgtEl>
                                          <p:spTgt spid="29698">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9698">
                                            <p:txEl>
                                              <p:pRg st="8" end="8"/>
                                            </p:txEl>
                                          </p:spTgt>
                                        </p:tgtEl>
                                        <p:attrNameLst>
                                          <p:attrName>style.visibility</p:attrName>
                                        </p:attrNameLst>
                                      </p:cBhvr>
                                      <p:to>
                                        <p:strVal val="visible"/>
                                      </p:to>
                                    </p:set>
                                    <p:animEffect transition="in" filter="wipe(down)">
                                      <p:cBhvr>
                                        <p:cTn id="20" dur="500"/>
                                        <p:tgtEl>
                                          <p:spTgt spid="29698">
                                            <p:txEl>
                                              <p:pRg st="8" end="8"/>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29698">
                                            <p:txEl>
                                              <p:pRg st="9" end="9"/>
                                            </p:txEl>
                                          </p:spTgt>
                                        </p:tgtEl>
                                        <p:attrNameLst>
                                          <p:attrName>style.visibility</p:attrName>
                                        </p:attrNameLst>
                                      </p:cBhvr>
                                      <p:to>
                                        <p:strVal val="visible"/>
                                      </p:to>
                                    </p:set>
                                    <p:animEffect transition="in" filter="wipe(down)">
                                      <p:cBhvr>
                                        <p:cTn id="23" dur="500"/>
                                        <p:tgtEl>
                                          <p:spTgt spid="29698">
                                            <p:txEl>
                                              <p:pRg st="9" end="9"/>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29698">
                                            <p:txEl>
                                              <p:pRg st="10" end="10"/>
                                            </p:txEl>
                                          </p:spTgt>
                                        </p:tgtEl>
                                        <p:attrNameLst>
                                          <p:attrName>style.visibility</p:attrName>
                                        </p:attrNameLst>
                                      </p:cBhvr>
                                      <p:to>
                                        <p:strVal val="visible"/>
                                      </p:to>
                                    </p:set>
                                    <p:animEffect transition="in" filter="wipe(down)">
                                      <p:cBhvr>
                                        <p:cTn id="26" dur="500"/>
                                        <p:tgtEl>
                                          <p:spTgt spid="29698">
                                            <p:txEl>
                                              <p:pRg st="10" end="10"/>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29698">
                                            <p:txEl>
                                              <p:pRg st="11" end="11"/>
                                            </p:txEl>
                                          </p:spTgt>
                                        </p:tgtEl>
                                        <p:attrNameLst>
                                          <p:attrName>style.visibility</p:attrName>
                                        </p:attrNameLst>
                                      </p:cBhvr>
                                      <p:to>
                                        <p:strVal val="visible"/>
                                      </p:to>
                                    </p:set>
                                    <p:animEffect transition="in" filter="wipe(down)">
                                      <p:cBhvr>
                                        <p:cTn id="29" dur="500"/>
                                        <p:tgtEl>
                                          <p:spTgt spid="2969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31747" name="Rectangle 4"/>
          <p:cNvSpPr>
            <a:spLocks noChangeArrowheads="1"/>
          </p:cNvSpPr>
          <p:nvPr/>
        </p:nvSpPr>
        <p:spPr bwMode="auto">
          <a:xfrm>
            <a:off x="393700" y="1252538"/>
            <a:ext cx="4711700" cy="2027555"/>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a:latin typeface="Courier New" panose="02070309020205020404" charset="0"/>
              </a:rPr>
              <a:t>void </a:t>
            </a:r>
            <a:r>
              <a:rPr lang="en-US" sz="1800" dirty="0" err="1">
                <a:latin typeface="Courier New" panose="02070309020205020404" charset="0"/>
              </a:rPr>
              <a:t>swap_l</a:t>
            </a:r>
            <a:r>
              <a:rPr lang="en-US" sz="1800" dirty="0">
                <a:latin typeface="Courier New" panose="02070309020205020404" charset="0"/>
              </a:rPr>
              <a:t>(long *</a:t>
            </a:r>
            <a:r>
              <a:rPr lang="en-US" sz="1800" dirty="0" err="1">
                <a:latin typeface="Courier New" panose="02070309020205020404" charset="0"/>
              </a:rPr>
              <a:t>xp</a:t>
            </a:r>
            <a:r>
              <a:rPr lang="en-US" sz="1800" dirty="0">
                <a:latin typeface="Courier New" panose="02070309020205020404" charset="0"/>
              </a:rPr>
              <a:t>, long *</a:t>
            </a:r>
            <a:r>
              <a:rPr lang="en-US" sz="1800" dirty="0" err="1">
                <a:latin typeface="Courier New" panose="02070309020205020404" charset="0"/>
              </a:rPr>
              <a:t>yp</a:t>
            </a: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long t0 = *</a:t>
            </a:r>
            <a:r>
              <a:rPr lang="en-US" sz="1800" dirty="0" err="1">
                <a:latin typeface="Courier New" panose="02070309020205020404" charset="0"/>
              </a:rPr>
              <a:t>xp</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long t1 = *</a:t>
            </a:r>
            <a:r>
              <a:rPr lang="en-US" sz="1800" dirty="0" err="1">
                <a:latin typeface="Courier New" panose="02070309020205020404" charset="0"/>
              </a:rPr>
              <a:t>yp</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xp</a:t>
            </a:r>
            <a:r>
              <a:rPr lang="en-US" sz="1800" dirty="0">
                <a:latin typeface="Courier New" panose="02070309020205020404" charset="0"/>
              </a:rPr>
              <a:t> = t1;</a:t>
            </a: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yp</a:t>
            </a:r>
            <a:r>
              <a:rPr lang="en-US" sz="1800" dirty="0">
                <a:latin typeface="Courier New" panose="02070309020205020404" charset="0"/>
              </a:rPr>
              <a:t> = t0;</a:t>
            </a:r>
          </a:p>
          <a:p>
            <a:pPr eaLnBrk="0" hangingPunct="0">
              <a:tabLst>
                <a:tab pos="457200" algn="l"/>
                <a:tab pos="1485900" algn="l"/>
              </a:tabLst>
            </a:pPr>
            <a:r>
              <a:rPr lang="en-US" sz="1800" dirty="0">
                <a:latin typeface="Courier New" panose="02070309020205020404" charset="0"/>
              </a:rPr>
              <a:t>}</a:t>
            </a:r>
          </a:p>
        </p:txBody>
      </p:sp>
      <p:sp>
        <p:nvSpPr>
          <p:cNvPr id="31748" name="Rectangle 5"/>
          <p:cNvSpPr>
            <a:spLocks noChangeArrowheads="1"/>
          </p:cNvSpPr>
          <p:nvPr/>
        </p:nvSpPr>
        <p:spPr bwMode="auto">
          <a:xfrm>
            <a:off x="5105400" y="1130300"/>
            <a:ext cx="3657600" cy="2242820"/>
          </a:xfrm>
          <a:prstGeom prst="rect">
            <a:avLst/>
          </a:prstGeom>
          <a:noFill/>
          <a:ln w="12700">
            <a:noFill/>
            <a:miter lim="800000"/>
          </a:ln>
        </p:spPr>
        <p:txBody>
          <a:bodyPr lIns="90487" tIns="44450" rIns="90487" bIns="44450">
            <a:spAutoFit/>
          </a:bodyPr>
          <a:lstStyle/>
          <a:p>
            <a:pPr eaLnBrk="0" hangingPunct="0">
              <a:tabLst>
                <a:tab pos="457200" algn="l"/>
                <a:tab pos="1485900" algn="l"/>
              </a:tabLst>
            </a:pPr>
            <a:r>
              <a:rPr lang="en-US" sz="2000">
                <a:latin typeface="Courier New" panose="02070309020205020404" charset="0"/>
              </a:rPr>
              <a:t>swap:</a:t>
            </a:r>
          </a:p>
          <a:p>
            <a:pPr eaLnBrk="0" hangingPunct="0">
              <a:tabLst>
                <a:tab pos="457200" algn="l"/>
                <a:tab pos="1485900" algn="l"/>
              </a:tabLst>
            </a:pPr>
            <a:r>
              <a:rPr lang="en-US" sz="2000">
                <a:latin typeface="Courier New" panose="02070309020205020404" charset="0"/>
              </a:rPr>
              <a:t>	movq	(%rdi), %rdx</a:t>
            </a:r>
          </a:p>
          <a:p>
            <a:pPr eaLnBrk="0" hangingPunct="0">
              <a:tabLst>
                <a:tab pos="457200" algn="l"/>
                <a:tab pos="1485900" algn="l"/>
              </a:tabLst>
            </a:pPr>
            <a:r>
              <a:rPr lang="en-US" sz="2000">
                <a:latin typeface="Courier New" panose="02070309020205020404" charset="0"/>
              </a:rPr>
              <a:t>	movq	(%rsi), %rax</a:t>
            </a:r>
          </a:p>
          <a:p>
            <a:pPr eaLnBrk="0" hangingPunct="0">
              <a:tabLst>
                <a:tab pos="457200" algn="l"/>
                <a:tab pos="1485900" algn="l"/>
              </a:tabLst>
            </a:pPr>
            <a:r>
              <a:rPr lang="en-US" sz="2000">
                <a:latin typeface="Courier New" panose="02070309020205020404" charset="0"/>
              </a:rPr>
              <a:t>	movq	%rax, (%rdi)</a:t>
            </a:r>
          </a:p>
          <a:p>
            <a:pPr eaLnBrk="0" hangingPunct="0">
              <a:tabLst>
                <a:tab pos="457200" algn="l"/>
                <a:tab pos="1485900" algn="l"/>
              </a:tabLst>
            </a:pPr>
            <a:r>
              <a:rPr lang="en-US" sz="2000">
                <a:latin typeface="Courier New" panose="02070309020205020404" charset="0"/>
              </a:rPr>
              <a:t>	movq	%rdx, (%rsi)</a:t>
            </a:r>
          </a:p>
          <a:p>
            <a:pPr eaLnBrk="0" hangingPunct="0">
              <a:tabLst>
                <a:tab pos="457200" algn="l"/>
                <a:tab pos="1485900" algn="l"/>
              </a:tabLst>
            </a:pPr>
            <a:r>
              <a:rPr lang="en-US" sz="2000">
                <a:latin typeface="Courier New" panose="02070309020205020404" charset="0"/>
              </a:rPr>
              <a:t>	ret</a:t>
            </a:r>
          </a:p>
          <a:p>
            <a:pPr eaLnBrk="0" hangingPunct="0">
              <a:tabLst>
                <a:tab pos="457200" algn="l"/>
                <a:tab pos="1485900" algn="l"/>
              </a:tabLst>
            </a:pPr>
            <a:endParaRPr lang="en-US" sz="2000">
              <a:latin typeface="Courier New" panose="02070309020205020404" charset="0"/>
            </a:endParaRPr>
          </a:p>
        </p:txBody>
      </p:sp>
      <p:sp>
        <p:nvSpPr>
          <p:cNvPr id="2" name="Rectangle 6"/>
          <p:cNvSpPr>
            <a:spLocks noChangeArrowheads="1"/>
          </p:cNvSpPr>
          <p:nvPr/>
        </p:nvSpPr>
        <p:spPr bwMode="auto">
          <a:xfrm>
            <a:off x="6096000" y="4005064"/>
            <a:ext cx="1066800" cy="381000"/>
          </a:xfrm>
          <a:prstGeom prst="rect">
            <a:avLst/>
          </a:prstGeom>
          <a:solidFill>
            <a:srgbClr val="FFCCCC"/>
          </a:solidFill>
          <a:ln w="25400">
            <a:solidFill>
              <a:schemeClr val="tx1"/>
            </a:solidFill>
            <a:miter lim="800000"/>
          </a:ln>
        </p:spPr>
        <p:txBody>
          <a:bodyPr wrap="none" anchor="ctr"/>
          <a:lstStyle/>
          <a:p>
            <a:pPr algn="ctr" eaLnBrk="0" hangingPunct="0"/>
            <a:r>
              <a:rPr lang="en-US" sz="1800">
                <a:latin typeface="Calibri" panose="020F0502020204030204" charset="0"/>
              </a:rPr>
              <a:t>rtn Ptr</a:t>
            </a:r>
          </a:p>
        </p:txBody>
      </p:sp>
      <p:sp>
        <p:nvSpPr>
          <p:cNvPr id="8" name="Line 8"/>
          <p:cNvSpPr>
            <a:spLocks noChangeShapeType="1"/>
          </p:cNvSpPr>
          <p:nvPr/>
        </p:nvSpPr>
        <p:spPr bwMode="auto">
          <a:xfrm flipH="1">
            <a:off x="7162800" y="4171752"/>
            <a:ext cx="457200" cy="0"/>
          </a:xfrm>
          <a:prstGeom prst="line">
            <a:avLst/>
          </a:prstGeom>
          <a:noFill/>
          <a:ln w="25400">
            <a:solidFill>
              <a:schemeClr val="tx1"/>
            </a:solidFill>
            <a:round/>
            <a:tailEnd type="triangle" w="med" len="med"/>
          </a:ln>
        </p:spPr>
        <p:txBody>
          <a:bodyPr wrap="none" anchor="ctr"/>
          <a:lstStyle/>
          <a:p>
            <a:endParaRPr lang="en-US"/>
          </a:p>
        </p:txBody>
      </p:sp>
      <p:sp>
        <p:nvSpPr>
          <p:cNvPr id="9" name="Text Box 9"/>
          <p:cNvSpPr txBox="1">
            <a:spLocks noChangeArrowheads="1"/>
          </p:cNvSpPr>
          <p:nvPr/>
        </p:nvSpPr>
        <p:spPr bwMode="auto">
          <a:xfrm>
            <a:off x="7772400" y="4019352"/>
            <a:ext cx="73152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%rsp</a:t>
            </a:r>
          </a:p>
        </p:txBody>
      </p:sp>
      <p:sp>
        <p:nvSpPr>
          <p:cNvPr id="10" name="Right Brace 9"/>
          <p:cNvSpPr/>
          <p:nvPr/>
        </p:nvSpPr>
        <p:spPr bwMode="auto">
          <a:xfrm>
            <a:off x="7234247" y="4386064"/>
            <a:ext cx="457200" cy="843136"/>
          </a:xfrm>
          <a:prstGeom prst="rightBrace">
            <a:avLst/>
          </a:prstGeom>
          <a:noFill/>
          <a:ln w="2540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1" name="TextBox 10"/>
          <p:cNvSpPr txBox="1"/>
          <p:nvPr/>
        </p:nvSpPr>
        <p:spPr>
          <a:xfrm>
            <a:off x="7691447" y="4453661"/>
            <a:ext cx="1097280" cy="368300"/>
          </a:xfrm>
          <a:prstGeom prst="rect">
            <a:avLst/>
          </a:prstGeom>
          <a:noFill/>
        </p:spPr>
        <p:txBody>
          <a:bodyPr wrap="none" rtlCol="0">
            <a:spAutoFit/>
          </a:bodyPr>
          <a:lstStyle/>
          <a:p>
            <a:r>
              <a:rPr lang="zh-CN" altLang="en-US" dirty="0">
                <a:latin typeface="Calibri" panose="020F0502020204030204" charset="0"/>
              </a:rPr>
              <a:t>没有栈帧</a:t>
            </a:r>
          </a:p>
        </p:txBody>
      </p:sp>
      <p:sp>
        <p:nvSpPr>
          <p:cNvPr id="352259" name="Rectangle 3"/>
          <p:cNvSpPr>
            <a:spLocks noGrp="1" noChangeArrowheads="1"/>
          </p:cNvSpPr>
          <p:nvPr/>
        </p:nvSpPr>
        <p:spPr>
          <a:xfrm>
            <a:off x="303213" y="3581400"/>
            <a:ext cx="8307387" cy="28638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en-US" dirty="0">
                <a:latin typeface="微软雅黑" panose="020B0503020204020204" charset="-122"/>
                <a:ea typeface="微软雅黑" panose="020B0503020204020204" charset="-122"/>
              </a:rPr>
              <a:t>寄存器中传递的操作数</a:t>
            </a:r>
          </a:p>
          <a:p>
            <a:pPr lvl="1">
              <a:buClr>
                <a:srgbClr val="0D0D0D"/>
              </a:buClr>
            </a:pPr>
            <a:r>
              <a:rPr lang="zh-CN" altLang="en-US" dirty="0">
                <a:latin typeface="微软雅黑" panose="020B0503020204020204" charset="-122"/>
                <a:ea typeface="微软雅黑" panose="020B0503020204020204" charset="-122"/>
              </a:rPr>
              <a:t>第一</a:t>
            </a:r>
            <a:r>
              <a:rPr lang="en-US"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xp</a:t>
            </a:r>
            <a:r>
              <a:rPr lang="en-US"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在</a:t>
            </a:r>
            <a:r>
              <a:rPr 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rdi</a:t>
            </a:r>
            <a:r>
              <a:rPr lang="en-US"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第二</a:t>
            </a:r>
            <a:r>
              <a:rPr lang="en-US" dirty="0">
                <a:latin typeface="微软雅黑" panose="020B0503020204020204" charset="-122"/>
                <a:ea typeface="微软雅黑" panose="020B0503020204020204" charset="-122"/>
              </a:rPr>
              <a:t> (</a:t>
            </a:r>
            <a:r>
              <a:rPr lang="en-US" b="1" dirty="0" err="1">
                <a:latin typeface="微软雅黑" panose="020B0503020204020204" charset="-122"/>
                <a:ea typeface="微软雅黑" panose="020B0503020204020204" charset="-122"/>
              </a:rPr>
              <a:t>yp</a:t>
            </a:r>
            <a:r>
              <a:rPr lang="en-US"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在</a:t>
            </a:r>
            <a:r>
              <a:rPr lang="en-US" dirty="0">
                <a:latin typeface="微软雅黑" panose="020B0503020204020204" charset="-122"/>
                <a:ea typeface="微软雅黑" panose="020B0503020204020204" charset="-122"/>
              </a:rPr>
              <a:t> </a:t>
            </a:r>
            <a:r>
              <a:rPr 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rsi</a:t>
            </a:r>
            <a:endParaRPr lang="en-US" b="1" dirty="0">
              <a:latin typeface="微软雅黑" panose="020B0503020204020204" charset="-122"/>
              <a:ea typeface="微软雅黑" panose="020B0503020204020204" charset="-122"/>
            </a:endParaRPr>
          </a:p>
          <a:p>
            <a:pPr lvl="1">
              <a:buClr>
                <a:srgbClr val="0D0D0D"/>
              </a:buClr>
            </a:pPr>
            <a:r>
              <a:rPr lang="en-US" dirty="0">
                <a:latin typeface="微软雅黑" panose="020B0503020204020204" charset="-122"/>
                <a:ea typeface="微软雅黑" panose="020B0503020204020204" charset="-122"/>
              </a:rPr>
              <a:t>64-bit </a:t>
            </a:r>
            <a:r>
              <a:rPr lang="zh-CN" altLang="en-US" dirty="0">
                <a:latin typeface="微软雅黑" panose="020B0503020204020204" charset="-122"/>
                <a:ea typeface="微软雅黑" panose="020B0503020204020204" charset="-122"/>
              </a:rPr>
              <a:t>指针</a:t>
            </a:r>
          </a:p>
          <a:p>
            <a:pPr>
              <a:buClr>
                <a:srgbClr val="FF99CC"/>
              </a:buClr>
            </a:pPr>
            <a:r>
              <a:rPr lang="en-US" dirty="0">
                <a:latin typeface="微软雅黑" panose="020B0503020204020204" charset="-122"/>
                <a:ea typeface="微软雅黑" panose="020B0503020204020204" charset="-122"/>
              </a:rPr>
              <a:t>不需要栈操作 (</a:t>
            </a:r>
            <a:r>
              <a:rPr lang="zh-CN" altLang="en-US" dirty="0">
                <a:latin typeface="微软雅黑" panose="020B0503020204020204" charset="-122"/>
                <a:ea typeface="微软雅黑" panose="020B0503020204020204" charset="-122"/>
              </a:rPr>
              <a:t>除了</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panose="02070309020205020404" charset="0"/>
              </a:rPr>
              <a:t>ret</a:t>
            </a:r>
            <a:r>
              <a:rPr lang="en-US" dirty="0">
                <a:latin typeface="微软雅黑" panose="020B0503020204020204" charset="-122"/>
                <a:ea typeface="微软雅黑" panose="020B0503020204020204" charset="-122"/>
              </a:rPr>
              <a:t>)</a:t>
            </a:r>
          </a:p>
          <a:p>
            <a:pPr>
              <a:buClr>
                <a:srgbClr val="FF99CC"/>
              </a:buClr>
            </a:pPr>
            <a:r>
              <a:rPr lang="en-US" dirty="0">
                <a:latin typeface="微软雅黑" panose="020B0503020204020204" charset="-122"/>
                <a:ea typeface="微软雅黑" panose="020B0503020204020204" charset="-122"/>
              </a:rPr>
              <a:t>避免栈</a:t>
            </a:r>
          </a:p>
          <a:p>
            <a:pPr lvl="1">
              <a:buClr>
                <a:srgbClr val="0D0D0D"/>
              </a:buClr>
            </a:pPr>
            <a:r>
              <a:rPr lang="en-US" dirty="0">
                <a:latin typeface="微软雅黑" panose="020B0503020204020204" charset="-122"/>
                <a:ea typeface="微软雅黑" panose="020B0503020204020204" charset="-122"/>
              </a:rPr>
              <a:t>可以在寄存器中保存所有</a:t>
            </a:r>
            <a:r>
              <a:rPr lang="zh-CN" altLang="en-US" dirty="0">
                <a:latin typeface="微软雅黑" panose="020B0503020204020204" charset="-122"/>
                <a:ea typeface="微软雅黑" panose="020B0503020204020204" charset="-122"/>
              </a:rPr>
              <a:t>局部</a:t>
            </a:r>
            <a:r>
              <a:rPr lang="en-US" dirty="0">
                <a:latin typeface="微软雅黑" panose="020B0503020204020204" charset="-122"/>
                <a:ea typeface="微软雅黑" panose="020B0503020204020204" charset="-122"/>
              </a:rPr>
              <a:t>信息</a:t>
            </a:r>
          </a:p>
        </p:txBody>
      </p:sp>
      <p:sp>
        <p:nvSpPr>
          <p:cNvPr id="5" name="燕尾形 4"/>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x86-64 Long Swap</a:t>
            </a:r>
            <a:endParaRPr lang="zh-CN" altLang="en-US" sz="3200">
              <a:latin typeface="Calibri" panose="020F05020202040302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2259">
                                            <p:txEl>
                                              <p:pRg st="1" end="1"/>
                                            </p:txEl>
                                          </p:spTgt>
                                        </p:tgtEl>
                                        <p:attrNameLst>
                                          <p:attrName>style.visibility</p:attrName>
                                        </p:attrNameLst>
                                      </p:cBhvr>
                                      <p:to>
                                        <p:strVal val="visible"/>
                                      </p:to>
                                    </p:set>
                                    <p:animEffect transition="in" filter="wipe(down)">
                                      <p:cBhvr>
                                        <p:cTn id="7" dur="500"/>
                                        <p:tgtEl>
                                          <p:spTgt spid="3522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52259">
                                            <p:txEl>
                                              <p:pRg st="2" end="2"/>
                                            </p:txEl>
                                          </p:spTgt>
                                        </p:tgtEl>
                                        <p:attrNameLst>
                                          <p:attrName>style.visibility</p:attrName>
                                        </p:attrNameLst>
                                      </p:cBhvr>
                                      <p:to>
                                        <p:strVal val="visible"/>
                                      </p:to>
                                    </p:set>
                                    <p:animEffect transition="in" filter="wipe(down)">
                                      <p:cBhvr>
                                        <p:cTn id="12" dur="500"/>
                                        <p:tgtEl>
                                          <p:spTgt spid="3522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52259">
                                            <p:txEl>
                                              <p:pRg st="3" end="3"/>
                                            </p:txEl>
                                          </p:spTgt>
                                        </p:tgtEl>
                                        <p:attrNameLst>
                                          <p:attrName>style.visibility</p:attrName>
                                        </p:attrNameLst>
                                      </p:cBhvr>
                                      <p:to>
                                        <p:strVal val="visible"/>
                                      </p:to>
                                    </p:set>
                                    <p:animEffect transition="in" filter="wipe(down)">
                                      <p:cBhvr>
                                        <p:cTn id="17" dur="500"/>
                                        <p:tgtEl>
                                          <p:spTgt spid="3522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2259">
                                            <p:txEl>
                                              <p:pRg st="4" end="4"/>
                                            </p:txEl>
                                          </p:spTgt>
                                        </p:tgtEl>
                                        <p:attrNameLst>
                                          <p:attrName>style.visibility</p:attrName>
                                        </p:attrNameLst>
                                      </p:cBhvr>
                                      <p:to>
                                        <p:strVal val="visible"/>
                                      </p:to>
                                    </p:set>
                                    <p:animEffect transition="in" filter="wipe(down)">
                                      <p:cBhvr>
                                        <p:cTn id="22" dur="500"/>
                                        <p:tgtEl>
                                          <p:spTgt spid="352259">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52259">
                                            <p:txEl>
                                              <p:pRg st="5" end="5"/>
                                            </p:txEl>
                                          </p:spTgt>
                                        </p:tgtEl>
                                        <p:attrNameLst>
                                          <p:attrName>style.visibility</p:attrName>
                                        </p:attrNameLst>
                                      </p:cBhvr>
                                      <p:to>
                                        <p:strVal val="visible"/>
                                      </p:to>
                                    </p:set>
                                    <p:animEffect transition="in" filter="wipe(down)">
                                      <p:cBhvr>
                                        <p:cTn id="25" dur="500"/>
                                        <p:tgtEl>
                                          <p:spTgt spid="3522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x86-64 Long Swap</a:t>
            </a:r>
            <a:endParaRPr lang="zh-CN" altLang="en-US" sz="3200">
              <a:latin typeface="Calibri" panose="020F0502020204030204" charset="0"/>
              <a:sym typeface="+mn-ea"/>
            </a:endParaRPr>
          </a:p>
        </p:txBody>
      </p:sp>
      <p:sp>
        <p:nvSpPr>
          <p:cNvPr id="33795" name="Rectangle 4"/>
          <p:cNvSpPr>
            <a:spLocks noChangeArrowheads="1"/>
          </p:cNvSpPr>
          <p:nvPr/>
        </p:nvSpPr>
        <p:spPr bwMode="auto">
          <a:xfrm>
            <a:off x="381000" y="1168400"/>
            <a:ext cx="4648200" cy="2581910"/>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a:latin typeface="Courier New" panose="02070309020205020404" charset="0"/>
              </a:rPr>
              <a:t>/* Swap, using local array */</a:t>
            </a:r>
          </a:p>
          <a:p>
            <a:pPr eaLnBrk="0" hangingPunct="0">
              <a:tabLst>
                <a:tab pos="457200" algn="l"/>
                <a:tab pos="1485900" algn="l"/>
              </a:tabLst>
            </a:pPr>
            <a:r>
              <a:rPr lang="en-US" sz="1800">
                <a:latin typeface="Courier New" panose="02070309020205020404" charset="0"/>
              </a:rPr>
              <a:t>void swap_a(long *xp, long *yp) {</a:t>
            </a:r>
          </a:p>
          <a:p>
            <a:pPr eaLnBrk="0" hangingPunct="0">
              <a:tabLst>
                <a:tab pos="457200" algn="l"/>
                <a:tab pos="1485900" algn="l"/>
              </a:tabLst>
            </a:pPr>
            <a:r>
              <a:rPr lang="en-US" sz="1800">
                <a:latin typeface="Courier New" panose="02070309020205020404" charset="0"/>
              </a:rPr>
              <a:t>    volatile long loc[2];</a:t>
            </a:r>
          </a:p>
          <a:p>
            <a:pPr eaLnBrk="0" hangingPunct="0">
              <a:tabLst>
                <a:tab pos="457200" algn="l"/>
                <a:tab pos="1485900" algn="l"/>
              </a:tabLst>
            </a:pPr>
            <a:r>
              <a:rPr lang="en-US" sz="1800">
                <a:latin typeface="Courier New" panose="02070309020205020404" charset="0"/>
              </a:rPr>
              <a:t>    loc[0] = *xp;</a:t>
            </a:r>
          </a:p>
          <a:p>
            <a:pPr eaLnBrk="0" hangingPunct="0">
              <a:tabLst>
                <a:tab pos="457200" algn="l"/>
                <a:tab pos="1485900" algn="l"/>
              </a:tabLst>
            </a:pPr>
            <a:r>
              <a:rPr lang="en-US" sz="1800">
                <a:latin typeface="Courier New" panose="02070309020205020404" charset="0"/>
              </a:rPr>
              <a:t>    loc[1] = *yp;</a:t>
            </a:r>
          </a:p>
          <a:p>
            <a:pPr eaLnBrk="0" hangingPunct="0">
              <a:tabLst>
                <a:tab pos="457200" algn="l"/>
                <a:tab pos="1485900" algn="l"/>
              </a:tabLst>
            </a:pPr>
            <a:r>
              <a:rPr lang="en-US" sz="1800">
                <a:latin typeface="Courier New" panose="02070309020205020404" charset="0"/>
              </a:rPr>
              <a:t>    *xp = loc[1];</a:t>
            </a:r>
          </a:p>
          <a:p>
            <a:pPr eaLnBrk="0" hangingPunct="0">
              <a:tabLst>
                <a:tab pos="457200" algn="l"/>
                <a:tab pos="1485900" algn="l"/>
              </a:tabLst>
            </a:pPr>
            <a:r>
              <a:rPr lang="en-US" sz="1800">
                <a:latin typeface="Courier New" panose="02070309020205020404" charset="0"/>
              </a:rPr>
              <a:t>    *yp = loc[0];</a:t>
            </a:r>
          </a:p>
          <a:p>
            <a:pPr eaLnBrk="0" hangingPunct="0">
              <a:tabLst>
                <a:tab pos="457200" algn="l"/>
                <a:tab pos="1485900" algn="l"/>
              </a:tabLst>
            </a:pPr>
            <a:r>
              <a:rPr lang="en-US" sz="1800">
                <a:latin typeface="Courier New" panose="02070309020205020404" charset="0"/>
              </a:rPr>
              <a:t>}</a:t>
            </a:r>
          </a:p>
        </p:txBody>
      </p:sp>
      <p:sp>
        <p:nvSpPr>
          <p:cNvPr id="33796" name="Rectangle 5"/>
          <p:cNvSpPr>
            <a:spLocks noChangeArrowheads="1"/>
          </p:cNvSpPr>
          <p:nvPr/>
        </p:nvSpPr>
        <p:spPr bwMode="auto">
          <a:xfrm>
            <a:off x="5334000" y="1103313"/>
            <a:ext cx="3581400" cy="2858770"/>
          </a:xfrm>
          <a:prstGeom prst="rect">
            <a:avLst/>
          </a:prstGeom>
          <a:noFill/>
          <a:ln w="12700">
            <a:noFill/>
            <a:miter lim="800000"/>
          </a:ln>
        </p:spPr>
        <p:txBody>
          <a:bodyPr lIns="90487" tIns="44450" rIns="90487" bIns="44450">
            <a:spAutoFit/>
          </a:bodyPr>
          <a:lstStyle/>
          <a:p>
            <a:pPr eaLnBrk="0" hangingPunct="0">
              <a:tabLst>
                <a:tab pos="457200" algn="l"/>
                <a:tab pos="1485900" algn="l"/>
              </a:tabLst>
            </a:pPr>
            <a:r>
              <a:rPr lang="en-US" sz="1800">
                <a:latin typeface="Courier New" panose="02070309020205020404" charset="0"/>
              </a:rPr>
              <a:t>swap_a:</a:t>
            </a:r>
          </a:p>
          <a:p>
            <a:pPr eaLnBrk="0" hangingPunct="0">
              <a:tabLst>
                <a:tab pos="457200" algn="l"/>
                <a:tab pos="1485900" algn="l"/>
              </a:tabLst>
            </a:pPr>
            <a:r>
              <a:rPr lang="en-US" sz="1800">
                <a:latin typeface="Courier New" panose="02070309020205020404" charset="0"/>
              </a:rPr>
              <a:t>  movq  (%rdi), %rax</a:t>
            </a:r>
          </a:p>
          <a:p>
            <a:pPr eaLnBrk="0" hangingPunct="0">
              <a:tabLst>
                <a:tab pos="457200" algn="l"/>
                <a:tab pos="1485900" algn="l"/>
              </a:tabLst>
            </a:pPr>
            <a:r>
              <a:rPr lang="en-US" sz="1800">
                <a:latin typeface="Courier New" panose="02070309020205020404" charset="0"/>
              </a:rPr>
              <a:t>  movq  %rax, -24(%rsp)</a:t>
            </a:r>
          </a:p>
          <a:p>
            <a:pPr eaLnBrk="0" hangingPunct="0">
              <a:tabLst>
                <a:tab pos="457200" algn="l"/>
                <a:tab pos="1485900" algn="l"/>
              </a:tabLst>
            </a:pPr>
            <a:r>
              <a:rPr lang="en-US" sz="1800">
                <a:latin typeface="Courier New" panose="02070309020205020404" charset="0"/>
              </a:rPr>
              <a:t>  movq  (%rsi), %rax</a:t>
            </a:r>
          </a:p>
          <a:p>
            <a:pPr eaLnBrk="0" hangingPunct="0">
              <a:tabLst>
                <a:tab pos="457200" algn="l"/>
                <a:tab pos="1485900" algn="l"/>
              </a:tabLst>
            </a:pPr>
            <a:r>
              <a:rPr lang="en-US" sz="1800">
                <a:latin typeface="Courier New" panose="02070309020205020404" charset="0"/>
              </a:rPr>
              <a:t>  movq  %rax, -16(%rsp)</a:t>
            </a:r>
          </a:p>
          <a:p>
            <a:pPr eaLnBrk="0" hangingPunct="0">
              <a:tabLst>
                <a:tab pos="457200" algn="l"/>
                <a:tab pos="1485900" algn="l"/>
              </a:tabLst>
            </a:pPr>
            <a:r>
              <a:rPr lang="en-US" sz="1800">
                <a:latin typeface="Courier New" panose="02070309020205020404" charset="0"/>
              </a:rPr>
              <a:t>  movq  -16(%rsp), %rax</a:t>
            </a:r>
          </a:p>
          <a:p>
            <a:pPr eaLnBrk="0" hangingPunct="0">
              <a:tabLst>
                <a:tab pos="457200" algn="l"/>
                <a:tab pos="1485900" algn="l"/>
              </a:tabLst>
            </a:pPr>
            <a:r>
              <a:rPr lang="en-US" sz="1800">
                <a:latin typeface="Courier New" panose="02070309020205020404" charset="0"/>
              </a:rPr>
              <a:t>  movq  %rax, (%rdi)</a:t>
            </a:r>
          </a:p>
          <a:p>
            <a:pPr eaLnBrk="0" hangingPunct="0">
              <a:tabLst>
                <a:tab pos="457200" algn="l"/>
                <a:tab pos="1485900" algn="l"/>
              </a:tabLst>
            </a:pPr>
            <a:r>
              <a:rPr lang="en-US" sz="1800">
                <a:latin typeface="Courier New" panose="02070309020205020404" charset="0"/>
              </a:rPr>
              <a:t>  movq  -24(%rsp), %rax</a:t>
            </a:r>
          </a:p>
          <a:p>
            <a:pPr eaLnBrk="0" hangingPunct="0">
              <a:tabLst>
                <a:tab pos="457200" algn="l"/>
                <a:tab pos="1485900" algn="l"/>
              </a:tabLst>
            </a:pPr>
            <a:r>
              <a:rPr lang="en-US" sz="1800">
                <a:latin typeface="Courier New" panose="02070309020205020404" charset="0"/>
              </a:rPr>
              <a:t>  movq  %rax, (%rsi)</a:t>
            </a:r>
          </a:p>
          <a:p>
            <a:pPr eaLnBrk="0" hangingPunct="0">
              <a:tabLst>
                <a:tab pos="457200" algn="l"/>
                <a:tab pos="1485900" algn="l"/>
              </a:tabLst>
            </a:pPr>
            <a:r>
              <a:rPr lang="en-US" sz="1800">
                <a:latin typeface="Courier New" panose="02070309020205020404" charset="0"/>
              </a:rPr>
              <a:t>  ret</a:t>
            </a:r>
          </a:p>
        </p:txBody>
      </p:sp>
      <p:sp>
        <p:nvSpPr>
          <p:cNvPr id="354307" name="Rectangle 3"/>
          <p:cNvSpPr>
            <a:spLocks noGrp="1" noChangeArrowheads="1"/>
          </p:cNvSpPr>
          <p:nvPr/>
        </p:nvSpPr>
        <p:spPr>
          <a:xfrm>
            <a:off x="290513" y="4572000"/>
            <a:ext cx="4814887" cy="15240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en-US" dirty="0">
                <a:latin typeface="微软雅黑" panose="020B0503020204020204" charset="-122"/>
                <a:ea typeface="微软雅黑" panose="020B0503020204020204" charset="-122"/>
              </a:rPr>
              <a:t>避免栈指针更改</a:t>
            </a:r>
          </a:p>
          <a:p>
            <a:pPr lvl="1">
              <a:buClr>
                <a:srgbClr val="0D0D0D"/>
              </a:buClr>
            </a:pPr>
            <a:r>
              <a:rPr lang="en-US" dirty="0">
                <a:latin typeface="微软雅黑" panose="020B0503020204020204" charset="-122"/>
                <a:ea typeface="微软雅黑" panose="020B0503020204020204" charset="-122"/>
              </a:rPr>
              <a:t>可以在栈指针之外的小窗口中保存所有信息</a:t>
            </a:r>
          </a:p>
        </p:txBody>
      </p:sp>
      <p:sp>
        <p:nvSpPr>
          <p:cNvPr id="354310" name="Rectangle 6"/>
          <p:cNvSpPr>
            <a:spLocks noChangeArrowheads="1"/>
          </p:cNvSpPr>
          <p:nvPr/>
        </p:nvSpPr>
        <p:spPr bwMode="auto">
          <a:xfrm>
            <a:off x="6096000" y="4648200"/>
            <a:ext cx="1066800" cy="381000"/>
          </a:xfrm>
          <a:prstGeom prst="rect">
            <a:avLst/>
          </a:prstGeom>
          <a:solidFill>
            <a:srgbClr val="FFCCCC"/>
          </a:solidFill>
          <a:ln w="25400">
            <a:solidFill>
              <a:schemeClr val="tx1"/>
            </a:solidFill>
            <a:miter lim="800000"/>
          </a:ln>
        </p:spPr>
        <p:txBody>
          <a:bodyPr wrap="none" anchor="ctr"/>
          <a:lstStyle/>
          <a:p>
            <a:pPr algn="ctr" eaLnBrk="0" hangingPunct="0"/>
            <a:r>
              <a:rPr lang="en-US" sz="1800">
                <a:latin typeface="Calibri" panose="020F0502020204030204" charset="0"/>
              </a:rPr>
              <a:t>rtn Ptr</a:t>
            </a:r>
          </a:p>
        </p:txBody>
      </p:sp>
      <p:sp>
        <p:nvSpPr>
          <p:cNvPr id="354311" name="Rectangle 7"/>
          <p:cNvSpPr>
            <a:spLocks noChangeArrowheads="1"/>
          </p:cNvSpPr>
          <p:nvPr/>
        </p:nvSpPr>
        <p:spPr bwMode="auto">
          <a:xfrm>
            <a:off x="6096000" y="5029200"/>
            <a:ext cx="1066800" cy="381000"/>
          </a:xfrm>
          <a:prstGeom prst="rect">
            <a:avLst/>
          </a:prstGeom>
          <a:solidFill>
            <a:srgbClr val="FFCCCC"/>
          </a:solidFill>
          <a:ln w="25400">
            <a:solidFill>
              <a:schemeClr val="tx1"/>
            </a:solidFill>
            <a:miter lim="800000"/>
          </a:ln>
        </p:spPr>
        <p:txBody>
          <a:bodyPr wrap="none" anchor="ctr"/>
          <a:lstStyle/>
          <a:p>
            <a:pPr algn="ctr" eaLnBrk="0" hangingPunct="0"/>
            <a:r>
              <a:rPr lang="en-US" sz="1800">
                <a:latin typeface="Calibri" panose="020F0502020204030204" charset="0"/>
              </a:rPr>
              <a:t>unused</a:t>
            </a:r>
          </a:p>
        </p:txBody>
      </p:sp>
      <p:sp>
        <p:nvSpPr>
          <p:cNvPr id="354312" name="Line 8"/>
          <p:cNvSpPr>
            <a:spLocks noChangeShapeType="1"/>
          </p:cNvSpPr>
          <p:nvPr/>
        </p:nvSpPr>
        <p:spPr bwMode="auto">
          <a:xfrm flipH="1">
            <a:off x="7162800" y="4814888"/>
            <a:ext cx="457200" cy="0"/>
          </a:xfrm>
          <a:prstGeom prst="line">
            <a:avLst/>
          </a:prstGeom>
          <a:noFill/>
          <a:ln w="25400">
            <a:solidFill>
              <a:schemeClr val="tx1"/>
            </a:solidFill>
            <a:round/>
            <a:tailEnd type="triangle" w="med" len="med"/>
          </a:ln>
        </p:spPr>
        <p:txBody>
          <a:bodyPr wrap="none" anchor="ctr"/>
          <a:lstStyle/>
          <a:p>
            <a:endParaRPr lang="en-US"/>
          </a:p>
        </p:txBody>
      </p:sp>
      <p:sp>
        <p:nvSpPr>
          <p:cNvPr id="354313" name="Text Box 9"/>
          <p:cNvSpPr txBox="1">
            <a:spLocks noChangeArrowheads="1"/>
          </p:cNvSpPr>
          <p:nvPr/>
        </p:nvSpPr>
        <p:spPr bwMode="auto">
          <a:xfrm>
            <a:off x="7772400" y="4662488"/>
            <a:ext cx="73152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%rsp</a:t>
            </a:r>
          </a:p>
        </p:txBody>
      </p:sp>
      <p:sp>
        <p:nvSpPr>
          <p:cNvPr id="354314" name="Text Box 10"/>
          <p:cNvSpPr txBox="1">
            <a:spLocks noChangeArrowheads="1"/>
          </p:cNvSpPr>
          <p:nvPr/>
        </p:nvSpPr>
        <p:spPr bwMode="auto">
          <a:xfrm>
            <a:off x="5334000" y="5070475"/>
            <a:ext cx="731838" cy="368300"/>
          </a:xfrm>
          <a:prstGeom prst="rect">
            <a:avLst/>
          </a:prstGeom>
          <a:noFill/>
          <a:ln w="19050">
            <a:noFill/>
            <a:miter lim="800000"/>
            <a:tailEnd type="none" w="sm" len="sm"/>
          </a:ln>
        </p:spPr>
        <p:txBody>
          <a:bodyPr lIns="45720" rIns="45720">
            <a:spAutoFit/>
          </a:bodyPr>
          <a:lstStyle/>
          <a:p>
            <a:pPr algn="r" eaLnBrk="0" hangingPunct="0"/>
            <a:r>
              <a:rPr lang="en-US" sz="1800">
                <a:latin typeface="Arial" panose="020B0604020202020204" pitchFamily="34" charset="0"/>
                <a:ea typeface="Arial" panose="020B0604020202020204" pitchFamily="34" charset="0"/>
                <a:cs typeface="Arial" panose="020B0604020202020204" pitchFamily="34" charset="0"/>
              </a:rPr>
              <a:t>−</a:t>
            </a:r>
            <a:r>
              <a:rPr lang="en-US" sz="1800">
                <a:latin typeface="Calibri" panose="020F0502020204030204" charset="0"/>
              </a:rPr>
              <a:t>8</a:t>
            </a:r>
          </a:p>
        </p:txBody>
      </p:sp>
      <p:sp>
        <p:nvSpPr>
          <p:cNvPr id="354315" name="Rectangle 11"/>
          <p:cNvSpPr>
            <a:spLocks noChangeArrowheads="1"/>
          </p:cNvSpPr>
          <p:nvPr/>
        </p:nvSpPr>
        <p:spPr bwMode="auto">
          <a:xfrm>
            <a:off x="6096000" y="5410200"/>
            <a:ext cx="1066800" cy="381000"/>
          </a:xfrm>
          <a:prstGeom prst="rect">
            <a:avLst/>
          </a:prstGeom>
          <a:solidFill>
            <a:srgbClr val="FFCCCC"/>
          </a:solidFill>
          <a:ln w="25400">
            <a:solidFill>
              <a:schemeClr val="tx1"/>
            </a:solidFill>
            <a:miter lim="800000"/>
          </a:ln>
        </p:spPr>
        <p:txBody>
          <a:bodyPr wrap="none" anchor="ctr"/>
          <a:lstStyle/>
          <a:p>
            <a:pPr algn="ctr" eaLnBrk="0" hangingPunct="0"/>
            <a:r>
              <a:rPr lang="en-US" sz="1800">
                <a:latin typeface="Courier New" panose="02070309020205020404" charset="0"/>
              </a:rPr>
              <a:t>loc[1]</a:t>
            </a:r>
          </a:p>
        </p:txBody>
      </p:sp>
      <p:sp>
        <p:nvSpPr>
          <p:cNvPr id="354316" name="Rectangle 12"/>
          <p:cNvSpPr>
            <a:spLocks noChangeArrowheads="1"/>
          </p:cNvSpPr>
          <p:nvPr/>
        </p:nvSpPr>
        <p:spPr bwMode="auto">
          <a:xfrm>
            <a:off x="6096000" y="5791200"/>
            <a:ext cx="1066800" cy="381000"/>
          </a:xfrm>
          <a:prstGeom prst="rect">
            <a:avLst/>
          </a:prstGeom>
          <a:solidFill>
            <a:srgbClr val="FFCCCC"/>
          </a:solidFill>
          <a:ln w="25400">
            <a:solidFill>
              <a:schemeClr val="tx1"/>
            </a:solidFill>
            <a:miter lim="800000"/>
          </a:ln>
        </p:spPr>
        <p:txBody>
          <a:bodyPr wrap="none" anchor="ctr"/>
          <a:lstStyle/>
          <a:p>
            <a:pPr algn="ctr" eaLnBrk="0" hangingPunct="0"/>
            <a:r>
              <a:rPr lang="en-US" sz="1800">
                <a:latin typeface="Courier New" panose="02070309020205020404" charset="0"/>
              </a:rPr>
              <a:t>loc[0]</a:t>
            </a:r>
          </a:p>
        </p:txBody>
      </p:sp>
      <p:sp>
        <p:nvSpPr>
          <p:cNvPr id="354317" name="Text Box 13"/>
          <p:cNvSpPr txBox="1">
            <a:spLocks noChangeArrowheads="1"/>
          </p:cNvSpPr>
          <p:nvPr/>
        </p:nvSpPr>
        <p:spPr bwMode="auto">
          <a:xfrm>
            <a:off x="5334000" y="5451475"/>
            <a:ext cx="731838" cy="368300"/>
          </a:xfrm>
          <a:prstGeom prst="rect">
            <a:avLst/>
          </a:prstGeom>
          <a:noFill/>
          <a:ln w="19050">
            <a:noFill/>
            <a:miter lim="800000"/>
            <a:tailEnd type="none" w="sm" len="sm"/>
          </a:ln>
        </p:spPr>
        <p:txBody>
          <a:bodyPr lIns="45720" rIns="45720">
            <a:spAutoFit/>
          </a:bodyPr>
          <a:lstStyle/>
          <a:p>
            <a:pPr algn="r" eaLnBrk="0" hangingPunct="0"/>
            <a:r>
              <a:rPr lang="en-US" sz="1800">
                <a:latin typeface="Arial" panose="020B0604020202020204" pitchFamily="34" charset="0"/>
                <a:ea typeface="Arial" panose="020B0604020202020204" pitchFamily="34" charset="0"/>
                <a:cs typeface="Arial" panose="020B0604020202020204" pitchFamily="34" charset="0"/>
              </a:rPr>
              <a:t>−</a:t>
            </a:r>
            <a:r>
              <a:rPr lang="en-US" sz="1800">
                <a:latin typeface="Calibri" panose="020F0502020204030204" charset="0"/>
              </a:rPr>
              <a:t>16</a:t>
            </a:r>
          </a:p>
        </p:txBody>
      </p:sp>
      <p:sp>
        <p:nvSpPr>
          <p:cNvPr id="354318" name="Text Box 14"/>
          <p:cNvSpPr txBox="1">
            <a:spLocks noChangeArrowheads="1"/>
          </p:cNvSpPr>
          <p:nvPr/>
        </p:nvSpPr>
        <p:spPr bwMode="auto">
          <a:xfrm>
            <a:off x="5334000" y="5832475"/>
            <a:ext cx="731838" cy="368300"/>
          </a:xfrm>
          <a:prstGeom prst="rect">
            <a:avLst/>
          </a:prstGeom>
          <a:noFill/>
          <a:ln w="19050">
            <a:noFill/>
            <a:miter lim="800000"/>
            <a:tailEnd type="none" w="sm" len="sm"/>
          </a:ln>
        </p:spPr>
        <p:txBody>
          <a:bodyPr lIns="45720" rIns="45720">
            <a:spAutoFit/>
          </a:bodyPr>
          <a:lstStyle/>
          <a:p>
            <a:pPr algn="r" eaLnBrk="0" hangingPunct="0"/>
            <a:r>
              <a:rPr lang="en-US" sz="1800">
                <a:latin typeface="Arial" panose="020B0604020202020204" pitchFamily="34" charset="0"/>
                <a:ea typeface="Arial" panose="020B0604020202020204" pitchFamily="34" charset="0"/>
                <a:cs typeface="Arial" panose="020B0604020202020204" pitchFamily="34" charset="0"/>
              </a:rPr>
              <a:t>−</a:t>
            </a:r>
            <a:r>
              <a:rPr lang="en-US" sz="1800">
                <a:latin typeface="Calibri" panose="020F0502020204030204" charset="0"/>
              </a:rPr>
              <a:t>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animEffect transition="in" filter="wipe(down)">
                                      <p:cBhvr>
                                        <p:cTn id="7" dur="500"/>
                                        <p:tgtEl>
                                          <p:spTgt spid="35430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54307">
                                            <p:txEl>
                                              <p:pRg st="1" end="1"/>
                                            </p:txEl>
                                          </p:spTgt>
                                        </p:tgtEl>
                                        <p:attrNameLst>
                                          <p:attrName>style.visibility</p:attrName>
                                        </p:attrNameLst>
                                      </p:cBhvr>
                                      <p:to>
                                        <p:strVal val="visible"/>
                                      </p:to>
                                    </p:set>
                                    <p:animEffect transition="in" filter="wipe(down)">
                                      <p:cBhvr>
                                        <p:cTn id="10" dur="500"/>
                                        <p:tgtEl>
                                          <p:spTgt spid="3543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35843" name="Rectangle 4"/>
          <p:cNvSpPr>
            <a:spLocks noChangeArrowheads="1"/>
          </p:cNvSpPr>
          <p:nvPr/>
        </p:nvSpPr>
        <p:spPr bwMode="auto">
          <a:xfrm>
            <a:off x="238760" y="1435100"/>
            <a:ext cx="4329114" cy="1473835"/>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a:latin typeface="Courier New" panose="02070309020205020404" charset="0"/>
              </a:rPr>
              <a:t>/* Swap a[</a:t>
            </a:r>
            <a:r>
              <a:rPr lang="en-US" sz="1800" dirty="0" err="1">
                <a:latin typeface="Courier New" panose="02070309020205020404" charset="0"/>
              </a:rPr>
              <a:t>i</a:t>
            </a:r>
            <a:r>
              <a:rPr lang="en-US" sz="1800" dirty="0">
                <a:latin typeface="Courier New" panose="02070309020205020404" charset="0"/>
              </a:rPr>
              <a:t>] &amp; a[i+1] */</a:t>
            </a:r>
          </a:p>
          <a:p>
            <a:pPr eaLnBrk="0" hangingPunct="0">
              <a:tabLst>
                <a:tab pos="457200" algn="l"/>
                <a:tab pos="1485900" algn="l"/>
              </a:tabLst>
            </a:pPr>
            <a:r>
              <a:rPr lang="en-US" sz="1800" dirty="0">
                <a:latin typeface="Courier New" panose="02070309020205020404" charset="0"/>
              </a:rPr>
              <a:t>void </a:t>
            </a:r>
            <a:r>
              <a:rPr lang="en-US" sz="1800" dirty="0" err="1">
                <a:latin typeface="Courier New" panose="02070309020205020404" charset="0"/>
              </a:rPr>
              <a:t>swap_ele</a:t>
            </a:r>
            <a:r>
              <a:rPr lang="en-US" sz="1800" dirty="0">
                <a:latin typeface="Courier New" panose="02070309020205020404" charset="0"/>
              </a:rPr>
              <a:t>(long a[],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i</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swap(&amp;a[</a:t>
            </a:r>
            <a:r>
              <a:rPr lang="en-US" sz="1800" dirty="0" err="1">
                <a:latin typeface="Courier New" panose="02070309020205020404" charset="0"/>
              </a:rPr>
              <a:t>i</a:t>
            </a:r>
            <a:r>
              <a:rPr lang="en-US" sz="1800" dirty="0">
                <a:latin typeface="Courier New" panose="02070309020205020404" charset="0"/>
              </a:rPr>
              <a:t>], &amp;a[i+1]);</a:t>
            </a:r>
          </a:p>
          <a:p>
            <a:pPr eaLnBrk="0" hangingPunct="0">
              <a:tabLst>
                <a:tab pos="457200" algn="l"/>
                <a:tab pos="1485900" algn="l"/>
              </a:tabLst>
            </a:pPr>
            <a:r>
              <a:rPr lang="en-US" sz="1800" dirty="0">
                <a:latin typeface="Courier New" panose="02070309020205020404" charset="0"/>
              </a:rPr>
              <a:t>}</a:t>
            </a:r>
          </a:p>
        </p:txBody>
      </p:sp>
      <p:sp>
        <p:nvSpPr>
          <p:cNvPr id="35842" name="Rectangle 3"/>
          <p:cNvSpPr>
            <a:spLocks noGrp="1" noChangeArrowheads="1"/>
          </p:cNvSpPr>
          <p:nvPr/>
        </p:nvSpPr>
        <p:spPr>
          <a:xfrm>
            <a:off x="4772979" y="1233170"/>
            <a:ext cx="4129086" cy="16764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en-US" sz="2000" dirty="0">
                <a:latin typeface="Courier New" panose="02070309020205020404" charset="0"/>
                <a:cs typeface="Courier New" panose="02070309020205020404" charset="0"/>
              </a:rPr>
              <a:t>rep</a:t>
            </a:r>
            <a:r>
              <a:rPr lang="en-US" sz="2000" dirty="0">
                <a:latin typeface="Calibri" panose="020F0502020204030204" charset="0"/>
              </a:rPr>
              <a:t> </a:t>
            </a:r>
            <a:r>
              <a:rPr lang="zh-CN" altLang="en-US" sz="2000" dirty="0">
                <a:latin typeface="Calibri" panose="020F0502020204030204" charset="0"/>
                <a:ea typeface="宋体" panose="02010600030101010101" pitchFamily="2" charset="-122"/>
              </a:rPr>
              <a:t>作为</a:t>
            </a:r>
            <a:r>
              <a:rPr lang="en-US" sz="2000" dirty="0">
                <a:latin typeface="Calibri" panose="020F0502020204030204" charset="0"/>
              </a:rPr>
              <a:t> no-op</a:t>
            </a:r>
            <a:r>
              <a:rPr lang="zh-CN" altLang="en-US" sz="2000" dirty="0">
                <a:latin typeface="Calibri" panose="020F0502020204030204" charset="0"/>
                <a:ea typeface="宋体" panose="02010600030101010101" pitchFamily="2" charset="-122"/>
              </a:rPr>
              <a:t>（非运算）指令插入。</a:t>
            </a:r>
          </a:p>
          <a:p>
            <a:pPr marL="457200" lvl="1" indent="0">
              <a:buNone/>
            </a:pPr>
            <a:endParaRPr lang="en-US" sz="1600" dirty="0">
              <a:latin typeface="Calibri" panose="020F0502020204030204" charset="0"/>
            </a:endParaRPr>
          </a:p>
        </p:txBody>
      </p:sp>
      <p:sp>
        <p:nvSpPr>
          <p:cNvPr id="35844" name="Rectangle 5"/>
          <p:cNvSpPr>
            <a:spLocks noChangeArrowheads="1"/>
          </p:cNvSpPr>
          <p:nvPr/>
        </p:nvSpPr>
        <p:spPr bwMode="auto">
          <a:xfrm>
            <a:off x="547689" y="3396618"/>
            <a:ext cx="8048652" cy="2550795"/>
          </a:xfrm>
          <a:prstGeom prst="rect">
            <a:avLst/>
          </a:prstGeom>
          <a:noFill/>
          <a:ln w="12700">
            <a:noFill/>
            <a:miter lim="800000"/>
          </a:ln>
        </p:spPr>
        <p:txBody>
          <a:bodyPr wrap="square" lIns="90487" tIns="44450" rIns="90487" bIns="44450">
            <a:spAutoFit/>
          </a:bodyPr>
          <a:lstStyle/>
          <a:p>
            <a:pPr eaLnBrk="0" hangingPunct="0">
              <a:tabLst>
                <a:tab pos="464820" algn="l"/>
                <a:tab pos="1485900" algn="l"/>
                <a:tab pos="4692650" algn="l"/>
              </a:tabLst>
            </a:pPr>
            <a:r>
              <a:rPr lang="en-US" sz="2000" dirty="0" err="1">
                <a:latin typeface="Courier New" panose="02070309020205020404" charset="0"/>
              </a:rPr>
              <a:t>swap_ele</a:t>
            </a:r>
            <a:r>
              <a:rPr lang="en-US" sz="2000" dirty="0">
                <a:latin typeface="Courier New" panose="02070309020205020404" charset="0"/>
              </a:rPr>
              <a:t>:</a:t>
            </a:r>
          </a:p>
          <a:p>
            <a:pPr eaLnBrk="0" hangingPunct="0">
              <a:tabLst>
                <a:tab pos="464820" algn="l"/>
                <a:tab pos="1485900" algn="l"/>
                <a:tab pos="4692650" algn="l"/>
              </a:tabLst>
            </a:pPr>
            <a:r>
              <a:rPr lang="en-US" sz="2000" dirty="0">
                <a:latin typeface="Courier New" panose="02070309020205020404" charset="0"/>
              </a:rPr>
              <a:t> 	</a:t>
            </a:r>
            <a:r>
              <a:rPr lang="en-US" sz="2000" dirty="0" err="1">
                <a:latin typeface="Courier New" panose="02070309020205020404" charset="0"/>
              </a:rPr>
              <a:t>movslq</a:t>
            </a:r>
            <a:r>
              <a:rPr lang="en-US" sz="2000" dirty="0">
                <a:latin typeface="Courier New" panose="02070309020205020404" charset="0"/>
              </a:rPr>
              <a:t> %</a:t>
            </a:r>
            <a:r>
              <a:rPr lang="en-US" sz="2000" dirty="0" err="1">
                <a:latin typeface="Courier New" panose="02070309020205020404" charset="0"/>
              </a:rPr>
              <a:t>esi,%rsi</a:t>
            </a:r>
            <a:r>
              <a:rPr lang="en-US" sz="2000" dirty="0">
                <a:latin typeface="Courier New" panose="02070309020205020404" charset="0"/>
              </a:rPr>
              <a:t>           	# </a:t>
            </a:r>
            <a:r>
              <a:rPr lang="zh-CN" altLang="en-US" sz="2000" dirty="0">
                <a:latin typeface="Courier New" panose="02070309020205020404" charset="0"/>
              </a:rPr>
              <a:t>符号扩展</a:t>
            </a:r>
            <a:r>
              <a:rPr lang="en-US" sz="2000" dirty="0">
                <a:latin typeface="Courier New" panose="02070309020205020404" charset="0"/>
              </a:rPr>
              <a:t> </a:t>
            </a:r>
            <a:r>
              <a:rPr lang="en-US" sz="2000" dirty="0" err="1">
                <a:latin typeface="Courier New" panose="02070309020205020404" charset="0"/>
              </a:rPr>
              <a:t>i</a:t>
            </a:r>
            <a:endParaRPr lang="en-US" sz="2000" dirty="0">
              <a:latin typeface="Courier New" panose="02070309020205020404" charset="0"/>
            </a:endParaRPr>
          </a:p>
          <a:p>
            <a:pPr eaLnBrk="0" hangingPunct="0">
              <a:tabLst>
                <a:tab pos="464820" algn="l"/>
                <a:tab pos="1485900" algn="l"/>
                <a:tab pos="4692650" algn="l"/>
              </a:tabLst>
            </a:pPr>
            <a:r>
              <a:rPr lang="en-US" sz="2000" dirty="0">
                <a:latin typeface="Courier New" panose="02070309020205020404" charset="0"/>
              </a:rPr>
              <a:t>	</a:t>
            </a:r>
            <a:r>
              <a:rPr lang="en-US" sz="2000" dirty="0" err="1">
                <a:latin typeface="Courier New" panose="02070309020205020404" charset="0"/>
              </a:rPr>
              <a:t>leaq</a:t>
            </a:r>
            <a:r>
              <a:rPr lang="en-US" sz="2000" dirty="0">
                <a:latin typeface="Courier New" panose="02070309020205020404" charset="0"/>
              </a:rPr>
              <a:t>	8(%rdi,%rsi,8), %</a:t>
            </a:r>
            <a:r>
              <a:rPr lang="en-US" sz="2000" dirty="0" err="1">
                <a:latin typeface="Courier New" panose="02070309020205020404" charset="0"/>
              </a:rPr>
              <a:t>rax</a:t>
            </a:r>
            <a:r>
              <a:rPr lang="en-US" sz="2000" dirty="0">
                <a:latin typeface="Courier New" panose="02070309020205020404" charset="0"/>
              </a:rPr>
              <a:t>	# &amp;a[i+1]</a:t>
            </a:r>
          </a:p>
          <a:p>
            <a:pPr eaLnBrk="0" hangingPunct="0">
              <a:tabLst>
                <a:tab pos="464820" algn="l"/>
                <a:tab pos="1485900" algn="l"/>
                <a:tab pos="4692650" algn="l"/>
              </a:tabLst>
            </a:pPr>
            <a:r>
              <a:rPr lang="en-US" sz="2000" dirty="0">
                <a:latin typeface="Courier New" panose="02070309020205020404" charset="0"/>
              </a:rPr>
              <a:t>	</a:t>
            </a:r>
            <a:r>
              <a:rPr lang="en-US" sz="2000" dirty="0" err="1">
                <a:latin typeface="Courier New" panose="02070309020205020404" charset="0"/>
              </a:rPr>
              <a:t>leaq</a:t>
            </a:r>
            <a:r>
              <a:rPr lang="en-US" sz="2000" dirty="0">
                <a:latin typeface="Courier New" panose="02070309020205020404" charset="0"/>
              </a:rPr>
              <a:t>	(%rdi,%rsi,8), %</a:t>
            </a:r>
            <a:r>
              <a:rPr lang="en-US" sz="2000" dirty="0" err="1">
                <a:latin typeface="Courier New" panose="02070309020205020404" charset="0"/>
              </a:rPr>
              <a:t>rdi</a:t>
            </a:r>
            <a:r>
              <a:rPr lang="en-US" sz="2000" dirty="0">
                <a:latin typeface="Courier New" panose="02070309020205020404" charset="0"/>
              </a:rPr>
              <a:t>	# &amp;a[</a:t>
            </a:r>
            <a:r>
              <a:rPr lang="en-US" sz="2000" dirty="0" err="1">
                <a:latin typeface="Courier New" panose="02070309020205020404" charset="0"/>
              </a:rPr>
              <a:t>i</a:t>
            </a:r>
            <a:r>
              <a:rPr lang="en-US" sz="2000" dirty="0">
                <a:latin typeface="Courier New" panose="02070309020205020404" charset="0"/>
              </a:rPr>
              <a:t>] (1</a:t>
            </a:r>
            <a:r>
              <a:rPr lang="en-US" sz="2000" baseline="30000" dirty="0">
                <a:latin typeface="Courier New" panose="02070309020205020404" charset="0"/>
              </a:rPr>
              <a:t>st</a:t>
            </a:r>
            <a:r>
              <a:rPr lang="en-US" sz="2000" dirty="0">
                <a:latin typeface="Courier New" panose="02070309020205020404" charset="0"/>
              </a:rPr>
              <a:t> </a:t>
            </a:r>
            <a:r>
              <a:rPr lang="en-US" sz="2000" dirty="0" err="1">
                <a:latin typeface="Courier New" panose="02070309020205020404" charset="0"/>
              </a:rPr>
              <a:t>arg</a:t>
            </a:r>
            <a:r>
              <a:rPr lang="en-US" sz="2000" dirty="0">
                <a:latin typeface="Courier New" panose="02070309020205020404" charset="0"/>
              </a:rPr>
              <a:t>)	</a:t>
            </a:r>
            <a:r>
              <a:rPr lang="en-US" sz="2000" dirty="0" err="1">
                <a:latin typeface="Courier New" panose="02070309020205020404" charset="0"/>
              </a:rPr>
              <a:t>movq</a:t>
            </a:r>
            <a:r>
              <a:rPr lang="en-US" sz="2000" dirty="0">
                <a:latin typeface="Courier New" panose="02070309020205020404" charset="0"/>
              </a:rPr>
              <a:t>	%</a:t>
            </a:r>
            <a:r>
              <a:rPr lang="en-US" sz="2000" dirty="0" err="1">
                <a:latin typeface="Courier New" panose="02070309020205020404" charset="0"/>
              </a:rPr>
              <a:t>rax</a:t>
            </a:r>
            <a:r>
              <a:rPr lang="en-US" sz="2000" dirty="0">
                <a:latin typeface="Courier New" panose="02070309020205020404" charset="0"/>
              </a:rPr>
              <a:t>, %</a:t>
            </a:r>
            <a:r>
              <a:rPr lang="en-US" sz="2000" dirty="0" err="1">
                <a:latin typeface="Courier New" panose="02070309020205020404" charset="0"/>
              </a:rPr>
              <a:t>rsi</a:t>
            </a:r>
            <a:r>
              <a:rPr lang="en-US" sz="2000" dirty="0">
                <a:latin typeface="Courier New" panose="02070309020205020404" charset="0"/>
              </a:rPr>
              <a:t>	# (2</a:t>
            </a:r>
            <a:r>
              <a:rPr lang="en-US" sz="2000" baseline="30000" dirty="0">
                <a:latin typeface="Courier New" panose="02070309020205020404" charset="0"/>
              </a:rPr>
              <a:t>nd</a:t>
            </a:r>
            <a:r>
              <a:rPr lang="en-US" sz="2000" dirty="0">
                <a:latin typeface="Courier New" panose="02070309020205020404" charset="0"/>
              </a:rPr>
              <a:t> </a:t>
            </a:r>
            <a:r>
              <a:rPr lang="en-US" sz="2000" dirty="0" err="1">
                <a:latin typeface="Courier New" panose="02070309020205020404" charset="0"/>
              </a:rPr>
              <a:t>arg</a:t>
            </a:r>
            <a:r>
              <a:rPr lang="en-US" sz="2000" dirty="0">
                <a:latin typeface="Courier New" panose="02070309020205020404" charset="0"/>
              </a:rPr>
              <a:t>)	</a:t>
            </a:r>
          </a:p>
          <a:p>
            <a:pPr eaLnBrk="0" hangingPunct="0">
              <a:tabLst>
                <a:tab pos="464820" algn="l"/>
                <a:tab pos="1485900" algn="l"/>
                <a:tab pos="4692650" algn="l"/>
              </a:tabLst>
            </a:pPr>
            <a:r>
              <a:rPr lang="en-US" sz="2000" dirty="0">
                <a:latin typeface="Courier New" panose="02070309020205020404" charset="0"/>
              </a:rPr>
              <a:t>	call	swap</a:t>
            </a:r>
          </a:p>
          <a:p>
            <a:pPr eaLnBrk="0" hangingPunct="0">
              <a:tabLst>
                <a:tab pos="464820" algn="l"/>
                <a:tab pos="1485900" algn="l"/>
                <a:tab pos="4692650" algn="l"/>
              </a:tabLst>
            </a:pPr>
            <a:r>
              <a:rPr lang="en-US" sz="2000" dirty="0">
                <a:latin typeface="Courier New" panose="02070309020205020404" charset="0"/>
              </a:rPr>
              <a:t>	rep		# No-op</a:t>
            </a:r>
          </a:p>
          <a:p>
            <a:pPr eaLnBrk="0" hangingPunct="0">
              <a:tabLst>
                <a:tab pos="464820" algn="l"/>
                <a:tab pos="1485900" algn="l"/>
                <a:tab pos="4692650" algn="l"/>
              </a:tabLst>
            </a:pPr>
            <a:r>
              <a:rPr lang="en-US" sz="2000" dirty="0">
                <a:latin typeface="Courier New" panose="02070309020205020404" charset="0"/>
              </a:rPr>
              <a:t>	ret</a:t>
            </a:r>
          </a:p>
        </p:txBody>
      </p:sp>
      <p:sp>
        <p:nvSpPr>
          <p:cNvPr id="2" name="燕尾形 1"/>
          <p:cNvSpPr/>
          <p:nvPr/>
        </p:nvSpPr>
        <p:spPr>
          <a:xfrm>
            <a:off x="0" y="446405"/>
            <a:ext cx="4909185" cy="553085"/>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libri" panose="020F0502020204030204" charset="0"/>
                <a:sym typeface="+mn-ea"/>
              </a:rPr>
              <a:t>x86-64 </a:t>
            </a:r>
            <a:r>
              <a:rPr lang="zh-CN" altLang="en-US" sz="2400">
                <a:latin typeface="Calibri" panose="020F0502020204030204" charset="0"/>
                <a:sym typeface="+mn-ea"/>
              </a:rPr>
              <a:t>没有运用到栈帧的例子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wipe(down)">
                                      <p:cBhvr>
                                        <p:cTn id="7" dur="500"/>
                                        <p:tgtEl>
                                          <p:spTgt spid="358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x86-64 </a:t>
            </a:r>
            <a:r>
              <a:rPr lang="zh-CN" altLang="en-US" sz="3200">
                <a:latin typeface="Calibri" panose="020F0502020204030204" charset="0"/>
                <a:sym typeface="+mn-ea"/>
              </a:rPr>
              <a:t>栈帧例子</a:t>
            </a:r>
          </a:p>
        </p:txBody>
      </p:sp>
      <p:sp>
        <p:nvSpPr>
          <p:cNvPr id="41987" name="Rectangle 4"/>
          <p:cNvSpPr>
            <a:spLocks noChangeArrowheads="1"/>
          </p:cNvSpPr>
          <p:nvPr/>
        </p:nvSpPr>
        <p:spPr bwMode="auto">
          <a:xfrm>
            <a:off x="457200" y="1447800"/>
            <a:ext cx="3810000" cy="230441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a:latin typeface="Courier New" panose="02070309020205020404" charset="0"/>
              </a:rPr>
              <a:t>long sum = 0;</a:t>
            </a:r>
          </a:p>
          <a:p>
            <a:pPr eaLnBrk="0" hangingPunct="0">
              <a:tabLst>
                <a:tab pos="457200" algn="l"/>
                <a:tab pos="1485900" algn="l"/>
              </a:tabLst>
            </a:pPr>
            <a:r>
              <a:rPr lang="en-US" sz="1800" dirty="0">
                <a:latin typeface="Courier New" panose="02070309020205020404" charset="0"/>
              </a:rPr>
              <a:t>/* Swap a[</a:t>
            </a:r>
            <a:r>
              <a:rPr lang="en-US" sz="1800" dirty="0" err="1">
                <a:latin typeface="Courier New" panose="02070309020205020404" charset="0"/>
              </a:rPr>
              <a:t>i</a:t>
            </a:r>
            <a:r>
              <a:rPr lang="en-US" sz="1800" dirty="0">
                <a:latin typeface="Courier New" panose="02070309020205020404" charset="0"/>
              </a:rPr>
              <a:t>] &amp; a[i+1] */</a:t>
            </a:r>
          </a:p>
          <a:p>
            <a:pPr eaLnBrk="0" hangingPunct="0">
              <a:tabLst>
                <a:tab pos="457200" algn="l"/>
                <a:tab pos="1485900" algn="l"/>
              </a:tabLst>
            </a:pPr>
            <a:r>
              <a:rPr lang="en-US" sz="1800" dirty="0">
                <a:latin typeface="Courier New" panose="02070309020205020404" charset="0"/>
              </a:rPr>
              <a:t>void </a:t>
            </a:r>
            <a:r>
              <a:rPr lang="en-US" sz="1800" dirty="0" err="1">
                <a:latin typeface="Courier New" panose="02070309020205020404" charset="0"/>
              </a:rPr>
              <a:t>swap_ele_su</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(long a[],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i</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swap(&amp;a[</a:t>
            </a:r>
            <a:r>
              <a:rPr lang="en-US" sz="1800" dirty="0" err="1">
                <a:latin typeface="Courier New" panose="02070309020205020404" charset="0"/>
              </a:rPr>
              <a:t>i</a:t>
            </a:r>
            <a:r>
              <a:rPr lang="en-US" sz="1800" dirty="0">
                <a:latin typeface="Courier New" panose="02070309020205020404" charset="0"/>
              </a:rPr>
              <a:t>], &amp;a[i+1]);</a:t>
            </a:r>
          </a:p>
          <a:p>
            <a:pPr eaLnBrk="0" hangingPunct="0">
              <a:tabLst>
                <a:tab pos="457200" algn="l"/>
                <a:tab pos="1485900" algn="l"/>
              </a:tabLst>
            </a:pPr>
            <a:r>
              <a:rPr lang="en-US" sz="1800" dirty="0">
                <a:latin typeface="Courier New" panose="02070309020205020404" charset="0"/>
              </a:rPr>
              <a:t>    sum += (a[</a:t>
            </a:r>
            <a:r>
              <a:rPr lang="en-US" sz="1800" dirty="0" err="1">
                <a:latin typeface="Courier New" panose="02070309020205020404" charset="0"/>
              </a:rPr>
              <a:t>i</a:t>
            </a:r>
            <a:r>
              <a:rPr lang="en-US" sz="1800" dirty="0">
                <a:latin typeface="Courier New" panose="02070309020205020404" charset="0"/>
              </a:rPr>
              <a:t>]*a[i+1]);</a:t>
            </a:r>
          </a:p>
          <a:p>
            <a:pPr eaLnBrk="0" hangingPunct="0">
              <a:tabLst>
                <a:tab pos="457200" algn="l"/>
                <a:tab pos="1485900" algn="l"/>
              </a:tabLst>
            </a:pPr>
            <a:r>
              <a:rPr lang="en-US" sz="1800" dirty="0">
                <a:latin typeface="Courier New" panose="02070309020205020404" charset="0"/>
              </a:rPr>
              <a:t>}</a:t>
            </a:r>
          </a:p>
        </p:txBody>
      </p:sp>
      <p:sp>
        <p:nvSpPr>
          <p:cNvPr id="41988" name="Rectangle 5"/>
          <p:cNvSpPr>
            <a:spLocks noChangeArrowheads="1"/>
          </p:cNvSpPr>
          <p:nvPr/>
        </p:nvSpPr>
        <p:spPr bwMode="auto">
          <a:xfrm>
            <a:off x="4495800" y="1317625"/>
            <a:ext cx="4648200" cy="4797425"/>
          </a:xfrm>
          <a:prstGeom prst="rect">
            <a:avLst/>
          </a:prstGeom>
          <a:noFill/>
          <a:ln w="12700">
            <a:noFill/>
            <a:miter lim="800000"/>
          </a:ln>
        </p:spPr>
        <p:txBody>
          <a:bodyPr lIns="90487" tIns="44450" rIns="90487" bIns="44450">
            <a:spAutoFit/>
          </a:bodyPr>
          <a:lstStyle/>
          <a:p>
            <a:pPr eaLnBrk="0" hangingPunct="0">
              <a:tabLst>
                <a:tab pos="457200" algn="l"/>
                <a:tab pos="1485900" algn="l"/>
              </a:tabLst>
            </a:pPr>
            <a:r>
              <a:rPr lang="en-US" sz="1800" dirty="0" err="1">
                <a:latin typeface="Courier New" panose="02070309020205020404" charset="0"/>
              </a:rPr>
              <a:t>swap_ele_su</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rbx</a:t>
            </a:r>
            <a:r>
              <a:rPr lang="en-US" sz="1800" dirty="0">
                <a:latin typeface="Courier New" panose="02070309020205020404" charset="0"/>
              </a:rPr>
              <a:t>, -16(%</a:t>
            </a:r>
            <a:r>
              <a:rPr lang="en-US" sz="1800" dirty="0" err="1">
                <a:latin typeface="Courier New" panose="02070309020205020404" charset="0"/>
              </a:rPr>
              <a:t>rsp</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rbp</a:t>
            </a:r>
            <a:r>
              <a:rPr lang="en-US" sz="1800" dirty="0">
                <a:latin typeface="Courier New" panose="02070309020205020404" charset="0"/>
              </a:rPr>
              <a:t>, -8(%</a:t>
            </a:r>
            <a:r>
              <a:rPr lang="en-US" sz="1800" dirty="0" err="1">
                <a:latin typeface="Courier New" panose="02070309020205020404" charset="0"/>
              </a:rPr>
              <a:t>rsp</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subq</a:t>
            </a:r>
            <a:r>
              <a:rPr lang="en-US" sz="1800" dirty="0">
                <a:latin typeface="Courier New" panose="02070309020205020404" charset="0"/>
              </a:rPr>
              <a:t>	$16, %</a:t>
            </a:r>
            <a:r>
              <a:rPr lang="en-US" sz="1800" dirty="0" err="1">
                <a:latin typeface="Courier New" panose="02070309020205020404" charset="0"/>
              </a:rPr>
              <a:t>rsp</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movslq</a:t>
            </a:r>
            <a:r>
              <a:rPr lang="en-US" sz="1800" dirty="0">
                <a:latin typeface="Courier New" panose="02070309020205020404" charset="0"/>
              </a:rPr>
              <a:t>	%</a:t>
            </a:r>
            <a:r>
              <a:rPr lang="en-US" sz="1800" dirty="0" err="1">
                <a:latin typeface="Courier New" panose="02070309020205020404" charset="0"/>
              </a:rPr>
              <a:t>esi,%rax</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leaq</a:t>
            </a:r>
            <a:r>
              <a:rPr lang="en-US" sz="1800" dirty="0">
                <a:latin typeface="Courier New" panose="02070309020205020404" charset="0"/>
              </a:rPr>
              <a:t>	8(%rdi,%rax,8), %</a:t>
            </a:r>
            <a:r>
              <a:rPr lang="en-US" sz="1800" dirty="0" err="1">
                <a:latin typeface="Courier New" panose="02070309020205020404" charset="0"/>
              </a:rPr>
              <a:t>rbx</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leaq</a:t>
            </a:r>
            <a:r>
              <a:rPr lang="en-US" sz="1800" dirty="0">
                <a:latin typeface="Courier New" panose="02070309020205020404" charset="0"/>
              </a:rPr>
              <a:t>	(%rdi,%rax,8), %</a:t>
            </a:r>
            <a:r>
              <a:rPr lang="en-US" sz="1800" dirty="0" err="1">
                <a:latin typeface="Courier New" panose="02070309020205020404" charset="0"/>
              </a:rPr>
              <a:t>rbp</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rbx</a:t>
            </a:r>
            <a:r>
              <a:rPr lang="en-US" sz="1800" dirty="0">
                <a:latin typeface="Courier New" panose="02070309020205020404" charset="0"/>
              </a:rPr>
              <a:t>, %</a:t>
            </a:r>
            <a:r>
              <a:rPr lang="en-US" sz="1800" dirty="0" err="1">
                <a:latin typeface="Courier New" panose="02070309020205020404" charset="0"/>
              </a:rPr>
              <a:t>rsi</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rbp</a:t>
            </a:r>
            <a:r>
              <a:rPr lang="en-US" sz="1800" dirty="0">
                <a:latin typeface="Courier New" panose="02070309020205020404" charset="0"/>
              </a:rPr>
              <a:t>, %</a:t>
            </a:r>
            <a:r>
              <a:rPr lang="en-US" sz="1800" dirty="0" err="1">
                <a:latin typeface="Courier New" panose="02070309020205020404" charset="0"/>
              </a:rPr>
              <a:t>rdi</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call	swap</a:t>
            </a: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rbx</a:t>
            </a:r>
            <a:r>
              <a:rPr lang="en-US" sz="1800" dirty="0">
                <a:latin typeface="Courier New" panose="02070309020205020404" charset="0"/>
              </a:rPr>
              <a:t>), %</a:t>
            </a:r>
            <a:r>
              <a:rPr lang="en-US" sz="1800" dirty="0" err="1">
                <a:latin typeface="Courier New" panose="02070309020205020404" charset="0"/>
              </a:rPr>
              <a:t>rax</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imulq</a:t>
            </a:r>
            <a:r>
              <a:rPr lang="en-US" sz="1800" dirty="0">
                <a:latin typeface="Courier New" panose="02070309020205020404" charset="0"/>
              </a:rPr>
              <a:t>	(%</a:t>
            </a:r>
            <a:r>
              <a:rPr lang="en-US" sz="1800" dirty="0" err="1">
                <a:latin typeface="Courier New" panose="02070309020205020404" charset="0"/>
              </a:rPr>
              <a:t>rbp</a:t>
            </a:r>
            <a:r>
              <a:rPr lang="en-US" sz="1800" dirty="0">
                <a:latin typeface="Courier New" panose="02070309020205020404" charset="0"/>
              </a:rPr>
              <a:t>), %</a:t>
            </a:r>
            <a:r>
              <a:rPr lang="en-US" sz="1800" dirty="0" err="1">
                <a:latin typeface="Courier New" panose="02070309020205020404" charset="0"/>
              </a:rPr>
              <a:t>rax</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addq</a:t>
            </a:r>
            <a:r>
              <a:rPr lang="en-US" sz="1800" dirty="0">
                <a:latin typeface="Courier New" panose="02070309020205020404" charset="0"/>
              </a:rPr>
              <a:t>	%</a:t>
            </a:r>
            <a:r>
              <a:rPr lang="en-US" sz="1800" dirty="0" err="1">
                <a:latin typeface="Courier New" panose="02070309020205020404" charset="0"/>
              </a:rPr>
              <a:t>rax</a:t>
            </a:r>
            <a:r>
              <a:rPr lang="en-US" sz="1800" dirty="0">
                <a:latin typeface="Courier New" panose="02070309020205020404" charset="0"/>
              </a:rPr>
              <a:t>, sum(%rip)</a:t>
            </a: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rsp</a:t>
            </a:r>
            <a:r>
              <a:rPr lang="en-US" sz="1800" dirty="0">
                <a:latin typeface="Courier New" panose="02070309020205020404" charset="0"/>
              </a:rPr>
              <a:t>), %</a:t>
            </a:r>
            <a:r>
              <a:rPr lang="en-US" sz="1800" dirty="0" err="1">
                <a:latin typeface="Courier New" panose="02070309020205020404" charset="0"/>
              </a:rPr>
              <a:t>rbx</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8(%</a:t>
            </a:r>
            <a:r>
              <a:rPr lang="en-US" sz="1800" dirty="0" err="1">
                <a:latin typeface="Courier New" panose="02070309020205020404" charset="0"/>
              </a:rPr>
              <a:t>rsp</a:t>
            </a:r>
            <a:r>
              <a:rPr lang="en-US" sz="1800" dirty="0">
                <a:latin typeface="Courier New" panose="02070309020205020404" charset="0"/>
              </a:rPr>
              <a:t>), %</a:t>
            </a:r>
            <a:r>
              <a:rPr lang="en-US" sz="1800" dirty="0" err="1">
                <a:latin typeface="Courier New" panose="02070309020205020404" charset="0"/>
              </a:rPr>
              <a:t>rbp</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addq</a:t>
            </a:r>
            <a:r>
              <a:rPr lang="en-US" sz="1800" dirty="0">
                <a:latin typeface="Courier New" panose="02070309020205020404" charset="0"/>
              </a:rPr>
              <a:t>	$16, %</a:t>
            </a:r>
            <a:r>
              <a:rPr lang="en-US" sz="1800" dirty="0" err="1">
                <a:latin typeface="Courier New" panose="02070309020205020404" charset="0"/>
              </a:rPr>
              <a:t>rsp</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ret</a:t>
            </a:r>
          </a:p>
        </p:txBody>
      </p:sp>
      <p:sp>
        <p:nvSpPr>
          <p:cNvPr id="361475" name="Rectangle 3"/>
          <p:cNvSpPr>
            <a:spLocks noGrp="1" noChangeArrowheads="1"/>
          </p:cNvSpPr>
          <p:nvPr/>
        </p:nvSpPr>
        <p:spPr>
          <a:xfrm>
            <a:off x="365125" y="4114800"/>
            <a:ext cx="3581400" cy="16002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zh-CN" altLang="en-US" sz="2000" dirty="0">
                <a:latin typeface="微软雅黑" panose="020B0503020204020204" charset="-122"/>
                <a:ea typeface="微软雅黑" panose="020B0503020204020204" charset="-122"/>
              </a:rPr>
              <a:t>保留</a:t>
            </a:r>
            <a:r>
              <a:rPr lang="en-US" sz="2000" dirty="0">
                <a:latin typeface="微软雅黑" panose="020B0503020204020204" charset="-122"/>
                <a:ea typeface="微软雅黑" panose="020B0503020204020204" charset="-122"/>
              </a:rPr>
              <a:t>&amp;a[</a:t>
            </a:r>
            <a:r>
              <a:rPr lang="en-US" sz="2000" dirty="0" err="1">
                <a:latin typeface="微软雅黑" panose="020B0503020204020204" charset="-122"/>
                <a:ea typeface="微软雅黑" panose="020B0503020204020204" charset="-122"/>
              </a:rPr>
              <a:t>i</a:t>
            </a:r>
            <a:r>
              <a:rPr lang="en-US"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和</a:t>
            </a:r>
            <a:r>
              <a:rPr lang="en-US" sz="2000" dirty="0">
                <a:latin typeface="微软雅黑" panose="020B0503020204020204" charset="-122"/>
                <a:ea typeface="微软雅黑" panose="020B0503020204020204" charset="-122"/>
              </a:rPr>
              <a:t> &amp;a[i+1]</a:t>
            </a:r>
            <a:r>
              <a:rPr lang="zh-CN" altLang="en-US" sz="2000" dirty="0">
                <a:latin typeface="微软雅黑" panose="020B0503020204020204" charset="-122"/>
                <a:ea typeface="微软雅黑" panose="020B0503020204020204" charset="-122"/>
              </a:rPr>
              <a:t>的值在被调用者保存的寄存器中。</a:t>
            </a:r>
            <a:endParaRPr lang="en-US" sz="2000" dirty="0">
              <a:latin typeface="微软雅黑" panose="020B0503020204020204" charset="-122"/>
              <a:ea typeface="微软雅黑" panose="020B0503020204020204" charset="-122"/>
            </a:endParaRPr>
          </a:p>
          <a:p>
            <a:pPr>
              <a:buClr>
                <a:srgbClr val="FF99CC"/>
              </a:buClr>
            </a:pPr>
            <a:r>
              <a:rPr lang="en-US" sz="2000" dirty="0">
                <a:latin typeface="微软雅黑" panose="020B0503020204020204" charset="-122"/>
                <a:ea typeface="微软雅黑" panose="020B0503020204020204" charset="-122"/>
              </a:rPr>
              <a:t>必</a:t>
            </a:r>
            <a:r>
              <a:rPr lang="zh-CN" altLang="en-US" sz="2000" dirty="0">
                <a:latin typeface="微软雅黑" panose="020B0503020204020204" charset="-122"/>
                <a:ea typeface="微软雅黑" panose="020B0503020204020204" charset="-122"/>
              </a:rPr>
              <a:t>须设置栈帧以保存这些寄存器。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wipe(down)">
                                      <p:cBhvr>
                                        <p:cTn id="7" dur="500"/>
                                        <p:tgtEl>
                                          <p:spTgt spid="3614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1475">
                                            <p:txEl>
                                              <p:pRg st="1" end="1"/>
                                            </p:txEl>
                                          </p:spTgt>
                                        </p:tgtEl>
                                        <p:attrNameLst>
                                          <p:attrName>style.visibility</p:attrName>
                                        </p:attrNameLst>
                                      </p:cBhvr>
                                      <p:to>
                                        <p:strVal val="visible"/>
                                      </p:to>
                                    </p:set>
                                    <p:animEffect transition="in" filter="wipe(down)">
                                      <p:cBhvr>
                                        <p:cTn id="12" dur="500"/>
                                        <p:tgtEl>
                                          <p:spTgt spid="3614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42"/>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865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48499" name="Rectangle 19"/>
          <p:cNvSpPr>
            <a:spLocks noGrp="1" noChangeArrowheads="1"/>
          </p:cNvSpPr>
          <p:nvPr/>
        </p:nvSpPr>
        <p:spPr>
          <a:xfrm>
            <a:off x="-317" y="371475"/>
            <a:ext cx="8307387" cy="146367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560705" lvl="1" indent="-222250" defTabSz="895350">
              <a:buClr>
                <a:srgbClr val="0D0D0D"/>
              </a:buClr>
              <a:tabLst>
                <a:tab pos="2286000" algn="l"/>
                <a:tab pos="3543300" algn="l"/>
              </a:tabLst>
            </a:pPr>
            <a:r>
              <a:rPr lang="zh-CN" altLang="en-US" dirty="0"/>
              <a:t>代码文件：</a:t>
            </a:r>
            <a:r>
              <a:rPr lang="en-US" dirty="0"/>
              <a:t>  </a:t>
            </a:r>
            <a:r>
              <a:rPr lang="en-US" b="1" dirty="0">
                <a:latin typeface="Courier New" panose="02070309020205020404" charset="0"/>
              </a:rPr>
              <a:t>p1.c p2.c</a:t>
            </a:r>
            <a:endParaRPr lang="en-US" b="1" dirty="0">
              <a:latin typeface="Courier" pitchFamily="49" charset="0"/>
            </a:endParaRPr>
          </a:p>
          <a:p>
            <a:pPr marL="560705" lvl="1" indent="-222250" defTabSz="895350">
              <a:buClr>
                <a:srgbClr val="000000"/>
              </a:buClr>
              <a:tabLst>
                <a:tab pos="2286000" algn="l"/>
                <a:tab pos="3543300" algn="l"/>
              </a:tabLst>
            </a:pPr>
            <a:r>
              <a:rPr lang="zh-CN" altLang="en-US" dirty="0"/>
              <a:t>用命令编译</a:t>
            </a:r>
            <a:r>
              <a:rPr lang="en-US" dirty="0"/>
              <a:t>:  </a:t>
            </a:r>
            <a:r>
              <a:rPr lang="en-US" b="1" dirty="0" err="1">
                <a:latin typeface="Courier New" panose="02070309020205020404" charset="0"/>
              </a:rPr>
              <a:t>gcc</a:t>
            </a:r>
            <a:r>
              <a:rPr lang="en-US" b="1" dirty="0">
                <a:latin typeface="Courier New" panose="02070309020205020404" charset="0"/>
              </a:rPr>
              <a:t> –</a:t>
            </a:r>
            <a:r>
              <a:rPr lang="en-US" b="1" dirty="0" err="1">
                <a:latin typeface="Courier New" panose="02070309020205020404" charset="0"/>
              </a:rPr>
              <a:t>Og</a:t>
            </a:r>
            <a:r>
              <a:rPr lang="en-US" b="1" dirty="0">
                <a:latin typeface="Courier New" panose="02070309020205020404" charset="0"/>
              </a:rPr>
              <a:t> p1.c p2.c -o p</a:t>
            </a:r>
            <a:endParaRPr lang="en-US" b="1" dirty="0">
              <a:latin typeface="Courier" pitchFamily="49" charset="0"/>
            </a:endParaRPr>
          </a:p>
          <a:p>
            <a:pPr marL="840105" lvl="2" indent="-165100" defTabSz="895350">
              <a:tabLst>
                <a:tab pos="2286000" algn="l"/>
                <a:tab pos="3543300" algn="l"/>
              </a:tabLst>
            </a:pPr>
            <a:r>
              <a:rPr lang="zh-CN" altLang="en-US" dirty="0"/>
              <a:t>使用基本优化 (</a:t>
            </a:r>
            <a:r>
              <a:rPr lang="en-US" b="1" dirty="0">
                <a:solidFill>
                  <a:schemeClr val="tx1"/>
                </a:solidFill>
                <a:latin typeface="Courier New" panose="02070309020205020404" charset="0"/>
              </a:rPr>
              <a:t>-Og</a:t>
            </a:r>
            <a:r>
              <a:rPr lang="zh-CN" altLang="en-US" dirty="0"/>
              <a:t>) [ GCC新版本]</a:t>
            </a:r>
          </a:p>
          <a:p>
            <a:pPr marL="840105" lvl="2" indent="-165100" defTabSz="895350">
              <a:tabLst>
                <a:tab pos="2286000" algn="l"/>
                <a:tab pos="3543300" algn="l"/>
              </a:tabLst>
            </a:pPr>
            <a:r>
              <a:rPr lang="zh-CN" altLang="en-US" dirty="0"/>
              <a:t>将生成的二进制结果放入文件</a:t>
            </a:r>
            <a:r>
              <a:rPr lang="en-US" dirty="0"/>
              <a:t>p</a:t>
            </a:r>
          </a:p>
        </p:txBody>
      </p:sp>
      <p:sp>
        <p:nvSpPr>
          <p:cNvPr id="148482" name="Rectangle 2"/>
          <p:cNvSpPr>
            <a:spLocks noChangeArrowheads="1"/>
          </p:cNvSpPr>
          <p:nvPr/>
        </p:nvSpPr>
        <p:spPr bwMode="auto">
          <a:xfrm>
            <a:off x="885825" y="2019300"/>
            <a:ext cx="727075" cy="365760"/>
          </a:xfrm>
          <a:prstGeom prst="rect">
            <a:avLst/>
          </a:prstGeom>
          <a:noFill/>
          <a:ln w="12700">
            <a:noFill/>
            <a:miter lim="800000"/>
          </a:ln>
          <a:effectLst/>
        </p:spPr>
        <p:txBody>
          <a:bodyPr lIns="90487" tIns="44450" rIns="90487" bIns="44450">
            <a:spAutoFit/>
          </a:bodyPr>
          <a:lstStyle/>
          <a:p>
            <a:pPr algn="r">
              <a:lnSpc>
                <a:spcPct val="100000"/>
              </a:lnSpc>
            </a:pPr>
            <a:r>
              <a:rPr lang="en-US" i="1" dirty="0">
                <a:latin typeface="Calibri" panose="020F0502020204030204" charset="0"/>
              </a:rPr>
              <a:t>text</a:t>
            </a:r>
          </a:p>
        </p:txBody>
      </p:sp>
      <p:sp>
        <p:nvSpPr>
          <p:cNvPr id="148483" name="Rectangle 3"/>
          <p:cNvSpPr>
            <a:spLocks noChangeArrowheads="1"/>
          </p:cNvSpPr>
          <p:nvPr/>
        </p:nvSpPr>
        <p:spPr bwMode="auto">
          <a:xfrm>
            <a:off x="885825" y="3160400"/>
            <a:ext cx="727075" cy="365760"/>
          </a:xfrm>
          <a:prstGeom prst="rect">
            <a:avLst/>
          </a:prstGeom>
          <a:noFill/>
          <a:ln w="12700">
            <a:noFill/>
            <a:miter lim="800000"/>
          </a:ln>
          <a:effectLst/>
        </p:spPr>
        <p:txBody>
          <a:bodyPr lIns="90487" tIns="44450" rIns="90487" bIns="44450">
            <a:spAutoFit/>
          </a:bodyPr>
          <a:lstStyle/>
          <a:p>
            <a:pPr algn="r">
              <a:lnSpc>
                <a:spcPct val="100000"/>
              </a:lnSpc>
            </a:pPr>
            <a:r>
              <a:rPr lang="en-US" i="1" dirty="0">
                <a:latin typeface="Calibri" panose="020F0502020204030204" charset="0"/>
              </a:rPr>
              <a:t>text</a:t>
            </a:r>
          </a:p>
        </p:txBody>
      </p:sp>
      <p:sp>
        <p:nvSpPr>
          <p:cNvPr id="148484" name="Rectangle 4"/>
          <p:cNvSpPr>
            <a:spLocks noChangeArrowheads="1"/>
          </p:cNvSpPr>
          <p:nvPr/>
        </p:nvSpPr>
        <p:spPr bwMode="auto">
          <a:xfrm>
            <a:off x="612775" y="4229100"/>
            <a:ext cx="1000125" cy="365760"/>
          </a:xfrm>
          <a:prstGeom prst="rect">
            <a:avLst/>
          </a:prstGeom>
          <a:noFill/>
          <a:ln w="12700">
            <a:noFill/>
            <a:miter lim="800000"/>
          </a:ln>
          <a:effectLst/>
        </p:spPr>
        <p:txBody>
          <a:bodyPr lIns="90487" tIns="44450" rIns="90487" bIns="44450">
            <a:spAutoFit/>
          </a:bodyPr>
          <a:lstStyle/>
          <a:p>
            <a:pPr algn="r">
              <a:lnSpc>
                <a:spcPct val="100000"/>
              </a:lnSpc>
            </a:pPr>
            <a:r>
              <a:rPr lang="en-US" i="1" dirty="0">
                <a:latin typeface="Calibri" panose="020F0502020204030204" charset="0"/>
              </a:rPr>
              <a:t>binary</a:t>
            </a:r>
          </a:p>
        </p:txBody>
      </p:sp>
      <p:sp>
        <p:nvSpPr>
          <p:cNvPr id="148485" name="Rectangle 5"/>
          <p:cNvSpPr>
            <a:spLocks noChangeArrowheads="1"/>
          </p:cNvSpPr>
          <p:nvPr/>
        </p:nvSpPr>
        <p:spPr bwMode="auto">
          <a:xfrm>
            <a:off x="612775" y="5372100"/>
            <a:ext cx="1000125" cy="365760"/>
          </a:xfrm>
          <a:prstGeom prst="rect">
            <a:avLst/>
          </a:prstGeom>
          <a:noFill/>
          <a:ln w="12700">
            <a:noFill/>
            <a:miter lim="800000"/>
          </a:ln>
          <a:effectLst/>
        </p:spPr>
        <p:txBody>
          <a:bodyPr lIns="90487" tIns="44450" rIns="90487" bIns="44450">
            <a:spAutoFit/>
          </a:bodyPr>
          <a:lstStyle/>
          <a:p>
            <a:pPr algn="r">
              <a:lnSpc>
                <a:spcPct val="100000"/>
              </a:lnSpc>
            </a:pPr>
            <a:r>
              <a:rPr lang="en-US" i="1" dirty="0">
                <a:latin typeface="Calibri" panose="020F0502020204030204" charset="0"/>
              </a:rPr>
              <a:t>binary</a:t>
            </a:r>
          </a:p>
        </p:txBody>
      </p:sp>
      <p:sp>
        <p:nvSpPr>
          <p:cNvPr id="148486" name="Line 6"/>
          <p:cNvSpPr>
            <a:spLocks noChangeShapeType="1"/>
          </p:cNvSpPr>
          <p:nvPr/>
        </p:nvSpPr>
        <p:spPr bwMode="auto">
          <a:xfrm>
            <a:off x="3773805" y="2482215"/>
            <a:ext cx="635" cy="542925"/>
          </a:xfrm>
          <a:prstGeom prst="line">
            <a:avLst/>
          </a:prstGeom>
          <a:noFill/>
          <a:ln w="28575">
            <a:solidFill>
              <a:schemeClr val="tx1"/>
            </a:solidFill>
            <a:round/>
            <a:tailEnd type="triangle" w="med" len="med"/>
          </a:ln>
          <a:effectLst/>
        </p:spPr>
        <p:txBody>
          <a:bodyPr wrap="square" lIns="90487" tIns="44450" rIns="90487" bIns="44450">
            <a:spAutoFit/>
          </a:bodyPr>
          <a:lstStyle/>
          <a:p>
            <a:endParaRPr lang="en-US" dirty="0">
              <a:latin typeface="Calibri" panose="020F0502020204030204" charset="0"/>
            </a:endParaRPr>
          </a:p>
        </p:txBody>
      </p:sp>
      <p:sp>
        <p:nvSpPr>
          <p:cNvPr id="148487" name="Rectangle 7"/>
          <p:cNvSpPr>
            <a:spLocks noChangeArrowheads="1"/>
          </p:cNvSpPr>
          <p:nvPr/>
        </p:nvSpPr>
        <p:spPr bwMode="auto">
          <a:xfrm>
            <a:off x="4079874" y="2628900"/>
            <a:ext cx="3032125" cy="396240"/>
          </a:xfrm>
          <a:prstGeom prst="rect">
            <a:avLst/>
          </a:prstGeom>
          <a:noFill/>
          <a:ln w="12700">
            <a:noFill/>
            <a:miter lim="800000"/>
          </a:ln>
          <a:effectLst/>
        </p:spPr>
        <p:txBody>
          <a:bodyPr wrap="square" lIns="90487" tIns="44450" rIns="90487" bIns="44450">
            <a:spAutoFit/>
          </a:bodyPr>
          <a:lstStyle/>
          <a:p>
            <a:pPr algn="l">
              <a:lnSpc>
                <a:spcPct val="100000"/>
              </a:lnSpc>
            </a:pPr>
            <a:r>
              <a:rPr lang="en-US" sz="2000" dirty="0">
                <a:latin typeface="Calibri" panose="020F0502020204030204" charset="0"/>
              </a:rPr>
              <a:t>编译器 (</a:t>
            </a:r>
            <a:r>
              <a:rPr lang="en-US" sz="2000" dirty="0" err="1">
                <a:latin typeface="Courier New" panose="02070309020205020404" charset="0"/>
              </a:rPr>
              <a:t>gcc</a:t>
            </a:r>
            <a:r>
              <a:rPr lang="en-US" sz="2000" dirty="0">
                <a:latin typeface="Courier New" panose="02070309020205020404" charset="0"/>
              </a:rPr>
              <a:t> –</a:t>
            </a:r>
            <a:r>
              <a:rPr lang="en-US" sz="2000" dirty="0" err="1">
                <a:latin typeface="Courier New" panose="02070309020205020404" charset="0"/>
              </a:rPr>
              <a:t>Og</a:t>
            </a:r>
            <a:r>
              <a:rPr lang="en-US" sz="2000" dirty="0">
                <a:latin typeface="Courier New" panose="02070309020205020404" charset="0"/>
              </a:rPr>
              <a:t> -S</a:t>
            </a:r>
            <a:r>
              <a:rPr lang="en-US" sz="2000" dirty="0">
                <a:latin typeface="Calibri" panose="020F0502020204030204" charset="0"/>
              </a:rPr>
              <a:t>)</a:t>
            </a:r>
          </a:p>
        </p:txBody>
      </p:sp>
      <p:sp>
        <p:nvSpPr>
          <p:cNvPr id="148488" name="Rectangle 8"/>
          <p:cNvSpPr>
            <a:spLocks noChangeArrowheads="1"/>
          </p:cNvSpPr>
          <p:nvPr/>
        </p:nvSpPr>
        <p:spPr bwMode="auto">
          <a:xfrm>
            <a:off x="4064000" y="3695700"/>
            <a:ext cx="3048000" cy="396240"/>
          </a:xfrm>
          <a:prstGeom prst="rect">
            <a:avLst/>
          </a:prstGeom>
          <a:noFill/>
          <a:ln w="12700">
            <a:noFill/>
            <a:miter lim="800000"/>
          </a:ln>
          <a:effectLst/>
        </p:spPr>
        <p:txBody>
          <a:bodyPr lIns="90487" tIns="44450" rIns="90487" bIns="44450">
            <a:spAutoFit/>
          </a:bodyPr>
          <a:lstStyle/>
          <a:p>
            <a:pPr algn="l">
              <a:lnSpc>
                <a:spcPct val="100000"/>
              </a:lnSpc>
            </a:pPr>
            <a:r>
              <a:rPr lang="en-US" sz="2000" dirty="0">
                <a:latin typeface="Calibri" panose="020F0502020204030204" charset="0"/>
              </a:rPr>
              <a:t>汇编</a:t>
            </a:r>
            <a:r>
              <a:rPr lang="zh-CN" altLang="en-US" sz="2000" dirty="0">
                <a:latin typeface="Calibri" panose="020F0502020204030204" charset="0"/>
              </a:rPr>
              <a:t>器</a:t>
            </a:r>
            <a:r>
              <a:rPr lang="en-US" sz="2000" dirty="0">
                <a:latin typeface="Calibri" panose="020F0502020204030204" charset="0"/>
              </a:rPr>
              <a:t> (</a:t>
            </a:r>
            <a:r>
              <a:rPr lang="en-US" sz="2000" dirty="0" err="1">
                <a:latin typeface="Courier New" panose="02070309020205020404" charset="0"/>
              </a:rPr>
              <a:t>gcc</a:t>
            </a:r>
            <a:r>
              <a:rPr lang="en-US" sz="2000" dirty="0">
                <a:latin typeface="Calibri" panose="020F0502020204030204" charset="0"/>
              </a:rPr>
              <a:t> or </a:t>
            </a:r>
            <a:r>
              <a:rPr lang="en-US" sz="2000" dirty="0">
                <a:latin typeface="Courier New" panose="02070309020205020404" charset="0"/>
              </a:rPr>
              <a:t>as</a:t>
            </a:r>
            <a:r>
              <a:rPr lang="en-US" sz="2000" dirty="0">
                <a:latin typeface="Calibri" panose="020F0502020204030204" charset="0"/>
              </a:rPr>
              <a:t>)</a:t>
            </a:r>
          </a:p>
        </p:txBody>
      </p:sp>
      <p:sp>
        <p:nvSpPr>
          <p:cNvPr id="148489" name="Rectangle 9"/>
          <p:cNvSpPr>
            <a:spLocks noChangeArrowheads="1"/>
          </p:cNvSpPr>
          <p:nvPr/>
        </p:nvSpPr>
        <p:spPr bwMode="auto">
          <a:xfrm>
            <a:off x="4079875" y="4838700"/>
            <a:ext cx="2638425" cy="396240"/>
          </a:xfrm>
          <a:prstGeom prst="rect">
            <a:avLst/>
          </a:prstGeom>
          <a:noFill/>
          <a:ln w="12700">
            <a:noFill/>
            <a:miter lim="800000"/>
          </a:ln>
          <a:effectLst/>
        </p:spPr>
        <p:txBody>
          <a:bodyPr lIns="90487" tIns="44450" rIns="90487" bIns="44450">
            <a:spAutoFit/>
          </a:bodyPr>
          <a:lstStyle/>
          <a:p>
            <a:pPr algn="l">
              <a:lnSpc>
                <a:spcPct val="100000"/>
              </a:lnSpc>
            </a:pPr>
            <a:r>
              <a:rPr lang="zh-CN" altLang="en-US" sz="2000" dirty="0">
                <a:latin typeface="Calibri" panose="020F0502020204030204" charset="0"/>
              </a:rPr>
              <a:t>链接器</a:t>
            </a:r>
            <a:r>
              <a:rPr lang="en-US" sz="2000" dirty="0">
                <a:latin typeface="Calibri" panose="020F0502020204030204" charset="0"/>
              </a:rPr>
              <a:t> (</a:t>
            </a:r>
            <a:r>
              <a:rPr lang="en-US" sz="2000" dirty="0" err="1">
                <a:latin typeface="Courier New" panose="02070309020205020404" charset="0"/>
              </a:rPr>
              <a:t>gcc</a:t>
            </a:r>
            <a:r>
              <a:rPr lang="en-US" sz="2000" dirty="0">
                <a:latin typeface="Calibri" panose="020F0502020204030204" charset="0"/>
              </a:rPr>
              <a:t> or</a:t>
            </a:r>
            <a:r>
              <a:rPr lang="en-US" sz="2000" dirty="0">
                <a:latin typeface="Courier" pitchFamily="49" charset="0"/>
              </a:rPr>
              <a:t> </a:t>
            </a:r>
            <a:r>
              <a:rPr lang="en-US" sz="2000" dirty="0">
                <a:latin typeface="Courier New" panose="02070309020205020404" charset="0"/>
              </a:rPr>
              <a:t>ld</a:t>
            </a:r>
            <a:r>
              <a:rPr lang="en-US" sz="2000" dirty="0">
                <a:latin typeface="Calibri" panose="020F0502020204030204" charset="0"/>
              </a:rPr>
              <a:t>)</a:t>
            </a:r>
          </a:p>
        </p:txBody>
      </p:sp>
      <p:sp>
        <p:nvSpPr>
          <p:cNvPr id="148490" name="Rectangle 10"/>
          <p:cNvSpPr>
            <a:spLocks noChangeArrowheads="1"/>
          </p:cNvSpPr>
          <p:nvPr/>
        </p:nvSpPr>
        <p:spPr bwMode="auto">
          <a:xfrm>
            <a:off x="2157413" y="2084388"/>
            <a:ext cx="3263900" cy="396240"/>
          </a:xfrm>
          <a:prstGeom prst="rect">
            <a:avLst/>
          </a:prstGeom>
          <a:solidFill>
            <a:srgbClr val="F6F5BD"/>
          </a:solidFill>
          <a:ln w="28575">
            <a:solidFill>
              <a:schemeClr val="tx1"/>
            </a:solidFill>
            <a:miter lim="800000"/>
          </a:ln>
          <a:effectLst/>
        </p:spPr>
        <p:txBody>
          <a:bodyPr lIns="90487" tIns="44450" rIns="90487" bIns="44450">
            <a:spAutoFit/>
          </a:bodyPr>
          <a:lstStyle/>
          <a:p>
            <a:pPr algn="ctr">
              <a:lnSpc>
                <a:spcPct val="100000"/>
              </a:lnSpc>
            </a:pPr>
            <a:r>
              <a:rPr lang="en-US" sz="2000" dirty="0">
                <a:latin typeface="Calibri" panose="020F0502020204030204" charset="0"/>
              </a:rPr>
              <a:t>C </a:t>
            </a:r>
            <a:r>
              <a:rPr lang="zh-CN" altLang="en-US" sz="2000" dirty="0">
                <a:latin typeface="Calibri" panose="020F0502020204030204" charset="0"/>
              </a:rPr>
              <a:t>程序</a:t>
            </a:r>
            <a:r>
              <a:rPr lang="en-US" sz="2000" dirty="0">
                <a:latin typeface="Calibri" panose="020F0502020204030204" charset="0"/>
              </a:rPr>
              <a:t> (</a:t>
            </a:r>
            <a:r>
              <a:rPr lang="en-US" sz="2000" dirty="0">
                <a:latin typeface="Courier New" panose="02070309020205020404" charset="0"/>
              </a:rPr>
              <a:t>p1.c p2.c</a:t>
            </a:r>
            <a:r>
              <a:rPr lang="en-US" sz="2000" dirty="0">
                <a:latin typeface="Calibri" panose="020F0502020204030204" charset="0"/>
              </a:rPr>
              <a:t>)</a:t>
            </a:r>
          </a:p>
        </p:txBody>
      </p:sp>
      <p:sp>
        <p:nvSpPr>
          <p:cNvPr id="148491" name="Rectangle 11"/>
          <p:cNvSpPr>
            <a:spLocks noChangeArrowheads="1"/>
          </p:cNvSpPr>
          <p:nvPr/>
        </p:nvSpPr>
        <p:spPr bwMode="auto">
          <a:xfrm>
            <a:off x="2043113" y="3162300"/>
            <a:ext cx="3492500" cy="396240"/>
          </a:xfrm>
          <a:prstGeom prst="rect">
            <a:avLst/>
          </a:prstGeom>
          <a:solidFill>
            <a:srgbClr val="F6F5BD"/>
          </a:solidFill>
          <a:ln w="28575">
            <a:solidFill>
              <a:schemeClr val="tx1"/>
            </a:solidFill>
            <a:miter lim="800000"/>
          </a:ln>
          <a:effectLst/>
        </p:spPr>
        <p:txBody>
          <a:bodyPr lIns="90487" tIns="44450" rIns="90487" bIns="44450">
            <a:spAutoFit/>
          </a:bodyPr>
          <a:lstStyle/>
          <a:p>
            <a:pPr algn="ctr">
              <a:lnSpc>
                <a:spcPct val="100000"/>
              </a:lnSpc>
            </a:pPr>
            <a:r>
              <a:rPr lang="en-US" sz="2000" dirty="0" err="1">
                <a:latin typeface="Calibri" panose="020F0502020204030204" charset="0"/>
              </a:rPr>
              <a:t>Asm</a:t>
            </a:r>
            <a:r>
              <a:rPr lang="en-US" sz="2000" dirty="0">
                <a:latin typeface="Calibri" panose="020F0502020204030204" charset="0"/>
              </a:rPr>
              <a:t> </a:t>
            </a:r>
            <a:r>
              <a:rPr lang="zh-CN" altLang="en-US" sz="2000" dirty="0">
                <a:latin typeface="Calibri" panose="020F0502020204030204" charset="0"/>
              </a:rPr>
              <a:t>程序</a:t>
            </a:r>
            <a:r>
              <a:rPr lang="en-US" sz="2000" dirty="0">
                <a:latin typeface="Calibri" panose="020F0502020204030204" charset="0"/>
              </a:rPr>
              <a:t> (</a:t>
            </a:r>
            <a:r>
              <a:rPr lang="en-US" sz="2000" dirty="0">
                <a:latin typeface="Courier New" panose="02070309020205020404" charset="0"/>
              </a:rPr>
              <a:t>p1.s p2.s</a:t>
            </a:r>
            <a:r>
              <a:rPr lang="en-US" sz="2000" dirty="0">
                <a:latin typeface="Calibri" panose="020F0502020204030204" charset="0"/>
              </a:rPr>
              <a:t>)</a:t>
            </a:r>
          </a:p>
        </p:txBody>
      </p:sp>
      <p:sp>
        <p:nvSpPr>
          <p:cNvPr id="148492" name="Rectangle 12"/>
          <p:cNvSpPr>
            <a:spLocks noChangeArrowheads="1"/>
          </p:cNvSpPr>
          <p:nvPr/>
        </p:nvSpPr>
        <p:spPr bwMode="auto">
          <a:xfrm>
            <a:off x="1928813" y="4305300"/>
            <a:ext cx="3721100" cy="396240"/>
          </a:xfrm>
          <a:prstGeom prst="rect">
            <a:avLst/>
          </a:prstGeom>
          <a:solidFill>
            <a:schemeClr val="accent2">
              <a:lumMod val="20000"/>
              <a:lumOff val="80000"/>
            </a:schemeClr>
          </a:solidFill>
          <a:ln w="28575">
            <a:solidFill>
              <a:schemeClr val="tx1"/>
            </a:solidFill>
            <a:miter lim="800000"/>
          </a:ln>
          <a:effectLst/>
        </p:spPr>
        <p:txBody>
          <a:bodyPr lIns="90487" tIns="44450" rIns="90487" bIns="44450">
            <a:spAutoFit/>
          </a:bodyPr>
          <a:lstStyle/>
          <a:p>
            <a:pPr algn="ctr">
              <a:lnSpc>
                <a:spcPct val="100000"/>
              </a:lnSpc>
            </a:pPr>
            <a:r>
              <a:rPr lang="zh-CN" altLang="en-US" sz="2000" dirty="0">
                <a:latin typeface="Calibri" panose="020F0502020204030204" charset="0"/>
              </a:rPr>
              <a:t>目标程序</a:t>
            </a:r>
            <a:r>
              <a:rPr lang="en-US" sz="2000" dirty="0">
                <a:latin typeface="Calibri" panose="020F0502020204030204" charset="0"/>
              </a:rPr>
              <a:t> (</a:t>
            </a:r>
            <a:r>
              <a:rPr lang="en-US" sz="2000" dirty="0">
                <a:latin typeface="Courier New" panose="02070309020205020404" charset="0"/>
              </a:rPr>
              <a:t>p1.o p2.o</a:t>
            </a:r>
            <a:r>
              <a:rPr lang="en-US" sz="2000" dirty="0">
                <a:latin typeface="Calibri" panose="020F0502020204030204" charset="0"/>
              </a:rPr>
              <a:t>)</a:t>
            </a:r>
          </a:p>
        </p:txBody>
      </p:sp>
      <p:sp>
        <p:nvSpPr>
          <p:cNvPr id="148493" name="Rectangle 13"/>
          <p:cNvSpPr>
            <a:spLocks noChangeArrowheads="1"/>
          </p:cNvSpPr>
          <p:nvPr/>
        </p:nvSpPr>
        <p:spPr bwMode="auto">
          <a:xfrm>
            <a:off x="1915319" y="5448300"/>
            <a:ext cx="3748088" cy="396240"/>
          </a:xfrm>
          <a:prstGeom prst="rect">
            <a:avLst/>
          </a:prstGeom>
          <a:solidFill>
            <a:srgbClr val="FF9999"/>
          </a:solidFill>
          <a:ln w="28575">
            <a:solidFill>
              <a:schemeClr val="tx1"/>
            </a:solidFill>
            <a:miter lim="800000"/>
          </a:ln>
          <a:effectLst/>
        </p:spPr>
        <p:txBody>
          <a:bodyPr lIns="90487" tIns="44450" rIns="90487" bIns="44450">
            <a:spAutoFit/>
          </a:bodyPr>
          <a:lstStyle/>
          <a:p>
            <a:pPr algn="ctr">
              <a:lnSpc>
                <a:spcPct val="100000"/>
              </a:lnSpc>
            </a:pPr>
            <a:r>
              <a:rPr lang="zh-CN" altLang="en-US" sz="2000" dirty="0">
                <a:latin typeface="Calibri" panose="020F0502020204030204" charset="0"/>
              </a:rPr>
              <a:t>可执行程序</a:t>
            </a:r>
            <a:r>
              <a:rPr lang="en-US" sz="2000" dirty="0">
                <a:latin typeface="Calibri" panose="020F0502020204030204" charset="0"/>
              </a:rPr>
              <a:t> (</a:t>
            </a:r>
            <a:r>
              <a:rPr lang="en-US" sz="2000" dirty="0">
                <a:latin typeface="Courier New" panose="02070309020205020404" charset="0"/>
              </a:rPr>
              <a:t>p</a:t>
            </a:r>
            <a:r>
              <a:rPr lang="en-US" sz="2000" dirty="0">
                <a:latin typeface="Calibri" panose="020F0502020204030204" charset="0"/>
              </a:rPr>
              <a:t>)</a:t>
            </a:r>
          </a:p>
        </p:txBody>
      </p:sp>
      <p:sp>
        <p:nvSpPr>
          <p:cNvPr id="148494" name="Line 14"/>
          <p:cNvSpPr>
            <a:spLocks noChangeShapeType="1"/>
          </p:cNvSpPr>
          <p:nvPr/>
        </p:nvSpPr>
        <p:spPr bwMode="auto">
          <a:xfrm>
            <a:off x="3773805" y="3558540"/>
            <a:ext cx="635" cy="670560"/>
          </a:xfrm>
          <a:prstGeom prst="line">
            <a:avLst/>
          </a:prstGeom>
          <a:noFill/>
          <a:ln w="28575">
            <a:solidFill>
              <a:schemeClr val="tx1"/>
            </a:solidFill>
            <a:round/>
            <a:tailEnd type="triangle" w="med" len="med"/>
          </a:ln>
          <a:effectLst/>
        </p:spPr>
        <p:txBody>
          <a:bodyPr wrap="square" lIns="90487" tIns="44450" rIns="90487" bIns="44450">
            <a:spAutoFit/>
          </a:bodyPr>
          <a:lstStyle/>
          <a:p>
            <a:endParaRPr lang="en-US" dirty="0">
              <a:latin typeface="Calibri" panose="020F0502020204030204" charset="0"/>
            </a:endParaRPr>
          </a:p>
        </p:txBody>
      </p:sp>
      <p:sp>
        <p:nvSpPr>
          <p:cNvPr id="148495" name="Line 15"/>
          <p:cNvSpPr>
            <a:spLocks noChangeShapeType="1"/>
          </p:cNvSpPr>
          <p:nvPr/>
        </p:nvSpPr>
        <p:spPr bwMode="auto">
          <a:xfrm>
            <a:off x="3773805" y="4702810"/>
            <a:ext cx="635" cy="668655"/>
          </a:xfrm>
          <a:prstGeom prst="line">
            <a:avLst/>
          </a:prstGeom>
          <a:noFill/>
          <a:ln w="28575">
            <a:solidFill>
              <a:schemeClr val="tx1"/>
            </a:solidFill>
            <a:round/>
            <a:tailEnd type="triangle" w="med" len="med"/>
          </a:ln>
          <a:effectLst/>
        </p:spPr>
        <p:txBody>
          <a:bodyPr wrap="square" lIns="90487" tIns="44450" rIns="90487" bIns="44450">
            <a:spAutoFit/>
          </a:bodyPr>
          <a:lstStyle/>
          <a:p>
            <a:endParaRPr lang="en-US" dirty="0">
              <a:latin typeface="Calibri" panose="020F0502020204030204" charset="0"/>
            </a:endParaRPr>
          </a:p>
        </p:txBody>
      </p:sp>
      <p:sp>
        <p:nvSpPr>
          <p:cNvPr id="148496" name="Rectangle 16"/>
          <p:cNvSpPr>
            <a:spLocks noChangeArrowheads="1"/>
          </p:cNvSpPr>
          <p:nvPr/>
        </p:nvSpPr>
        <p:spPr bwMode="auto">
          <a:xfrm>
            <a:off x="6718300" y="4838700"/>
            <a:ext cx="2044700" cy="396240"/>
          </a:xfrm>
          <a:prstGeom prst="rect">
            <a:avLst/>
          </a:prstGeom>
          <a:solidFill>
            <a:schemeClr val="accent2">
              <a:lumMod val="20000"/>
              <a:lumOff val="80000"/>
            </a:schemeClr>
          </a:solidFill>
          <a:ln w="28575">
            <a:solidFill>
              <a:schemeClr val="tx1"/>
            </a:solidFill>
            <a:miter lim="800000"/>
          </a:ln>
          <a:effectLst/>
        </p:spPr>
        <p:txBody>
          <a:bodyPr lIns="90487" tIns="44450" rIns="90487" bIns="44450">
            <a:spAutoFit/>
          </a:bodyPr>
          <a:lstStyle/>
          <a:p>
            <a:pPr algn="ctr">
              <a:lnSpc>
                <a:spcPct val="100000"/>
              </a:lnSpc>
            </a:pPr>
            <a:r>
              <a:rPr lang="zh-CN" altLang="en-US" sz="2000" dirty="0">
                <a:latin typeface="Calibri" panose="020F0502020204030204" charset="0"/>
              </a:rPr>
              <a:t>静态库</a:t>
            </a:r>
            <a:r>
              <a:rPr lang="en-US" sz="2000" dirty="0">
                <a:latin typeface="Calibri" panose="020F0502020204030204" charset="0"/>
              </a:rPr>
              <a:t>(</a:t>
            </a:r>
            <a:r>
              <a:rPr lang="en-US" sz="2000" dirty="0">
                <a:latin typeface="Courier New" panose="02070309020205020404" charset="0"/>
              </a:rPr>
              <a:t>.a</a:t>
            </a:r>
            <a:r>
              <a:rPr lang="en-US" sz="2000" dirty="0">
                <a:latin typeface="Calibri" panose="020F0502020204030204" charset="0"/>
              </a:rPr>
              <a:t>)</a:t>
            </a:r>
          </a:p>
        </p:txBody>
      </p:sp>
      <p:sp>
        <p:nvSpPr>
          <p:cNvPr id="148497" name="Line 17"/>
          <p:cNvSpPr>
            <a:spLocks noChangeShapeType="1"/>
          </p:cNvSpPr>
          <p:nvPr/>
        </p:nvSpPr>
        <p:spPr bwMode="auto">
          <a:xfrm flipH="1">
            <a:off x="5727383" y="5234940"/>
            <a:ext cx="990600" cy="365760"/>
          </a:xfrm>
          <a:prstGeom prst="line">
            <a:avLst/>
          </a:prstGeom>
          <a:noFill/>
          <a:ln w="28575">
            <a:solidFill>
              <a:schemeClr val="tx1"/>
            </a:solidFill>
            <a:round/>
            <a:tailEnd type="triangle" w="med" len="med"/>
          </a:ln>
          <a:effectLst/>
        </p:spPr>
        <p:txBody>
          <a:bodyPr lIns="90487" tIns="44450" rIns="90487" bIns="44450">
            <a:spAutoFit/>
          </a:bodyPr>
          <a:lstStyle/>
          <a:p>
            <a:endParaRPr lang="en-US" dirty="0">
              <a:latin typeface="Calibri" panose="020F050202020403020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Calibri" panose="020F0502020204030204" charset="0"/>
                <a:sym typeface="+mn-ea"/>
              </a:rPr>
              <a:t>理解</a:t>
            </a:r>
            <a:r>
              <a:rPr lang="en-US" sz="3200">
                <a:latin typeface="Calibri" panose="020F0502020204030204" charset="0"/>
                <a:sym typeface="+mn-ea"/>
              </a:rPr>
              <a:t>x86-64 </a:t>
            </a:r>
            <a:r>
              <a:rPr lang="zh-CN" altLang="en-US" sz="3200">
                <a:latin typeface="Calibri" panose="020F0502020204030204" charset="0"/>
                <a:sym typeface="+mn-ea"/>
              </a:rPr>
              <a:t>栈帧</a:t>
            </a:r>
          </a:p>
        </p:txBody>
      </p:sp>
      <p:sp>
        <p:nvSpPr>
          <p:cNvPr id="44034" name="Rectangle 3"/>
          <p:cNvSpPr>
            <a:spLocks noChangeArrowheads="1"/>
          </p:cNvSpPr>
          <p:nvPr/>
        </p:nvSpPr>
        <p:spPr bwMode="auto">
          <a:xfrm>
            <a:off x="381000" y="1295400"/>
            <a:ext cx="8610600" cy="4797425"/>
          </a:xfrm>
          <a:prstGeom prst="rect">
            <a:avLst/>
          </a:prstGeom>
          <a:noFill/>
          <a:ln w="12700">
            <a:noFill/>
            <a:miter lim="800000"/>
          </a:ln>
        </p:spPr>
        <p:txBody>
          <a:bodyPr wrap="square" lIns="90487" tIns="44450" rIns="90487" bIns="44450">
            <a:spAutoFit/>
          </a:bodyPr>
          <a:lstStyle/>
          <a:p>
            <a:pPr eaLnBrk="0" hangingPunct="0">
              <a:tabLst>
                <a:tab pos="457200" algn="l"/>
                <a:tab pos="1485900" algn="l"/>
                <a:tab pos="4572000" algn="l"/>
              </a:tabLst>
            </a:pPr>
            <a:r>
              <a:rPr lang="en-US" sz="1800" dirty="0" err="1">
                <a:latin typeface="Courier New" panose="02070309020205020404" charset="0"/>
              </a:rPr>
              <a:t>swap_ele_su</a:t>
            </a:r>
            <a:r>
              <a:rPr lang="en-US" sz="1800" dirty="0">
                <a:latin typeface="Courier New" panose="02070309020205020404" charset="0"/>
              </a:rPr>
              <a:t>:</a:t>
            </a:r>
          </a:p>
          <a:p>
            <a:pPr eaLnBrk="0" hangingPunct="0">
              <a:tabLst>
                <a:tab pos="457200" algn="l"/>
                <a:tab pos="1485900" algn="l"/>
                <a:tab pos="4572000" algn="l"/>
              </a:tabLst>
            </a:pPr>
            <a:r>
              <a:rPr lang="en-US" sz="1800" dirty="0">
                <a:latin typeface="Courier New" panose="02070309020205020404" charset="0"/>
              </a:rPr>
              <a:t>	</a:t>
            </a:r>
            <a:r>
              <a:rPr lang="en-US" sz="1800" dirty="0" err="1">
                <a:solidFill>
                  <a:srgbClr val="C00000"/>
                </a:solidFill>
                <a:latin typeface="Courier New" panose="02070309020205020404" charset="0"/>
              </a:rPr>
              <a:t>movq</a:t>
            </a:r>
            <a:r>
              <a:rPr lang="en-US" sz="1800" dirty="0">
                <a:solidFill>
                  <a:srgbClr val="C00000"/>
                </a:solidFill>
                <a:latin typeface="Courier New" panose="02070309020205020404" charset="0"/>
              </a:rPr>
              <a:t>	%</a:t>
            </a:r>
            <a:r>
              <a:rPr lang="en-US" sz="1800" dirty="0" err="1">
                <a:solidFill>
                  <a:srgbClr val="C00000"/>
                </a:solidFill>
                <a:latin typeface="Courier New" panose="02070309020205020404" charset="0"/>
              </a:rPr>
              <a:t>rbx</a:t>
            </a:r>
            <a:r>
              <a:rPr lang="en-US" sz="1800" dirty="0">
                <a:solidFill>
                  <a:srgbClr val="C00000"/>
                </a:solidFill>
                <a:latin typeface="Courier New" panose="02070309020205020404" charset="0"/>
              </a:rPr>
              <a:t>, -16(%</a:t>
            </a:r>
            <a:r>
              <a:rPr lang="en-US" sz="1800" dirty="0" err="1">
                <a:solidFill>
                  <a:srgbClr val="C00000"/>
                </a:solidFill>
                <a:latin typeface="Courier New" panose="02070309020205020404" charset="0"/>
              </a:rPr>
              <a:t>rsp</a:t>
            </a:r>
            <a:r>
              <a:rPr lang="en-US" sz="1800" dirty="0">
                <a:solidFill>
                  <a:srgbClr val="C00000"/>
                </a:solidFill>
                <a:latin typeface="Courier New" panose="02070309020205020404" charset="0"/>
              </a:rPr>
              <a:t>)</a:t>
            </a:r>
            <a:r>
              <a:rPr lang="en-US" sz="1800" dirty="0">
                <a:latin typeface="Courier New" panose="02070309020205020404" charset="0"/>
              </a:rPr>
              <a:t>	# </a:t>
            </a:r>
            <a:r>
              <a:rPr lang="zh-CN" altLang="en-US" sz="1800" dirty="0">
                <a:latin typeface="Courier New" panose="02070309020205020404" charset="0"/>
              </a:rPr>
              <a:t>保存</a:t>
            </a:r>
            <a:r>
              <a:rPr lang="en-US" sz="1800" dirty="0">
                <a:latin typeface="Courier New" panose="02070309020205020404" charset="0"/>
              </a:rPr>
              <a:t> %</a:t>
            </a:r>
            <a:r>
              <a:rPr lang="en-US" sz="1800" dirty="0" err="1">
                <a:latin typeface="Courier New" panose="02070309020205020404" charset="0"/>
              </a:rPr>
              <a:t>rbx</a:t>
            </a:r>
            <a:endParaRPr lang="en-US" sz="1800" dirty="0">
              <a:latin typeface="Courier New" panose="02070309020205020404" charset="0"/>
            </a:endParaRPr>
          </a:p>
          <a:p>
            <a:pPr eaLnBrk="0" hangingPunct="0">
              <a:tabLst>
                <a:tab pos="457200" algn="l"/>
                <a:tab pos="1485900" algn="l"/>
                <a:tab pos="4572000" algn="l"/>
              </a:tabLst>
            </a:pPr>
            <a:r>
              <a:rPr lang="en-US" sz="1800" dirty="0">
                <a:latin typeface="Courier New" panose="02070309020205020404" charset="0"/>
              </a:rPr>
              <a:t>	</a:t>
            </a:r>
            <a:r>
              <a:rPr lang="en-US" sz="1800" dirty="0" err="1">
                <a:solidFill>
                  <a:srgbClr val="C00000"/>
                </a:solidFill>
                <a:latin typeface="Courier New" panose="02070309020205020404" charset="0"/>
              </a:rPr>
              <a:t>movq</a:t>
            </a:r>
            <a:r>
              <a:rPr lang="en-US" sz="1800" dirty="0">
                <a:solidFill>
                  <a:srgbClr val="C00000"/>
                </a:solidFill>
                <a:latin typeface="Courier New" panose="02070309020205020404" charset="0"/>
              </a:rPr>
              <a:t>	%</a:t>
            </a:r>
            <a:r>
              <a:rPr lang="en-US" sz="1800" dirty="0" err="1">
                <a:solidFill>
                  <a:srgbClr val="C00000"/>
                </a:solidFill>
                <a:latin typeface="Courier New" panose="02070309020205020404" charset="0"/>
              </a:rPr>
              <a:t>rbp</a:t>
            </a:r>
            <a:r>
              <a:rPr lang="en-US" sz="1800" dirty="0">
                <a:solidFill>
                  <a:srgbClr val="C00000"/>
                </a:solidFill>
                <a:latin typeface="Courier New" panose="02070309020205020404" charset="0"/>
              </a:rPr>
              <a:t>, -8(%</a:t>
            </a:r>
            <a:r>
              <a:rPr lang="en-US" sz="1800" dirty="0" err="1">
                <a:solidFill>
                  <a:srgbClr val="C00000"/>
                </a:solidFill>
                <a:latin typeface="Courier New" panose="02070309020205020404" charset="0"/>
              </a:rPr>
              <a:t>rsp</a:t>
            </a:r>
            <a:r>
              <a:rPr lang="en-US" sz="1800" dirty="0">
                <a:solidFill>
                  <a:srgbClr val="C00000"/>
                </a:solidFill>
                <a:latin typeface="Courier New" panose="02070309020205020404" charset="0"/>
              </a:rPr>
              <a:t>)</a:t>
            </a:r>
            <a:r>
              <a:rPr lang="en-US" sz="1800" dirty="0">
                <a:latin typeface="Courier New" panose="02070309020205020404" charset="0"/>
              </a:rPr>
              <a:t>	# </a:t>
            </a:r>
            <a:r>
              <a:rPr lang="zh-CN" altLang="en-US" sz="1800" dirty="0">
                <a:latin typeface="Courier New" panose="02070309020205020404" charset="0"/>
              </a:rPr>
              <a:t>保存</a:t>
            </a:r>
            <a:r>
              <a:rPr lang="en-US" sz="1800" dirty="0">
                <a:latin typeface="Courier New" panose="02070309020205020404" charset="0"/>
              </a:rPr>
              <a:t> %</a:t>
            </a:r>
            <a:r>
              <a:rPr lang="en-US" sz="1800" dirty="0" err="1">
                <a:latin typeface="Courier New" panose="02070309020205020404" charset="0"/>
              </a:rPr>
              <a:t>rbp</a:t>
            </a:r>
            <a:endParaRPr lang="en-US" sz="1800" dirty="0">
              <a:latin typeface="Courier New" panose="02070309020205020404" charset="0"/>
            </a:endParaRPr>
          </a:p>
          <a:p>
            <a:pPr eaLnBrk="0" hangingPunct="0">
              <a:tabLst>
                <a:tab pos="457200" algn="l"/>
                <a:tab pos="1485900" algn="l"/>
                <a:tab pos="4572000" algn="l"/>
              </a:tabLst>
            </a:pPr>
            <a:r>
              <a:rPr lang="en-US" sz="1800" dirty="0">
                <a:latin typeface="Courier New" panose="02070309020205020404" charset="0"/>
              </a:rPr>
              <a:t>	</a:t>
            </a:r>
            <a:r>
              <a:rPr lang="en-US" sz="1800" dirty="0" err="1">
                <a:solidFill>
                  <a:srgbClr val="C00000"/>
                </a:solidFill>
                <a:latin typeface="Courier New" panose="02070309020205020404" charset="0"/>
              </a:rPr>
              <a:t>subq</a:t>
            </a:r>
            <a:r>
              <a:rPr lang="en-US" sz="1800" dirty="0">
                <a:solidFill>
                  <a:srgbClr val="C00000"/>
                </a:solidFill>
                <a:latin typeface="Courier New" panose="02070309020205020404" charset="0"/>
              </a:rPr>
              <a:t>	$16, %</a:t>
            </a:r>
            <a:r>
              <a:rPr lang="en-US" sz="1800" dirty="0" err="1">
                <a:solidFill>
                  <a:srgbClr val="C00000"/>
                </a:solidFill>
                <a:latin typeface="Courier New" panose="02070309020205020404" charset="0"/>
              </a:rPr>
              <a:t>rsp</a:t>
            </a:r>
            <a:r>
              <a:rPr lang="en-US" sz="1800" dirty="0">
                <a:latin typeface="Courier New" panose="02070309020205020404" charset="0"/>
              </a:rPr>
              <a:t>	# 分配栈帧</a:t>
            </a:r>
          </a:p>
          <a:p>
            <a:pPr eaLnBrk="0" hangingPunct="0">
              <a:tabLst>
                <a:tab pos="457200" algn="l"/>
                <a:tab pos="1485900" algn="l"/>
                <a:tab pos="4572000" algn="l"/>
              </a:tabLst>
            </a:pPr>
            <a:r>
              <a:rPr lang="en-US" sz="1800" dirty="0">
                <a:latin typeface="Courier New" panose="02070309020205020404" charset="0"/>
              </a:rPr>
              <a:t>	</a:t>
            </a:r>
            <a:r>
              <a:rPr lang="en-US" sz="1800" dirty="0" err="1">
                <a:latin typeface="Courier New" panose="02070309020205020404" charset="0"/>
              </a:rPr>
              <a:t>movslq</a:t>
            </a:r>
            <a:r>
              <a:rPr lang="en-US" sz="1800" dirty="0">
                <a:latin typeface="Courier New" panose="02070309020205020404" charset="0"/>
              </a:rPr>
              <a:t>	%</a:t>
            </a:r>
            <a:r>
              <a:rPr lang="en-US" sz="1800" dirty="0" err="1">
                <a:latin typeface="Courier New" panose="02070309020205020404" charset="0"/>
              </a:rPr>
              <a:t>esi,%rax</a:t>
            </a:r>
            <a:r>
              <a:rPr lang="en-US" sz="1800" dirty="0">
                <a:latin typeface="Courier New" panose="02070309020205020404" charset="0"/>
              </a:rPr>
              <a:t>	# </a:t>
            </a:r>
            <a:r>
              <a:rPr lang="zh-CN" altLang="en-US" sz="1800" dirty="0">
                <a:latin typeface="Courier New" panose="02070309020205020404" charset="0"/>
              </a:rPr>
              <a:t>扩展</a:t>
            </a:r>
            <a:r>
              <a:rPr lang="en-US" sz="1800" dirty="0">
                <a:latin typeface="Courier New" panose="02070309020205020404" charset="0"/>
              </a:rPr>
              <a:t> </a:t>
            </a:r>
            <a:r>
              <a:rPr lang="en-US" sz="1800" dirty="0" err="1">
                <a:latin typeface="Courier New" panose="02070309020205020404" charset="0"/>
              </a:rPr>
              <a:t>i</a:t>
            </a:r>
            <a:endParaRPr lang="en-US" sz="1800" dirty="0">
              <a:latin typeface="Courier New" panose="02070309020205020404" charset="0"/>
            </a:endParaRPr>
          </a:p>
          <a:p>
            <a:pPr eaLnBrk="0" hangingPunct="0">
              <a:tabLst>
                <a:tab pos="457200" algn="l"/>
                <a:tab pos="1485900" algn="l"/>
                <a:tab pos="4572000" algn="l"/>
              </a:tabLst>
            </a:pPr>
            <a:r>
              <a:rPr lang="en-US" sz="1800" dirty="0">
                <a:latin typeface="Courier New" panose="02070309020205020404" charset="0"/>
              </a:rPr>
              <a:t>	</a:t>
            </a:r>
            <a:r>
              <a:rPr lang="en-US" sz="1800" dirty="0" err="1">
                <a:latin typeface="Courier New" panose="02070309020205020404" charset="0"/>
              </a:rPr>
              <a:t>leaq</a:t>
            </a:r>
            <a:r>
              <a:rPr lang="en-US" sz="1800" dirty="0">
                <a:latin typeface="Courier New" panose="02070309020205020404" charset="0"/>
              </a:rPr>
              <a:t>	8(%rdi,%rax,8), %</a:t>
            </a:r>
            <a:r>
              <a:rPr lang="en-US" sz="1800" dirty="0" err="1">
                <a:latin typeface="Courier New" panose="02070309020205020404" charset="0"/>
              </a:rPr>
              <a:t>rbx</a:t>
            </a:r>
            <a:r>
              <a:rPr lang="en-US" sz="1800" dirty="0">
                <a:latin typeface="Courier New" panose="02070309020205020404" charset="0"/>
              </a:rPr>
              <a:t>	# &amp;a[i+1] (</a:t>
            </a:r>
            <a:r>
              <a:rPr lang="zh-CN" altLang="en-US" sz="1800" dirty="0">
                <a:latin typeface="Courier New" panose="02070309020205020404" charset="0"/>
              </a:rPr>
              <a:t>被调用者保存</a:t>
            </a:r>
            <a:r>
              <a:rPr lang="en-US" sz="1800" dirty="0">
                <a:latin typeface="Courier New" panose="02070309020205020404" charset="0"/>
              </a:rPr>
              <a:t>)</a:t>
            </a:r>
          </a:p>
          <a:p>
            <a:pPr eaLnBrk="0" hangingPunct="0">
              <a:tabLst>
                <a:tab pos="457200" algn="l"/>
                <a:tab pos="1485900" algn="l"/>
                <a:tab pos="4572000" algn="l"/>
              </a:tabLst>
            </a:pPr>
            <a:r>
              <a:rPr lang="en-US" sz="1800" dirty="0">
                <a:latin typeface="Courier New" panose="02070309020205020404" charset="0"/>
              </a:rPr>
              <a:t>	</a:t>
            </a:r>
            <a:r>
              <a:rPr lang="en-US" sz="1800" dirty="0" err="1">
                <a:latin typeface="Courier New" panose="02070309020205020404" charset="0"/>
              </a:rPr>
              <a:t>leaq</a:t>
            </a:r>
            <a:r>
              <a:rPr lang="en-US" sz="1800" dirty="0">
                <a:latin typeface="Courier New" panose="02070309020205020404" charset="0"/>
              </a:rPr>
              <a:t>	(%rdi,%rax,8), %</a:t>
            </a:r>
            <a:r>
              <a:rPr lang="en-US" sz="1800" dirty="0" err="1">
                <a:latin typeface="Courier New" panose="02070309020205020404" charset="0"/>
              </a:rPr>
              <a:t>rbp</a:t>
            </a:r>
            <a:r>
              <a:rPr lang="en-US" sz="1800" dirty="0">
                <a:latin typeface="Courier New" panose="02070309020205020404" charset="0"/>
              </a:rPr>
              <a:t>	# &amp;a[</a:t>
            </a:r>
            <a:r>
              <a:rPr lang="en-US" sz="1800" dirty="0" err="1">
                <a:latin typeface="Courier New" panose="02070309020205020404" charset="0"/>
              </a:rPr>
              <a:t>i</a:t>
            </a:r>
            <a:r>
              <a:rPr lang="en-US" sz="1800" dirty="0">
                <a:latin typeface="Courier New" panose="02070309020205020404" charset="0"/>
              </a:rPr>
              <a:t>]   (</a:t>
            </a:r>
            <a:r>
              <a:rPr lang="zh-CN" altLang="en-US" dirty="0">
                <a:latin typeface="Courier New" panose="02070309020205020404" charset="0"/>
                <a:sym typeface="+mn-ea"/>
              </a:rPr>
              <a:t>被调用者保存</a:t>
            </a:r>
            <a:r>
              <a:rPr lang="en-US" sz="1800" dirty="0">
                <a:latin typeface="Courier New" panose="02070309020205020404" charset="0"/>
              </a:rPr>
              <a:t>)</a:t>
            </a:r>
          </a:p>
          <a:p>
            <a:pPr eaLnBrk="0" hangingPunct="0">
              <a:tabLst>
                <a:tab pos="457200" algn="l"/>
                <a:tab pos="1485900" algn="l"/>
                <a:tab pos="45720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rbx</a:t>
            </a:r>
            <a:r>
              <a:rPr lang="en-US" sz="1800" dirty="0">
                <a:latin typeface="Courier New" panose="02070309020205020404" charset="0"/>
              </a:rPr>
              <a:t>, %</a:t>
            </a:r>
            <a:r>
              <a:rPr lang="en-US" sz="1800" dirty="0" err="1">
                <a:latin typeface="Courier New" panose="02070309020205020404" charset="0"/>
              </a:rPr>
              <a:t>rsi</a:t>
            </a:r>
            <a:r>
              <a:rPr lang="en-US" sz="1800" dirty="0">
                <a:latin typeface="Courier New" panose="02070309020205020404" charset="0"/>
              </a:rPr>
              <a:t>	# 2</a:t>
            </a:r>
            <a:r>
              <a:rPr lang="en-US" sz="1800" baseline="30000" dirty="0">
                <a:latin typeface="Courier New" panose="02070309020205020404" charset="0"/>
              </a:rPr>
              <a:t>nd</a:t>
            </a:r>
            <a:r>
              <a:rPr lang="en-US" sz="1800" dirty="0">
                <a:latin typeface="Courier New" panose="02070309020205020404" charset="0"/>
              </a:rPr>
              <a:t> </a:t>
            </a:r>
            <a:r>
              <a:rPr lang="zh-CN" altLang="en-US" sz="1800" dirty="0">
                <a:latin typeface="Courier New" panose="02070309020205020404" charset="0"/>
              </a:rPr>
              <a:t>参数</a:t>
            </a:r>
          </a:p>
          <a:p>
            <a:pPr eaLnBrk="0" hangingPunct="0">
              <a:tabLst>
                <a:tab pos="457200" algn="l"/>
                <a:tab pos="1485900" algn="l"/>
                <a:tab pos="45720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rbp</a:t>
            </a:r>
            <a:r>
              <a:rPr lang="en-US" sz="1800" dirty="0">
                <a:latin typeface="Courier New" panose="02070309020205020404" charset="0"/>
              </a:rPr>
              <a:t>, %</a:t>
            </a:r>
            <a:r>
              <a:rPr lang="en-US" sz="1800" dirty="0" err="1">
                <a:latin typeface="Courier New" panose="02070309020205020404" charset="0"/>
              </a:rPr>
              <a:t>rdi</a:t>
            </a:r>
            <a:r>
              <a:rPr lang="en-US" sz="1800" dirty="0">
                <a:latin typeface="Courier New" panose="02070309020205020404" charset="0"/>
              </a:rPr>
              <a:t>	# 1</a:t>
            </a:r>
            <a:r>
              <a:rPr lang="en-US" sz="1800" baseline="30000" dirty="0">
                <a:latin typeface="Courier New" panose="02070309020205020404" charset="0"/>
              </a:rPr>
              <a:t>st</a:t>
            </a:r>
            <a:r>
              <a:rPr lang="en-US" sz="1800" dirty="0">
                <a:latin typeface="Courier New" panose="02070309020205020404" charset="0"/>
              </a:rPr>
              <a:t> </a:t>
            </a:r>
            <a:r>
              <a:rPr lang="zh-CN" altLang="en-US" sz="1800" dirty="0">
                <a:latin typeface="Courier New" panose="02070309020205020404" charset="0"/>
              </a:rPr>
              <a:t>参数</a:t>
            </a:r>
          </a:p>
          <a:p>
            <a:pPr eaLnBrk="0" hangingPunct="0">
              <a:tabLst>
                <a:tab pos="457200" algn="l"/>
                <a:tab pos="1485900" algn="l"/>
                <a:tab pos="4572000" algn="l"/>
              </a:tabLst>
            </a:pPr>
            <a:r>
              <a:rPr lang="en-US" sz="1800" dirty="0">
                <a:latin typeface="Courier New" panose="02070309020205020404" charset="0"/>
              </a:rPr>
              <a:t>	call	swap	</a:t>
            </a:r>
          </a:p>
          <a:p>
            <a:pPr eaLnBrk="0" hangingPunct="0">
              <a:tabLst>
                <a:tab pos="457200" algn="l"/>
                <a:tab pos="1485900" algn="l"/>
                <a:tab pos="45720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rbx</a:t>
            </a:r>
            <a:r>
              <a:rPr lang="en-US" sz="1800" dirty="0">
                <a:latin typeface="Courier New" panose="02070309020205020404" charset="0"/>
              </a:rPr>
              <a:t>), %</a:t>
            </a:r>
            <a:r>
              <a:rPr lang="en-US" sz="1800" dirty="0" err="1">
                <a:latin typeface="Courier New" panose="02070309020205020404" charset="0"/>
              </a:rPr>
              <a:t>rax</a:t>
            </a:r>
            <a:r>
              <a:rPr lang="en-US" sz="1800" dirty="0">
                <a:latin typeface="Courier New" panose="02070309020205020404" charset="0"/>
              </a:rPr>
              <a:t>	# Get a[i+1]</a:t>
            </a:r>
          </a:p>
          <a:p>
            <a:pPr eaLnBrk="0" hangingPunct="0">
              <a:tabLst>
                <a:tab pos="457200" algn="l"/>
                <a:tab pos="1485900" algn="l"/>
                <a:tab pos="4572000" algn="l"/>
              </a:tabLst>
            </a:pPr>
            <a:r>
              <a:rPr lang="en-US" sz="1800" dirty="0">
                <a:latin typeface="Courier New" panose="02070309020205020404" charset="0"/>
              </a:rPr>
              <a:t>	</a:t>
            </a:r>
            <a:r>
              <a:rPr lang="en-US" sz="1800" dirty="0" err="1">
                <a:latin typeface="Courier New" panose="02070309020205020404" charset="0"/>
              </a:rPr>
              <a:t>imulq</a:t>
            </a:r>
            <a:r>
              <a:rPr lang="en-US" sz="1800" dirty="0">
                <a:latin typeface="Courier New" panose="02070309020205020404" charset="0"/>
              </a:rPr>
              <a:t>	(%</a:t>
            </a:r>
            <a:r>
              <a:rPr lang="en-US" sz="1800" dirty="0" err="1">
                <a:latin typeface="Courier New" panose="02070309020205020404" charset="0"/>
              </a:rPr>
              <a:t>rbp</a:t>
            </a:r>
            <a:r>
              <a:rPr lang="en-US" sz="1800" dirty="0">
                <a:latin typeface="Courier New" panose="02070309020205020404" charset="0"/>
              </a:rPr>
              <a:t>), %</a:t>
            </a:r>
            <a:r>
              <a:rPr lang="en-US" sz="1800" dirty="0" err="1">
                <a:latin typeface="Courier New" panose="02070309020205020404" charset="0"/>
              </a:rPr>
              <a:t>rax</a:t>
            </a:r>
            <a:r>
              <a:rPr lang="en-US" sz="1800" dirty="0">
                <a:latin typeface="Courier New" panose="02070309020205020404" charset="0"/>
              </a:rPr>
              <a:t>	# </a:t>
            </a:r>
            <a:r>
              <a:rPr lang="zh-CN" altLang="en-US" sz="1800" dirty="0">
                <a:latin typeface="Courier New" panose="02070309020205020404" charset="0"/>
              </a:rPr>
              <a:t>乘</a:t>
            </a:r>
            <a:r>
              <a:rPr lang="en-US" sz="1800" dirty="0">
                <a:latin typeface="Courier New" panose="02070309020205020404" charset="0"/>
              </a:rPr>
              <a:t> a[</a:t>
            </a:r>
            <a:r>
              <a:rPr lang="en-US" sz="1800" dirty="0" err="1">
                <a:latin typeface="Courier New" panose="02070309020205020404" charset="0"/>
              </a:rPr>
              <a:t>i</a:t>
            </a:r>
            <a:r>
              <a:rPr lang="en-US" sz="1800" dirty="0">
                <a:latin typeface="Courier New" panose="02070309020205020404" charset="0"/>
              </a:rPr>
              <a:t>]</a:t>
            </a:r>
          </a:p>
          <a:p>
            <a:pPr eaLnBrk="0" hangingPunct="0">
              <a:tabLst>
                <a:tab pos="457200" algn="l"/>
                <a:tab pos="1485900" algn="l"/>
                <a:tab pos="4572000" algn="l"/>
              </a:tabLst>
            </a:pPr>
            <a:r>
              <a:rPr lang="en-US" sz="1800" dirty="0">
                <a:latin typeface="Courier New" panose="02070309020205020404" charset="0"/>
              </a:rPr>
              <a:t>	</a:t>
            </a:r>
            <a:r>
              <a:rPr lang="en-US" sz="1800" dirty="0" err="1">
                <a:latin typeface="Courier New" panose="02070309020205020404" charset="0"/>
              </a:rPr>
              <a:t>addq</a:t>
            </a:r>
            <a:r>
              <a:rPr lang="en-US" sz="1800" dirty="0">
                <a:latin typeface="Courier New" panose="02070309020205020404" charset="0"/>
              </a:rPr>
              <a:t>	%</a:t>
            </a:r>
            <a:r>
              <a:rPr lang="en-US" sz="1800" dirty="0" err="1">
                <a:latin typeface="Courier New" panose="02070309020205020404" charset="0"/>
              </a:rPr>
              <a:t>rax</a:t>
            </a:r>
            <a:r>
              <a:rPr lang="en-US" sz="1800" dirty="0">
                <a:latin typeface="Courier New" panose="02070309020205020404" charset="0"/>
              </a:rPr>
              <a:t>, sum(%rip)	# </a:t>
            </a:r>
            <a:r>
              <a:rPr lang="zh-CN" altLang="en-US" sz="1800" dirty="0">
                <a:latin typeface="Courier New" panose="02070309020205020404" charset="0"/>
              </a:rPr>
              <a:t>加到</a:t>
            </a:r>
            <a:r>
              <a:rPr lang="en-US" sz="1800" dirty="0">
                <a:latin typeface="Courier New" panose="02070309020205020404" charset="0"/>
              </a:rPr>
              <a:t> sum</a:t>
            </a:r>
          </a:p>
          <a:p>
            <a:pPr eaLnBrk="0" hangingPunct="0">
              <a:tabLst>
                <a:tab pos="457200" algn="l"/>
                <a:tab pos="1485900" algn="l"/>
                <a:tab pos="4572000" algn="l"/>
              </a:tabLst>
            </a:pPr>
            <a:r>
              <a:rPr lang="en-US" sz="1800" dirty="0">
                <a:latin typeface="Courier New" panose="02070309020205020404" charset="0"/>
              </a:rPr>
              <a:t>	</a:t>
            </a:r>
            <a:r>
              <a:rPr lang="en-US" sz="1800" dirty="0" err="1">
                <a:solidFill>
                  <a:srgbClr val="C00000"/>
                </a:solidFill>
                <a:latin typeface="Courier New" panose="02070309020205020404" charset="0"/>
              </a:rPr>
              <a:t>movq</a:t>
            </a:r>
            <a:r>
              <a:rPr lang="en-US" sz="1800" dirty="0">
                <a:solidFill>
                  <a:srgbClr val="C00000"/>
                </a:solidFill>
                <a:latin typeface="Courier New" panose="02070309020205020404" charset="0"/>
              </a:rPr>
              <a:t>	(%</a:t>
            </a:r>
            <a:r>
              <a:rPr lang="en-US" sz="1800" dirty="0" err="1">
                <a:solidFill>
                  <a:srgbClr val="C00000"/>
                </a:solidFill>
                <a:latin typeface="Courier New" panose="02070309020205020404" charset="0"/>
              </a:rPr>
              <a:t>rsp</a:t>
            </a:r>
            <a:r>
              <a:rPr lang="en-US" sz="1800" dirty="0">
                <a:solidFill>
                  <a:srgbClr val="C00000"/>
                </a:solidFill>
                <a:latin typeface="Courier New" panose="02070309020205020404" charset="0"/>
              </a:rPr>
              <a:t>), %</a:t>
            </a:r>
            <a:r>
              <a:rPr lang="en-US" sz="1800" dirty="0" err="1">
                <a:solidFill>
                  <a:srgbClr val="C00000"/>
                </a:solidFill>
                <a:latin typeface="Courier New" panose="02070309020205020404" charset="0"/>
              </a:rPr>
              <a:t>rbx</a:t>
            </a:r>
            <a:r>
              <a:rPr lang="en-US" sz="1800" dirty="0">
                <a:latin typeface="Courier New" panose="02070309020205020404" charset="0"/>
              </a:rPr>
              <a:t>	# </a:t>
            </a:r>
            <a:r>
              <a:rPr lang="zh-CN" altLang="en-US" sz="1800" dirty="0">
                <a:latin typeface="Courier New" panose="02070309020205020404" charset="0"/>
              </a:rPr>
              <a:t>恢复</a:t>
            </a:r>
            <a:r>
              <a:rPr lang="en-US" sz="1800" dirty="0">
                <a:latin typeface="Courier New" panose="02070309020205020404" charset="0"/>
              </a:rPr>
              <a:t> %</a:t>
            </a:r>
            <a:r>
              <a:rPr lang="en-US" sz="1800" dirty="0" err="1">
                <a:latin typeface="Courier New" panose="02070309020205020404" charset="0"/>
              </a:rPr>
              <a:t>rbx</a:t>
            </a:r>
            <a:endParaRPr lang="en-US" sz="1800" dirty="0">
              <a:latin typeface="Courier New" panose="02070309020205020404" charset="0"/>
            </a:endParaRPr>
          </a:p>
          <a:p>
            <a:pPr eaLnBrk="0" hangingPunct="0">
              <a:tabLst>
                <a:tab pos="457200" algn="l"/>
                <a:tab pos="1485900" algn="l"/>
                <a:tab pos="4572000" algn="l"/>
              </a:tabLst>
            </a:pPr>
            <a:r>
              <a:rPr lang="en-US" sz="1800" dirty="0">
                <a:latin typeface="Courier New" panose="02070309020205020404" charset="0"/>
              </a:rPr>
              <a:t>	</a:t>
            </a:r>
            <a:r>
              <a:rPr lang="en-US" sz="1800" dirty="0" err="1">
                <a:solidFill>
                  <a:srgbClr val="C00000"/>
                </a:solidFill>
                <a:latin typeface="Courier New" panose="02070309020205020404" charset="0"/>
              </a:rPr>
              <a:t>movq</a:t>
            </a:r>
            <a:r>
              <a:rPr lang="en-US" sz="1800" dirty="0">
                <a:solidFill>
                  <a:srgbClr val="C00000"/>
                </a:solidFill>
                <a:latin typeface="Courier New" panose="02070309020205020404" charset="0"/>
              </a:rPr>
              <a:t>	8(%</a:t>
            </a:r>
            <a:r>
              <a:rPr lang="en-US" sz="1800" dirty="0" err="1">
                <a:solidFill>
                  <a:srgbClr val="C00000"/>
                </a:solidFill>
                <a:latin typeface="Courier New" panose="02070309020205020404" charset="0"/>
              </a:rPr>
              <a:t>rsp</a:t>
            </a:r>
            <a:r>
              <a:rPr lang="en-US" sz="1800" dirty="0">
                <a:solidFill>
                  <a:srgbClr val="C00000"/>
                </a:solidFill>
                <a:latin typeface="Courier New" panose="02070309020205020404" charset="0"/>
              </a:rPr>
              <a:t>), %</a:t>
            </a:r>
            <a:r>
              <a:rPr lang="en-US" sz="1800" dirty="0" err="1">
                <a:solidFill>
                  <a:srgbClr val="C00000"/>
                </a:solidFill>
                <a:latin typeface="Courier New" panose="02070309020205020404" charset="0"/>
              </a:rPr>
              <a:t>rbp</a:t>
            </a:r>
            <a:r>
              <a:rPr lang="en-US" sz="1800" dirty="0">
                <a:latin typeface="Courier New" panose="02070309020205020404" charset="0"/>
              </a:rPr>
              <a:t>	# </a:t>
            </a:r>
            <a:r>
              <a:rPr lang="zh-CN" altLang="en-US" sz="1800" dirty="0">
                <a:latin typeface="Courier New" panose="02070309020205020404" charset="0"/>
              </a:rPr>
              <a:t>恢复</a:t>
            </a:r>
            <a:r>
              <a:rPr lang="en-US" sz="1800" dirty="0">
                <a:latin typeface="Courier New" panose="02070309020205020404" charset="0"/>
              </a:rPr>
              <a:t> %</a:t>
            </a:r>
            <a:r>
              <a:rPr lang="en-US" sz="1800" dirty="0" err="1">
                <a:latin typeface="Courier New" panose="02070309020205020404" charset="0"/>
              </a:rPr>
              <a:t>rbp</a:t>
            </a:r>
            <a:endParaRPr lang="en-US" sz="1800" dirty="0">
              <a:latin typeface="Courier New" panose="02070309020205020404" charset="0"/>
            </a:endParaRPr>
          </a:p>
          <a:p>
            <a:pPr eaLnBrk="0" hangingPunct="0">
              <a:tabLst>
                <a:tab pos="457200" algn="l"/>
                <a:tab pos="1485900" algn="l"/>
                <a:tab pos="4572000" algn="l"/>
              </a:tabLst>
            </a:pPr>
            <a:r>
              <a:rPr lang="en-US" sz="1800" dirty="0">
                <a:latin typeface="Courier New" panose="02070309020205020404" charset="0"/>
              </a:rPr>
              <a:t>	</a:t>
            </a:r>
            <a:r>
              <a:rPr lang="en-US" sz="1800" dirty="0" err="1">
                <a:solidFill>
                  <a:srgbClr val="C00000"/>
                </a:solidFill>
                <a:latin typeface="Courier New" panose="02070309020205020404" charset="0"/>
              </a:rPr>
              <a:t>addq</a:t>
            </a:r>
            <a:r>
              <a:rPr lang="en-US" sz="1800" dirty="0">
                <a:solidFill>
                  <a:srgbClr val="C00000"/>
                </a:solidFill>
                <a:latin typeface="Courier New" panose="02070309020205020404" charset="0"/>
              </a:rPr>
              <a:t>	$16, %</a:t>
            </a:r>
            <a:r>
              <a:rPr lang="en-US" sz="1800" dirty="0" err="1">
                <a:solidFill>
                  <a:srgbClr val="C00000"/>
                </a:solidFill>
                <a:latin typeface="Courier New" panose="02070309020205020404" charset="0"/>
              </a:rPr>
              <a:t>rsp</a:t>
            </a:r>
            <a:r>
              <a:rPr lang="en-US" sz="1800" dirty="0">
                <a:latin typeface="Courier New" panose="02070309020205020404" charset="0"/>
              </a:rPr>
              <a:t>	# </a:t>
            </a:r>
            <a:r>
              <a:rPr lang="zh-CN" altLang="en-US" sz="1800" dirty="0">
                <a:latin typeface="Courier New" panose="02070309020205020404" charset="0"/>
              </a:rPr>
              <a:t>释放帧</a:t>
            </a:r>
          </a:p>
          <a:p>
            <a:pPr eaLnBrk="0" hangingPunct="0">
              <a:tabLst>
                <a:tab pos="457200" algn="l"/>
                <a:tab pos="1485900" algn="l"/>
                <a:tab pos="4572000" algn="l"/>
              </a:tabLst>
            </a:pPr>
            <a:r>
              <a:rPr lang="en-US" sz="1800" dirty="0">
                <a:latin typeface="Courier New" panose="02070309020205020404" charset="0"/>
              </a:rPr>
              <a:t>	ret</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Calibri" panose="020F0502020204030204" charset="0"/>
                <a:sym typeface="+mn-ea"/>
              </a:rPr>
              <a:t>理解</a:t>
            </a:r>
            <a:r>
              <a:rPr lang="en-US" sz="3200">
                <a:latin typeface="Calibri" panose="020F0502020204030204" charset="0"/>
                <a:sym typeface="+mn-ea"/>
              </a:rPr>
              <a:t>x86-64 </a:t>
            </a:r>
            <a:r>
              <a:rPr lang="zh-CN" altLang="en-US" sz="3200">
                <a:latin typeface="Calibri" panose="020F0502020204030204" charset="0"/>
                <a:sym typeface="+mn-ea"/>
              </a:rPr>
              <a:t>栈帧</a:t>
            </a:r>
          </a:p>
        </p:txBody>
      </p:sp>
      <p:sp>
        <p:nvSpPr>
          <p:cNvPr id="23" name="Rectangle 3"/>
          <p:cNvSpPr>
            <a:spLocks noChangeArrowheads="1"/>
          </p:cNvSpPr>
          <p:nvPr/>
        </p:nvSpPr>
        <p:spPr bwMode="auto">
          <a:xfrm>
            <a:off x="266700" y="1295400"/>
            <a:ext cx="8610600" cy="1750695"/>
          </a:xfrm>
          <a:prstGeom prst="rect">
            <a:avLst/>
          </a:prstGeom>
          <a:noFill/>
          <a:ln w="12700">
            <a:noFill/>
            <a:miter lim="800000"/>
          </a:ln>
        </p:spPr>
        <p:txBody>
          <a:bodyPr wrap="square" lIns="90487" tIns="44450" rIns="90487" bIns="44450">
            <a:spAutoFit/>
          </a:bodyPr>
          <a:lstStyle/>
          <a:p>
            <a:pPr eaLnBrk="0" hangingPunct="0">
              <a:tabLst>
                <a:tab pos="457200" algn="l"/>
                <a:tab pos="1485900" algn="l"/>
                <a:tab pos="4572000" algn="l"/>
              </a:tabLst>
            </a:pPr>
            <a:r>
              <a:rPr lang="en-US" sz="1800" dirty="0">
                <a:latin typeface="Courier New" panose="02070309020205020404" charset="0"/>
              </a:rPr>
              <a:t>	</a:t>
            </a:r>
            <a:r>
              <a:rPr lang="en-US" sz="1800" dirty="0" err="1">
                <a:solidFill>
                  <a:srgbClr val="C00000"/>
                </a:solidFill>
                <a:latin typeface="Courier New" panose="02070309020205020404" charset="0"/>
              </a:rPr>
              <a:t>movq</a:t>
            </a:r>
            <a:r>
              <a:rPr lang="en-US" sz="1800" dirty="0">
                <a:solidFill>
                  <a:srgbClr val="C00000"/>
                </a:solidFill>
                <a:latin typeface="Courier New" panose="02070309020205020404" charset="0"/>
              </a:rPr>
              <a:t>	%</a:t>
            </a:r>
            <a:r>
              <a:rPr lang="en-US" sz="1800" dirty="0" err="1">
                <a:solidFill>
                  <a:srgbClr val="C00000"/>
                </a:solidFill>
                <a:latin typeface="Courier New" panose="02070309020205020404" charset="0"/>
              </a:rPr>
              <a:t>rbx</a:t>
            </a:r>
            <a:r>
              <a:rPr lang="en-US" sz="1800" dirty="0">
                <a:solidFill>
                  <a:srgbClr val="C00000"/>
                </a:solidFill>
                <a:latin typeface="Courier New" panose="02070309020205020404" charset="0"/>
              </a:rPr>
              <a:t>, -16(%</a:t>
            </a:r>
            <a:r>
              <a:rPr lang="en-US" sz="1800" dirty="0" err="1">
                <a:solidFill>
                  <a:srgbClr val="C00000"/>
                </a:solidFill>
                <a:latin typeface="Courier New" panose="02070309020205020404" charset="0"/>
              </a:rPr>
              <a:t>rsp</a:t>
            </a:r>
            <a:r>
              <a:rPr lang="en-US" sz="1800" dirty="0">
                <a:solidFill>
                  <a:srgbClr val="C00000"/>
                </a:solidFill>
                <a:latin typeface="Courier New" panose="02070309020205020404" charset="0"/>
              </a:rPr>
              <a:t>)</a:t>
            </a:r>
            <a:r>
              <a:rPr lang="en-US" sz="1800" dirty="0">
                <a:latin typeface="Courier New" panose="02070309020205020404" charset="0"/>
              </a:rPr>
              <a:t>	# </a:t>
            </a:r>
            <a:r>
              <a:rPr lang="zh-CN" altLang="en-US" sz="1800" dirty="0">
                <a:latin typeface="Courier New" panose="02070309020205020404" charset="0"/>
              </a:rPr>
              <a:t>保存</a:t>
            </a:r>
            <a:r>
              <a:rPr lang="en-US" sz="1800" dirty="0">
                <a:latin typeface="Courier New" panose="02070309020205020404" charset="0"/>
              </a:rPr>
              <a:t> %</a:t>
            </a:r>
            <a:r>
              <a:rPr lang="en-US" sz="1800" dirty="0" err="1">
                <a:latin typeface="Courier New" panose="02070309020205020404" charset="0"/>
              </a:rPr>
              <a:t>rbx</a:t>
            </a:r>
            <a:endParaRPr lang="en-US" sz="1800" dirty="0">
              <a:latin typeface="Courier New" panose="02070309020205020404" charset="0"/>
            </a:endParaRPr>
          </a:p>
          <a:p>
            <a:pPr eaLnBrk="0" hangingPunct="0">
              <a:tabLst>
                <a:tab pos="457200" algn="l"/>
                <a:tab pos="1485900" algn="l"/>
                <a:tab pos="4572000" algn="l"/>
              </a:tabLst>
            </a:pPr>
            <a:r>
              <a:rPr lang="en-US" sz="1800" dirty="0">
                <a:latin typeface="Courier New" panose="02070309020205020404" charset="0"/>
              </a:rPr>
              <a:t>	</a:t>
            </a:r>
            <a:r>
              <a:rPr lang="en-US" sz="1800" dirty="0" err="1">
                <a:solidFill>
                  <a:srgbClr val="C00000"/>
                </a:solidFill>
                <a:latin typeface="Courier New" panose="02070309020205020404" charset="0"/>
              </a:rPr>
              <a:t>movq</a:t>
            </a:r>
            <a:r>
              <a:rPr lang="en-US" sz="1800" dirty="0">
                <a:solidFill>
                  <a:srgbClr val="C00000"/>
                </a:solidFill>
                <a:latin typeface="Courier New" panose="02070309020205020404" charset="0"/>
              </a:rPr>
              <a:t>	%</a:t>
            </a:r>
            <a:r>
              <a:rPr lang="en-US" sz="1800" dirty="0" err="1">
                <a:solidFill>
                  <a:srgbClr val="C00000"/>
                </a:solidFill>
                <a:latin typeface="Courier New" panose="02070309020205020404" charset="0"/>
              </a:rPr>
              <a:t>rbp</a:t>
            </a:r>
            <a:r>
              <a:rPr lang="en-US" sz="1800" dirty="0">
                <a:solidFill>
                  <a:srgbClr val="C00000"/>
                </a:solidFill>
                <a:latin typeface="Courier New" panose="02070309020205020404" charset="0"/>
              </a:rPr>
              <a:t>, -8(%</a:t>
            </a:r>
            <a:r>
              <a:rPr lang="en-US" sz="1800" dirty="0" err="1">
                <a:solidFill>
                  <a:srgbClr val="C00000"/>
                </a:solidFill>
                <a:latin typeface="Courier New" panose="02070309020205020404" charset="0"/>
              </a:rPr>
              <a:t>rsp</a:t>
            </a:r>
            <a:r>
              <a:rPr lang="en-US" sz="1800" dirty="0">
                <a:solidFill>
                  <a:srgbClr val="C00000"/>
                </a:solidFill>
                <a:latin typeface="Courier New" panose="02070309020205020404" charset="0"/>
              </a:rPr>
              <a:t>)</a:t>
            </a:r>
            <a:r>
              <a:rPr lang="en-US" sz="1800" dirty="0">
                <a:latin typeface="Courier New" panose="02070309020205020404" charset="0"/>
              </a:rPr>
              <a:t>	# </a:t>
            </a:r>
            <a:r>
              <a:rPr lang="zh-CN" altLang="en-US" dirty="0">
                <a:latin typeface="Courier New" panose="02070309020205020404" charset="0"/>
                <a:sym typeface="+mn-ea"/>
              </a:rPr>
              <a:t>保存</a:t>
            </a:r>
            <a:r>
              <a:rPr lang="en-US" sz="1800" dirty="0">
                <a:latin typeface="Courier New" panose="02070309020205020404" charset="0"/>
              </a:rPr>
              <a:t> %</a:t>
            </a:r>
            <a:r>
              <a:rPr lang="en-US" sz="1800" dirty="0" err="1">
                <a:latin typeface="Courier New" panose="02070309020205020404" charset="0"/>
              </a:rPr>
              <a:t>rbp</a:t>
            </a:r>
            <a:endParaRPr lang="en-US" sz="1800" dirty="0">
              <a:latin typeface="Courier New" panose="02070309020205020404" charset="0"/>
            </a:endParaRPr>
          </a:p>
          <a:p>
            <a:pPr eaLnBrk="0" hangingPunct="0">
              <a:tabLst>
                <a:tab pos="457200" algn="l"/>
                <a:tab pos="1485900" algn="l"/>
                <a:tab pos="4572000" algn="l"/>
              </a:tabLst>
            </a:pPr>
            <a:r>
              <a:rPr lang="en-US" sz="1800" dirty="0">
                <a:latin typeface="Courier New" panose="02070309020205020404" charset="0"/>
              </a:rPr>
              <a:t>	</a:t>
            </a:r>
          </a:p>
          <a:p>
            <a:pPr eaLnBrk="0" hangingPunct="0">
              <a:tabLst>
                <a:tab pos="457200" algn="l"/>
                <a:tab pos="1485900" algn="l"/>
                <a:tab pos="4572000" algn="l"/>
              </a:tabLst>
            </a:pPr>
            <a:r>
              <a:rPr lang="en-US" sz="1800" dirty="0">
                <a:solidFill>
                  <a:srgbClr val="C00000"/>
                </a:solidFill>
                <a:latin typeface="Courier New" panose="02070309020205020404" charset="0"/>
              </a:rPr>
              <a:t>	</a:t>
            </a:r>
            <a:endParaRPr lang="en-US" sz="1800" dirty="0">
              <a:latin typeface="Courier New" panose="02070309020205020404" charset="0"/>
            </a:endParaRPr>
          </a:p>
          <a:p>
            <a:pPr eaLnBrk="0" hangingPunct="0">
              <a:tabLst>
                <a:tab pos="457200" algn="l"/>
                <a:tab pos="1485900" algn="l"/>
                <a:tab pos="4572000" algn="l"/>
              </a:tabLst>
            </a:pPr>
            <a:endParaRPr lang="en-US" sz="1800" dirty="0">
              <a:solidFill>
                <a:srgbClr val="C00000"/>
              </a:solidFill>
              <a:latin typeface="Courier New" panose="02070309020205020404" charset="0"/>
            </a:endParaRPr>
          </a:p>
          <a:p>
            <a:pPr eaLnBrk="0" hangingPunct="0">
              <a:tabLst>
                <a:tab pos="457200" algn="l"/>
                <a:tab pos="1485900" algn="l"/>
                <a:tab pos="4572000" algn="l"/>
              </a:tabLst>
            </a:pPr>
            <a:r>
              <a:rPr lang="en-US" sz="1800" dirty="0">
                <a:solidFill>
                  <a:srgbClr val="C00000"/>
                </a:solidFill>
                <a:latin typeface="Courier New" panose="02070309020205020404" charset="0"/>
              </a:rPr>
              <a:t>	</a:t>
            </a:r>
            <a:r>
              <a:rPr lang="en-US" sz="1800" dirty="0" err="1">
                <a:solidFill>
                  <a:srgbClr val="C00000"/>
                </a:solidFill>
                <a:latin typeface="Courier New" panose="02070309020205020404" charset="0"/>
              </a:rPr>
              <a:t>subq</a:t>
            </a:r>
            <a:r>
              <a:rPr lang="en-US" sz="1800" dirty="0">
                <a:solidFill>
                  <a:srgbClr val="C00000"/>
                </a:solidFill>
                <a:latin typeface="Courier New" panose="02070309020205020404" charset="0"/>
              </a:rPr>
              <a:t>	$16, %</a:t>
            </a:r>
            <a:r>
              <a:rPr lang="en-US" sz="1800" dirty="0" err="1">
                <a:solidFill>
                  <a:srgbClr val="C00000"/>
                </a:solidFill>
                <a:latin typeface="Courier New" panose="02070309020205020404" charset="0"/>
              </a:rPr>
              <a:t>rsp</a:t>
            </a:r>
            <a:r>
              <a:rPr lang="en-US" sz="1800" dirty="0">
                <a:latin typeface="Courier New" panose="02070309020205020404" charset="0"/>
              </a:rPr>
              <a:t>	# 分配栈帧</a:t>
            </a:r>
          </a:p>
        </p:txBody>
      </p:sp>
      <p:sp>
        <p:nvSpPr>
          <p:cNvPr id="26" name="Rectangle 25"/>
          <p:cNvSpPr/>
          <p:nvPr/>
        </p:nvSpPr>
        <p:spPr>
          <a:xfrm>
            <a:off x="928662" y="3500735"/>
            <a:ext cx="1241045" cy="461665"/>
          </a:xfrm>
          <a:prstGeom prst="rect">
            <a:avLst/>
          </a:prstGeom>
        </p:spPr>
        <p:txBody>
          <a:bodyPr wrap="none">
            <a:spAutoFit/>
          </a:bodyPr>
          <a:lstStyle/>
          <a:p>
            <a:r>
              <a:rPr lang="en-US" dirty="0">
                <a:latin typeface="Courier New" panose="02070309020205020404" charset="0"/>
                <a:sym typeface="Wingdings" panose="05000000000000000000"/>
              </a:rPr>
              <a:t>  </a:t>
            </a:r>
            <a:endParaRPr lang="en-US" dirty="0"/>
          </a:p>
        </p:txBody>
      </p:sp>
      <p:sp>
        <p:nvSpPr>
          <p:cNvPr id="24" name="Rectangle 3"/>
          <p:cNvSpPr>
            <a:spLocks noChangeArrowheads="1"/>
          </p:cNvSpPr>
          <p:nvPr/>
        </p:nvSpPr>
        <p:spPr bwMode="auto">
          <a:xfrm>
            <a:off x="357188" y="4714884"/>
            <a:ext cx="8610600" cy="1196340"/>
          </a:xfrm>
          <a:prstGeom prst="rect">
            <a:avLst/>
          </a:prstGeom>
          <a:noFill/>
          <a:ln w="12700">
            <a:noFill/>
            <a:miter lim="800000"/>
          </a:ln>
        </p:spPr>
        <p:txBody>
          <a:bodyPr wrap="square" lIns="90487" tIns="44450" rIns="90487" bIns="44450">
            <a:spAutoFit/>
          </a:bodyPr>
          <a:lstStyle/>
          <a:p>
            <a:pPr eaLnBrk="0" hangingPunct="0">
              <a:tabLst>
                <a:tab pos="457200" algn="l"/>
                <a:tab pos="1485900" algn="l"/>
                <a:tab pos="4572000" algn="l"/>
              </a:tabLst>
            </a:pPr>
            <a:r>
              <a:rPr lang="en-US" sz="1800" dirty="0">
                <a:latin typeface="Courier New" panose="02070309020205020404" charset="0"/>
              </a:rPr>
              <a:t>	</a:t>
            </a:r>
            <a:r>
              <a:rPr lang="en-US" sz="1800" dirty="0" err="1">
                <a:solidFill>
                  <a:srgbClr val="C00000"/>
                </a:solidFill>
                <a:latin typeface="Courier New" panose="02070309020205020404" charset="0"/>
              </a:rPr>
              <a:t>movq</a:t>
            </a:r>
            <a:r>
              <a:rPr lang="en-US" sz="1800" dirty="0">
                <a:solidFill>
                  <a:srgbClr val="C00000"/>
                </a:solidFill>
                <a:latin typeface="Courier New" panose="02070309020205020404" charset="0"/>
              </a:rPr>
              <a:t>	(%</a:t>
            </a:r>
            <a:r>
              <a:rPr lang="en-US" sz="1800" dirty="0" err="1">
                <a:solidFill>
                  <a:srgbClr val="C00000"/>
                </a:solidFill>
                <a:latin typeface="Courier New" panose="02070309020205020404" charset="0"/>
              </a:rPr>
              <a:t>rsp</a:t>
            </a:r>
            <a:r>
              <a:rPr lang="en-US" sz="1800" dirty="0">
                <a:solidFill>
                  <a:srgbClr val="C00000"/>
                </a:solidFill>
                <a:latin typeface="Courier New" panose="02070309020205020404" charset="0"/>
              </a:rPr>
              <a:t>), %</a:t>
            </a:r>
            <a:r>
              <a:rPr lang="en-US" sz="1800" dirty="0" err="1">
                <a:solidFill>
                  <a:srgbClr val="C00000"/>
                </a:solidFill>
                <a:latin typeface="Courier New" panose="02070309020205020404" charset="0"/>
              </a:rPr>
              <a:t>rbx</a:t>
            </a:r>
            <a:r>
              <a:rPr lang="en-US" sz="1800" dirty="0">
                <a:latin typeface="Courier New" panose="02070309020205020404" charset="0"/>
              </a:rPr>
              <a:t>	# </a:t>
            </a:r>
            <a:r>
              <a:rPr lang="zh-CN" altLang="en-US" sz="1800" dirty="0">
                <a:latin typeface="Courier New" panose="02070309020205020404" charset="0"/>
              </a:rPr>
              <a:t>恢复</a:t>
            </a:r>
            <a:r>
              <a:rPr lang="en-US" sz="1800" dirty="0">
                <a:latin typeface="Courier New" panose="02070309020205020404" charset="0"/>
              </a:rPr>
              <a:t> %</a:t>
            </a:r>
            <a:r>
              <a:rPr lang="en-US" sz="1800" dirty="0" err="1">
                <a:latin typeface="Courier New" panose="02070309020205020404" charset="0"/>
              </a:rPr>
              <a:t>rbx</a:t>
            </a:r>
            <a:endParaRPr lang="en-US" sz="1800" dirty="0">
              <a:latin typeface="Courier New" panose="02070309020205020404" charset="0"/>
            </a:endParaRPr>
          </a:p>
          <a:p>
            <a:pPr eaLnBrk="0" hangingPunct="0">
              <a:tabLst>
                <a:tab pos="457200" algn="l"/>
                <a:tab pos="1485900" algn="l"/>
                <a:tab pos="4572000" algn="l"/>
              </a:tabLst>
            </a:pPr>
            <a:r>
              <a:rPr lang="en-US" sz="1800" dirty="0">
                <a:latin typeface="Courier New" panose="02070309020205020404" charset="0"/>
              </a:rPr>
              <a:t>	</a:t>
            </a:r>
            <a:r>
              <a:rPr lang="en-US" sz="1800" dirty="0" err="1">
                <a:solidFill>
                  <a:srgbClr val="C00000"/>
                </a:solidFill>
                <a:latin typeface="Courier New" panose="02070309020205020404" charset="0"/>
              </a:rPr>
              <a:t>movq</a:t>
            </a:r>
            <a:r>
              <a:rPr lang="en-US" sz="1800" dirty="0">
                <a:solidFill>
                  <a:srgbClr val="C00000"/>
                </a:solidFill>
                <a:latin typeface="Courier New" panose="02070309020205020404" charset="0"/>
              </a:rPr>
              <a:t>	8(%</a:t>
            </a:r>
            <a:r>
              <a:rPr lang="en-US" sz="1800" dirty="0" err="1">
                <a:solidFill>
                  <a:srgbClr val="C00000"/>
                </a:solidFill>
                <a:latin typeface="Courier New" panose="02070309020205020404" charset="0"/>
              </a:rPr>
              <a:t>rsp</a:t>
            </a:r>
            <a:r>
              <a:rPr lang="en-US" sz="1800" dirty="0">
                <a:solidFill>
                  <a:srgbClr val="C00000"/>
                </a:solidFill>
                <a:latin typeface="Courier New" panose="02070309020205020404" charset="0"/>
              </a:rPr>
              <a:t>), %</a:t>
            </a:r>
            <a:r>
              <a:rPr lang="en-US" sz="1800" dirty="0" err="1">
                <a:solidFill>
                  <a:srgbClr val="C00000"/>
                </a:solidFill>
                <a:latin typeface="Courier New" panose="02070309020205020404" charset="0"/>
              </a:rPr>
              <a:t>rbp</a:t>
            </a:r>
            <a:r>
              <a:rPr lang="en-US" sz="1800" dirty="0">
                <a:latin typeface="Courier New" panose="02070309020205020404" charset="0"/>
              </a:rPr>
              <a:t>	# </a:t>
            </a:r>
            <a:r>
              <a:rPr lang="zh-CN" altLang="en-US" dirty="0">
                <a:latin typeface="Courier New" panose="02070309020205020404" charset="0"/>
                <a:sym typeface="+mn-ea"/>
              </a:rPr>
              <a:t>恢复</a:t>
            </a:r>
            <a:r>
              <a:rPr lang="en-US" sz="1800" dirty="0">
                <a:latin typeface="Courier New" panose="02070309020205020404" charset="0"/>
              </a:rPr>
              <a:t> %</a:t>
            </a:r>
            <a:r>
              <a:rPr lang="en-US" sz="1800" dirty="0" err="1">
                <a:latin typeface="Courier New" panose="02070309020205020404" charset="0"/>
              </a:rPr>
              <a:t>rbp</a:t>
            </a:r>
            <a:endParaRPr lang="en-US" sz="1800" dirty="0">
              <a:latin typeface="Courier New" panose="02070309020205020404" charset="0"/>
            </a:endParaRPr>
          </a:p>
          <a:p>
            <a:pPr eaLnBrk="0" hangingPunct="0">
              <a:tabLst>
                <a:tab pos="457200" algn="l"/>
                <a:tab pos="1485900" algn="l"/>
                <a:tab pos="4572000" algn="l"/>
              </a:tabLst>
            </a:pPr>
            <a:endParaRPr lang="en-US" sz="1800" dirty="0">
              <a:latin typeface="Courier New" panose="02070309020205020404" charset="0"/>
            </a:endParaRPr>
          </a:p>
          <a:p>
            <a:pPr eaLnBrk="0" hangingPunct="0">
              <a:tabLst>
                <a:tab pos="457200" algn="l"/>
                <a:tab pos="1485900" algn="l"/>
                <a:tab pos="4572000" algn="l"/>
              </a:tabLst>
            </a:pPr>
            <a:r>
              <a:rPr lang="en-US" sz="1800" dirty="0">
                <a:latin typeface="Courier New" panose="02070309020205020404" charset="0"/>
              </a:rPr>
              <a:t>	</a:t>
            </a:r>
            <a:r>
              <a:rPr lang="en-US" sz="1800" dirty="0" err="1">
                <a:solidFill>
                  <a:srgbClr val="C00000"/>
                </a:solidFill>
                <a:latin typeface="Courier New" panose="02070309020205020404" charset="0"/>
              </a:rPr>
              <a:t>addq</a:t>
            </a:r>
            <a:r>
              <a:rPr lang="en-US" sz="1800" dirty="0">
                <a:solidFill>
                  <a:srgbClr val="C00000"/>
                </a:solidFill>
                <a:latin typeface="Courier New" panose="02070309020205020404" charset="0"/>
              </a:rPr>
              <a:t>	$16, %</a:t>
            </a:r>
            <a:r>
              <a:rPr lang="en-US" sz="1800" dirty="0" err="1">
                <a:solidFill>
                  <a:srgbClr val="C00000"/>
                </a:solidFill>
                <a:latin typeface="Courier New" panose="02070309020205020404" charset="0"/>
              </a:rPr>
              <a:t>rsp</a:t>
            </a:r>
            <a:r>
              <a:rPr lang="en-US" sz="1800" dirty="0">
                <a:latin typeface="Courier New" panose="02070309020205020404" charset="0"/>
              </a:rPr>
              <a:t>	# </a:t>
            </a:r>
            <a:r>
              <a:rPr lang="en-US" sz="1800">
                <a:latin typeface="Courier New" panose="02070309020205020404" charset="0"/>
              </a:rPr>
              <a:t>释放</a:t>
            </a:r>
            <a:r>
              <a:rPr lang="en-US" dirty="0">
                <a:latin typeface="Courier New" panose="02070309020205020404" charset="0"/>
                <a:sym typeface="+mn-ea"/>
              </a:rPr>
              <a:t>帧</a:t>
            </a:r>
            <a:endParaRPr lang="en-US" sz="1800">
              <a:latin typeface="Courier New" panose="02070309020205020404" charset="0"/>
            </a:endParaRPr>
          </a:p>
        </p:txBody>
      </p:sp>
      <p:sp>
        <p:nvSpPr>
          <p:cNvPr id="2" name="Rectangle 11"/>
          <p:cNvSpPr/>
          <p:nvPr/>
        </p:nvSpPr>
        <p:spPr bwMode="auto">
          <a:xfrm>
            <a:off x="6651656" y="1295400"/>
            <a:ext cx="2278062" cy="12192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anchor="ctr" anchorCtr="1"/>
          <a:lstStyle/>
          <a:p>
            <a:pPr algn="ctr" eaLnBrk="0" hangingPunct="0">
              <a:defRPr/>
            </a:pPr>
            <a:endParaRPr lang="en-US" sz="1600" dirty="0">
              <a:latin typeface="Calibri" panose="020F0502020204030204" charset="0"/>
              <a:ea typeface="+mn-ea"/>
              <a:cs typeface="+mn-cs"/>
            </a:endParaRPr>
          </a:p>
        </p:txBody>
      </p:sp>
      <p:grpSp>
        <p:nvGrpSpPr>
          <p:cNvPr id="46084" name="Group 4"/>
          <p:cNvGrpSpPr/>
          <p:nvPr/>
        </p:nvGrpSpPr>
        <p:grpSpPr bwMode="auto">
          <a:xfrm>
            <a:off x="6655625" y="1436688"/>
            <a:ext cx="2049462" cy="979487"/>
            <a:chOff x="917" y="3344"/>
            <a:chExt cx="1291" cy="617"/>
          </a:xfrm>
        </p:grpSpPr>
        <p:sp>
          <p:nvSpPr>
            <p:cNvPr id="46093" name="Rectangle 5"/>
            <p:cNvSpPr>
              <a:spLocks noChangeArrowheads="1"/>
            </p:cNvSpPr>
            <p:nvPr/>
          </p:nvSpPr>
          <p:spPr bwMode="auto">
            <a:xfrm>
              <a:off x="1632" y="3351"/>
              <a:ext cx="576" cy="206"/>
            </a:xfrm>
            <a:prstGeom prst="rect">
              <a:avLst/>
            </a:prstGeom>
            <a:solidFill>
              <a:schemeClr val="bg1"/>
            </a:solidFill>
            <a:ln w="25400">
              <a:solidFill>
                <a:schemeClr val="tx1"/>
              </a:solidFill>
              <a:miter lim="800000"/>
            </a:ln>
          </p:spPr>
          <p:txBody>
            <a:bodyPr wrap="none" anchor="ctr"/>
            <a:lstStyle/>
            <a:p>
              <a:pPr algn="ctr" eaLnBrk="0" hangingPunct="0"/>
              <a:r>
                <a:rPr lang="en-US" sz="1600">
                  <a:latin typeface="Calibri" panose="020F0502020204030204" charset="0"/>
                </a:rPr>
                <a:t>rtn addr</a:t>
              </a:r>
            </a:p>
          </p:txBody>
        </p:sp>
        <p:sp>
          <p:nvSpPr>
            <p:cNvPr id="6" name="Rectangle 6"/>
            <p:cNvSpPr>
              <a:spLocks noChangeArrowheads="1"/>
            </p:cNvSpPr>
            <p:nvPr/>
          </p:nvSpPr>
          <p:spPr bwMode="auto">
            <a:xfrm>
              <a:off x="1632" y="3543"/>
              <a:ext cx="576" cy="206"/>
            </a:xfrm>
            <a:prstGeom prst="rect">
              <a:avLst/>
            </a:prstGeom>
            <a:solidFill>
              <a:schemeClr val="accent2">
                <a:lumMod val="20000"/>
                <a:lumOff val="80000"/>
              </a:schemeClr>
            </a:solidFill>
            <a:ln w="25400">
              <a:solidFill>
                <a:schemeClr val="tx1"/>
              </a:solidFill>
              <a:miter lim="800000"/>
            </a:ln>
            <a:effectLst/>
          </p:spPr>
          <p:txBody>
            <a:bodyPr wrap="none" anchor="ctr"/>
            <a:lstStyle/>
            <a:p>
              <a:pPr algn="ctr" eaLnBrk="0" hangingPunct="0">
                <a:defRPr/>
              </a:pPr>
              <a:r>
                <a:rPr lang="en-US" sz="1600" dirty="0">
                  <a:latin typeface="Courier New" panose="02070309020205020404" charset="0"/>
                  <a:ea typeface="+mn-ea"/>
                  <a:cs typeface="+mn-cs"/>
                </a:rPr>
                <a:t>%</a:t>
              </a:r>
              <a:r>
                <a:rPr lang="en-US" sz="1600" dirty="0" err="1">
                  <a:latin typeface="Courier New" panose="02070309020205020404" charset="0"/>
                  <a:ea typeface="+mn-ea"/>
                  <a:cs typeface="+mn-cs"/>
                </a:rPr>
                <a:t>rbp</a:t>
              </a:r>
              <a:endParaRPr lang="en-US" sz="1600" dirty="0">
                <a:latin typeface="Courier New" panose="02070309020205020404" charset="0"/>
                <a:ea typeface="+mn-ea"/>
                <a:cs typeface="+mn-cs"/>
              </a:endParaRPr>
            </a:p>
          </p:txBody>
        </p:sp>
        <p:sp>
          <p:nvSpPr>
            <p:cNvPr id="46095" name="Line 7"/>
            <p:cNvSpPr>
              <a:spLocks noChangeShapeType="1"/>
            </p:cNvSpPr>
            <p:nvPr/>
          </p:nvSpPr>
          <p:spPr bwMode="auto">
            <a:xfrm>
              <a:off x="1344" y="3450"/>
              <a:ext cx="288" cy="0"/>
            </a:xfrm>
            <a:prstGeom prst="line">
              <a:avLst/>
            </a:prstGeom>
            <a:noFill/>
            <a:ln w="25400">
              <a:solidFill>
                <a:schemeClr val="tx1"/>
              </a:solidFill>
              <a:round/>
              <a:tailEnd type="triangle" w="med" len="med"/>
            </a:ln>
          </p:spPr>
          <p:txBody>
            <a:bodyPr wrap="none" anchor="ctr"/>
            <a:lstStyle/>
            <a:p>
              <a:endParaRPr lang="en-US"/>
            </a:p>
          </p:txBody>
        </p:sp>
        <p:sp>
          <p:nvSpPr>
            <p:cNvPr id="46096" name="Text Box 8"/>
            <p:cNvSpPr txBox="1">
              <a:spLocks noChangeArrowheads="1"/>
            </p:cNvSpPr>
            <p:nvPr/>
          </p:nvSpPr>
          <p:spPr bwMode="auto">
            <a:xfrm>
              <a:off x="917" y="3344"/>
              <a:ext cx="423" cy="212"/>
            </a:xfrm>
            <a:prstGeom prst="rect">
              <a:avLst/>
            </a:prstGeom>
            <a:noFill/>
            <a:ln w="25400">
              <a:noFill/>
              <a:miter lim="800000"/>
            </a:ln>
          </p:spPr>
          <p:txBody>
            <a:bodyPr wrap="none">
              <a:spAutoFit/>
            </a:bodyPr>
            <a:lstStyle/>
            <a:p>
              <a:pPr eaLnBrk="0" hangingPunct="0"/>
              <a:r>
                <a:rPr lang="en-US" sz="1600">
                  <a:latin typeface="Courier New" panose="02070309020205020404" charset="0"/>
                </a:rPr>
                <a:t>%rsp</a:t>
              </a:r>
            </a:p>
          </p:txBody>
        </p:sp>
        <p:sp>
          <p:nvSpPr>
            <p:cNvPr id="46097" name="Text Box 9"/>
            <p:cNvSpPr txBox="1">
              <a:spLocks noChangeArrowheads="1"/>
            </p:cNvSpPr>
            <p:nvPr/>
          </p:nvSpPr>
          <p:spPr bwMode="auto">
            <a:xfrm>
              <a:off x="1152" y="3547"/>
              <a:ext cx="461" cy="212"/>
            </a:xfrm>
            <a:prstGeom prst="rect">
              <a:avLst/>
            </a:prstGeom>
            <a:noFill/>
            <a:ln w="19050">
              <a:noFill/>
              <a:miter lim="800000"/>
              <a:tailEnd type="none" w="sm" len="sm"/>
            </a:ln>
          </p:spPr>
          <p:txBody>
            <a:bodyPr lIns="45720" rIns="45720">
              <a:spAutoFit/>
            </a:bodyPr>
            <a:lstStyle/>
            <a:p>
              <a:pPr algn="r" eaLnBrk="0" hangingPunct="0"/>
              <a:r>
                <a:rPr lang="en-US" sz="1600">
                  <a:latin typeface="Arial" panose="020B0604020202020204" pitchFamily="34" charset="0"/>
                  <a:ea typeface="Arial" panose="020B0604020202020204" pitchFamily="34" charset="0"/>
                  <a:cs typeface="Arial" panose="020B0604020202020204" pitchFamily="34" charset="0"/>
                </a:rPr>
                <a:t>−</a:t>
              </a:r>
              <a:r>
                <a:rPr lang="en-US" sz="1600">
                  <a:latin typeface="Calibri" panose="020F0502020204030204" charset="0"/>
                </a:rPr>
                <a:t>8</a:t>
              </a:r>
            </a:p>
          </p:txBody>
        </p:sp>
        <p:sp>
          <p:nvSpPr>
            <p:cNvPr id="10" name="Rectangle 10"/>
            <p:cNvSpPr>
              <a:spLocks noChangeArrowheads="1"/>
            </p:cNvSpPr>
            <p:nvPr/>
          </p:nvSpPr>
          <p:spPr bwMode="auto">
            <a:xfrm>
              <a:off x="1632" y="3730"/>
              <a:ext cx="576" cy="206"/>
            </a:xfrm>
            <a:prstGeom prst="rect">
              <a:avLst/>
            </a:prstGeom>
            <a:solidFill>
              <a:schemeClr val="accent2">
                <a:lumMod val="20000"/>
                <a:lumOff val="80000"/>
              </a:schemeClr>
            </a:solidFill>
            <a:ln w="25400">
              <a:solidFill>
                <a:schemeClr val="tx1"/>
              </a:solidFill>
              <a:miter lim="800000"/>
            </a:ln>
            <a:effectLst/>
          </p:spPr>
          <p:txBody>
            <a:bodyPr wrap="none" anchor="ctr"/>
            <a:lstStyle/>
            <a:p>
              <a:pPr algn="ctr" eaLnBrk="0" hangingPunct="0">
                <a:defRPr/>
              </a:pPr>
              <a:r>
                <a:rPr lang="en-US" sz="1600">
                  <a:latin typeface="Courier New" panose="02070309020205020404" charset="0"/>
                  <a:ea typeface="+mn-ea"/>
                  <a:cs typeface="+mn-cs"/>
                </a:rPr>
                <a:t>%rbx</a:t>
              </a:r>
            </a:p>
          </p:txBody>
        </p:sp>
        <p:sp>
          <p:nvSpPr>
            <p:cNvPr id="46099" name="Text Box 11"/>
            <p:cNvSpPr txBox="1">
              <a:spLocks noChangeArrowheads="1"/>
            </p:cNvSpPr>
            <p:nvPr/>
          </p:nvSpPr>
          <p:spPr bwMode="auto">
            <a:xfrm>
              <a:off x="1152" y="3749"/>
              <a:ext cx="461" cy="212"/>
            </a:xfrm>
            <a:prstGeom prst="rect">
              <a:avLst/>
            </a:prstGeom>
            <a:noFill/>
            <a:ln w="19050">
              <a:noFill/>
              <a:miter lim="800000"/>
              <a:tailEnd type="none" w="sm" len="sm"/>
            </a:ln>
          </p:spPr>
          <p:txBody>
            <a:bodyPr lIns="45720" rIns="45720">
              <a:spAutoFit/>
            </a:bodyPr>
            <a:lstStyle/>
            <a:p>
              <a:pPr algn="r" eaLnBrk="0" hangingPunct="0"/>
              <a:r>
                <a:rPr lang="en-US" sz="1600">
                  <a:latin typeface="Arial" panose="020B0604020202020204" pitchFamily="34" charset="0"/>
                  <a:ea typeface="Arial" panose="020B0604020202020204" pitchFamily="34" charset="0"/>
                  <a:cs typeface="Arial" panose="020B0604020202020204" pitchFamily="34" charset="0"/>
                </a:rPr>
                <a:t>−</a:t>
              </a:r>
              <a:r>
                <a:rPr lang="en-US" sz="1600">
                  <a:latin typeface="Calibri" panose="020F0502020204030204" charset="0"/>
                </a:rPr>
                <a:t>16</a:t>
              </a:r>
            </a:p>
          </p:txBody>
        </p:sp>
      </p:grpSp>
      <p:sp>
        <p:nvSpPr>
          <p:cNvPr id="22" name="Rectangle 21"/>
          <p:cNvSpPr/>
          <p:nvPr/>
        </p:nvSpPr>
        <p:spPr bwMode="auto">
          <a:xfrm>
            <a:off x="6705600" y="3429000"/>
            <a:ext cx="2278063" cy="12192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anchor="ctr" anchorCtr="1"/>
          <a:lstStyle/>
          <a:p>
            <a:pPr algn="ctr" eaLnBrk="0" hangingPunct="0">
              <a:defRPr/>
            </a:pPr>
            <a:endParaRPr lang="en-US" sz="1600" dirty="0">
              <a:latin typeface="Calibri" panose="020F0502020204030204" charset="0"/>
              <a:ea typeface="+mn-ea"/>
              <a:cs typeface="+mn-cs"/>
            </a:endParaRPr>
          </a:p>
        </p:txBody>
      </p:sp>
      <p:grpSp>
        <p:nvGrpSpPr>
          <p:cNvPr id="46086" name="Group 4"/>
          <p:cNvGrpSpPr/>
          <p:nvPr/>
        </p:nvGrpSpPr>
        <p:grpSpPr bwMode="auto">
          <a:xfrm>
            <a:off x="6705600" y="3635375"/>
            <a:ext cx="2049463" cy="935038"/>
            <a:chOff x="917" y="3351"/>
            <a:chExt cx="1291" cy="589"/>
          </a:xfrm>
        </p:grpSpPr>
        <p:sp>
          <p:nvSpPr>
            <p:cNvPr id="46087" name="Rectangle 5"/>
            <p:cNvSpPr>
              <a:spLocks noChangeArrowheads="1"/>
            </p:cNvSpPr>
            <p:nvPr/>
          </p:nvSpPr>
          <p:spPr bwMode="auto">
            <a:xfrm>
              <a:off x="1632" y="3351"/>
              <a:ext cx="576" cy="206"/>
            </a:xfrm>
            <a:prstGeom prst="rect">
              <a:avLst/>
            </a:prstGeom>
            <a:solidFill>
              <a:schemeClr val="bg1"/>
            </a:solidFill>
            <a:ln w="25400">
              <a:solidFill>
                <a:schemeClr val="tx1"/>
              </a:solidFill>
              <a:miter lim="800000"/>
            </a:ln>
          </p:spPr>
          <p:txBody>
            <a:bodyPr wrap="none" anchor="ctr"/>
            <a:lstStyle/>
            <a:p>
              <a:pPr algn="ctr" eaLnBrk="0" hangingPunct="0"/>
              <a:r>
                <a:rPr lang="en-US" sz="1600">
                  <a:latin typeface="Calibri" panose="020F0502020204030204" charset="0"/>
                </a:rPr>
                <a:t>rtn addr</a:t>
              </a:r>
            </a:p>
          </p:txBody>
        </p:sp>
        <p:sp>
          <p:nvSpPr>
            <p:cNvPr id="25" name="Rectangle 6"/>
            <p:cNvSpPr>
              <a:spLocks noChangeArrowheads="1"/>
            </p:cNvSpPr>
            <p:nvPr/>
          </p:nvSpPr>
          <p:spPr bwMode="auto">
            <a:xfrm>
              <a:off x="1632" y="3543"/>
              <a:ext cx="576" cy="206"/>
            </a:xfrm>
            <a:prstGeom prst="rect">
              <a:avLst/>
            </a:prstGeom>
            <a:solidFill>
              <a:schemeClr val="accent2">
                <a:lumMod val="20000"/>
                <a:lumOff val="80000"/>
              </a:schemeClr>
            </a:solidFill>
            <a:ln w="25400">
              <a:solidFill>
                <a:schemeClr val="tx1"/>
              </a:solidFill>
              <a:miter lim="800000"/>
            </a:ln>
            <a:effectLst/>
          </p:spPr>
          <p:txBody>
            <a:bodyPr wrap="none" anchor="ctr"/>
            <a:lstStyle/>
            <a:p>
              <a:pPr algn="ctr" eaLnBrk="0" hangingPunct="0">
                <a:defRPr/>
              </a:pPr>
              <a:r>
                <a:rPr lang="en-US" sz="1600" dirty="0">
                  <a:latin typeface="Courier New" panose="02070309020205020404" charset="0"/>
                  <a:ea typeface="+mn-ea"/>
                  <a:cs typeface="+mn-cs"/>
                </a:rPr>
                <a:t>%</a:t>
              </a:r>
              <a:r>
                <a:rPr lang="en-US" sz="1600" dirty="0" err="1">
                  <a:latin typeface="Courier New" panose="02070309020205020404" charset="0"/>
                  <a:ea typeface="+mn-ea"/>
                  <a:cs typeface="+mn-cs"/>
                </a:rPr>
                <a:t>rbp</a:t>
              </a:r>
              <a:endParaRPr lang="en-US" sz="1600" dirty="0">
                <a:latin typeface="Courier New" panose="02070309020205020404" charset="0"/>
                <a:ea typeface="+mn-ea"/>
                <a:cs typeface="+mn-cs"/>
              </a:endParaRPr>
            </a:p>
          </p:txBody>
        </p:sp>
        <p:sp>
          <p:nvSpPr>
            <p:cNvPr id="46089" name="Line 7"/>
            <p:cNvSpPr>
              <a:spLocks noChangeShapeType="1"/>
            </p:cNvSpPr>
            <p:nvPr/>
          </p:nvSpPr>
          <p:spPr bwMode="auto">
            <a:xfrm>
              <a:off x="1344" y="3834"/>
              <a:ext cx="288" cy="0"/>
            </a:xfrm>
            <a:prstGeom prst="line">
              <a:avLst/>
            </a:prstGeom>
            <a:noFill/>
            <a:ln w="25400">
              <a:solidFill>
                <a:schemeClr val="tx1"/>
              </a:solidFill>
              <a:round/>
              <a:tailEnd type="triangle" w="med" len="med"/>
            </a:ln>
          </p:spPr>
          <p:txBody>
            <a:bodyPr wrap="none" anchor="ctr"/>
            <a:lstStyle/>
            <a:p>
              <a:endParaRPr lang="en-US"/>
            </a:p>
          </p:txBody>
        </p:sp>
        <p:sp>
          <p:nvSpPr>
            <p:cNvPr id="46090" name="Text Box 8"/>
            <p:cNvSpPr txBox="1">
              <a:spLocks noChangeArrowheads="1"/>
            </p:cNvSpPr>
            <p:nvPr/>
          </p:nvSpPr>
          <p:spPr bwMode="auto">
            <a:xfrm>
              <a:off x="917" y="3728"/>
              <a:ext cx="423" cy="212"/>
            </a:xfrm>
            <a:prstGeom prst="rect">
              <a:avLst/>
            </a:prstGeom>
            <a:noFill/>
            <a:ln w="25400">
              <a:noFill/>
              <a:miter lim="800000"/>
            </a:ln>
          </p:spPr>
          <p:txBody>
            <a:bodyPr wrap="none">
              <a:spAutoFit/>
            </a:bodyPr>
            <a:lstStyle/>
            <a:p>
              <a:pPr eaLnBrk="0" hangingPunct="0"/>
              <a:r>
                <a:rPr lang="en-US" sz="1600">
                  <a:latin typeface="Courier New" panose="02070309020205020404" charset="0"/>
                </a:rPr>
                <a:t>%rsp</a:t>
              </a:r>
            </a:p>
          </p:txBody>
        </p:sp>
        <p:sp>
          <p:nvSpPr>
            <p:cNvPr id="46091" name="Text Box 9"/>
            <p:cNvSpPr txBox="1">
              <a:spLocks noChangeArrowheads="1"/>
            </p:cNvSpPr>
            <p:nvPr/>
          </p:nvSpPr>
          <p:spPr bwMode="auto">
            <a:xfrm>
              <a:off x="1152" y="3536"/>
              <a:ext cx="461" cy="212"/>
            </a:xfrm>
            <a:prstGeom prst="rect">
              <a:avLst/>
            </a:prstGeom>
            <a:noFill/>
            <a:ln w="19050">
              <a:noFill/>
              <a:miter lim="800000"/>
              <a:tailEnd type="none" w="sm" len="sm"/>
            </a:ln>
          </p:spPr>
          <p:txBody>
            <a:bodyPr lIns="45720" rIns="45720">
              <a:spAutoFit/>
            </a:bodyPr>
            <a:lstStyle/>
            <a:p>
              <a:pPr algn="r" eaLnBrk="0" hangingPunct="0"/>
              <a:r>
                <a:rPr lang="en-US" sz="1600">
                  <a:latin typeface="Arial" panose="020B0604020202020204" pitchFamily="34" charset="0"/>
                  <a:ea typeface="Arial" panose="020B0604020202020204" pitchFamily="34" charset="0"/>
                  <a:cs typeface="Arial" panose="020B0604020202020204" pitchFamily="34" charset="0"/>
                </a:rPr>
                <a:t>+</a:t>
              </a:r>
              <a:r>
                <a:rPr lang="en-US" sz="1600">
                  <a:latin typeface="Calibri" panose="020F0502020204030204" charset="0"/>
                </a:rPr>
                <a:t>8</a:t>
              </a:r>
            </a:p>
          </p:txBody>
        </p:sp>
        <p:sp>
          <p:nvSpPr>
            <p:cNvPr id="29" name="Rectangle 10"/>
            <p:cNvSpPr>
              <a:spLocks noChangeArrowheads="1"/>
            </p:cNvSpPr>
            <p:nvPr/>
          </p:nvSpPr>
          <p:spPr bwMode="auto">
            <a:xfrm>
              <a:off x="1632" y="3730"/>
              <a:ext cx="576" cy="206"/>
            </a:xfrm>
            <a:prstGeom prst="rect">
              <a:avLst/>
            </a:prstGeom>
            <a:solidFill>
              <a:schemeClr val="accent2">
                <a:lumMod val="20000"/>
                <a:lumOff val="80000"/>
              </a:schemeClr>
            </a:solidFill>
            <a:ln w="25400">
              <a:solidFill>
                <a:schemeClr val="tx1"/>
              </a:solidFill>
              <a:miter lim="800000"/>
            </a:ln>
            <a:effectLst/>
          </p:spPr>
          <p:txBody>
            <a:bodyPr wrap="none" anchor="ctr"/>
            <a:lstStyle/>
            <a:p>
              <a:pPr algn="ctr" eaLnBrk="0" hangingPunct="0">
                <a:defRPr/>
              </a:pPr>
              <a:r>
                <a:rPr lang="en-US" sz="1600">
                  <a:latin typeface="Courier New" panose="02070309020205020404" charset="0"/>
                  <a:ea typeface="+mn-ea"/>
                  <a:cs typeface="+mn-cs"/>
                </a:rPr>
                <a:t>%rbx</a:t>
              </a:r>
            </a:p>
          </p:txBody>
        </p:sp>
      </p:gr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406844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 </a:t>
            </a:r>
            <a:r>
              <a:rPr lang="zh-CN" altLang="en-US" sz="3200">
                <a:latin typeface="Calibri" panose="020F0502020204030204" charset="0"/>
                <a:sym typeface="+mn-ea"/>
              </a:rPr>
              <a:t>栈帧</a:t>
            </a:r>
            <a:r>
              <a:rPr lang="en-US" altLang="zh-CN" sz="3200">
                <a:latin typeface="Calibri" panose="020F0502020204030204" charset="0"/>
                <a:sym typeface="+mn-ea"/>
              </a:rPr>
              <a:t>“</a:t>
            </a:r>
            <a:r>
              <a:rPr lang="zh-CN" altLang="en-US" sz="3200">
                <a:latin typeface="Calibri" panose="020F0502020204030204" charset="0"/>
                <a:sym typeface="+mn-ea"/>
              </a:rPr>
              <a:t>有趣</a:t>
            </a:r>
            <a:r>
              <a:rPr lang="en-US" altLang="zh-CN" sz="3200">
                <a:latin typeface="Calibri" panose="020F0502020204030204" charset="0"/>
                <a:sym typeface="+mn-ea"/>
              </a:rPr>
              <a:t>”</a:t>
            </a:r>
            <a:r>
              <a:rPr lang="zh-CN" altLang="en-US" sz="3200">
                <a:latin typeface="Calibri" panose="020F0502020204030204" charset="0"/>
                <a:sym typeface="+mn-ea"/>
              </a:rPr>
              <a:t>的特点</a:t>
            </a:r>
          </a:p>
        </p:txBody>
      </p:sp>
      <p:sp>
        <p:nvSpPr>
          <p:cNvPr id="48130" name="Rectangle 3"/>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zh-CN" altLang="en-US" dirty="0">
                <a:latin typeface="微软雅黑" panose="020B0503020204020204" charset="-122"/>
                <a:ea typeface="微软雅黑" panose="020B0503020204020204" charset="-122"/>
              </a:rPr>
              <a:t>一起分配整个栈帧</a:t>
            </a:r>
          </a:p>
          <a:p>
            <a:pPr lvl="1">
              <a:buClr>
                <a:srgbClr val="0D0D0D"/>
              </a:buClr>
            </a:pPr>
            <a:r>
              <a:rPr lang="en-US" dirty="0" err="1">
                <a:latin typeface="微软雅黑" panose="020B0503020204020204" charset="-122"/>
                <a:ea typeface="微软雅黑" panose="020B0503020204020204" charset="-122"/>
              </a:rPr>
              <a:t>所有堆栈访问都可以相对于</a:t>
            </a:r>
            <a:r>
              <a:rPr lang="en-US" dirty="0">
                <a:latin typeface="微软雅黑" panose="020B0503020204020204" charset="-122"/>
                <a:ea typeface="微软雅黑" panose="020B0503020204020204" charset="-122"/>
              </a:rPr>
              <a:t> </a:t>
            </a:r>
            <a:r>
              <a:rPr 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rsp</a:t>
            </a:r>
            <a:endParaRPr lang="en-US" b="1" dirty="0">
              <a:latin typeface="微软雅黑" panose="020B0503020204020204" charset="-122"/>
              <a:ea typeface="微软雅黑" panose="020B0503020204020204" charset="-122"/>
            </a:endParaRPr>
          </a:p>
          <a:p>
            <a:pPr lvl="1">
              <a:buClr>
                <a:srgbClr val="0D0D0D"/>
              </a:buClr>
            </a:pPr>
            <a:r>
              <a:rPr lang="zh-CN" altLang="en-US" dirty="0">
                <a:latin typeface="微软雅黑" panose="020B0503020204020204" charset="-122"/>
                <a:ea typeface="微软雅黑" panose="020B0503020204020204" charset="-122"/>
              </a:rPr>
              <a:t>通过</a:t>
            </a:r>
            <a:r>
              <a:rPr lang="en-US" dirty="0" err="1">
                <a:latin typeface="微软雅黑" panose="020B0503020204020204" charset="-122"/>
                <a:ea typeface="微软雅黑" panose="020B0503020204020204" charset="-122"/>
              </a:rPr>
              <a:t>栈指针</a:t>
            </a:r>
            <a:r>
              <a:rPr lang="zh-CN" altLang="en-US" dirty="0">
                <a:latin typeface="微软雅黑" panose="020B0503020204020204" charset="-122"/>
                <a:ea typeface="微软雅黑" panose="020B0503020204020204" charset="-122"/>
              </a:rPr>
              <a:t>递减实现</a:t>
            </a:r>
          </a:p>
          <a:p>
            <a:pPr lvl="1">
              <a:buClr>
                <a:srgbClr val="0D0D0D"/>
              </a:buClr>
            </a:pPr>
            <a:r>
              <a:rPr lang="en-US" dirty="0" err="1">
                <a:latin typeface="微软雅黑" panose="020B0503020204020204" charset="-122"/>
                <a:ea typeface="微软雅黑" panose="020B0503020204020204" charset="-122"/>
              </a:rPr>
              <a:t>可以延迟分配</a:t>
            </a:r>
            <a:endParaRPr lang="en-US" dirty="0">
              <a:latin typeface="微软雅黑" panose="020B0503020204020204" charset="-122"/>
              <a:ea typeface="微软雅黑" panose="020B0503020204020204" charset="-122"/>
            </a:endParaRPr>
          </a:p>
          <a:p>
            <a:pPr>
              <a:buClr>
                <a:srgbClr val="FF99CC"/>
              </a:buClr>
            </a:pPr>
            <a:r>
              <a:rPr lang="zh-CN" altLang="en-US" dirty="0">
                <a:latin typeface="微软雅黑" panose="020B0503020204020204" charset="-122"/>
                <a:ea typeface="微软雅黑" panose="020B0503020204020204" charset="-122"/>
              </a:rPr>
              <a:t>简单实现</a:t>
            </a:r>
            <a:r>
              <a:rPr lang="en-US" dirty="0" err="1">
                <a:latin typeface="微软雅黑" panose="020B0503020204020204" charset="-122"/>
                <a:ea typeface="微软雅黑" panose="020B0503020204020204" charset="-122"/>
                <a:sym typeface="+mn-ea"/>
              </a:rPr>
              <a:t>释放</a:t>
            </a:r>
            <a:endParaRPr lang="zh-CN" altLang="en-US" dirty="0">
              <a:latin typeface="微软雅黑" panose="020B0503020204020204" charset="-122"/>
              <a:ea typeface="微软雅黑" panose="020B0503020204020204" charset="-122"/>
            </a:endParaRPr>
          </a:p>
          <a:p>
            <a:pPr lvl="1">
              <a:buClr>
                <a:srgbClr val="0D0D0D"/>
              </a:buClr>
            </a:pPr>
            <a:r>
              <a:rPr lang="en-US" dirty="0" err="1">
                <a:latin typeface="微软雅黑" panose="020B0503020204020204" charset="-122"/>
                <a:ea typeface="微软雅黑" panose="020B0503020204020204" charset="-122"/>
              </a:rPr>
              <a:t>增量栈指针</a:t>
            </a:r>
            <a:endParaRPr 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130">
                                            <p:txEl>
                                              <p:pRg st="1" end="1"/>
                                            </p:txEl>
                                          </p:spTgt>
                                        </p:tgtEl>
                                        <p:attrNameLst>
                                          <p:attrName>style.visibility</p:attrName>
                                        </p:attrNameLst>
                                      </p:cBhvr>
                                      <p:to>
                                        <p:strVal val="visible"/>
                                      </p:to>
                                    </p:set>
                                    <p:animEffect transition="in" filter="wipe(down)">
                                      <p:cBhvr>
                                        <p:cTn id="7" dur="500"/>
                                        <p:tgtEl>
                                          <p:spTgt spid="48130">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8130">
                                            <p:txEl>
                                              <p:pRg st="2" end="2"/>
                                            </p:txEl>
                                          </p:spTgt>
                                        </p:tgtEl>
                                        <p:attrNameLst>
                                          <p:attrName>style.visibility</p:attrName>
                                        </p:attrNameLst>
                                      </p:cBhvr>
                                      <p:to>
                                        <p:strVal val="visible"/>
                                      </p:to>
                                    </p:set>
                                    <p:animEffect transition="in" filter="wipe(down)">
                                      <p:cBhvr>
                                        <p:cTn id="10" dur="500"/>
                                        <p:tgtEl>
                                          <p:spTgt spid="48130">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8130">
                                            <p:txEl>
                                              <p:pRg st="3" end="3"/>
                                            </p:txEl>
                                          </p:spTgt>
                                        </p:tgtEl>
                                        <p:attrNameLst>
                                          <p:attrName>style.visibility</p:attrName>
                                        </p:attrNameLst>
                                      </p:cBhvr>
                                      <p:to>
                                        <p:strVal val="visible"/>
                                      </p:to>
                                    </p:set>
                                    <p:animEffect transition="in" filter="wipe(down)">
                                      <p:cBhvr>
                                        <p:cTn id="13" dur="500"/>
                                        <p:tgtEl>
                                          <p:spTgt spid="48130">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8130">
                                            <p:txEl>
                                              <p:pRg st="4" end="4"/>
                                            </p:txEl>
                                          </p:spTgt>
                                        </p:tgtEl>
                                        <p:attrNameLst>
                                          <p:attrName>style.visibility</p:attrName>
                                        </p:attrNameLst>
                                      </p:cBhvr>
                                      <p:to>
                                        <p:strVal val="visible"/>
                                      </p:to>
                                    </p:set>
                                    <p:animEffect transition="in" filter="wipe(down)">
                                      <p:cBhvr>
                                        <p:cTn id="18" dur="500"/>
                                        <p:tgtEl>
                                          <p:spTgt spid="48130">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8130">
                                            <p:txEl>
                                              <p:pRg st="5" end="5"/>
                                            </p:txEl>
                                          </p:spTgt>
                                        </p:tgtEl>
                                        <p:attrNameLst>
                                          <p:attrName>style.visibility</p:attrName>
                                        </p:attrNameLst>
                                      </p:cBhvr>
                                      <p:to>
                                        <p:strVal val="visible"/>
                                      </p:to>
                                    </p:set>
                                    <p:animEffect transition="in" filter="wipe(down)">
                                      <p:cBhvr>
                                        <p:cTn id="23" dur="500"/>
                                        <p:tgtEl>
                                          <p:spTgt spid="481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a:t>PART THREE C</a:t>
            </a:r>
            <a:r>
              <a:rPr lang="zh-CN" altLang="en-US" sz="1050" b="1" dirty="0"/>
              <a:t>语言程序的机器级表示</a:t>
            </a:r>
            <a:r>
              <a:rPr lang="en-US" altLang="zh-CN" sz="1050" b="1" dirty="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406844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x86-64</a:t>
            </a:r>
            <a:r>
              <a:rPr lang="zh-CN" altLang="en-US" sz="3200">
                <a:latin typeface="Calibri" panose="020F0502020204030204" charset="0"/>
                <a:sym typeface="+mn-ea"/>
              </a:rPr>
              <a:t>过程总结</a:t>
            </a:r>
          </a:p>
        </p:txBody>
      </p:sp>
      <p:sp>
        <p:nvSpPr>
          <p:cNvPr id="50178" name="Rectangle 3"/>
          <p:cNvSpPr>
            <a:spLocks noGrp="1" noChangeArrowheads="1"/>
          </p:cNvSpPr>
          <p:nvPr/>
        </p:nvSpPr>
        <p:spPr>
          <a:xfrm>
            <a:off x="264795" y="1270000"/>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en-US" dirty="0">
                <a:latin typeface="微软雅黑" panose="020B0503020204020204" charset="-122"/>
                <a:ea typeface="微软雅黑" panose="020B0503020204020204" charset="-122"/>
              </a:rPr>
              <a:t>寄存器的大量使用</a:t>
            </a:r>
          </a:p>
          <a:p>
            <a:pPr lvl="1">
              <a:buClr>
                <a:srgbClr val="0D0D0D"/>
              </a:buClr>
            </a:pPr>
            <a:r>
              <a:rPr lang="en-US" dirty="0">
                <a:latin typeface="微软雅黑" panose="020B0503020204020204" charset="-122"/>
                <a:ea typeface="微软雅黑" panose="020B0503020204020204" charset="-122"/>
              </a:rPr>
              <a:t>参数传递</a:t>
            </a:r>
          </a:p>
          <a:p>
            <a:pPr lvl="1">
              <a:buClr>
                <a:srgbClr val="0D0D0D"/>
              </a:buClr>
            </a:pPr>
            <a:r>
              <a:rPr lang="en-US" dirty="0">
                <a:latin typeface="微软雅黑" panose="020B0503020204020204" charset="-122"/>
                <a:ea typeface="微软雅黑" panose="020B0503020204020204" charset="-122"/>
              </a:rPr>
              <a:t>更多的临时</a:t>
            </a:r>
            <a:r>
              <a:rPr lang="zh-CN" altLang="en-US" dirty="0">
                <a:latin typeface="微软雅黑" panose="020B0503020204020204" charset="-122"/>
                <a:ea typeface="微软雅黑" panose="020B0503020204020204" charset="-122"/>
              </a:rPr>
              <a:t>变量（</a:t>
            </a:r>
            <a:r>
              <a:rPr lang="en-US" dirty="0">
                <a:latin typeface="微软雅黑" panose="020B0503020204020204" charset="-122"/>
                <a:ea typeface="微软雅黑" panose="020B0503020204020204" charset="-122"/>
              </a:rPr>
              <a:t>更多的寄存器</a:t>
            </a:r>
            <a:r>
              <a:rPr lang="zh-CN" altLang="en-US" dirty="0">
                <a:latin typeface="微软雅黑" panose="020B0503020204020204" charset="-122"/>
                <a:ea typeface="微软雅黑" panose="020B0503020204020204" charset="-122"/>
              </a:rPr>
              <a:t>）</a:t>
            </a:r>
          </a:p>
          <a:p>
            <a:endParaRPr lang="en-US" dirty="0">
              <a:latin typeface="微软雅黑" panose="020B0503020204020204" charset="-122"/>
              <a:ea typeface="微软雅黑" panose="020B0503020204020204" charset="-122"/>
            </a:endParaRPr>
          </a:p>
          <a:p>
            <a:pPr>
              <a:buClr>
                <a:srgbClr val="FF99CC"/>
              </a:buClr>
            </a:pPr>
            <a:r>
              <a:rPr lang="en-US" dirty="0">
                <a:latin typeface="微软雅黑" panose="020B0503020204020204" charset="-122"/>
                <a:ea typeface="微软雅黑" panose="020B0503020204020204" charset="-122"/>
              </a:rPr>
              <a:t>栈的最小使用</a:t>
            </a:r>
          </a:p>
          <a:p>
            <a:pPr lvl="1">
              <a:buClr>
                <a:srgbClr val="0D0D0D"/>
              </a:buClr>
            </a:pPr>
            <a:r>
              <a:rPr lang="en-US" dirty="0">
                <a:latin typeface="微软雅黑" panose="020B0503020204020204" charset="-122"/>
                <a:ea typeface="微软雅黑" panose="020B0503020204020204" charset="-122"/>
              </a:rPr>
              <a:t>有时没有</a:t>
            </a:r>
          </a:p>
          <a:p>
            <a:pPr lvl="1">
              <a:buClr>
                <a:srgbClr val="0D0D0D"/>
              </a:buClr>
            </a:pPr>
            <a:r>
              <a:rPr lang="en-US" dirty="0" err="1">
                <a:latin typeface="微软雅黑" panose="020B0503020204020204" charset="-122"/>
                <a:ea typeface="微软雅黑" panose="020B0503020204020204" charset="-122"/>
              </a:rPr>
              <a:t>分配</a:t>
            </a:r>
            <a:r>
              <a:rPr lang="en-US" dirty="0">
                <a:latin typeface="微软雅黑" panose="020B0503020204020204" charset="-122"/>
                <a:ea typeface="微软雅黑" panose="020B0503020204020204" charset="-122"/>
              </a:rPr>
              <a:t>/</a:t>
            </a:r>
            <a:r>
              <a:rPr lang="en-US" dirty="0" err="1">
                <a:latin typeface="微软雅黑" panose="020B0503020204020204" charset="-122"/>
                <a:ea typeface="微软雅黑" panose="020B0503020204020204" charset="-122"/>
              </a:rPr>
              <a:t>释放整个</a:t>
            </a:r>
            <a:r>
              <a:rPr lang="zh-CN" altLang="en-US" dirty="0">
                <a:latin typeface="微软雅黑" panose="020B0503020204020204" charset="-122"/>
                <a:ea typeface="微软雅黑" panose="020B0503020204020204" charset="-122"/>
              </a:rPr>
              <a:t>块</a:t>
            </a:r>
          </a:p>
          <a:p>
            <a:endParaRPr lang="en-US" dirty="0">
              <a:latin typeface="微软雅黑" panose="020B0503020204020204" charset="-122"/>
              <a:ea typeface="微软雅黑" panose="020B0503020204020204" charset="-122"/>
            </a:endParaRPr>
          </a:p>
          <a:p>
            <a:pPr>
              <a:buClr>
                <a:srgbClr val="FF99CC"/>
              </a:buClr>
            </a:pPr>
            <a:r>
              <a:rPr lang="en-US" dirty="0">
                <a:latin typeface="微软雅黑" panose="020B0503020204020204" charset="-122"/>
                <a:ea typeface="微软雅黑" panose="020B0503020204020204" charset="-122"/>
              </a:rPr>
              <a:t>许多棘手的问题</a:t>
            </a:r>
          </a:p>
          <a:p>
            <a:pPr lvl="1">
              <a:buClr>
                <a:srgbClr val="0D0D0D"/>
              </a:buClr>
            </a:pPr>
            <a:r>
              <a:rPr lang="en-US" dirty="0">
                <a:latin typeface="微软雅黑" panose="020B0503020204020204" charset="-122"/>
                <a:ea typeface="微软雅黑" panose="020B0503020204020204" charset="-122"/>
              </a:rPr>
              <a:t>要使用哪种栈</a:t>
            </a:r>
            <a:r>
              <a:rPr lang="zh-CN" altLang="en-US" dirty="0">
                <a:latin typeface="微软雅黑" panose="020B0503020204020204" charset="-122"/>
                <a:ea typeface="微软雅黑" panose="020B0503020204020204" charset="-122"/>
              </a:rPr>
              <a:t>帧</a:t>
            </a:r>
            <a:r>
              <a:rPr lang="en-US" dirty="0">
                <a:latin typeface="微软雅黑" panose="020B0503020204020204" charset="-122"/>
                <a:ea typeface="微软雅黑" panose="020B0503020204020204" charset="-122"/>
              </a:rPr>
              <a:t>？</a:t>
            </a:r>
          </a:p>
          <a:p>
            <a:pPr lvl="1">
              <a:buClr>
                <a:srgbClr val="0D0D0D"/>
              </a:buClr>
            </a:pPr>
            <a:r>
              <a:rPr lang="en-US" dirty="0">
                <a:latin typeface="微软雅黑" panose="020B0503020204020204" charset="-122"/>
                <a:ea typeface="微软雅黑" panose="020B0503020204020204" charset="-122"/>
              </a:rPr>
              <a:t>各种分配技</a:t>
            </a:r>
            <a:r>
              <a:rPr lang="zh-CN" altLang="en-US" dirty="0">
                <a:latin typeface="微软雅黑" panose="020B0503020204020204" charset="-122"/>
                <a:ea typeface="微软雅黑" panose="020B0503020204020204" charset="-122"/>
              </a:rPr>
              <a:t>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178">
                                            <p:txEl>
                                              <p:pRg st="1" end="1"/>
                                            </p:txEl>
                                          </p:spTgt>
                                        </p:tgtEl>
                                        <p:attrNameLst>
                                          <p:attrName>style.visibility</p:attrName>
                                        </p:attrNameLst>
                                      </p:cBhvr>
                                      <p:to>
                                        <p:strVal val="visible"/>
                                      </p:to>
                                    </p:set>
                                    <p:animEffect transition="in" filter="wipe(down)">
                                      <p:cBhvr>
                                        <p:cTn id="7" dur="500"/>
                                        <p:tgtEl>
                                          <p:spTgt spid="50178">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0178">
                                            <p:txEl>
                                              <p:pRg st="2" end="2"/>
                                            </p:txEl>
                                          </p:spTgt>
                                        </p:tgtEl>
                                        <p:attrNameLst>
                                          <p:attrName>style.visibility</p:attrName>
                                        </p:attrNameLst>
                                      </p:cBhvr>
                                      <p:to>
                                        <p:strVal val="visible"/>
                                      </p:to>
                                    </p:set>
                                    <p:animEffect transition="in" filter="wipe(down)">
                                      <p:cBhvr>
                                        <p:cTn id="10" dur="500"/>
                                        <p:tgtEl>
                                          <p:spTgt spid="5017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0178">
                                            <p:txEl>
                                              <p:pRg st="5" end="5"/>
                                            </p:txEl>
                                          </p:spTgt>
                                        </p:tgtEl>
                                        <p:attrNameLst>
                                          <p:attrName>style.visibility</p:attrName>
                                        </p:attrNameLst>
                                      </p:cBhvr>
                                      <p:to>
                                        <p:strVal val="visible"/>
                                      </p:to>
                                    </p:set>
                                    <p:animEffect transition="in" filter="wipe(down)">
                                      <p:cBhvr>
                                        <p:cTn id="15" dur="500"/>
                                        <p:tgtEl>
                                          <p:spTgt spid="50178">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0178">
                                            <p:txEl>
                                              <p:pRg st="6" end="6"/>
                                            </p:txEl>
                                          </p:spTgt>
                                        </p:tgtEl>
                                        <p:attrNameLst>
                                          <p:attrName>style.visibility</p:attrName>
                                        </p:attrNameLst>
                                      </p:cBhvr>
                                      <p:to>
                                        <p:strVal val="visible"/>
                                      </p:to>
                                    </p:set>
                                    <p:animEffect transition="in" filter="wipe(down)">
                                      <p:cBhvr>
                                        <p:cTn id="18" dur="500"/>
                                        <p:tgtEl>
                                          <p:spTgt spid="50178">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0178">
                                            <p:txEl>
                                              <p:pRg st="9" end="9"/>
                                            </p:txEl>
                                          </p:spTgt>
                                        </p:tgtEl>
                                        <p:attrNameLst>
                                          <p:attrName>style.visibility</p:attrName>
                                        </p:attrNameLst>
                                      </p:cBhvr>
                                      <p:to>
                                        <p:strVal val="visible"/>
                                      </p:to>
                                    </p:set>
                                    <p:animEffect transition="in" filter="wipe(down)">
                                      <p:cBhvr>
                                        <p:cTn id="23" dur="500"/>
                                        <p:tgtEl>
                                          <p:spTgt spid="50178">
                                            <p:txEl>
                                              <p:pRg st="9" end="9"/>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50178">
                                            <p:txEl>
                                              <p:pRg st="10" end="10"/>
                                            </p:txEl>
                                          </p:spTgt>
                                        </p:tgtEl>
                                        <p:attrNameLst>
                                          <p:attrName>style.visibility</p:attrName>
                                        </p:attrNameLst>
                                      </p:cBhvr>
                                      <p:to>
                                        <p:strVal val="visible"/>
                                      </p:to>
                                    </p:set>
                                    <p:animEffect transition="in" filter="wipe(down)">
                                      <p:cBhvr>
                                        <p:cTn id="26" dur="500"/>
                                        <p:tgtEl>
                                          <p:spTgt spid="5017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1195" y="3317593"/>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 FOUR</a:t>
            </a:r>
          </a:p>
        </p:txBody>
      </p:sp>
      <p:sp>
        <p:nvSpPr>
          <p:cNvPr id="3" name="文本框 2"/>
          <p:cNvSpPr txBox="1"/>
          <p:nvPr/>
        </p:nvSpPr>
        <p:spPr>
          <a:xfrm>
            <a:off x="-87630" y="2670175"/>
            <a:ext cx="9504045" cy="783590"/>
          </a:xfrm>
          <a:prstGeom prst="rect">
            <a:avLst/>
          </a:prstGeom>
          <a:noFill/>
        </p:spPr>
        <p:txBody>
          <a:bodyPr wrap="square" rtlCol="0">
            <a:spAutoFit/>
          </a:bodyPr>
          <a:lstStyle/>
          <a:p>
            <a:pPr algn="l"/>
            <a:r>
              <a:rPr lang="zh-CN" altLang="en-US" sz="4500" dirty="0">
                <a:latin typeface="+mn-ea"/>
                <a:cs typeface="+mn-ea"/>
                <a:sym typeface="+mn-ea"/>
              </a:rPr>
              <a:t>第四讲：复杂数据类型的分配和访问</a:t>
            </a:r>
            <a:endParaRPr lang="zh-CN" altLang="en-US" sz="4500" dirty="0">
              <a:latin typeface="+mj-lt"/>
              <a:ea typeface="微软雅黑" panose="020B0503020204020204" charset="-122"/>
            </a:endParaRPr>
          </a:p>
        </p:txBody>
      </p:sp>
      <p:sp>
        <p:nvSpPr>
          <p:cNvPr id="4" name="矩形 3"/>
          <p:cNvSpPr/>
          <p:nvPr/>
        </p:nvSpPr>
        <p:spPr>
          <a:xfrm>
            <a:off x="3667363" y="3962018"/>
            <a:ext cx="1809275" cy="850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9110"/>
            <a:ext cx="293497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基本数据类型</a:t>
            </a:r>
          </a:p>
        </p:txBody>
      </p:sp>
      <p:sp>
        <p:nvSpPr>
          <p:cNvPr id="300035" name="Rectangle 3"/>
          <p:cNvSpPr>
            <a:spLocks noGrp="1" noChangeArrowheads="1"/>
          </p:cNvSpPr>
          <p:nvPr/>
        </p:nvSpPr>
        <p:spPr>
          <a:xfrm>
            <a:off x="266700" y="1104265"/>
            <a:ext cx="8610600" cy="5241925"/>
          </a:xfrm>
          <a:prstGeom prst="rect">
            <a:avLst/>
          </a:prstGeom>
          <a:noFill/>
          <a:ln w="9525">
            <a:noFill/>
            <a:miter lim="800000"/>
          </a:ln>
        </p:spPr>
        <p:txBody>
          <a:bodyPr vert="horz" wrap="square" lIns="90487" tIns="44450" rIns="90487" bIns="4445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224155" indent="-224155" defTabSz="895350">
              <a:buClr>
                <a:srgbClr val="0D0D0D"/>
              </a:buClr>
              <a:tabLst>
                <a:tab pos="2400300" algn="l"/>
                <a:tab pos="3429000" algn="l"/>
                <a:tab pos="4521200" algn="l"/>
                <a:tab pos="6578600" algn="l"/>
              </a:tabLst>
            </a:pPr>
            <a:r>
              <a:rPr lang="zh-CN" altLang="en-US" dirty="0">
                <a:latin typeface="微软雅黑" panose="020B0503020204020204" charset="-122"/>
                <a:ea typeface="微软雅黑" panose="020B0503020204020204" charset="-122"/>
              </a:rPr>
              <a:t>整型</a:t>
            </a:r>
          </a:p>
          <a:p>
            <a:pPr marL="560705" lvl="1" indent="-222250" defTabSz="895350">
              <a:buClr>
                <a:srgbClr val="0D0D0D"/>
              </a:buClr>
              <a:tabLst>
                <a:tab pos="2400300" algn="l"/>
                <a:tab pos="3429000" algn="l"/>
                <a:tab pos="4521200" algn="l"/>
                <a:tab pos="6578600" algn="l"/>
              </a:tabLst>
            </a:pPr>
            <a:r>
              <a:rPr lang="en-US" dirty="0">
                <a:latin typeface="微软雅黑" panose="020B0503020204020204" charset="-122"/>
                <a:ea typeface="微软雅黑" panose="020B0503020204020204" charset="-122"/>
              </a:rPr>
              <a:t>一般的（整数）寄存器存储和操作</a:t>
            </a:r>
          </a:p>
          <a:p>
            <a:pPr marL="560705" lvl="1" indent="-222250" defTabSz="895350">
              <a:buClr>
                <a:srgbClr val="0D0D0D"/>
              </a:buClr>
              <a:tabLst>
                <a:tab pos="2400300" algn="l"/>
                <a:tab pos="3429000" algn="l"/>
                <a:tab pos="4521200" algn="l"/>
                <a:tab pos="6578600" algn="l"/>
              </a:tabLst>
            </a:pPr>
            <a:r>
              <a:rPr lang="en-US" dirty="0">
                <a:latin typeface="微软雅黑" panose="020B0503020204020204" charset="-122"/>
                <a:ea typeface="微软雅黑" panose="020B0503020204020204" charset="-122"/>
              </a:rPr>
              <a:t>Signed </a:t>
            </a:r>
            <a:r>
              <a:rPr lang="zh-CN" altLang="en-US" dirty="0">
                <a:latin typeface="微软雅黑" panose="020B0503020204020204" charset="-122"/>
                <a:ea typeface="微软雅黑" panose="020B0503020204020204" charset="-122"/>
              </a:rPr>
              <a:t>还是</a:t>
            </a:r>
            <a:r>
              <a:rPr lang="en-US" dirty="0">
                <a:latin typeface="微软雅黑" panose="020B0503020204020204" charset="-122"/>
                <a:ea typeface="微软雅黑" panose="020B0503020204020204" charset="-122"/>
              </a:rPr>
              <a:t> unsigned 取决于所使用的指令</a:t>
            </a:r>
          </a:p>
          <a:p>
            <a:pPr marL="840105" lvl="2" indent="-165100" defTabSz="895350">
              <a:buFont typeface="Wingdings" panose="05000000000000000000" pitchFamily="2" charset="2"/>
              <a:buNone/>
              <a:tabLst>
                <a:tab pos="2400300" algn="l"/>
                <a:tab pos="3429000" algn="l"/>
                <a:tab pos="4521200" algn="l"/>
                <a:tab pos="6578600" algn="l"/>
              </a:tabLst>
            </a:pPr>
            <a:r>
              <a:rPr lang="en-US" sz="1800" b="1" dirty="0">
                <a:latin typeface="微软雅黑" panose="020B0503020204020204" charset="-122"/>
                <a:ea typeface="微软雅黑" panose="020B0503020204020204" charset="-122"/>
              </a:rPr>
              <a:t>Intel	ASM	Bytes	C</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byte	</a:t>
            </a:r>
            <a:r>
              <a:rPr lang="en-US" sz="1800" b="1" dirty="0">
                <a:latin typeface="微软雅黑" panose="020B0503020204020204" charset="-122"/>
                <a:ea typeface="微软雅黑" panose="020B0503020204020204" charset="-122"/>
              </a:rPr>
              <a:t>b</a:t>
            </a:r>
            <a:r>
              <a:rPr lang="en-US" sz="1800" dirty="0">
                <a:latin typeface="微软雅黑" panose="020B0503020204020204" charset="-122"/>
                <a:ea typeface="微软雅黑" panose="020B0503020204020204" charset="-122"/>
              </a:rPr>
              <a:t>	1	</a:t>
            </a:r>
            <a:r>
              <a:rPr lang="en-US" sz="1800" b="1" dirty="0">
                <a:latin typeface="微软雅黑" panose="020B0503020204020204" charset="-122"/>
                <a:ea typeface="微软雅黑" panose="020B0503020204020204" charset="-122"/>
              </a:rPr>
              <a:t>[unsigned] char</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word	</a:t>
            </a:r>
            <a:r>
              <a:rPr lang="en-US" sz="1800" b="1" dirty="0">
                <a:latin typeface="微软雅黑" panose="020B0503020204020204" charset="-122"/>
                <a:ea typeface="微软雅黑" panose="020B0503020204020204" charset="-122"/>
              </a:rPr>
              <a:t>w</a:t>
            </a:r>
            <a:r>
              <a:rPr lang="en-US" sz="1800" dirty="0">
                <a:latin typeface="微软雅黑" panose="020B0503020204020204" charset="-122"/>
                <a:ea typeface="微软雅黑" panose="020B0503020204020204" charset="-122"/>
              </a:rPr>
              <a:t>	2	</a:t>
            </a:r>
            <a:r>
              <a:rPr lang="en-US" sz="1800" b="1" dirty="0">
                <a:latin typeface="微软雅黑" panose="020B0503020204020204" charset="-122"/>
                <a:ea typeface="微软雅黑" panose="020B0503020204020204" charset="-122"/>
              </a:rPr>
              <a:t>[unsigned] short</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double word	</a:t>
            </a:r>
            <a:r>
              <a:rPr lang="en-US" sz="1800" b="1" dirty="0">
                <a:latin typeface="微软雅黑" panose="020B0503020204020204" charset="-122"/>
                <a:ea typeface="微软雅黑" panose="020B0503020204020204" charset="-122"/>
              </a:rPr>
              <a:t>l</a:t>
            </a:r>
            <a:r>
              <a:rPr lang="en-US" sz="1800" dirty="0">
                <a:latin typeface="微软雅黑" panose="020B0503020204020204" charset="-122"/>
                <a:ea typeface="微软雅黑" panose="020B0503020204020204" charset="-122"/>
              </a:rPr>
              <a:t>	4	</a:t>
            </a:r>
            <a:r>
              <a:rPr lang="en-US" sz="1800" b="1" dirty="0">
                <a:latin typeface="微软雅黑" panose="020B0503020204020204" charset="-122"/>
                <a:ea typeface="微软雅黑" panose="020B0503020204020204" charset="-122"/>
              </a:rPr>
              <a:t>[unsigned] </a:t>
            </a:r>
            <a:r>
              <a:rPr lang="en-US" sz="1800" b="1" dirty="0" err="1">
                <a:latin typeface="微软雅黑" panose="020B0503020204020204" charset="-122"/>
                <a:ea typeface="微软雅黑" panose="020B0503020204020204" charset="-122"/>
              </a:rPr>
              <a:t>int</a:t>
            </a:r>
            <a:endParaRPr lang="en-US" sz="1800" b="1" dirty="0">
              <a:latin typeface="微软雅黑" panose="020B0503020204020204" charset="-122"/>
              <a:ea typeface="微软雅黑" panose="020B0503020204020204" charset="-122"/>
            </a:endParaRP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quad word	</a:t>
            </a:r>
            <a:r>
              <a:rPr lang="en-US" sz="1800" b="1" dirty="0">
                <a:latin typeface="微软雅黑" panose="020B0503020204020204" charset="-122"/>
                <a:ea typeface="微软雅黑" panose="020B0503020204020204" charset="-122"/>
              </a:rPr>
              <a:t>q</a:t>
            </a:r>
            <a:r>
              <a:rPr lang="en-US" sz="1800" dirty="0">
                <a:latin typeface="微软雅黑" panose="020B0503020204020204" charset="-122"/>
                <a:ea typeface="微软雅黑" panose="020B0503020204020204" charset="-122"/>
              </a:rPr>
              <a:t>	8	</a:t>
            </a:r>
            <a:r>
              <a:rPr lang="en-US" sz="1800" b="1" dirty="0">
                <a:latin typeface="微软雅黑" panose="020B0503020204020204" charset="-122"/>
                <a:ea typeface="微软雅黑" panose="020B0503020204020204" charset="-122"/>
              </a:rPr>
              <a:t>[unsigned] long </a:t>
            </a:r>
            <a:r>
              <a:rPr lang="en-US" sz="1800" b="1" dirty="0" err="1">
                <a:latin typeface="微软雅黑" panose="020B0503020204020204" charset="-122"/>
                <a:ea typeface="微软雅黑" panose="020B0503020204020204" charset="-122"/>
              </a:rPr>
              <a:t>int</a:t>
            </a:r>
            <a:r>
              <a:rPr lang="en-US" sz="1800" b="1" dirty="0">
                <a:latin typeface="微软雅黑" panose="020B0503020204020204" charset="-122"/>
                <a:ea typeface="微软雅黑" panose="020B0503020204020204" charset="-122"/>
              </a:rPr>
              <a:t> </a:t>
            </a:r>
            <a:r>
              <a:rPr lang="en-US" sz="1800" dirty="0">
                <a:latin typeface="微软雅黑" panose="020B0503020204020204" charset="-122"/>
                <a:ea typeface="微软雅黑" panose="020B0503020204020204" charset="-122"/>
              </a:rPr>
              <a:t>(x86-64)</a:t>
            </a:r>
          </a:p>
          <a:p>
            <a:pPr marL="224155" indent="-224155" defTabSz="895350">
              <a:tabLst>
                <a:tab pos="2400300" algn="l"/>
                <a:tab pos="3429000" algn="l"/>
                <a:tab pos="4521200" algn="l"/>
                <a:tab pos="6578600" algn="l"/>
              </a:tabLst>
            </a:pPr>
            <a:endParaRPr lang="en-US" dirty="0">
              <a:latin typeface="微软雅黑" panose="020B0503020204020204" charset="-122"/>
              <a:ea typeface="微软雅黑" panose="020B0503020204020204" charset="-122"/>
            </a:endParaRPr>
          </a:p>
          <a:p>
            <a:pPr marL="224155" indent="-224155" defTabSz="895350">
              <a:buClr>
                <a:srgbClr val="000000"/>
              </a:buClr>
              <a:tabLst>
                <a:tab pos="2400300" algn="l"/>
                <a:tab pos="3429000" algn="l"/>
                <a:tab pos="4521200" algn="l"/>
                <a:tab pos="6578600" algn="l"/>
              </a:tabLst>
            </a:pPr>
            <a:r>
              <a:rPr lang="zh-CN" altLang="en-US" dirty="0">
                <a:latin typeface="微软雅黑" panose="020B0503020204020204" charset="-122"/>
                <a:ea typeface="微软雅黑" panose="020B0503020204020204" charset="-122"/>
              </a:rPr>
              <a:t>浮点型</a:t>
            </a:r>
          </a:p>
          <a:p>
            <a:pPr marL="560705" lvl="1" indent="-222250" defTabSz="895350">
              <a:buClr>
                <a:srgbClr val="0D0D0D"/>
              </a:buClr>
              <a:tabLst>
                <a:tab pos="2400300" algn="l"/>
                <a:tab pos="3429000" algn="l"/>
                <a:tab pos="4521200" algn="l"/>
                <a:tab pos="6578600" algn="l"/>
              </a:tabLst>
            </a:pPr>
            <a:r>
              <a:rPr lang="en-US" dirty="0">
                <a:latin typeface="微软雅黑" panose="020B0503020204020204" charset="-122"/>
                <a:ea typeface="微软雅黑" panose="020B0503020204020204" charset="-122"/>
              </a:rPr>
              <a:t>在浮点寄存器中存储和操作</a:t>
            </a:r>
          </a:p>
          <a:p>
            <a:pPr marL="840105" lvl="2" indent="-165100" defTabSz="895350">
              <a:buFont typeface="Wingdings" panose="05000000000000000000" pitchFamily="2" charset="2"/>
              <a:buNone/>
              <a:tabLst>
                <a:tab pos="2400300" algn="l"/>
                <a:tab pos="3429000" algn="l"/>
                <a:tab pos="4521200" algn="l"/>
                <a:tab pos="6578600" algn="l"/>
              </a:tabLst>
            </a:pPr>
            <a:r>
              <a:rPr lang="en-US" sz="1800" b="1" dirty="0">
                <a:latin typeface="微软雅黑" panose="020B0503020204020204" charset="-122"/>
                <a:ea typeface="微软雅黑" panose="020B0503020204020204" charset="-122"/>
              </a:rPr>
              <a:t>Intel	ASM	Bytes	C</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Single	</a:t>
            </a:r>
            <a:r>
              <a:rPr lang="en-US" sz="1800" b="1" dirty="0">
                <a:latin typeface="微软雅黑" panose="020B0503020204020204" charset="-122"/>
                <a:ea typeface="微软雅黑" panose="020B0503020204020204" charset="-122"/>
              </a:rPr>
              <a:t>s</a:t>
            </a:r>
            <a:r>
              <a:rPr lang="en-US" sz="1800" dirty="0">
                <a:latin typeface="微软雅黑" panose="020B0503020204020204" charset="-122"/>
                <a:ea typeface="微软雅黑" panose="020B0503020204020204" charset="-122"/>
              </a:rPr>
              <a:t>	4	</a:t>
            </a:r>
            <a:r>
              <a:rPr lang="en-US" sz="1800" b="1" dirty="0">
                <a:latin typeface="微软雅黑" panose="020B0503020204020204" charset="-122"/>
                <a:ea typeface="微软雅黑" panose="020B0503020204020204" charset="-122"/>
              </a:rPr>
              <a:t>float</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Double	</a:t>
            </a:r>
            <a:r>
              <a:rPr lang="en-US" sz="1800" b="1" dirty="0">
                <a:latin typeface="微软雅黑" panose="020B0503020204020204" charset="-122"/>
                <a:ea typeface="微软雅黑" panose="020B0503020204020204" charset="-122"/>
              </a:rPr>
              <a:t>l</a:t>
            </a:r>
            <a:r>
              <a:rPr lang="en-US" sz="1800" dirty="0">
                <a:latin typeface="微软雅黑" panose="020B0503020204020204" charset="-122"/>
                <a:ea typeface="微软雅黑" panose="020B0503020204020204" charset="-122"/>
              </a:rPr>
              <a:t>	8	</a:t>
            </a:r>
            <a:r>
              <a:rPr lang="en-US" sz="1800" b="1" dirty="0">
                <a:latin typeface="微软雅黑" panose="020B0503020204020204" charset="-122"/>
                <a:ea typeface="微软雅黑" panose="020B0503020204020204" charset="-122"/>
              </a:rPr>
              <a:t>double</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Extended	</a:t>
            </a:r>
            <a:r>
              <a:rPr lang="en-US" sz="1800" b="1" dirty="0">
                <a:latin typeface="微软雅黑" panose="020B0503020204020204" charset="-122"/>
                <a:ea typeface="微软雅黑" panose="020B0503020204020204" charset="-122"/>
              </a:rPr>
              <a:t>t</a:t>
            </a:r>
            <a:r>
              <a:rPr lang="en-US" sz="1800" dirty="0">
                <a:latin typeface="微软雅黑" panose="020B0503020204020204" charset="-122"/>
                <a:ea typeface="微软雅黑" panose="020B0503020204020204" charset="-122"/>
              </a:rPr>
              <a:t>	10/12/16	</a:t>
            </a:r>
            <a:r>
              <a:rPr lang="en-US" sz="1800" b="1" dirty="0">
                <a:latin typeface="微软雅黑" panose="020B0503020204020204" charset="-122"/>
                <a:ea typeface="微软雅黑" panose="020B0503020204020204" charset="-122"/>
              </a:rPr>
              <a:t>long double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0035">
                                            <p:txEl>
                                              <p:pRg st="1" end="1"/>
                                            </p:txEl>
                                          </p:spTgt>
                                        </p:tgtEl>
                                        <p:attrNameLst>
                                          <p:attrName>style.visibility</p:attrName>
                                        </p:attrNameLst>
                                      </p:cBhvr>
                                      <p:to>
                                        <p:strVal val="visible"/>
                                      </p:to>
                                    </p:set>
                                    <p:animEffect transition="in" filter="wipe(down)">
                                      <p:cBhvr>
                                        <p:cTn id="7" dur="500"/>
                                        <p:tgtEl>
                                          <p:spTgt spid="3000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0035">
                                            <p:txEl>
                                              <p:pRg st="2" end="2"/>
                                            </p:txEl>
                                          </p:spTgt>
                                        </p:tgtEl>
                                        <p:attrNameLst>
                                          <p:attrName>style.visibility</p:attrName>
                                        </p:attrNameLst>
                                      </p:cBhvr>
                                      <p:to>
                                        <p:strVal val="visible"/>
                                      </p:to>
                                    </p:set>
                                    <p:animEffect transition="in" filter="wipe(down)">
                                      <p:cBhvr>
                                        <p:cTn id="12" dur="500"/>
                                        <p:tgtEl>
                                          <p:spTgt spid="3000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0035">
                                            <p:txEl>
                                              <p:pRg st="3" end="3"/>
                                            </p:txEl>
                                          </p:spTgt>
                                        </p:tgtEl>
                                        <p:attrNameLst>
                                          <p:attrName>style.visibility</p:attrName>
                                        </p:attrNameLst>
                                      </p:cBhvr>
                                      <p:to>
                                        <p:strVal val="visible"/>
                                      </p:to>
                                    </p:set>
                                    <p:animEffect transition="in" filter="wipe(down)">
                                      <p:cBhvr>
                                        <p:cTn id="17" dur="500"/>
                                        <p:tgtEl>
                                          <p:spTgt spid="300035">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00035">
                                            <p:txEl>
                                              <p:pRg st="4" end="4"/>
                                            </p:txEl>
                                          </p:spTgt>
                                        </p:tgtEl>
                                        <p:attrNameLst>
                                          <p:attrName>style.visibility</p:attrName>
                                        </p:attrNameLst>
                                      </p:cBhvr>
                                      <p:to>
                                        <p:strVal val="visible"/>
                                      </p:to>
                                    </p:set>
                                    <p:animEffect transition="in" filter="wipe(down)">
                                      <p:cBhvr>
                                        <p:cTn id="20" dur="500"/>
                                        <p:tgtEl>
                                          <p:spTgt spid="300035">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00035">
                                            <p:txEl>
                                              <p:pRg st="5" end="5"/>
                                            </p:txEl>
                                          </p:spTgt>
                                        </p:tgtEl>
                                        <p:attrNameLst>
                                          <p:attrName>style.visibility</p:attrName>
                                        </p:attrNameLst>
                                      </p:cBhvr>
                                      <p:to>
                                        <p:strVal val="visible"/>
                                      </p:to>
                                    </p:set>
                                    <p:animEffect transition="in" filter="wipe(down)">
                                      <p:cBhvr>
                                        <p:cTn id="23" dur="500"/>
                                        <p:tgtEl>
                                          <p:spTgt spid="300035">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00035">
                                            <p:txEl>
                                              <p:pRg st="6" end="6"/>
                                            </p:txEl>
                                          </p:spTgt>
                                        </p:tgtEl>
                                        <p:attrNameLst>
                                          <p:attrName>style.visibility</p:attrName>
                                        </p:attrNameLst>
                                      </p:cBhvr>
                                      <p:to>
                                        <p:strVal val="visible"/>
                                      </p:to>
                                    </p:set>
                                    <p:animEffect transition="in" filter="wipe(down)">
                                      <p:cBhvr>
                                        <p:cTn id="26" dur="500"/>
                                        <p:tgtEl>
                                          <p:spTgt spid="300035">
                                            <p:txEl>
                                              <p:pRg st="6" end="6"/>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00035">
                                            <p:txEl>
                                              <p:pRg st="7" end="7"/>
                                            </p:txEl>
                                          </p:spTgt>
                                        </p:tgtEl>
                                        <p:attrNameLst>
                                          <p:attrName>style.visibility</p:attrName>
                                        </p:attrNameLst>
                                      </p:cBhvr>
                                      <p:to>
                                        <p:strVal val="visible"/>
                                      </p:to>
                                    </p:set>
                                    <p:animEffect transition="in" filter="wipe(down)">
                                      <p:cBhvr>
                                        <p:cTn id="29" dur="500"/>
                                        <p:tgtEl>
                                          <p:spTgt spid="300035">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00035">
                                            <p:txEl>
                                              <p:pRg st="10" end="10"/>
                                            </p:txEl>
                                          </p:spTgt>
                                        </p:tgtEl>
                                        <p:attrNameLst>
                                          <p:attrName>style.visibility</p:attrName>
                                        </p:attrNameLst>
                                      </p:cBhvr>
                                      <p:to>
                                        <p:strVal val="visible"/>
                                      </p:to>
                                    </p:set>
                                    <p:animEffect transition="in" filter="wipe(down)">
                                      <p:cBhvr>
                                        <p:cTn id="34" dur="500"/>
                                        <p:tgtEl>
                                          <p:spTgt spid="300035">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00035">
                                            <p:txEl>
                                              <p:pRg st="11" end="11"/>
                                            </p:txEl>
                                          </p:spTgt>
                                        </p:tgtEl>
                                        <p:attrNameLst>
                                          <p:attrName>style.visibility</p:attrName>
                                        </p:attrNameLst>
                                      </p:cBhvr>
                                      <p:to>
                                        <p:strVal val="visible"/>
                                      </p:to>
                                    </p:set>
                                    <p:animEffect transition="in" filter="wipe(down)">
                                      <p:cBhvr>
                                        <p:cTn id="39" dur="500"/>
                                        <p:tgtEl>
                                          <p:spTgt spid="300035">
                                            <p:txEl>
                                              <p:pRg st="11" end="11"/>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300035">
                                            <p:txEl>
                                              <p:pRg st="12" end="12"/>
                                            </p:txEl>
                                          </p:spTgt>
                                        </p:tgtEl>
                                        <p:attrNameLst>
                                          <p:attrName>style.visibility</p:attrName>
                                        </p:attrNameLst>
                                      </p:cBhvr>
                                      <p:to>
                                        <p:strVal val="visible"/>
                                      </p:to>
                                    </p:set>
                                    <p:animEffect transition="in" filter="wipe(down)">
                                      <p:cBhvr>
                                        <p:cTn id="42" dur="500"/>
                                        <p:tgtEl>
                                          <p:spTgt spid="300035">
                                            <p:txEl>
                                              <p:pRg st="12" end="12"/>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300035">
                                            <p:txEl>
                                              <p:pRg st="13" end="13"/>
                                            </p:txEl>
                                          </p:spTgt>
                                        </p:tgtEl>
                                        <p:attrNameLst>
                                          <p:attrName>style.visibility</p:attrName>
                                        </p:attrNameLst>
                                      </p:cBhvr>
                                      <p:to>
                                        <p:strVal val="visible"/>
                                      </p:to>
                                    </p:set>
                                    <p:animEffect transition="in" filter="wipe(down)">
                                      <p:cBhvr>
                                        <p:cTn id="45" dur="500"/>
                                        <p:tgtEl>
                                          <p:spTgt spid="300035">
                                            <p:txEl>
                                              <p:pRg st="13" end="13"/>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300035">
                                            <p:txEl>
                                              <p:pRg st="14" end="14"/>
                                            </p:txEl>
                                          </p:spTgt>
                                        </p:tgtEl>
                                        <p:attrNameLst>
                                          <p:attrName>style.visibility</p:attrName>
                                        </p:attrNameLst>
                                      </p:cBhvr>
                                      <p:to>
                                        <p:strVal val="visible"/>
                                      </p:to>
                                    </p:set>
                                    <p:animEffect transition="in" filter="wipe(down)">
                                      <p:cBhvr>
                                        <p:cTn id="48" dur="500"/>
                                        <p:tgtEl>
                                          <p:spTgt spid="30003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293497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数组分配</a:t>
            </a:r>
          </a:p>
        </p:txBody>
      </p:sp>
      <p:sp>
        <p:nvSpPr>
          <p:cNvPr id="301059" name="Rectangle 3"/>
          <p:cNvSpPr>
            <a:spLocks noGrp="1" noChangeArrowheads="1"/>
          </p:cNvSpPr>
          <p:nvPr/>
        </p:nvSpPr>
        <p:spPr>
          <a:xfrm>
            <a:off x="88583" y="1123950"/>
            <a:ext cx="8307387" cy="16160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a:latin typeface="Calibri" panose="020F0502020204030204" charset="0"/>
                <a:ea typeface="宋体" panose="02010600030101010101" pitchFamily="2" charset="-122"/>
              </a:rPr>
              <a:t>基本原理</a:t>
            </a:r>
          </a:p>
          <a:p>
            <a:pPr lvl="1">
              <a:buFont typeface="Wingdings" panose="05000000000000000000" pitchFamily="2" charset="2"/>
              <a:buNone/>
            </a:pPr>
            <a:r>
              <a:rPr lang="en-US" i="1">
                <a:latin typeface="Calibri" panose="020F0502020204030204" charset="0"/>
              </a:rPr>
              <a:t>T</a:t>
            </a:r>
            <a:r>
              <a:rPr lang="en-US" b="1">
                <a:latin typeface="Calibri" panose="020F0502020204030204" charset="0"/>
              </a:rPr>
              <a:t>  </a:t>
            </a:r>
            <a:r>
              <a:rPr lang="en-US" b="1">
                <a:latin typeface="Courier New" panose="02070309020205020404" charset="0"/>
              </a:rPr>
              <a:t>A[</a:t>
            </a:r>
            <a:r>
              <a:rPr lang="en-US" i="1">
                <a:latin typeface="Calibri" panose="020F0502020204030204" charset="0"/>
              </a:rPr>
              <a:t>L</a:t>
            </a:r>
            <a:r>
              <a:rPr lang="en-US" b="1">
                <a:latin typeface="Courier New" panose="02070309020205020404" charset="0"/>
              </a:rPr>
              <a:t>];</a:t>
            </a:r>
            <a:endParaRPr lang="en-US" b="1">
              <a:latin typeface="Calibri" panose="020F0502020204030204" charset="0"/>
            </a:endParaRPr>
          </a:p>
          <a:p>
            <a:pPr lvl="1">
              <a:buClr>
                <a:srgbClr val="0D0D0D"/>
              </a:buClr>
            </a:pPr>
            <a:r>
              <a:rPr lang="en-US">
                <a:latin typeface="Calibri" panose="020F0502020204030204" charset="0"/>
              </a:rPr>
              <a:t>数据</a:t>
            </a:r>
            <a:r>
              <a:rPr lang="zh-CN" altLang="en-US">
                <a:latin typeface="Calibri" panose="020F0502020204030204" charset="0"/>
                <a:ea typeface="宋体" panose="02010600030101010101" pitchFamily="2" charset="-122"/>
              </a:rPr>
              <a:t>为</a:t>
            </a:r>
            <a:r>
              <a:rPr lang="en-US">
                <a:latin typeface="Calibri" panose="020F0502020204030204" charset="0"/>
              </a:rPr>
              <a:t>类型T</a:t>
            </a:r>
            <a:r>
              <a:rPr lang="zh-CN" altLang="en-US">
                <a:latin typeface="Calibri" panose="020F0502020204030204" charset="0"/>
                <a:ea typeface="宋体" panose="02010600030101010101" pitchFamily="2" charset="-122"/>
              </a:rPr>
              <a:t>，</a:t>
            </a:r>
            <a:r>
              <a:rPr lang="en-US">
                <a:latin typeface="Calibri" panose="020F0502020204030204" charset="0"/>
              </a:rPr>
              <a:t>长度</a:t>
            </a:r>
            <a:r>
              <a:rPr lang="zh-CN" altLang="en-US">
                <a:latin typeface="Calibri" panose="020F0502020204030204" charset="0"/>
                <a:ea typeface="宋体" panose="02010600030101010101" pitchFamily="2" charset="-122"/>
              </a:rPr>
              <a:t>为</a:t>
            </a:r>
            <a:r>
              <a:rPr lang="en-US">
                <a:latin typeface="Calibri" panose="020F0502020204030204" charset="0"/>
              </a:rPr>
              <a:t>l</a:t>
            </a:r>
            <a:r>
              <a:rPr lang="zh-CN" altLang="en-US">
                <a:latin typeface="Calibri" panose="020F0502020204030204" charset="0"/>
                <a:ea typeface="宋体" panose="02010600030101010101" pitchFamily="2" charset="-122"/>
              </a:rPr>
              <a:t>的</a:t>
            </a:r>
            <a:r>
              <a:rPr lang="en-US">
                <a:latin typeface="Calibri" panose="020F0502020204030204" charset="0"/>
              </a:rPr>
              <a:t>数组</a:t>
            </a:r>
          </a:p>
          <a:p>
            <a:pPr lvl="1">
              <a:buClr>
                <a:srgbClr val="0D0D0D"/>
              </a:buClr>
            </a:pPr>
            <a:r>
              <a:rPr>
                <a:sym typeface="+mn-ea"/>
              </a:rPr>
              <a:t>标识符</a:t>
            </a:r>
            <a:r>
              <a:rPr lang="en-US">
                <a:sym typeface="+mn-ea"/>
              </a:rPr>
              <a:t>A</a:t>
            </a:r>
            <a:r>
              <a:rPr>
                <a:sym typeface="+mn-ea"/>
              </a:rPr>
              <a:t>可以用作数组元素0的指针：类型T *</a:t>
            </a:r>
          </a:p>
        </p:txBody>
      </p:sp>
      <p:sp>
        <p:nvSpPr>
          <p:cNvPr id="301061" name="Text Box 5"/>
          <p:cNvSpPr txBox="1">
            <a:spLocks noChangeArrowheads="1"/>
          </p:cNvSpPr>
          <p:nvPr/>
        </p:nvSpPr>
        <p:spPr bwMode="auto">
          <a:xfrm>
            <a:off x="28575" y="2732088"/>
            <a:ext cx="2135188" cy="336550"/>
          </a:xfrm>
          <a:prstGeom prst="rect">
            <a:avLst/>
          </a:prstGeom>
          <a:noFill/>
          <a:ln w="25400">
            <a:noFill/>
            <a:miter lim="800000"/>
          </a:ln>
        </p:spPr>
        <p:txBody>
          <a:bodyPr wrap="none">
            <a:spAutoFit/>
          </a:bodyPr>
          <a:lstStyle/>
          <a:p>
            <a:pPr algn="r" eaLnBrk="0" hangingPunct="0"/>
            <a:r>
              <a:rPr lang="en-US" sz="1600">
                <a:latin typeface="Courier New" panose="02070309020205020404" charset="0"/>
              </a:rPr>
              <a:t>char string[12];</a:t>
            </a:r>
          </a:p>
        </p:txBody>
      </p:sp>
      <p:grpSp>
        <p:nvGrpSpPr>
          <p:cNvPr id="99" name="Group 98"/>
          <p:cNvGrpSpPr/>
          <p:nvPr/>
        </p:nvGrpSpPr>
        <p:grpSpPr bwMode="auto">
          <a:xfrm>
            <a:off x="2057400" y="2781300"/>
            <a:ext cx="3505200" cy="731838"/>
            <a:chOff x="2514600" y="2667000"/>
            <a:chExt cx="3505200" cy="732254"/>
          </a:xfrm>
        </p:grpSpPr>
        <p:grpSp>
          <p:nvGrpSpPr>
            <p:cNvPr id="56388" name="Group 7"/>
            <p:cNvGrpSpPr/>
            <p:nvPr/>
          </p:nvGrpSpPr>
          <p:grpSpPr bwMode="auto">
            <a:xfrm>
              <a:off x="2743200" y="2667000"/>
              <a:ext cx="2743200" cy="228600"/>
              <a:chOff x="1008" y="1776"/>
              <a:chExt cx="1728" cy="144"/>
            </a:xfrm>
          </p:grpSpPr>
          <p:sp>
            <p:nvSpPr>
              <p:cNvPr id="301064" name="Rectangle 8"/>
              <p:cNvSpPr>
                <a:spLocks noChangeArrowheads="1"/>
              </p:cNvSpPr>
              <p:nvPr/>
            </p:nvSpPr>
            <p:spPr bwMode="auto">
              <a:xfrm>
                <a:off x="1008"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65" name="Rectangle 9"/>
              <p:cNvSpPr>
                <a:spLocks noChangeArrowheads="1"/>
              </p:cNvSpPr>
              <p:nvPr/>
            </p:nvSpPr>
            <p:spPr bwMode="auto">
              <a:xfrm>
                <a:off x="1152"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66" name="Rectangle 10"/>
              <p:cNvSpPr>
                <a:spLocks noChangeArrowheads="1"/>
              </p:cNvSpPr>
              <p:nvPr/>
            </p:nvSpPr>
            <p:spPr bwMode="auto">
              <a:xfrm>
                <a:off x="1296"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67" name="Rectangle 11"/>
              <p:cNvSpPr>
                <a:spLocks noChangeArrowheads="1"/>
              </p:cNvSpPr>
              <p:nvPr/>
            </p:nvSpPr>
            <p:spPr bwMode="auto">
              <a:xfrm>
                <a:off x="1440"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68" name="Rectangle 12"/>
              <p:cNvSpPr>
                <a:spLocks noChangeArrowheads="1"/>
              </p:cNvSpPr>
              <p:nvPr/>
            </p:nvSpPr>
            <p:spPr bwMode="auto">
              <a:xfrm>
                <a:off x="1584"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69" name="Rectangle 13"/>
              <p:cNvSpPr>
                <a:spLocks noChangeArrowheads="1"/>
              </p:cNvSpPr>
              <p:nvPr/>
            </p:nvSpPr>
            <p:spPr bwMode="auto">
              <a:xfrm>
                <a:off x="1728"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0" name="Rectangle 14"/>
              <p:cNvSpPr>
                <a:spLocks noChangeArrowheads="1"/>
              </p:cNvSpPr>
              <p:nvPr/>
            </p:nvSpPr>
            <p:spPr bwMode="auto">
              <a:xfrm>
                <a:off x="1872"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1" name="Rectangle 15"/>
              <p:cNvSpPr>
                <a:spLocks noChangeArrowheads="1"/>
              </p:cNvSpPr>
              <p:nvPr/>
            </p:nvSpPr>
            <p:spPr bwMode="auto">
              <a:xfrm>
                <a:off x="2016"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2" name="Rectangle 16"/>
              <p:cNvSpPr>
                <a:spLocks noChangeArrowheads="1"/>
              </p:cNvSpPr>
              <p:nvPr/>
            </p:nvSpPr>
            <p:spPr bwMode="auto">
              <a:xfrm>
                <a:off x="2160"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3" name="Rectangle 17"/>
              <p:cNvSpPr>
                <a:spLocks noChangeArrowheads="1"/>
              </p:cNvSpPr>
              <p:nvPr/>
            </p:nvSpPr>
            <p:spPr bwMode="auto">
              <a:xfrm>
                <a:off x="2304"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4" name="Rectangle 18"/>
              <p:cNvSpPr>
                <a:spLocks noChangeArrowheads="1"/>
              </p:cNvSpPr>
              <p:nvPr/>
            </p:nvSpPr>
            <p:spPr bwMode="auto">
              <a:xfrm>
                <a:off x="2448"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5" name="Rectangle 19"/>
              <p:cNvSpPr>
                <a:spLocks noChangeArrowheads="1"/>
              </p:cNvSpPr>
              <p:nvPr/>
            </p:nvSpPr>
            <p:spPr bwMode="auto">
              <a:xfrm>
                <a:off x="2592"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grpSp>
        <p:sp>
          <p:nvSpPr>
            <p:cNvPr id="56389" name="Text Box 20"/>
            <p:cNvSpPr txBox="1">
              <a:spLocks noChangeArrowheads="1"/>
            </p:cNvSpPr>
            <p:nvPr/>
          </p:nvSpPr>
          <p:spPr bwMode="auto">
            <a:xfrm>
              <a:off x="2514600" y="3062512"/>
              <a:ext cx="396875"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a:t>
              </a:r>
            </a:p>
          </p:txBody>
        </p:sp>
        <p:sp>
          <p:nvSpPr>
            <p:cNvPr id="56390" name="Text Box 21"/>
            <p:cNvSpPr txBox="1">
              <a:spLocks noChangeArrowheads="1"/>
            </p:cNvSpPr>
            <p:nvPr/>
          </p:nvSpPr>
          <p:spPr bwMode="auto">
            <a:xfrm>
              <a:off x="5029200" y="3062512"/>
              <a:ext cx="990600"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+ 12</a:t>
              </a:r>
              <a:endParaRPr lang="en-US" sz="1600" b="0" i="1">
                <a:latin typeface="Calibri" panose="020F0502020204030204" charset="0"/>
              </a:endParaRPr>
            </a:p>
          </p:txBody>
        </p:sp>
        <p:sp>
          <p:nvSpPr>
            <p:cNvPr id="56391" name="Line 22"/>
            <p:cNvSpPr>
              <a:spLocks noChangeShapeType="1"/>
            </p:cNvSpPr>
            <p:nvPr/>
          </p:nvSpPr>
          <p:spPr bwMode="auto">
            <a:xfrm flipV="1">
              <a:off x="2743200" y="28956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92" name="Line 23"/>
            <p:cNvSpPr>
              <a:spLocks noChangeShapeType="1"/>
            </p:cNvSpPr>
            <p:nvPr/>
          </p:nvSpPr>
          <p:spPr bwMode="auto">
            <a:xfrm flipV="1">
              <a:off x="5486400" y="2895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301087" name="Text Box 31"/>
          <p:cNvSpPr txBox="1">
            <a:spLocks noChangeArrowheads="1"/>
          </p:cNvSpPr>
          <p:nvPr/>
        </p:nvSpPr>
        <p:spPr bwMode="auto">
          <a:xfrm>
            <a:off x="638175" y="3567113"/>
            <a:ext cx="1525588" cy="336550"/>
          </a:xfrm>
          <a:prstGeom prst="rect">
            <a:avLst/>
          </a:prstGeom>
          <a:noFill/>
          <a:ln w="25400">
            <a:noFill/>
            <a:miter lim="800000"/>
          </a:ln>
        </p:spPr>
        <p:txBody>
          <a:bodyPr wrap="none">
            <a:spAutoFit/>
          </a:bodyPr>
          <a:lstStyle/>
          <a:p>
            <a:pPr algn="r" eaLnBrk="0" hangingPunct="0"/>
            <a:r>
              <a:rPr lang="en-US" sz="1600">
                <a:latin typeface="Courier New" panose="02070309020205020404" charset="0"/>
              </a:rPr>
              <a:t>int val[5];</a:t>
            </a:r>
          </a:p>
        </p:txBody>
      </p:sp>
      <p:grpSp>
        <p:nvGrpSpPr>
          <p:cNvPr id="98" name="Group 97"/>
          <p:cNvGrpSpPr/>
          <p:nvPr/>
        </p:nvGrpSpPr>
        <p:grpSpPr bwMode="auto">
          <a:xfrm>
            <a:off x="2057400" y="3614738"/>
            <a:ext cx="5334000" cy="731837"/>
            <a:chOff x="2514600" y="3429000"/>
            <a:chExt cx="5334000" cy="730672"/>
          </a:xfrm>
        </p:grpSpPr>
        <p:grpSp>
          <p:nvGrpSpPr>
            <p:cNvPr id="56370" name="Group 25"/>
            <p:cNvGrpSpPr/>
            <p:nvPr/>
          </p:nvGrpSpPr>
          <p:grpSpPr bwMode="auto">
            <a:xfrm>
              <a:off x="2743200" y="3429000"/>
              <a:ext cx="4572000" cy="228600"/>
              <a:chOff x="1008" y="1968"/>
              <a:chExt cx="2880" cy="144"/>
            </a:xfrm>
          </p:grpSpPr>
          <p:sp>
            <p:nvSpPr>
              <p:cNvPr id="301082"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083"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084"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085"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086"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
          <p:nvSpPr>
            <p:cNvPr id="56371" name="Text Box 32"/>
            <p:cNvSpPr txBox="1">
              <a:spLocks noChangeArrowheads="1"/>
            </p:cNvSpPr>
            <p:nvPr/>
          </p:nvSpPr>
          <p:spPr bwMode="auto">
            <a:xfrm>
              <a:off x="2514600" y="3809393"/>
              <a:ext cx="396875"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a:t>
              </a:r>
            </a:p>
          </p:txBody>
        </p:sp>
        <p:sp>
          <p:nvSpPr>
            <p:cNvPr id="56372" name="Text Box 33"/>
            <p:cNvSpPr txBox="1">
              <a:spLocks noChangeArrowheads="1"/>
            </p:cNvSpPr>
            <p:nvPr/>
          </p:nvSpPr>
          <p:spPr bwMode="auto">
            <a:xfrm>
              <a:off x="3182938" y="3823658"/>
              <a:ext cx="990600"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+ 4</a:t>
              </a:r>
              <a:endParaRPr lang="en-US" sz="1600" b="0" i="1">
                <a:latin typeface="Calibri" panose="020F0502020204030204" charset="0"/>
              </a:endParaRPr>
            </a:p>
          </p:txBody>
        </p:sp>
        <p:sp>
          <p:nvSpPr>
            <p:cNvPr id="56373"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56374"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75" name="Text Box 36"/>
            <p:cNvSpPr txBox="1">
              <a:spLocks noChangeArrowheads="1"/>
            </p:cNvSpPr>
            <p:nvPr/>
          </p:nvSpPr>
          <p:spPr bwMode="auto">
            <a:xfrm>
              <a:off x="4097338" y="3823658"/>
              <a:ext cx="990600"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+ 8</a:t>
              </a:r>
              <a:endParaRPr lang="en-US" sz="1600" b="0" i="1">
                <a:latin typeface="Calibri" panose="020F0502020204030204" charset="0"/>
              </a:endParaRPr>
            </a:p>
          </p:txBody>
        </p:sp>
        <p:sp>
          <p:nvSpPr>
            <p:cNvPr id="56376"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77" name="Text Box 38"/>
            <p:cNvSpPr txBox="1">
              <a:spLocks noChangeArrowheads="1"/>
            </p:cNvSpPr>
            <p:nvPr/>
          </p:nvSpPr>
          <p:spPr bwMode="auto">
            <a:xfrm>
              <a:off x="5029200" y="3823658"/>
              <a:ext cx="990600"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+ 12</a:t>
              </a:r>
              <a:endParaRPr lang="en-US" sz="1600" b="0" i="1">
                <a:latin typeface="Calibri" panose="020F0502020204030204" charset="0"/>
              </a:endParaRPr>
            </a:p>
          </p:txBody>
        </p:sp>
        <p:sp>
          <p:nvSpPr>
            <p:cNvPr id="56378"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79" name="Text Box 40"/>
            <p:cNvSpPr txBox="1">
              <a:spLocks noChangeArrowheads="1"/>
            </p:cNvSpPr>
            <p:nvPr/>
          </p:nvSpPr>
          <p:spPr bwMode="auto">
            <a:xfrm>
              <a:off x="5943600" y="3823658"/>
              <a:ext cx="990600"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+ 16</a:t>
              </a:r>
              <a:endParaRPr lang="en-US" sz="1600" b="0" i="1">
                <a:latin typeface="Calibri" panose="020F0502020204030204" charset="0"/>
              </a:endParaRPr>
            </a:p>
          </p:txBody>
        </p:sp>
        <p:sp>
          <p:nvSpPr>
            <p:cNvPr id="56380"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81" name="Text Box 42"/>
            <p:cNvSpPr txBox="1">
              <a:spLocks noChangeArrowheads="1"/>
            </p:cNvSpPr>
            <p:nvPr/>
          </p:nvSpPr>
          <p:spPr bwMode="auto">
            <a:xfrm>
              <a:off x="6858000" y="3823658"/>
              <a:ext cx="990600"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+ 20</a:t>
              </a:r>
              <a:endParaRPr lang="en-US" sz="1600" b="0" i="1">
                <a:latin typeface="Calibri" panose="020F0502020204030204" charset="0"/>
              </a:endParaRPr>
            </a:p>
          </p:txBody>
        </p:sp>
        <p:sp>
          <p:nvSpPr>
            <p:cNvPr id="56382"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301101" name="Text Box 45"/>
          <p:cNvSpPr txBox="1">
            <a:spLocks noChangeArrowheads="1"/>
          </p:cNvSpPr>
          <p:nvPr/>
        </p:nvSpPr>
        <p:spPr bwMode="auto">
          <a:xfrm>
            <a:off x="515938" y="4381500"/>
            <a:ext cx="1647825" cy="336550"/>
          </a:xfrm>
          <a:prstGeom prst="rect">
            <a:avLst/>
          </a:prstGeom>
          <a:noFill/>
          <a:ln w="25400">
            <a:noFill/>
            <a:miter lim="800000"/>
          </a:ln>
        </p:spPr>
        <p:txBody>
          <a:bodyPr wrap="none">
            <a:spAutoFit/>
          </a:bodyPr>
          <a:lstStyle/>
          <a:p>
            <a:pPr algn="r" eaLnBrk="0" hangingPunct="0"/>
            <a:r>
              <a:rPr lang="en-US" sz="1600">
                <a:latin typeface="Courier New" panose="02070309020205020404" charset="0"/>
              </a:rPr>
              <a:t>double a[3];</a:t>
            </a:r>
          </a:p>
        </p:txBody>
      </p:sp>
      <p:grpSp>
        <p:nvGrpSpPr>
          <p:cNvPr id="97" name="Group 96"/>
          <p:cNvGrpSpPr/>
          <p:nvPr/>
        </p:nvGrpSpPr>
        <p:grpSpPr bwMode="auto">
          <a:xfrm>
            <a:off x="2057400" y="4449763"/>
            <a:ext cx="6399213" cy="747712"/>
            <a:chOff x="2515700" y="4343402"/>
            <a:chExt cx="6399700" cy="747713"/>
          </a:xfrm>
        </p:grpSpPr>
        <p:grpSp>
          <p:nvGrpSpPr>
            <p:cNvPr id="56358" name="Group 47"/>
            <p:cNvGrpSpPr/>
            <p:nvPr/>
          </p:nvGrpSpPr>
          <p:grpSpPr bwMode="auto">
            <a:xfrm>
              <a:off x="2748919" y="4343402"/>
              <a:ext cx="5613070" cy="228600"/>
              <a:chOff x="1008" y="2208"/>
              <a:chExt cx="3456" cy="144"/>
            </a:xfrm>
          </p:grpSpPr>
          <p:sp>
            <p:nvSpPr>
              <p:cNvPr id="301104" name="Rectangle 48"/>
              <p:cNvSpPr>
                <a:spLocks noChangeArrowheads="1"/>
              </p:cNvSpPr>
              <p:nvPr/>
            </p:nvSpPr>
            <p:spPr bwMode="auto">
              <a:xfrm>
                <a:off x="1008" y="22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05" name="Rectangle 49"/>
              <p:cNvSpPr>
                <a:spLocks noChangeArrowheads="1"/>
              </p:cNvSpPr>
              <p:nvPr/>
            </p:nvSpPr>
            <p:spPr bwMode="auto">
              <a:xfrm>
                <a:off x="2160" y="22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06" name="Rectangle 50"/>
              <p:cNvSpPr>
                <a:spLocks noChangeArrowheads="1"/>
              </p:cNvSpPr>
              <p:nvPr/>
            </p:nvSpPr>
            <p:spPr bwMode="auto">
              <a:xfrm>
                <a:off x="3312" y="22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
          <p:nvSpPr>
            <p:cNvPr id="56359" name="Line 52"/>
            <p:cNvSpPr>
              <a:spLocks noChangeShapeType="1"/>
            </p:cNvSpPr>
            <p:nvPr/>
          </p:nvSpPr>
          <p:spPr bwMode="auto">
            <a:xfrm flipV="1">
              <a:off x="8383100" y="4584610"/>
              <a:ext cx="0" cy="228600"/>
            </a:xfrm>
            <a:prstGeom prst="line">
              <a:avLst/>
            </a:prstGeom>
            <a:noFill/>
            <a:ln w="25400">
              <a:solidFill>
                <a:schemeClr val="tx1"/>
              </a:solidFill>
              <a:round/>
              <a:tailEnd type="triangle" w="med" len="sm"/>
            </a:ln>
          </p:spPr>
          <p:txBody>
            <a:bodyPr wrap="none" anchor="ctr"/>
            <a:lstStyle/>
            <a:p>
              <a:endParaRPr lang="en-US"/>
            </a:p>
          </p:txBody>
        </p:sp>
        <p:sp>
          <p:nvSpPr>
            <p:cNvPr id="56360" name="Text Box 55"/>
            <p:cNvSpPr txBox="1">
              <a:spLocks noChangeArrowheads="1"/>
            </p:cNvSpPr>
            <p:nvPr/>
          </p:nvSpPr>
          <p:spPr bwMode="auto">
            <a:xfrm>
              <a:off x="7902498" y="4724402"/>
              <a:ext cx="1012902" cy="366713"/>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+ 24</a:t>
              </a:r>
              <a:endParaRPr lang="en-US" sz="1800" b="0" i="1">
                <a:latin typeface="Calibri" panose="020F0502020204030204" charset="0"/>
              </a:endParaRPr>
            </a:p>
          </p:txBody>
        </p:sp>
        <p:sp>
          <p:nvSpPr>
            <p:cNvPr id="56361" name="Text Box 56"/>
            <p:cNvSpPr txBox="1">
              <a:spLocks noChangeArrowheads="1"/>
            </p:cNvSpPr>
            <p:nvPr/>
          </p:nvSpPr>
          <p:spPr bwMode="auto">
            <a:xfrm>
              <a:off x="2515700" y="4710115"/>
              <a:ext cx="406431" cy="336550"/>
            </a:xfrm>
            <a:prstGeom prst="rect">
              <a:avLst/>
            </a:prstGeom>
            <a:noFill/>
            <a:ln w="25400">
              <a:noFill/>
              <a:miter lim="800000"/>
            </a:ln>
          </p:spPr>
          <p:txBody>
            <a:bodyPr>
              <a:spAutoFit/>
            </a:bodyPr>
            <a:lstStyle/>
            <a:p>
              <a:pPr algn="ctr" eaLnBrk="0" hangingPunct="0"/>
              <a:r>
                <a:rPr lang="en-US" sz="1600" b="0" i="1">
                  <a:latin typeface="Calibri" panose="020F0502020204030204" charset="0"/>
                </a:rPr>
                <a:t>x</a:t>
              </a:r>
            </a:p>
          </p:txBody>
        </p:sp>
        <p:sp>
          <p:nvSpPr>
            <p:cNvPr id="56362" name="Line 57"/>
            <p:cNvSpPr>
              <a:spLocks noChangeShapeType="1"/>
            </p:cNvSpPr>
            <p:nvPr/>
          </p:nvSpPr>
          <p:spPr bwMode="auto">
            <a:xfrm flipV="1">
              <a:off x="2749578" y="4570322"/>
              <a:ext cx="0" cy="228600"/>
            </a:xfrm>
            <a:prstGeom prst="line">
              <a:avLst/>
            </a:prstGeom>
            <a:noFill/>
            <a:ln w="25400">
              <a:solidFill>
                <a:schemeClr val="tx1"/>
              </a:solidFill>
              <a:round/>
              <a:tailEnd type="triangle" w="med" len="sm"/>
            </a:ln>
          </p:spPr>
          <p:txBody>
            <a:bodyPr wrap="none" anchor="ctr"/>
            <a:lstStyle/>
            <a:p>
              <a:endParaRPr lang="en-US"/>
            </a:p>
          </p:txBody>
        </p:sp>
        <p:sp>
          <p:nvSpPr>
            <p:cNvPr id="56363" name="Text Box 58"/>
            <p:cNvSpPr txBox="1">
              <a:spLocks noChangeArrowheads="1"/>
            </p:cNvSpPr>
            <p:nvPr/>
          </p:nvSpPr>
          <p:spPr bwMode="auto">
            <a:xfrm>
              <a:off x="4114434" y="4724402"/>
              <a:ext cx="1014490" cy="336550"/>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+ 8</a:t>
              </a:r>
              <a:endParaRPr lang="en-US" sz="1600" b="0" i="1">
                <a:latin typeface="Calibri" panose="020F0502020204030204" charset="0"/>
              </a:endParaRPr>
            </a:p>
          </p:txBody>
        </p:sp>
        <p:sp>
          <p:nvSpPr>
            <p:cNvPr id="56364" name="Line 59"/>
            <p:cNvSpPr>
              <a:spLocks noChangeShapeType="1"/>
            </p:cNvSpPr>
            <p:nvPr/>
          </p:nvSpPr>
          <p:spPr bwMode="auto">
            <a:xfrm flipV="1">
              <a:off x="4620601" y="4584610"/>
              <a:ext cx="0" cy="228600"/>
            </a:xfrm>
            <a:prstGeom prst="line">
              <a:avLst/>
            </a:prstGeom>
            <a:noFill/>
            <a:ln w="25400">
              <a:solidFill>
                <a:schemeClr val="tx1"/>
              </a:solidFill>
              <a:round/>
              <a:tailEnd type="triangle" w="med" len="sm"/>
            </a:ln>
          </p:spPr>
          <p:txBody>
            <a:bodyPr wrap="none" anchor="ctr"/>
            <a:lstStyle/>
            <a:p>
              <a:endParaRPr lang="en-US"/>
            </a:p>
          </p:txBody>
        </p:sp>
        <p:sp>
          <p:nvSpPr>
            <p:cNvPr id="56365" name="Text Box 60"/>
            <p:cNvSpPr txBox="1">
              <a:spLocks noChangeArrowheads="1"/>
            </p:cNvSpPr>
            <p:nvPr/>
          </p:nvSpPr>
          <p:spPr bwMode="auto">
            <a:xfrm>
              <a:off x="5997353" y="4724402"/>
              <a:ext cx="1012902" cy="336550"/>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+ 16</a:t>
              </a:r>
              <a:endParaRPr lang="en-US" sz="1600" b="0" i="1">
                <a:latin typeface="Calibri" panose="020F0502020204030204" charset="0"/>
              </a:endParaRPr>
            </a:p>
          </p:txBody>
        </p:sp>
        <p:sp>
          <p:nvSpPr>
            <p:cNvPr id="56366" name="Line 61"/>
            <p:cNvSpPr>
              <a:spLocks noChangeShapeType="1"/>
            </p:cNvSpPr>
            <p:nvPr/>
          </p:nvSpPr>
          <p:spPr bwMode="auto">
            <a:xfrm flipV="1">
              <a:off x="6491624" y="458461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301118" name="Text Box 62"/>
          <p:cNvSpPr txBox="1">
            <a:spLocks noChangeArrowheads="1"/>
          </p:cNvSpPr>
          <p:nvPr/>
        </p:nvSpPr>
        <p:spPr bwMode="auto">
          <a:xfrm>
            <a:off x="638175" y="5262563"/>
            <a:ext cx="1525588" cy="336550"/>
          </a:xfrm>
          <a:prstGeom prst="rect">
            <a:avLst/>
          </a:prstGeom>
          <a:noFill/>
          <a:ln w="25400">
            <a:noFill/>
            <a:miter lim="800000"/>
          </a:ln>
        </p:spPr>
        <p:txBody>
          <a:bodyPr wrap="none">
            <a:spAutoFit/>
          </a:bodyPr>
          <a:lstStyle/>
          <a:p>
            <a:pPr algn="r" eaLnBrk="0" hangingPunct="0"/>
            <a:r>
              <a:rPr lang="en-US" sz="1600">
                <a:latin typeface="Courier New" panose="02070309020205020404" charset="0"/>
              </a:rPr>
              <a:t>char *p[3];</a:t>
            </a:r>
          </a:p>
        </p:txBody>
      </p:sp>
      <p:grpSp>
        <p:nvGrpSpPr>
          <p:cNvPr id="95" name="Group 94"/>
          <p:cNvGrpSpPr/>
          <p:nvPr/>
        </p:nvGrpSpPr>
        <p:grpSpPr bwMode="auto">
          <a:xfrm>
            <a:off x="2057400" y="6134100"/>
            <a:ext cx="6248400" cy="731838"/>
            <a:chOff x="2438400" y="6019800"/>
            <a:chExt cx="6248400" cy="732254"/>
          </a:xfrm>
        </p:grpSpPr>
        <p:grpSp>
          <p:nvGrpSpPr>
            <p:cNvPr id="56346" name="Group 92"/>
            <p:cNvGrpSpPr/>
            <p:nvPr/>
          </p:nvGrpSpPr>
          <p:grpSpPr bwMode="auto">
            <a:xfrm>
              <a:off x="2667000" y="6019800"/>
              <a:ext cx="5486400" cy="228600"/>
              <a:chOff x="1652" y="4608"/>
              <a:chExt cx="3456" cy="144"/>
            </a:xfrm>
          </p:grpSpPr>
          <p:sp>
            <p:nvSpPr>
              <p:cNvPr id="301134" name="Rectangle 78"/>
              <p:cNvSpPr>
                <a:spLocks noChangeArrowheads="1"/>
              </p:cNvSpPr>
              <p:nvPr/>
            </p:nvSpPr>
            <p:spPr bwMode="auto">
              <a:xfrm>
                <a:off x="1652" y="46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35" name="Rectangle 79"/>
              <p:cNvSpPr>
                <a:spLocks noChangeArrowheads="1"/>
              </p:cNvSpPr>
              <p:nvPr/>
            </p:nvSpPr>
            <p:spPr bwMode="auto">
              <a:xfrm>
                <a:off x="2804" y="46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36" name="Rectangle 80"/>
              <p:cNvSpPr>
                <a:spLocks noChangeArrowheads="1"/>
              </p:cNvSpPr>
              <p:nvPr/>
            </p:nvSpPr>
            <p:spPr bwMode="auto">
              <a:xfrm>
                <a:off x="3956" y="46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
          <p:nvSpPr>
            <p:cNvPr id="56347" name="Text Box 86"/>
            <p:cNvSpPr txBox="1">
              <a:spLocks noChangeArrowheads="1"/>
            </p:cNvSpPr>
            <p:nvPr/>
          </p:nvSpPr>
          <p:spPr bwMode="auto">
            <a:xfrm>
              <a:off x="2438400" y="6386721"/>
              <a:ext cx="396875" cy="336741"/>
            </a:xfrm>
            <a:prstGeom prst="rect">
              <a:avLst/>
            </a:prstGeom>
            <a:noFill/>
            <a:ln w="25400">
              <a:noFill/>
              <a:miter lim="800000"/>
            </a:ln>
          </p:spPr>
          <p:txBody>
            <a:bodyPr>
              <a:spAutoFit/>
            </a:bodyPr>
            <a:lstStyle/>
            <a:p>
              <a:pPr algn="ctr" eaLnBrk="0" hangingPunct="0"/>
              <a:r>
                <a:rPr lang="en-US" sz="1600" b="0" i="1">
                  <a:latin typeface="Calibri" panose="020F0502020204030204" charset="0"/>
                </a:rPr>
                <a:t>x</a:t>
              </a:r>
            </a:p>
          </p:txBody>
        </p:sp>
        <p:sp>
          <p:nvSpPr>
            <p:cNvPr id="56348" name="Line 87"/>
            <p:cNvSpPr>
              <a:spLocks noChangeShapeType="1"/>
            </p:cNvSpPr>
            <p:nvPr/>
          </p:nvSpPr>
          <p:spPr bwMode="auto">
            <a:xfrm flipV="1">
              <a:off x="2667000" y="6219825"/>
              <a:ext cx="0" cy="228600"/>
            </a:xfrm>
            <a:prstGeom prst="line">
              <a:avLst/>
            </a:prstGeom>
            <a:noFill/>
            <a:ln w="25400">
              <a:solidFill>
                <a:schemeClr val="tx1"/>
              </a:solidFill>
              <a:round/>
              <a:tailEnd type="triangle" w="med" len="sm"/>
            </a:ln>
          </p:spPr>
          <p:txBody>
            <a:bodyPr wrap="none" anchor="ctr"/>
            <a:lstStyle/>
            <a:p>
              <a:endParaRPr lang="en-US"/>
            </a:p>
          </p:txBody>
        </p:sp>
        <p:sp>
          <p:nvSpPr>
            <p:cNvPr id="56349" name="Text Box 88"/>
            <p:cNvSpPr txBox="1">
              <a:spLocks noChangeArrowheads="1"/>
            </p:cNvSpPr>
            <p:nvPr/>
          </p:nvSpPr>
          <p:spPr bwMode="auto">
            <a:xfrm>
              <a:off x="4038600" y="6401017"/>
              <a:ext cx="990600" cy="336741"/>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+ 8</a:t>
              </a:r>
              <a:endParaRPr lang="en-US" sz="1600" b="0" i="1">
                <a:latin typeface="Calibri" panose="020F0502020204030204" charset="0"/>
              </a:endParaRPr>
            </a:p>
          </p:txBody>
        </p:sp>
        <p:sp>
          <p:nvSpPr>
            <p:cNvPr id="56350" name="Line 89"/>
            <p:cNvSpPr>
              <a:spLocks noChangeShapeType="1"/>
            </p:cNvSpPr>
            <p:nvPr/>
          </p:nvSpPr>
          <p:spPr bwMode="auto">
            <a:xfrm flipV="1">
              <a:off x="4495800" y="6234113"/>
              <a:ext cx="0" cy="228600"/>
            </a:xfrm>
            <a:prstGeom prst="line">
              <a:avLst/>
            </a:prstGeom>
            <a:noFill/>
            <a:ln w="25400">
              <a:solidFill>
                <a:schemeClr val="tx1"/>
              </a:solidFill>
              <a:round/>
              <a:tailEnd type="triangle" w="med" len="sm"/>
            </a:ln>
          </p:spPr>
          <p:txBody>
            <a:bodyPr wrap="none" anchor="ctr"/>
            <a:lstStyle/>
            <a:p>
              <a:endParaRPr lang="en-US"/>
            </a:p>
          </p:txBody>
        </p:sp>
        <p:sp>
          <p:nvSpPr>
            <p:cNvPr id="56351" name="Text Box 90"/>
            <p:cNvSpPr txBox="1">
              <a:spLocks noChangeArrowheads="1"/>
            </p:cNvSpPr>
            <p:nvPr/>
          </p:nvSpPr>
          <p:spPr bwMode="auto">
            <a:xfrm>
              <a:off x="5867400" y="6401017"/>
              <a:ext cx="990600" cy="336741"/>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+ 16</a:t>
              </a:r>
              <a:endParaRPr lang="en-US" sz="1600" b="0" i="1">
                <a:latin typeface="Calibri" panose="020F0502020204030204" charset="0"/>
              </a:endParaRPr>
            </a:p>
          </p:txBody>
        </p:sp>
        <p:sp>
          <p:nvSpPr>
            <p:cNvPr id="56352" name="Line 91"/>
            <p:cNvSpPr>
              <a:spLocks noChangeShapeType="1"/>
            </p:cNvSpPr>
            <p:nvPr/>
          </p:nvSpPr>
          <p:spPr bwMode="auto">
            <a:xfrm flipV="1">
              <a:off x="6324600" y="6234113"/>
              <a:ext cx="0" cy="228600"/>
            </a:xfrm>
            <a:prstGeom prst="line">
              <a:avLst/>
            </a:prstGeom>
            <a:noFill/>
            <a:ln w="25400">
              <a:solidFill>
                <a:schemeClr val="tx1"/>
              </a:solidFill>
              <a:round/>
              <a:tailEnd type="triangle" w="med" len="sm"/>
            </a:ln>
          </p:spPr>
          <p:txBody>
            <a:bodyPr wrap="none" anchor="ctr"/>
            <a:lstStyle/>
            <a:p>
              <a:endParaRPr lang="en-US"/>
            </a:p>
          </p:txBody>
        </p:sp>
        <p:sp>
          <p:nvSpPr>
            <p:cNvPr id="56353" name="Line 102"/>
            <p:cNvSpPr>
              <a:spLocks noChangeShapeType="1"/>
            </p:cNvSpPr>
            <p:nvPr/>
          </p:nvSpPr>
          <p:spPr bwMode="auto">
            <a:xfrm flipV="1">
              <a:off x="8153400" y="62484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54" name="Text Box 105"/>
            <p:cNvSpPr txBox="1">
              <a:spLocks noChangeArrowheads="1"/>
            </p:cNvSpPr>
            <p:nvPr/>
          </p:nvSpPr>
          <p:spPr bwMode="auto">
            <a:xfrm>
              <a:off x="7696200" y="6415312"/>
              <a:ext cx="990600"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+ 24</a:t>
              </a:r>
              <a:endParaRPr lang="en-US" sz="1600" b="0" i="1">
                <a:latin typeface="Calibri" panose="020F0502020204030204" charset="0"/>
              </a:endParaRPr>
            </a:p>
          </p:txBody>
        </p:sp>
      </p:grpSp>
      <p:grpSp>
        <p:nvGrpSpPr>
          <p:cNvPr id="96" name="Group 95"/>
          <p:cNvGrpSpPr/>
          <p:nvPr/>
        </p:nvGrpSpPr>
        <p:grpSpPr bwMode="auto">
          <a:xfrm>
            <a:off x="2057400" y="5300663"/>
            <a:ext cx="3505200" cy="731837"/>
            <a:chOff x="2514600" y="5257800"/>
            <a:chExt cx="3505200" cy="732254"/>
          </a:xfrm>
        </p:grpSpPr>
        <p:grpSp>
          <p:nvGrpSpPr>
            <p:cNvPr id="56334" name="Group 64"/>
            <p:cNvGrpSpPr/>
            <p:nvPr/>
          </p:nvGrpSpPr>
          <p:grpSpPr bwMode="auto">
            <a:xfrm>
              <a:off x="2743200" y="5257800"/>
              <a:ext cx="2743200" cy="228600"/>
              <a:chOff x="2016" y="3744"/>
              <a:chExt cx="1728" cy="144"/>
            </a:xfrm>
          </p:grpSpPr>
          <p:sp>
            <p:nvSpPr>
              <p:cNvPr id="301121" name="Rectangle 65"/>
              <p:cNvSpPr>
                <a:spLocks noChangeArrowheads="1"/>
              </p:cNvSpPr>
              <p:nvPr/>
            </p:nvSpPr>
            <p:spPr bwMode="auto">
              <a:xfrm>
                <a:off x="2016" y="3744"/>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22" name="Rectangle 66"/>
              <p:cNvSpPr>
                <a:spLocks noChangeArrowheads="1"/>
              </p:cNvSpPr>
              <p:nvPr/>
            </p:nvSpPr>
            <p:spPr bwMode="auto">
              <a:xfrm>
                <a:off x="2592" y="3744"/>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23" name="Rectangle 67"/>
              <p:cNvSpPr>
                <a:spLocks noChangeArrowheads="1"/>
              </p:cNvSpPr>
              <p:nvPr/>
            </p:nvSpPr>
            <p:spPr bwMode="auto">
              <a:xfrm>
                <a:off x="3168" y="3744"/>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
          <p:nvSpPr>
            <p:cNvPr id="56335" name="Text Box 68"/>
            <p:cNvSpPr txBox="1">
              <a:spLocks noChangeArrowheads="1"/>
            </p:cNvSpPr>
            <p:nvPr/>
          </p:nvSpPr>
          <p:spPr bwMode="auto">
            <a:xfrm>
              <a:off x="2514600" y="5639017"/>
              <a:ext cx="396875" cy="336741"/>
            </a:xfrm>
            <a:prstGeom prst="rect">
              <a:avLst/>
            </a:prstGeom>
            <a:noFill/>
            <a:ln w="25400">
              <a:noFill/>
              <a:miter lim="800000"/>
            </a:ln>
          </p:spPr>
          <p:txBody>
            <a:bodyPr>
              <a:spAutoFit/>
            </a:bodyPr>
            <a:lstStyle/>
            <a:p>
              <a:pPr algn="ctr" eaLnBrk="0" hangingPunct="0"/>
              <a:r>
                <a:rPr lang="en-US" sz="1600" b="0" i="1">
                  <a:latin typeface="Calibri" panose="020F0502020204030204" charset="0"/>
                </a:rPr>
                <a:t>x</a:t>
              </a:r>
            </a:p>
          </p:txBody>
        </p:sp>
        <p:sp>
          <p:nvSpPr>
            <p:cNvPr id="56336" name="Text Box 69"/>
            <p:cNvSpPr txBox="1">
              <a:spLocks noChangeArrowheads="1"/>
            </p:cNvSpPr>
            <p:nvPr/>
          </p:nvSpPr>
          <p:spPr bwMode="auto">
            <a:xfrm>
              <a:off x="3200400" y="5653312"/>
              <a:ext cx="990600"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+ 4</a:t>
              </a:r>
              <a:endParaRPr lang="en-US" sz="1600" b="0" i="1">
                <a:latin typeface="Calibri" panose="020F0502020204030204" charset="0"/>
              </a:endParaRPr>
            </a:p>
          </p:txBody>
        </p:sp>
        <p:sp>
          <p:nvSpPr>
            <p:cNvPr id="56337" name="Line 70"/>
            <p:cNvSpPr>
              <a:spLocks noChangeShapeType="1"/>
            </p:cNvSpPr>
            <p:nvPr/>
          </p:nvSpPr>
          <p:spPr bwMode="auto">
            <a:xfrm flipV="1">
              <a:off x="2743200" y="5472113"/>
              <a:ext cx="0" cy="228600"/>
            </a:xfrm>
            <a:prstGeom prst="line">
              <a:avLst/>
            </a:prstGeom>
            <a:noFill/>
            <a:ln w="25400">
              <a:solidFill>
                <a:schemeClr val="tx1"/>
              </a:solidFill>
              <a:round/>
              <a:tailEnd type="triangle" w="med" len="sm"/>
            </a:ln>
          </p:spPr>
          <p:txBody>
            <a:bodyPr wrap="none" anchor="ctr"/>
            <a:lstStyle/>
            <a:p>
              <a:endParaRPr lang="en-US"/>
            </a:p>
          </p:txBody>
        </p:sp>
        <p:sp>
          <p:nvSpPr>
            <p:cNvPr id="56338" name="Line 71"/>
            <p:cNvSpPr>
              <a:spLocks noChangeShapeType="1"/>
            </p:cNvSpPr>
            <p:nvPr/>
          </p:nvSpPr>
          <p:spPr bwMode="auto">
            <a:xfrm flipV="1">
              <a:off x="3657600" y="54864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39" name="Text Box 72"/>
            <p:cNvSpPr txBox="1">
              <a:spLocks noChangeArrowheads="1"/>
            </p:cNvSpPr>
            <p:nvPr/>
          </p:nvSpPr>
          <p:spPr bwMode="auto">
            <a:xfrm>
              <a:off x="4114800" y="5653312"/>
              <a:ext cx="990600"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+ 8</a:t>
              </a:r>
              <a:endParaRPr lang="en-US" sz="1600" b="0" i="1">
                <a:latin typeface="Calibri" panose="020F0502020204030204" charset="0"/>
              </a:endParaRPr>
            </a:p>
          </p:txBody>
        </p:sp>
        <p:sp>
          <p:nvSpPr>
            <p:cNvPr id="56340" name="Line 73"/>
            <p:cNvSpPr>
              <a:spLocks noChangeShapeType="1"/>
            </p:cNvSpPr>
            <p:nvPr/>
          </p:nvSpPr>
          <p:spPr bwMode="auto">
            <a:xfrm flipV="1">
              <a:off x="4572000" y="54864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41" name="Text Box 114"/>
            <p:cNvSpPr txBox="1">
              <a:spLocks noChangeArrowheads="1"/>
            </p:cNvSpPr>
            <p:nvPr/>
          </p:nvSpPr>
          <p:spPr bwMode="auto">
            <a:xfrm>
              <a:off x="5029200" y="5653312"/>
              <a:ext cx="990600"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+ 12</a:t>
              </a:r>
              <a:endParaRPr lang="en-US" sz="1600" b="0" i="1">
                <a:latin typeface="Calibri" panose="020F0502020204030204" charset="0"/>
              </a:endParaRPr>
            </a:p>
          </p:txBody>
        </p:sp>
        <p:sp>
          <p:nvSpPr>
            <p:cNvPr id="56342" name="Line 115"/>
            <p:cNvSpPr>
              <a:spLocks noChangeShapeType="1"/>
            </p:cNvSpPr>
            <p:nvPr/>
          </p:nvSpPr>
          <p:spPr bwMode="auto">
            <a:xfrm flipV="1">
              <a:off x="5486400" y="54864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301175" name="Text Box 119"/>
          <p:cNvSpPr txBox="1">
            <a:spLocks noChangeArrowheads="1"/>
          </p:cNvSpPr>
          <p:nvPr/>
        </p:nvSpPr>
        <p:spPr bwMode="auto">
          <a:xfrm>
            <a:off x="5259388" y="5262563"/>
            <a:ext cx="523875" cy="366712"/>
          </a:xfrm>
          <a:prstGeom prst="rect">
            <a:avLst/>
          </a:prstGeom>
          <a:solidFill>
            <a:srgbClr val="990000"/>
          </a:solidFill>
          <a:ln w="19050">
            <a:noFill/>
            <a:miter lim="800000"/>
            <a:tailEnd type="none" w="sm" len="sm"/>
          </a:ln>
        </p:spPr>
        <p:txBody>
          <a:bodyPr wrap="none" lIns="45720" rIns="45720">
            <a:spAutoFit/>
          </a:bodyPr>
          <a:lstStyle/>
          <a:p>
            <a:pPr algn="ctr" eaLnBrk="0" hangingPunct="0"/>
            <a:r>
              <a:rPr lang="en-US" sz="1800">
                <a:solidFill>
                  <a:schemeClr val="bg1"/>
                </a:solidFill>
                <a:latin typeface="Calibri" panose="020F0502020204030204" charset="0"/>
              </a:rPr>
              <a:t>IA32</a:t>
            </a:r>
          </a:p>
        </p:txBody>
      </p:sp>
      <p:sp>
        <p:nvSpPr>
          <p:cNvPr id="301176" name="Text Box 120"/>
          <p:cNvSpPr txBox="1">
            <a:spLocks noChangeArrowheads="1"/>
          </p:cNvSpPr>
          <p:nvPr/>
        </p:nvSpPr>
        <p:spPr bwMode="auto">
          <a:xfrm>
            <a:off x="8023225" y="6094413"/>
            <a:ext cx="730250" cy="366712"/>
          </a:xfrm>
          <a:prstGeom prst="rect">
            <a:avLst/>
          </a:prstGeom>
          <a:solidFill>
            <a:srgbClr val="990000"/>
          </a:solidFill>
          <a:ln w="19050">
            <a:noFill/>
            <a:miter lim="800000"/>
            <a:tailEnd type="none" w="sm" len="sm"/>
          </a:ln>
        </p:spPr>
        <p:txBody>
          <a:bodyPr wrap="none" lIns="45720" rIns="45720">
            <a:spAutoFit/>
          </a:bodyPr>
          <a:lstStyle/>
          <a:p>
            <a:pPr algn="ctr" eaLnBrk="0" hangingPunct="0"/>
            <a:r>
              <a:rPr lang="en-US" sz="1800">
                <a:solidFill>
                  <a:schemeClr val="bg1"/>
                </a:solidFill>
                <a:latin typeface="Calibri" panose="020F0502020204030204" charset="0"/>
              </a:rPr>
              <a:t>x86-64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1059">
                                            <p:txEl>
                                              <p:pRg st="1" end="1"/>
                                            </p:txEl>
                                          </p:spTgt>
                                        </p:tgtEl>
                                        <p:attrNameLst>
                                          <p:attrName>style.visibility</p:attrName>
                                        </p:attrNameLst>
                                      </p:cBhvr>
                                      <p:to>
                                        <p:strVal val="visible"/>
                                      </p:to>
                                    </p:set>
                                    <p:animEffect transition="in" filter="wipe(down)">
                                      <p:cBhvr>
                                        <p:cTn id="7" dur="500"/>
                                        <p:tgtEl>
                                          <p:spTgt spid="301059">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1059">
                                            <p:txEl>
                                              <p:pRg st="2" end="2"/>
                                            </p:txEl>
                                          </p:spTgt>
                                        </p:tgtEl>
                                        <p:attrNameLst>
                                          <p:attrName>style.visibility</p:attrName>
                                        </p:attrNameLst>
                                      </p:cBhvr>
                                      <p:to>
                                        <p:strVal val="visible"/>
                                      </p:to>
                                    </p:set>
                                    <p:animEffect transition="in" filter="wipe(down)">
                                      <p:cBhvr>
                                        <p:cTn id="10" dur="500"/>
                                        <p:tgtEl>
                                          <p:spTgt spid="301059">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01059">
                                            <p:txEl>
                                              <p:pRg st="3" end="3"/>
                                            </p:txEl>
                                          </p:spTgt>
                                        </p:tgtEl>
                                        <p:attrNameLst>
                                          <p:attrName>style.visibility</p:attrName>
                                        </p:attrNameLst>
                                      </p:cBhvr>
                                      <p:to>
                                        <p:strVal val="visible"/>
                                      </p:to>
                                    </p:set>
                                    <p:animEffect transition="in" filter="wipe(down)">
                                      <p:cBhvr>
                                        <p:cTn id="13" dur="500"/>
                                        <p:tgtEl>
                                          <p:spTgt spid="30105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01061"/>
                                        </p:tgtEl>
                                        <p:attrNameLst>
                                          <p:attrName>style.visibility</p:attrName>
                                        </p:attrNameLst>
                                      </p:cBhvr>
                                      <p:to>
                                        <p:strVal val="visible"/>
                                      </p:to>
                                    </p:set>
                                    <p:anim calcmode="lin" valueType="num">
                                      <p:cBhvr additive="base">
                                        <p:cTn id="18" dur="500" fill="hold"/>
                                        <p:tgtEl>
                                          <p:spTgt spid="301061"/>
                                        </p:tgtEl>
                                        <p:attrNameLst>
                                          <p:attrName>ppt_x</p:attrName>
                                        </p:attrNameLst>
                                      </p:cBhvr>
                                      <p:tavLst>
                                        <p:tav tm="0">
                                          <p:val>
                                            <p:strVal val="#ppt_x"/>
                                          </p:val>
                                        </p:tav>
                                        <p:tav tm="100000">
                                          <p:val>
                                            <p:strVal val="#ppt_x"/>
                                          </p:val>
                                        </p:tav>
                                      </p:tavLst>
                                    </p:anim>
                                    <p:anim calcmode="lin" valueType="num">
                                      <p:cBhvr additive="base">
                                        <p:cTn id="19" dur="500" fill="hold"/>
                                        <p:tgtEl>
                                          <p:spTgt spid="301061"/>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additive="base">
                                        <p:cTn id="22" dur="500" fill="hold"/>
                                        <p:tgtEl>
                                          <p:spTgt spid="99"/>
                                        </p:tgtEl>
                                        <p:attrNameLst>
                                          <p:attrName>ppt_x</p:attrName>
                                        </p:attrNameLst>
                                      </p:cBhvr>
                                      <p:tavLst>
                                        <p:tav tm="0">
                                          <p:val>
                                            <p:strVal val="#ppt_x"/>
                                          </p:val>
                                        </p:tav>
                                        <p:tav tm="100000">
                                          <p:val>
                                            <p:strVal val="#ppt_x"/>
                                          </p:val>
                                        </p:tav>
                                      </p:tavLst>
                                    </p:anim>
                                    <p:anim calcmode="lin" valueType="num">
                                      <p:cBhvr additive="base">
                                        <p:cTn id="23"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01087"/>
                                        </p:tgtEl>
                                        <p:attrNameLst>
                                          <p:attrName>style.visibility</p:attrName>
                                        </p:attrNameLst>
                                      </p:cBhvr>
                                      <p:to>
                                        <p:strVal val="visible"/>
                                      </p:to>
                                    </p:set>
                                    <p:animEffect transition="in" filter="wipe(down)">
                                      <p:cBhvr>
                                        <p:cTn id="28" dur="500"/>
                                        <p:tgtEl>
                                          <p:spTgt spid="301087"/>
                                        </p:tgtEl>
                                      </p:cBhvr>
                                    </p:animEffect>
                                  </p:childTnLst>
                                </p:cTn>
                              </p:par>
                              <p:par>
                                <p:cTn id="29" presetID="22" presetClass="entr" presetSubtype="4"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ipe(down)">
                                      <p:cBhvr>
                                        <p:cTn id="31" dur="5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01101"/>
                                        </p:tgtEl>
                                        <p:attrNameLst>
                                          <p:attrName>style.visibility</p:attrName>
                                        </p:attrNameLst>
                                      </p:cBhvr>
                                      <p:to>
                                        <p:strVal val="visible"/>
                                      </p:to>
                                    </p:set>
                                    <p:animEffect transition="in" filter="wipe(down)">
                                      <p:cBhvr>
                                        <p:cTn id="36" dur="500"/>
                                        <p:tgtEl>
                                          <p:spTgt spid="301101"/>
                                        </p:tgtEl>
                                      </p:cBhvr>
                                    </p:animEffect>
                                  </p:childTnLst>
                                </p:cTn>
                              </p:par>
                              <p:par>
                                <p:cTn id="37" presetID="22" presetClass="entr" presetSubtype="4"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wipe(down)">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01118"/>
                                        </p:tgtEl>
                                        <p:attrNameLst>
                                          <p:attrName>style.visibility</p:attrName>
                                        </p:attrNameLst>
                                      </p:cBhvr>
                                      <p:to>
                                        <p:strVal val="visible"/>
                                      </p:to>
                                    </p:set>
                                    <p:anim calcmode="lin" valueType="num">
                                      <p:cBhvr additive="base">
                                        <p:cTn id="44" dur="500" fill="hold"/>
                                        <p:tgtEl>
                                          <p:spTgt spid="301118"/>
                                        </p:tgtEl>
                                        <p:attrNameLst>
                                          <p:attrName>ppt_x</p:attrName>
                                        </p:attrNameLst>
                                      </p:cBhvr>
                                      <p:tavLst>
                                        <p:tav tm="0">
                                          <p:val>
                                            <p:strVal val="#ppt_x"/>
                                          </p:val>
                                        </p:tav>
                                        <p:tav tm="100000">
                                          <p:val>
                                            <p:strVal val="#ppt_x"/>
                                          </p:val>
                                        </p:tav>
                                      </p:tavLst>
                                    </p:anim>
                                    <p:anim calcmode="lin" valueType="num">
                                      <p:cBhvr additive="base">
                                        <p:cTn id="45" dur="500" fill="hold"/>
                                        <p:tgtEl>
                                          <p:spTgt spid="30111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96"/>
                                        </p:tgtEl>
                                        <p:attrNameLst>
                                          <p:attrName>style.visibility</p:attrName>
                                        </p:attrNameLst>
                                      </p:cBhvr>
                                      <p:to>
                                        <p:strVal val="visible"/>
                                      </p:to>
                                    </p:set>
                                    <p:anim calcmode="lin" valueType="num">
                                      <p:cBhvr additive="base">
                                        <p:cTn id="48" dur="500" fill="hold"/>
                                        <p:tgtEl>
                                          <p:spTgt spid="96"/>
                                        </p:tgtEl>
                                        <p:attrNameLst>
                                          <p:attrName>ppt_x</p:attrName>
                                        </p:attrNameLst>
                                      </p:cBhvr>
                                      <p:tavLst>
                                        <p:tav tm="0">
                                          <p:val>
                                            <p:strVal val="#ppt_x"/>
                                          </p:val>
                                        </p:tav>
                                        <p:tav tm="100000">
                                          <p:val>
                                            <p:strVal val="#ppt_x"/>
                                          </p:val>
                                        </p:tav>
                                      </p:tavLst>
                                    </p:anim>
                                    <p:anim calcmode="lin" valueType="num">
                                      <p:cBhvr additive="base">
                                        <p:cTn id="49" dur="500" fill="hold"/>
                                        <p:tgtEl>
                                          <p:spTgt spid="9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01175"/>
                                        </p:tgtEl>
                                        <p:attrNameLst>
                                          <p:attrName>style.visibility</p:attrName>
                                        </p:attrNameLst>
                                      </p:cBhvr>
                                      <p:to>
                                        <p:strVal val="visible"/>
                                      </p:to>
                                    </p:set>
                                    <p:anim calcmode="lin" valueType="num">
                                      <p:cBhvr additive="base">
                                        <p:cTn id="52" dur="500" fill="hold"/>
                                        <p:tgtEl>
                                          <p:spTgt spid="301175"/>
                                        </p:tgtEl>
                                        <p:attrNameLst>
                                          <p:attrName>ppt_x</p:attrName>
                                        </p:attrNameLst>
                                      </p:cBhvr>
                                      <p:tavLst>
                                        <p:tav tm="0">
                                          <p:val>
                                            <p:strVal val="#ppt_x"/>
                                          </p:val>
                                        </p:tav>
                                        <p:tav tm="100000">
                                          <p:val>
                                            <p:strVal val="#ppt_x"/>
                                          </p:val>
                                        </p:tav>
                                      </p:tavLst>
                                    </p:anim>
                                    <p:anim calcmode="lin" valueType="num">
                                      <p:cBhvr additive="base">
                                        <p:cTn id="53" dur="500" fill="hold"/>
                                        <p:tgtEl>
                                          <p:spTgt spid="30117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95"/>
                                        </p:tgtEl>
                                        <p:attrNameLst>
                                          <p:attrName>style.visibility</p:attrName>
                                        </p:attrNameLst>
                                      </p:cBhvr>
                                      <p:to>
                                        <p:strVal val="visible"/>
                                      </p:to>
                                    </p:set>
                                    <p:anim calcmode="lin" valueType="num">
                                      <p:cBhvr additive="base">
                                        <p:cTn id="58" dur="500" fill="hold"/>
                                        <p:tgtEl>
                                          <p:spTgt spid="95"/>
                                        </p:tgtEl>
                                        <p:attrNameLst>
                                          <p:attrName>ppt_x</p:attrName>
                                        </p:attrNameLst>
                                      </p:cBhvr>
                                      <p:tavLst>
                                        <p:tav tm="0">
                                          <p:val>
                                            <p:strVal val="#ppt_x"/>
                                          </p:val>
                                        </p:tav>
                                        <p:tav tm="100000">
                                          <p:val>
                                            <p:strVal val="#ppt_x"/>
                                          </p:val>
                                        </p:tav>
                                      </p:tavLst>
                                    </p:anim>
                                    <p:anim calcmode="lin" valueType="num">
                                      <p:cBhvr additive="base">
                                        <p:cTn id="59" dur="500" fill="hold"/>
                                        <p:tgtEl>
                                          <p:spTgt spid="9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01176"/>
                                        </p:tgtEl>
                                        <p:attrNameLst>
                                          <p:attrName>style.visibility</p:attrName>
                                        </p:attrNameLst>
                                      </p:cBhvr>
                                      <p:to>
                                        <p:strVal val="visible"/>
                                      </p:to>
                                    </p:set>
                                    <p:anim calcmode="lin" valueType="num">
                                      <p:cBhvr additive="base">
                                        <p:cTn id="62" dur="500" fill="hold"/>
                                        <p:tgtEl>
                                          <p:spTgt spid="301176"/>
                                        </p:tgtEl>
                                        <p:attrNameLst>
                                          <p:attrName>ppt_x</p:attrName>
                                        </p:attrNameLst>
                                      </p:cBhvr>
                                      <p:tavLst>
                                        <p:tav tm="0">
                                          <p:val>
                                            <p:strVal val="#ppt_x"/>
                                          </p:val>
                                        </p:tav>
                                        <p:tav tm="100000">
                                          <p:val>
                                            <p:strVal val="#ppt_x"/>
                                          </p:val>
                                        </p:tav>
                                      </p:tavLst>
                                    </p:anim>
                                    <p:anim calcmode="lin" valueType="num">
                                      <p:cBhvr additive="base">
                                        <p:cTn id="63" dur="500" fill="hold"/>
                                        <p:tgtEl>
                                          <p:spTgt spid="3011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1" grpId="0"/>
      <p:bldP spid="301087" grpId="0"/>
      <p:bldP spid="301101" grpId="0"/>
      <p:bldP spid="301118" grpId="0"/>
      <p:bldP spid="301175" grpId="0" animBg="1"/>
      <p:bldP spid="30117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293497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数组访问</a:t>
            </a:r>
            <a:endParaRPr lang="en-US" altLang="zh-CN" sz="2800"/>
          </a:p>
        </p:txBody>
      </p:sp>
      <p:sp>
        <p:nvSpPr>
          <p:cNvPr id="301059" name="Rectangle 3"/>
          <p:cNvSpPr>
            <a:spLocks noGrp="1" noChangeArrowheads="1"/>
          </p:cNvSpPr>
          <p:nvPr/>
        </p:nvSpPr>
        <p:spPr>
          <a:xfrm>
            <a:off x="88583" y="1123950"/>
            <a:ext cx="8307387" cy="16160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a:latin typeface="Calibri" panose="020F0502020204030204" charset="0"/>
                <a:ea typeface="宋体" panose="02010600030101010101" pitchFamily="2" charset="-122"/>
              </a:rPr>
              <a:t>基本原则</a:t>
            </a:r>
          </a:p>
          <a:p>
            <a:pPr lvl="1">
              <a:buFont typeface="Wingdings" panose="05000000000000000000" pitchFamily="2" charset="2"/>
              <a:buNone/>
            </a:pPr>
            <a:r>
              <a:rPr lang="en-US" i="1">
                <a:latin typeface="Calibri" panose="020F0502020204030204" charset="0"/>
              </a:rPr>
              <a:t>T</a:t>
            </a:r>
            <a:r>
              <a:rPr lang="en-US" b="1">
                <a:latin typeface="Calibri" panose="020F0502020204030204" charset="0"/>
              </a:rPr>
              <a:t>  </a:t>
            </a:r>
            <a:r>
              <a:rPr lang="en-US" b="1">
                <a:latin typeface="Courier New" panose="02070309020205020404" charset="0"/>
              </a:rPr>
              <a:t>A[</a:t>
            </a:r>
            <a:r>
              <a:rPr lang="en-US" i="1">
                <a:latin typeface="Calibri" panose="020F0502020204030204" charset="0"/>
              </a:rPr>
              <a:t>L</a:t>
            </a:r>
            <a:r>
              <a:rPr lang="en-US" b="1">
                <a:latin typeface="Courier New" panose="02070309020205020404" charset="0"/>
              </a:rPr>
              <a:t>];</a:t>
            </a:r>
            <a:endParaRPr lang="en-US" b="1">
              <a:latin typeface="Calibri" panose="020F0502020204030204" charset="0"/>
            </a:endParaRPr>
          </a:p>
          <a:p>
            <a:pPr lvl="1">
              <a:buClr>
                <a:srgbClr val="0D0D0D"/>
              </a:buClr>
            </a:pPr>
            <a:r>
              <a:rPr lang="en-US">
                <a:latin typeface="Calibri" panose="020F0502020204030204" charset="0"/>
              </a:rPr>
              <a:t>数据</a:t>
            </a:r>
            <a:r>
              <a:rPr lang="zh-CN" altLang="en-US">
                <a:latin typeface="Calibri" panose="020F0502020204030204" charset="0"/>
                <a:ea typeface="宋体" panose="02010600030101010101" pitchFamily="2" charset="-122"/>
              </a:rPr>
              <a:t>为</a:t>
            </a:r>
            <a:r>
              <a:rPr lang="en-US">
                <a:latin typeface="Calibri" panose="020F0502020204030204" charset="0"/>
              </a:rPr>
              <a:t>类型T</a:t>
            </a:r>
            <a:r>
              <a:rPr lang="zh-CN" altLang="en-US">
                <a:latin typeface="Calibri" panose="020F0502020204030204" charset="0"/>
                <a:ea typeface="宋体" panose="02010600030101010101" pitchFamily="2" charset="-122"/>
              </a:rPr>
              <a:t>，</a:t>
            </a:r>
            <a:r>
              <a:rPr lang="en-US">
                <a:latin typeface="Calibri" panose="020F0502020204030204" charset="0"/>
              </a:rPr>
              <a:t>长度</a:t>
            </a:r>
            <a:r>
              <a:rPr lang="zh-CN" altLang="en-US">
                <a:latin typeface="Calibri" panose="020F0502020204030204" charset="0"/>
                <a:ea typeface="宋体" panose="02010600030101010101" pitchFamily="2" charset="-122"/>
              </a:rPr>
              <a:t>为</a:t>
            </a:r>
            <a:r>
              <a:rPr lang="en-US">
                <a:latin typeface="Calibri" panose="020F0502020204030204" charset="0"/>
              </a:rPr>
              <a:t>l</a:t>
            </a:r>
            <a:r>
              <a:rPr lang="zh-CN" altLang="en-US">
                <a:latin typeface="Calibri" panose="020F0502020204030204" charset="0"/>
                <a:ea typeface="宋体" panose="02010600030101010101" pitchFamily="2" charset="-122"/>
              </a:rPr>
              <a:t>的</a:t>
            </a:r>
            <a:r>
              <a:rPr lang="en-US">
                <a:latin typeface="Calibri" panose="020F0502020204030204" charset="0"/>
              </a:rPr>
              <a:t>数组</a:t>
            </a:r>
          </a:p>
          <a:p>
            <a:pPr lvl="1">
              <a:buClr>
                <a:srgbClr val="0D0D0D"/>
              </a:buClr>
            </a:pPr>
            <a:r>
              <a:rPr lang="zh-CN" altLang="en-US" dirty="0">
                <a:sym typeface="+mn-ea"/>
              </a:rPr>
              <a:t>占用</a:t>
            </a:r>
            <a:r>
              <a:rPr lang="en-US">
                <a:sym typeface="+mn-ea"/>
              </a:rPr>
              <a:t> </a:t>
            </a:r>
            <a:r>
              <a:rPr lang="en-US" i="1">
                <a:sym typeface="+mn-ea"/>
              </a:rPr>
              <a:t>L</a:t>
            </a:r>
            <a:r>
              <a:rPr lang="en-US">
                <a:sym typeface="+mn-ea"/>
              </a:rPr>
              <a:t> * </a:t>
            </a:r>
            <a:r>
              <a:rPr lang="en-US" b="1">
                <a:latin typeface="Courier New" panose="02070309020205020404" charset="0"/>
                <a:sym typeface="+mn-ea"/>
              </a:rPr>
              <a:t>sizeof</a:t>
            </a:r>
            <a:r>
              <a:rPr lang="en-US">
                <a:latin typeface="Courier New" panose="02070309020205020404" charset="0"/>
                <a:sym typeface="+mn-ea"/>
              </a:rPr>
              <a:t>(</a:t>
            </a:r>
            <a:r>
              <a:rPr lang="en-US" i="1">
                <a:sym typeface="+mn-ea"/>
              </a:rPr>
              <a:t>T</a:t>
            </a:r>
            <a:r>
              <a:rPr lang="en-US">
                <a:latin typeface="Courier New" panose="02070309020205020404" charset="0"/>
                <a:sym typeface="+mn-ea"/>
              </a:rPr>
              <a:t>)</a:t>
            </a:r>
            <a:r>
              <a:rPr lang="zh-CN" altLang="en-US" dirty="0">
                <a:sym typeface="+mn-ea"/>
              </a:rPr>
              <a:t>个字节的连续内存空间（虚存）</a:t>
            </a:r>
            <a:endParaRPr lang="en-US">
              <a:latin typeface="Calibri" panose="020F0502020204030204" charset="0"/>
            </a:endParaRPr>
          </a:p>
        </p:txBody>
      </p:sp>
      <p:sp>
        <p:nvSpPr>
          <p:cNvPr id="60419" name="Text Box 31"/>
          <p:cNvSpPr txBox="1">
            <a:spLocks noChangeArrowheads="1"/>
          </p:cNvSpPr>
          <p:nvPr/>
        </p:nvSpPr>
        <p:spPr bwMode="auto">
          <a:xfrm>
            <a:off x="1017588" y="2819400"/>
            <a:ext cx="1701800" cy="366713"/>
          </a:xfrm>
          <a:prstGeom prst="rect">
            <a:avLst/>
          </a:prstGeom>
          <a:noFill/>
          <a:ln w="25400">
            <a:noFill/>
            <a:miter lim="800000"/>
          </a:ln>
        </p:spPr>
        <p:txBody>
          <a:bodyPr>
            <a:spAutoFit/>
          </a:bodyPr>
          <a:lstStyle/>
          <a:p>
            <a:pPr algn="r" eaLnBrk="0" hangingPunct="0"/>
            <a:r>
              <a:rPr lang="en-US" sz="1800">
                <a:latin typeface="Courier New" panose="02070309020205020404" charset="0"/>
              </a:rPr>
              <a:t>int val[5];</a:t>
            </a:r>
          </a:p>
        </p:txBody>
      </p:sp>
      <p:grpSp>
        <p:nvGrpSpPr>
          <p:cNvPr id="60420" name="Group 24"/>
          <p:cNvGrpSpPr/>
          <p:nvPr/>
        </p:nvGrpSpPr>
        <p:grpSpPr bwMode="auto">
          <a:xfrm>
            <a:off x="2616200" y="2867025"/>
            <a:ext cx="5334000" cy="750888"/>
            <a:chOff x="2514600" y="3429000"/>
            <a:chExt cx="5334000" cy="771141"/>
          </a:xfrm>
        </p:grpSpPr>
        <p:grpSp>
          <p:nvGrpSpPr>
            <p:cNvPr id="60421" name="Group 25"/>
            <p:cNvGrpSpPr/>
            <p:nvPr/>
          </p:nvGrpSpPr>
          <p:grpSpPr bwMode="auto">
            <a:xfrm>
              <a:off x="2743200" y="3429000"/>
              <a:ext cx="4572000" cy="228600"/>
              <a:chOff x="1008" y="1968"/>
              <a:chExt cx="2880" cy="144"/>
            </a:xfrm>
          </p:grpSpPr>
          <p:sp>
            <p:nvSpPr>
              <p:cNvPr id="39"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40"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5</a:t>
                </a:r>
              </a:p>
            </p:txBody>
          </p:sp>
          <p:sp>
            <p:nvSpPr>
              <p:cNvPr id="41"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42"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43"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grpSp>
        <p:sp>
          <p:nvSpPr>
            <p:cNvPr id="60422" name="Text Box 32"/>
            <p:cNvSpPr txBox="1">
              <a:spLocks noChangeArrowheads="1"/>
            </p:cNvSpPr>
            <p:nvPr/>
          </p:nvSpPr>
          <p:spPr bwMode="auto">
            <a:xfrm>
              <a:off x="2514600" y="3810495"/>
              <a:ext cx="396875"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a:t>
              </a:r>
            </a:p>
          </p:txBody>
        </p:sp>
        <p:sp>
          <p:nvSpPr>
            <p:cNvPr id="60423" name="Text Box 33"/>
            <p:cNvSpPr txBox="1">
              <a:spLocks noChangeArrowheads="1"/>
            </p:cNvSpPr>
            <p:nvPr/>
          </p:nvSpPr>
          <p:spPr bwMode="auto">
            <a:xfrm>
              <a:off x="3182938" y="3823537"/>
              <a:ext cx="990600"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+ 4</a:t>
              </a:r>
              <a:endParaRPr lang="en-US" sz="1800" b="0" i="1">
                <a:latin typeface="Calibri" panose="020F0502020204030204" charset="0"/>
              </a:endParaRPr>
            </a:p>
          </p:txBody>
        </p:sp>
        <p:sp>
          <p:nvSpPr>
            <p:cNvPr id="60424"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60425"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0426" name="Text Box 36"/>
            <p:cNvSpPr txBox="1">
              <a:spLocks noChangeArrowheads="1"/>
            </p:cNvSpPr>
            <p:nvPr/>
          </p:nvSpPr>
          <p:spPr bwMode="auto">
            <a:xfrm>
              <a:off x="4097338" y="3823537"/>
              <a:ext cx="990600"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+ 8</a:t>
              </a:r>
              <a:endParaRPr lang="en-US" sz="1800" b="0" i="1">
                <a:latin typeface="Calibri" panose="020F0502020204030204" charset="0"/>
              </a:endParaRPr>
            </a:p>
          </p:txBody>
        </p:sp>
        <p:sp>
          <p:nvSpPr>
            <p:cNvPr id="60427"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0428" name="Text Box 38"/>
            <p:cNvSpPr txBox="1">
              <a:spLocks noChangeArrowheads="1"/>
            </p:cNvSpPr>
            <p:nvPr/>
          </p:nvSpPr>
          <p:spPr bwMode="auto">
            <a:xfrm>
              <a:off x="5029200" y="3823537"/>
              <a:ext cx="990600"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+ 12</a:t>
              </a:r>
              <a:endParaRPr lang="en-US" sz="1800" b="0" i="1">
                <a:latin typeface="Calibri" panose="020F0502020204030204" charset="0"/>
              </a:endParaRPr>
            </a:p>
          </p:txBody>
        </p:sp>
        <p:sp>
          <p:nvSpPr>
            <p:cNvPr id="60429"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0430" name="Text Box 40"/>
            <p:cNvSpPr txBox="1">
              <a:spLocks noChangeArrowheads="1"/>
            </p:cNvSpPr>
            <p:nvPr/>
          </p:nvSpPr>
          <p:spPr bwMode="auto">
            <a:xfrm>
              <a:off x="5943600" y="3823537"/>
              <a:ext cx="990600"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+ 16</a:t>
              </a:r>
              <a:endParaRPr lang="en-US" sz="1800" b="0" i="1">
                <a:latin typeface="Calibri" panose="020F0502020204030204" charset="0"/>
              </a:endParaRPr>
            </a:p>
          </p:txBody>
        </p:sp>
        <p:sp>
          <p:nvSpPr>
            <p:cNvPr id="60431"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0432" name="Text Box 42"/>
            <p:cNvSpPr txBox="1">
              <a:spLocks noChangeArrowheads="1"/>
            </p:cNvSpPr>
            <p:nvPr/>
          </p:nvSpPr>
          <p:spPr bwMode="auto">
            <a:xfrm>
              <a:off x="6858000" y="3823537"/>
              <a:ext cx="990600"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+ 20</a:t>
              </a:r>
              <a:endParaRPr lang="en-US" sz="1800" b="0" i="1">
                <a:latin typeface="Calibri" panose="020F0502020204030204" charset="0"/>
              </a:endParaRPr>
            </a:p>
          </p:txBody>
        </p:sp>
        <p:sp>
          <p:nvSpPr>
            <p:cNvPr id="60433"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60418" name="Rectangle 3"/>
          <p:cNvSpPr>
            <a:spLocks noGrp="1" noChangeArrowheads="1"/>
          </p:cNvSpPr>
          <p:nvPr/>
        </p:nvSpPr>
        <p:spPr>
          <a:xfrm>
            <a:off x="165100" y="3345815"/>
            <a:ext cx="4958080" cy="322770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indent="0" defTabSz="895350">
              <a:buNone/>
              <a:tabLst>
                <a:tab pos="1943100" algn="l"/>
                <a:tab pos="3660775" algn="l"/>
              </a:tabLst>
            </a:pPr>
            <a:endParaRPr lang="en-US" dirty="0">
              <a:latin typeface="Calibri" panose="020F0502020204030204" charset="0"/>
            </a:endParaRPr>
          </a:p>
          <a:p>
            <a:pPr marL="224155" indent="-224155" defTabSz="895350">
              <a:buClr>
                <a:srgbClr val="0D0D0D"/>
              </a:buClr>
              <a:tabLst>
                <a:tab pos="1943100" algn="l"/>
                <a:tab pos="3660775" algn="l"/>
              </a:tabLst>
            </a:pPr>
            <a:r>
              <a:rPr lang="zh-CN" altLang="en-US" dirty="0">
                <a:latin typeface="Calibri" panose="020F0502020204030204" charset="0"/>
                <a:ea typeface="宋体" panose="02010600030101010101" pitchFamily="2" charset="-122"/>
              </a:rPr>
              <a:t>引用</a:t>
            </a:r>
            <a:r>
              <a:rPr lang="en-US" dirty="0">
                <a:latin typeface="Calibri" panose="020F0502020204030204" charset="0"/>
              </a:rPr>
              <a:t>	</a:t>
            </a:r>
            <a:r>
              <a:rPr lang="zh-CN" altLang="en-US" dirty="0">
                <a:latin typeface="Calibri" panose="020F0502020204030204" charset="0"/>
                <a:ea typeface="宋体" panose="02010600030101010101" pitchFamily="2" charset="-122"/>
              </a:rPr>
              <a:t>类型</a:t>
            </a:r>
            <a:r>
              <a:rPr lang="en-US" dirty="0">
                <a:latin typeface="Calibri" panose="020F0502020204030204" charset="0"/>
              </a:rPr>
              <a:t>	</a:t>
            </a:r>
            <a:r>
              <a:rPr lang="zh-CN" altLang="en-US" dirty="0">
                <a:latin typeface="Calibri" panose="020F0502020204030204" charset="0"/>
                <a:ea typeface="宋体" panose="02010600030101010101" pitchFamily="2" charset="-122"/>
              </a:rPr>
              <a:t>值</a:t>
            </a:r>
          </a:p>
          <a:p>
            <a:pPr marL="560705" lvl="1" indent="-222250" defTabSz="895350">
              <a:buFont typeface="Wingdings" panose="05000000000000000000" pitchFamily="2" charset="2"/>
              <a:buNone/>
              <a:tabLst>
                <a:tab pos="1943100" algn="l"/>
                <a:tab pos="3660775" algn="l"/>
              </a:tabLst>
            </a:pPr>
            <a:r>
              <a:rPr lang="en-US" sz="1800" b="1" dirty="0" err="1">
                <a:latin typeface="Courier New" panose="02070309020205020404" charset="0"/>
              </a:rPr>
              <a:t>val</a:t>
            </a:r>
            <a:r>
              <a:rPr lang="en-US" sz="1800" b="1" dirty="0">
                <a:latin typeface="Courier New" panose="02070309020205020404" charset="0"/>
              </a:rPr>
              <a:t>[4]	</a:t>
            </a:r>
            <a:r>
              <a:rPr lang="en-US" sz="1800" b="1" dirty="0" err="1">
                <a:latin typeface="Courier New" panose="02070309020205020404" charset="0"/>
              </a:rPr>
              <a:t>int</a:t>
            </a:r>
            <a:r>
              <a:rPr lang="en-US" sz="1800" b="1" dirty="0">
                <a:latin typeface="Courier New" panose="02070309020205020404" charset="0"/>
              </a:rPr>
              <a:t>	</a:t>
            </a:r>
            <a:r>
              <a:rPr lang="en-US" sz="1800" dirty="0">
                <a:latin typeface="Calibri" panose="020F0502020204030204" charset="0"/>
              </a:rPr>
              <a:t>3</a:t>
            </a:r>
          </a:p>
          <a:p>
            <a:pPr marL="560705" lvl="1" indent="-222250" defTabSz="895350">
              <a:buFont typeface="Wingdings" panose="05000000000000000000" pitchFamily="2" charset="2"/>
              <a:buNone/>
              <a:tabLst>
                <a:tab pos="1943100" algn="l"/>
                <a:tab pos="3660775" algn="l"/>
              </a:tabLst>
            </a:pPr>
            <a:r>
              <a:rPr lang="en-US" sz="1800" b="1" dirty="0" err="1">
                <a:latin typeface="Courier New" panose="02070309020205020404" charset="0"/>
              </a:rPr>
              <a:t>val</a:t>
            </a:r>
            <a:r>
              <a:rPr lang="en-US" sz="1800" b="1" dirty="0">
                <a:latin typeface="Courier New" panose="02070309020205020404" charset="0"/>
              </a:rPr>
              <a:t>	</a:t>
            </a:r>
            <a:r>
              <a:rPr lang="en-US" sz="1800" b="1" dirty="0" err="1">
                <a:latin typeface="Courier New" panose="02070309020205020404" charset="0"/>
              </a:rPr>
              <a:t>int</a:t>
            </a:r>
            <a:r>
              <a:rPr lang="en-US" sz="1800" b="1" dirty="0">
                <a:latin typeface="Courier New" panose="02070309020205020404" charset="0"/>
              </a:rPr>
              <a:t> *	</a:t>
            </a:r>
            <a:r>
              <a:rPr lang="en-US" sz="1800" i="1" dirty="0">
                <a:latin typeface="Calibri" panose="020F0502020204030204" charset="0"/>
              </a:rPr>
              <a:t>x</a:t>
            </a:r>
            <a:endParaRPr lang="en-US" sz="1800" dirty="0">
              <a:latin typeface="Calibri" panose="020F0502020204030204" charset="0"/>
            </a:endParaRPr>
          </a:p>
          <a:p>
            <a:pPr marL="560705" lvl="1" indent="-222250" defTabSz="895350">
              <a:buFont typeface="Wingdings" panose="05000000000000000000" pitchFamily="2" charset="2"/>
              <a:buNone/>
              <a:tabLst>
                <a:tab pos="1943100" algn="l"/>
                <a:tab pos="3660775" algn="l"/>
              </a:tabLst>
            </a:pPr>
            <a:r>
              <a:rPr lang="en-US" sz="1800" b="1" dirty="0">
                <a:latin typeface="Courier New" panose="02070309020205020404" charset="0"/>
              </a:rPr>
              <a:t>val+1</a:t>
            </a:r>
            <a:r>
              <a:rPr lang="en-US" sz="1800" b="1" dirty="0">
                <a:latin typeface="Calibri" panose="020F0502020204030204" charset="0"/>
              </a:rPr>
              <a:t>	</a:t>
            </a:r>
            <a:r>
              <a:rPr lang="en-US" sz="1800" b="1" dirty="0" err="1">
                <a:latin typeface="Courier New" panose="02070309020205020404" charset="0"/>
              </a:rPr>
              <a:t>int</a:t>
            </a:r>
            <a:r>
              <a:rPr lang="en-US" sz="1800" b="1" dirty="0">
                <a:latin typeface="Courier New" panose="02070309020205020404" charset="0"/>
              </a:rPr>
              <a:t> *	</a:t>
            </a:r>
            <a:r>
              <a:rPr lang="en-US" sz="1800" i="1" dirty="0">
                <a:latin typeface="Calibri" panose="020F0502020204030204" charset="0"/>
              </a:rPr>
              <a:t>x</a:t>
            </a:r>
            <a:r>
              <a:rPr lang="en-US" sz="1800" dirty="0">
                <a:latin typeface="Calibri" panose="020F0502020204030204" charset="0"/>
              </a:rPr>
              <a:t> + 4</a:t>
            </a:r>
          </a:p>
          <a:p>
            <a:pPr marL="560705" lvl="1" indent="-222250" defTabSz="895350">
              <a:buFont typeface="Wingdings" panose="05000000000000000000" pitchFamily="2" charset="2"/>
              <a:buNone/>
              <a:tabLst>
                <a:tab pos="1943100" algn="l"/>
                <a:tab pos="3660775" algn="l"/>
              </a:tabLst>
            </a:pPr>
            <a:r>
              <a:rPr lang="en-US" sz="1800" b="1" dirty="0">
                <a:latin typeface="Courier New" panose="02070309020205020404" charset="0"/>
              </a:rPr>
              <a:t>&amp;</a:t>
            </a:r>
            <a:r>
              <a:rPr lang="en-US" sz="1800" b="1" dirty="0" err="1">
                <a:latin typeface="Courier New" panose="02070309020205020404" charset="0"/>
              </a:rPr>
              <a:t>val</a:t>
            </a:r>
            <a:r>
              <a:rPr lang="en-US" sz="1800" b="1" dirty="0">
                <a:latin typeface="Courier New" panose="02070309020205020404" charset="0"/>
              </a:rPr>
              <a:t>[2]</a:t>
            </a:r>
            <a:r>
              <a:rPr lang="en-US" sz="1800" b="1" dirty="0">
                <a:latin typeface="Calibri" panose="020F0502020204030204" charset="0"/>
              </a:rPr>
              <a:t>	</a:t>
            </a:r>
            <a:r>
              <a:rPr lang="en-US" sz="1800" b="1" dirty="0" err="1">
                <a:latin typeface="Courier New" panose="02070309020205020404" charset="0"/>
              </a:rPr>
              <a:t>int</a:t>
            </a:r>
            <a:r>
              <a:rPr lang="en-US" sz="1800" b="1" dirty="0">
                <a:latin typeface="Courier New" panose="02070309020205020404" charset="0"/>
              </a:rPr>
              <a:t> *	</a:t>
            </a:r>
            <a:r>
              <a:rPr lang="en-US" sz="1800" i="1" dirty="0">
                <a:latin typeface="Calibri" panose="020F0502020204030204" charset="0"/>
              </a:rPr>
              <a:t>x</a:t>
            </a:r>
            <a:r>
              <a:rPr lang="en-US" sz="1800" dirty="0">
                <a:latin typeface="Calibri" panose="020F0502020204030204" charset="0"/>
              </a:rPr>
              <a:t> + 8</a:t>
            </a:r>
          </a:p>
          <a:p>
            <a:pPr marL="560705" lvl="1" indent="-222250" defTabSz="895350">
              <a:buFont typeface="Wingdings" panose="05000000000000000000" pitchFamily="2" charset="2"/>
              <a:buNone/>
              <a:tabLst>
                <a:tab pos="1943100" algn="l"/>
                <a:tab pos="3660775" algn="l"/>
              </a:tabLst>
            </a:pPr>
            <a:r>
              <a:rPr lang="en-US" sz="1800" b="1" dirty="0" err="1">
                <a:latin typeface="Courier New" panose="02070309020205020404" charset="0"/>
              </a:rPr>
              <a:t>val</a:t>
            </a:r>
            <a:r>
              <a:rPr lang="en-US" sz="1800" b="1" dirty="0">
                <a:latin typeface="Courier New" panose="02070309020205020404" charset="0"/>
              </a:rPr>
              <a:t>[5]</a:t>
            </a:r>
            <a:r>
              <a:rPr lang="en-US" sz="1800" b="1" dirty="0">
                <a:latin typeface="Calibri" panose="020F0502020204030204" charset="0"/>
              </a:rPr>
              <a:t>	</a:t>
            </a:r>
            <a:r>
              <a:rPr lang="en-US" sz="1800" b="1" dirty="0" err="1">
                <a:latin typeface="Courier New" panose="02070309020205020404" charset="0"/>
              </a:rPr>
              <a:t>int</a:t>
            </a:r>
            <a:r>
              <a:rPr lang="en-US" sz="1800" b="1" dirty="0">
                <a:latin typeface="Courier New" panose="02070309020205020404" charset="0"/>
              </a:rPr>
              <a:t>	</a:t>
            </a:r>
            <a:r>
              <a:rPr lang="en-US" sz="1800" dirty="0">
                <a:latin typeface="Calibri" panose="020F0502020204030204" charset="0"/>
              </a:rPr>
              <a:t>??</a:t>
            </a:r>
          </a:p>
          <a:p>
            <a:pPr marL="560705" lvl="1" indent="-222250" defTabSz="895350">
              <a:buFont typeface="Wingdings" panose="05000000000000000000" pitchFamily="2" charset="2"/>
              <a:buNone/>
              <a:tabLst>
                <a:tab pos="1943100" algn="l"/>
                <a:tab pos="3660775" algn="l"/>
              </a:tabLst>
            </a:pPr>
            <a:r>
              <a:rPr lang="en-US" sz="1800" b="1" dirty="0">
                <a:latin typeface="Courier New" panose="02070309020205020404" charset="0"/>
              </a:rPr>
              <a:t>*(val+1)</a:t>
            </a:r>
            <a:r>
              <a:rPr lang="en-US" sz="1800" b="1" dirty="0">
                <a:latin typeface="Calibri" panose="020F0502020204030204" charset="0"/>
              </a:rPr>
              <a:t>	</a:t>
            </a:r>
            <a:r>
              <a:rPr lang="en-US" sz="1800" b="1" dirty="0" err="1">
                <a:latin typeface="Courier New" panose="02070309020205020404" charset="0"/>
              </a:rPr>
              <a:t>int</a:t>
            </a:r>
            <a:r>
              <a:rPr lang="en-US" sz="1800" b="1" dirty="0">
                <a:latin typeface="Courier New" panose="02070309020205020404" charset="0"/>
              </a:rPr>
              <a:t>	</a:t>
            </a:r>
            <a:r>
              <a:rPr lang="en-US" sz="1800" dirty="0">
                <a:latin typeface="Calibri" panose="020F0502020204030204" charset="0"/>
              </a:rPr>
              <a:t>5</a:t>
            </a:r>
          </a:p>
          <a:p>
            <a:pPr marL="560705" lvl="1" indent="-222250" defTabSz="895350">
              <a:buFont typeface="Wingdings" panose="05000000000000000000" pitchFamily="2" charset="2"/>
              <a:buNone/>
              <a:tabLst>
                <a:tab pos="1943100" algn="l"/>
                <a:tab pos="3660775" algn="l"/>
              </a:tabLst>
            </a:pPr>
            <a:r>
              <a:rPr lang="en-US" sz="1800" b="1" dirty="0" err="1">
                <a:latin typeface="Courier New" panose="02070309020205020404" charset="0"/>
              </a:rPr>
              <a:t>val</a:t>
            </a:r>
            <a:r>
              <a:rPr lang="en-US" sz="1800" b="1" dirty="0">
                <a:latin typeface="Courier New" panose="02070309020205020404" charset="0"/>
              </a:rPr>
              <a:t> + </a:t>
            </a:r>
            <a:r>
              <a:rPr lang="en-US" sz="1800" b="1" i="1" dirty="0" err="1">
                <a:latin typeface="Calibri" panose="020F0502020204030204" charset="0"/>
              </a:rPr>
              <a:t>i</a:t>
            </a:r>
            <a:r>
              <a:rPr lang="en-US" sz="1800" b="1" dirty="0">
                <a:latin typeface="Calibri" panose="020F0502020204030204" charset="0"/>
              </a:rPr>
              <a:t>	</a:t>
            </a:r>
            <a:r>
              <a:rPr lang="en-US" sz="1800" b="1" dirty="0" err="1">
                <a:latin typeface="Courier New" panose="02070309020205020404" charset="0"/>
              </a:rPr>
              <a:t>int</a:t>
            </a:r>
            <a:r>
              <a:rPr lang="en-US" sz="1800" b="1" dirty="0">
                <a:latin typeface="Courier New" panose="02070309020205020404" charset="0"/>
              </a:rPr>
              <a:t> *	</a:t>
            </a:r>
            <a:r>
              <a:rPr lang="en-US" sz="1800" i="1" dirty="0">
                <a:latin typeface="Calibri" panose="020F0502020204030204" charset="0"/>
              </a:rPr>
              <a:t>x </a:t>
            </a:r>
            <a:r>
              <a:rPr lang="en-US" sz="1800" dirty="0">
                <a:latin typeface="Calibri" panose="020F0502020204030204" charset="0"/>
              </a:rPr>
              <a:t>+ 4</a:t>
            </a:r>
            <a:r>
              <a:rPr lang="en-US" sz="1800" i="1" dirty="0">
                <a:latin typeface="Calibri" panose="020F0502020204030204" charset="0"/>
              </a:rPr>
              <a:t> </a:t>
            </a:r>
            <a:r>
              <a:rPr lang="en-US" sz="1800" i="1" dirty="0" err="1">
                <a:latin typeface="Calibri" panose="020F0502020204030204" charset="0"/>
              </a:rPr>
              <a:t>i</a:t>
            </a:r>
            <a:endParaRPr lang="en-US" sz="1800" i="1" dirty="0">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1059">
                                            <p:txEl>
                                              <p:pRg st="1" end="1"/>
                                            </p:txEl>
                                          </p:spTgt>
                                        </p:tgtEl>
                                        <p:attrNameLst>
                                          <p:attrName>style.visibility</p:attrName>
                                        </p:attrNameLst>
                                      </p:cBhvr>
                                      <p:to>
                                        <p:strVal val="visible"/>
                                      </p:to>
                                    </p:set>
                                    <p:animEffect transition="in" filter="wipe(down)">
                                      <p:cBhvr>
                                        <p:cTn id="7" dur="500"/>
                                        <p:tgtEl>
                                          <p:spTgt spid="301059">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1059">
                                            <p:txEl>
                                              <p:pRg st="2" end="2"/>
                                            </p:txEl>
                                          </p:spTgt>
                                        </p:tgtEl>
                                        <p:attrNameLst>
                                          <p:attrName>style.visibility</p:attrName>
                                        </p:attrNameLst>
                                      </p:cBhvr>
                                      <p:to>
                                        <p:strVal val="visible"/>
                                      </p:to>
                                    </p:set>
                                    <p:animEffect transition="in" filter="wipe(down)">
                                      <p:cBhvr>
                                        <p:cTn id="10" dur="500"/>
                                        <p:tgtEl>
                                          <p:spTgt spid="301059">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01059">
                                            <p:txEl>
                                              <p:pRg st="3" end="3"/>
                                            </p:txEl>
                                          </p:spTgt>
                                        </p:tgtEl>
                                        <p:attrNameLst>
                                          <p:attrName>style.visibility</p:attrName>
                                        </p:attrNameLst>
                                      </p:cBhvr>
                                      <p:to>
                                        <p:strVal val="visible"/>
                                      </p:to>
                                    </p:set>
                                    <p:animEffect transition="in" filter="wipe(down)">
                                      <p:cBhvr>
                                        <p:cTn id="13" dur="500"/>
                                        <p:tgtEl>
                                          <p:spTgt spid="30105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0419"/>
                                        </p:tgtEl>
                                        <p:attrNameLst>
                                          <p:attrName>style.visibility</p:attrName>
                                        </p:attrNameLst>
                                      </p:cBhvr>
                                      <p:to>
                                        <p:strVal val="visible"/>
                                      </p:to>
                                    </p:set>
                                    <p:animEffect transition="in" filter="wipe(down)">
                                      <p:cBhvr>
                                        <p:cTn id="18" dur="500"/>
                                        <p:tgtEl>
                                          <p:spTgt spid="60419"/>
                                        </p:tgtEl>
                                      </p:cBhvr>
                                    </p:animEffect>
                                  </p:childTnLst>
                                </p:cTn>
                              </p:par>
                              <p:par>
                                <p:cTn id="19" presetID="22" presetClass="entr" presetSubtype="4" fill="hold" nodeType="withEffect">
                                  <p:stCondLst>
                                    <p:cond delay="0"/>
                                  </p:stCondLst>
                                  <p:childTnLst>
                                    <p:set>
                                      <p:cBhvr>
                                        <p:cTn id="20" dur="1" fill="hold">
                                          <p:stCondLst>
                                            <p:cond delay="0"/>
                                          </p:stCondLst>
                                        </p:cTn>
                                        <p:tgtEl>
                                          <p:spTgt spid="60420"/>
                                        </p:tgtEl>
                                        <p:attrNameLst>
                                          <p:attrName>style.visibility</p:attrName>
                                        </p:attrNameLst>
                                      </p:cBhvr>
                                      <p:to>
                                        <p:strVal val="visible"/>
                                      </p:to>
                                    </p:set>
                                    <p:animEffect transition="in" filter="wipe(down)">
                                      <p:cBhvr>
                                        <p:cTn id="21" dur="500"/>
                                        <p:tgtEl>
                                          <p:spTgt spid="604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0418">
                                            <p:txEl>
                                              <p:pRg st="1" end="1"/>
                                            </p:txEl>
                                          </p:spTgt>
                                        </p:tgtEl>
                                        <p:attrNameLst>
                                          <p:attrName>style.visibility</p:attrName>
                                        </p:attrNameLst>
                                      </p:cBhvr>
                                      <p:to>
                                        <p:strVal val="visible"/>
                                      </p:to>
                                    </p:set>
                                    <p:animEffect transition="in" filter="wipe(down)">
                                      <p:cBhvr>
                                        <p:cTn id="26" dur="500"/>
                                        <p:tgtEl>
                                          <p:spTgt spid="60418">
                                            <p:txEl>
                                              <p:pRg st="1" end="1"/>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60418">
                                            <p:txEl>
                                              <p:pRg st="2" end="2"/>
                                            </p:txEl>
                                          </p:spTgt>
                                        </p:tgtEl>
                                        <p:attrNameLst>
                                          <p:attrName>style.visibility</p:attrName>
                                        </p:attrNameLst>
                                      </p:cBhvr>
                                      <p:to>
                                        <p:strVal val="visible"/>
                                      </p:to>
                                    </p:set>
                                    <p:animEffect transition="in" filter="wipe(down)">
                                      <p:cBhvr>
                                        <p:cTn id="29" dur="500"/>
                                        <p:tgtEl>
                                          <p:spTgt spid="60418">
                                            <p:txEl>
                                              <p:pRg st="2" end="2"/>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60418">
                                            <p:txEl>
                                              <p:pRg st="3" end="3"/>
                                            </p:txEl>
                                          </p:spTgt>
                                        </p:tgtEl>
                                        <p:attrNameLst>
                                          <p:attrName>style.visibility</p:attrName>
                                        </p:attrNameLst>
                                      </p:cBhvr>
                                      <p:to>
                                        <p:strVal val="visible"/>
                                      </p:to>
                                    </p:set>
                                    <p:animEffect transition="in" filter="wipe(down)">
                                      <p:cBhvr>
                                        <p:cTn id="32" dur="500"/>
                                        <p:tgtEl>
                                          <p:spTgt spid="60418">
                                            <p:txEl>
                                              <p:pRg st="3" end="3"/>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60418">
                                            <p:txEl>
                                              <p:pRg st="4" end="4"/>
                                            </p:txEl>
                                          </p:spTgt>
                                        </p:tgtEl>
                                        <p:attrNameLst>
                                          <p:attrName>style.visibility</p:attrName>
                                        </p:attrNameLst>
                                      </p:cBhvr>
                                      <p:to>
                                        <p:strVal val="visible"/>
                                      </p:to>
                                    </p:set>
                                    <p:animEffect transition="in" filter="wipe(down)">
                                      <p:cBhvr>
                                        <p:cTn id="35" dur="500"/>
                                        <p:tgtEl>
                                          <p:spTgt spid="60418">
                                            <p:txEl>
                                              <p:pRg st="4" end="4"/>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60418">
                                            <p:txEl>
                                              <p:pRg st="5" end="5"/>
                                            </p:txEl>
                                          </p:spTgt>
                                        </p:tgtEl>
                                        <p:attrNameLst>
                                          <p:attrName>style.visibility</p:attrName>
                                        </p:attrNameLst>
                                      </p:cBhvr>
                                      <p:to>
                                        <p:strVal val="visible"/>
                                      </p:to>
                                    </p:set>
                                    <p:animEffect transition="in" filter="wipe(down)">
                                      <p:cBhvr>
                                        <p:cTn id="38" dur="500"/>
                                        <p:tgtEl>
                                          <p:spTgt spid="60418">
                                            <p:txEl>
                                              <p:pRg st="5" end="5"/>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60418">
                                            <p:txEl>
                                              <p:pRg st="6" end="6"/>
                                            </p:txEl>
                                          </p:spTgt>
                                        </p:tgtEl>
                                        <p:attrNameLst>
                                          <p:attrName>style.visibility</p:attrName>
                                        </p:attrNameLst>
                                      </p:cBhvr>
                                      <p:to>
                                        <p:strVal val="visible"/>
                                      </p:to>
                                    </p:set>
                                    <p:animEffect transition="in" filter="wipe(down)">
                                      <p:cBhvr>
                                        <p:cTn id="41" dur="500"/>
                                        <p:tgtEl>
                                          <p:spTgt spid="60418">
                                            <p:txEl>
                                              <p:pRg st="6" end="6"/>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60418">
                                            <p:txEl>
                                              <p:pRg st="7" end="7"/>
                                            </p:txEl>
                                          </p:spTgt>
                                        </p:tgtEl>
                                        <p:attrNameLst>
                                          <p:attrName>style.visibility</p:attrName>
                                        </p:attrNameLst>
                                      </p:cBhvr>
                                      <p:to>
                                        <p:strVal val="visible"/>
                                      </p:to>
                                    </p:set>
                                    <p:animEffect transition="in" filter="wipe(down)">
                                      <p:cBhvr>
                                        <p:cTn id="44" dur="500"/>
                                        <p:tgtEl>
                                          <p:spTgt spid="60418">
                                            <p:txEl>
                                              <p:pRg st="7" end="7"/>
                                            </p:txEl>
                                          </p:spTgt>
                                        </p:tgtEl>
                                      </p:cBhvr>
                                    </p:animEffect>
                                  </p:childTnLst>
                                </p:cTn>
                              </p:par>
                              <p:par>
                                <p:cTn id="45" presetID="22" presetClass="entr" presetSubtype="4" fill="hold" nodeType="withEffect">
                                  <p:stCondLst>
                                    <p:cond delay="0"/>
                                  </p:stCondLst>
                                  <p:childTnLst>
                                    <p:set>
                                      <p:cBhvr>
                                        <p:cTn id="46" dur="1" fill="hold">
                                          <p:stCondLst>
                                            <p:cond delay="0"/>
                                          </p:stCondLst>
                                        </p:cTn>
                                        <p:tgtEl>
                                          <p:spTgt spid="60418">
                                            <p:txEl>
                                              <p:pRg st="8" end="8"/>
                                            </p:txEl>
                                          </p:spTgt>
                                        </p:tgtEl>
                                        <p:attrNameLst>
                                          <p:attrName>style.visibility</p:attrName>
                                        </p:attrNameLst>
                                      </p:cBhvr>
                                      <p:to>
                                        <p:strVal val="visible"/>
                                      </p:to>
                                    </p:set>
                                    <p:animEffect transition="in" filter="wipe(down)">
                                      <p:cBhvr>
                                        <p:cTn id="47" dur="500"/>
                                        <p:tgtEl>
                                          <p:spTgt spid="6041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4275455"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ym typeface="+mn-ea"/>
              </a:rPr>
              <a:t>ASM</a:t>
            </a:r>
            <a:r>
              <a:rPr lang="zh-CN" altLang="en-US" sz="2800"/>
              <a:t>数组访问的例子</a:t>
            </a:r>
            <a:endParaRPr lang="en-US" altLang="zh-CN" sz="2800"/>
          </a:p>
        </p:txBody>
      </p:sp>
      <p:graphicFrame>
        <p:nvGraphicFramePr>
          <p:cNvPr id="4" name="Table 4"/>
          <p:cNvGraphicFramePr>
            <a:graphicFrameLocks noGrp="1"/>
          </p:cNvGraphicFramePr>
          <p:nvPr/>
        </p:nvGraphicFramePr>
        <p:xfrm>
          <a:off x="340508" y="1454294"/>
          <a:ext cx="8463456" cy="2966720"/>
        </p:xfrm>
        <a:graphic>
          <a:graphicData uri="http://schemas.openxmlformats.org/drawingml/2006/table">
            <a:tbl>
              <a:tblPr firstRow="1" bandRow="1">
                <a:tableStyleId>{1FECB4D8-DB02-4DC6-A0A2-4F2EBAE1DC90}</a:tableStyleId>
              </a:tblPr>
              <a:tblGrid>
                <a:gridCol w="1622694">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3744418">
                  <a:extLst>
                    <a:ext uri="{9D8B030D-6E8A-4147-A177-3AD203B41FA5}">
                      <a16:colId xmlns:a16="http://schemas.microsoft.com/office/drawing/2014/main" val="20003"/>
                    </a:ext>
                  </a:extLst>
                </a:gridCol>
              </a:tblGrid>
              <a:tr h="370840">
                <a:tc>
                  <a:txBody>
                    <a:bodyPr/>
                    <a:lstStyle/>
                    <a:p>
                      <a:r>
                        <a:rPr lang="zh-CN" altLang="en-US" dirty="0">
                          <a:solidFill>
                            <a:schemeClr val="tx1"/>
                          </a:solidFill>
                        </a:rPr>
                        <a:t>表达式</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9CC">
                        <a:alpha val="41000"/>
                      </a:srgbClr>
                    </a:solidFill>
                  </a:tcPr>
                </a:tc>
                <a:tc>
                  <a:txBody>
                    <a:bodyPr/>
                    <a:lstStyle/>
                    <a:p>
                      <a:r>
                        <a:rPr lang="zh-CN" altLang="en-US" dirty="0">
                          <a:solidFill>
                            <a:schemeClr val="tx1"/>
                          </a:solidFill>
                        </a:rPr>
                        <a:t>类型</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9CC">
                        <a:alpha val="41000"/>
                      </a:srgbClr>
                    </a:solidFill>
                  </a:tcPr>
                </a:tc>
                <a:tc>
                  <a:txBody>
                    <a:bodyPr/>
                    <a:lstStyle/>
                    <a:p>
                      <a:r>
                        <a:rPr lang="zh-CN" altLang="en-US" dirty="0">
                          <a:solidFill>
                            <a:schemeClr val="tx1"/>
                          </a:solidFill>
                        </a:rPr>
                        <a:t>值</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9CC">
                        <a:alpha val="50000"/>
                      </a:srgbClr>
                    </a:solidFill>
                  </a:tcPr>
                </a:tc>
                <a:tc>
                  <a:txBody>
                    <a:bodyPr/>
                    <a:lstStyle/>
                    <a:p>
                      <a:r>
                        <a:rPr lang="zh-CN" altLang="en-US" dirty="0">
                          <a:solidFill>
                            <a:schemeClr val="tx1"/>
                          </a:solidFill>
                        </a:rPr>
                        <a:t>汇编代码</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9CC">
                        <a:alpha val="38000"/>
                      </a:srgbClr>
                    </a:solidFill>
                  </a:tcPr>
                </a:tc>
                <a:extLst>
                  <a:ext uri="{0D108BD9-81ED-4DB2-BD59-A6C34878D82A}">
                    <a16:rowId xmlns:a16="http://schemas.microsoft.com/office/drawing/2014/main" val="10000"/>
                  </a:ext>
                </a:extLst>
              </a:tr>
              <a:tr h="370840">
                <a:tc>
                  <a:txBody>
                    <a:bodyPr/>
                    <a:lstStyle/>
                    <a:p>
                      <a:r>
                        <a:rPr lang="en-US" dirty="0">
                          <a:latin typeface="Courier"/>
                          <a:cs typeface="Courier"/>
                        </a:rPr>
                        <a:t>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int</a:t>
                      </a:r>
                      <a:r>
                        <a:rPr lang="en-US" dirty="0">
                          <a:latin typeface="Courier"/>
                          <a:cs typeface="Courier"/>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latin typeface="Times"/>
                          <a:cs typeface="Times"/>
                        </a:rPr>
                        <a:t>X</a:t>
                      </a:r>
                      <a:r>
                        <a:rPr lang="en-US" baseline="-25000" dirty="0">
                          <a:latin typeface="Times"/>
                          <a:cs typeface="Times"/>
                        </a:rPr>
                        <a:t>E</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movl</a:t>
                      </a:r>
                      <a:r>
                        <a:rPr lang="en-US" dirty="0">
                          <a:latin typeface="Courier"/>
                          <a:cs typeface="Courier"/>
                        </a:rPr>
                        <a:t> %</a:t>
                      </a:r>
                      <a:r>
                        <a:rPr lang="en-US" dirty="0" err="1">
                          <a:latin typeface="Courier"/>
                          <a:cs typeface="Courier"/>
                        </a:rPr>
                        <a:t>edx</a:t>
                      </a:r>
                      <a:r>
                        <a:rPr lang="en-US" dirty="0">
                          <a:latin typeface="Courier"/>
                          <a:cs typeface="Courier"/>
                        </a:rPr>
                        <a:t>,%</a:t>
                      </a:r>
                      <a:r>
                        <a:rPr lang="en-US" dirty="0" err="1">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r>
                        <a:rPr lang="en-US" dirty="0">
                          <a:latin typeface="Courier"/>
                          <a:cs typeface="Courier"/>
                        </a:rPr>
                        <a:t>E[0]</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int</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latin typeface="Times"/>
                          <a:cs typeface="Times"/>
                        </a:rPr>
                        <a:t>M[ X</a:t>
                      </a:r>
                      <a:r>
                        <a:rPr lang="en-US" baseline="-25000" dirty="0">
                          <a:latin typeface="Times"/>
                          <a:cs typeface="Times"/>
                        </a:rPr>
                        <a:t>E </a:t>
                      </a:r>
                      <a:r>
                        <a:rPr lang="en-US" baseline="0" dirty="0">
                          <a:latin typeface="Times"/>
                          <a:cs typeface="Times"/>
                        </a:rPr>
                        <a:t>]</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movl</a:t>
                      </a:r>
                      <a:r>
                        <a:rPr lang="en-US" dirty="0">
                          <a:latin typeface="Courier"/>
                          <a:cs typeface="Courier"/>
                        </a:rPr>
                        <a:t> (%</a:t>
                      </a:r>
                      <a:r>
                        <a:rPr lang="en-US" dirty="0" err="1">
                          <a:latin typeface="Courier"/>
                          <a:cs typeface="Courier"/>
                        </a:rPr>
                        <a:t>edx</a:t>
                      </a:r>
                      <a:r>
                        <a:rPr lang="en-US" dirty="0">
                          <a:latin typeface="Courier"/>
                          <a:cs typeface="Courier"/>
                        </a:rPr>
                        <a:t>),%</a:t>
                      </a:r>
                      <a:r>
                        <a:rPr lang="en-US" dirty="0" err="1">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r>
                        <a:rPr lang="en-US" dirty="0">
                          <a:latin typeface="Courier"/>
                          <a:cs typeface="Courier"/>
                        </a:rPr>
                        <a:t>E[</a:t>
                      </a:r>
                      <a:r>
                        <a:rPr lang="en-US" dirty="0" err="1">
                          <a:latin typeface="Courier"/>
                          <a:cs typeface="Courier"/>
                        </a:rPr>
                        <a:t>i</a:t>
                      </a:r>
                      <a:r>
                        <a:rPr lang="en-US" dirty="0">
                          <a:latin typeface="Courier"/>
                          <a:cs typeface="Courier"/>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int</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latin typeface="Times"/>
                          <a:cs typeface="Times"/>
                        </a:rPr>
                        <a:t>M[ X</a:t>
                      </a:r>
                      <a:r>
                        <a:rPr lang="en-US" baseline="-25000" dirty="0">
                          <a:latin typeface="Times"/>
                          <a:cs typeface="Times"/>
                        </a:rPr>
                        <a:t>E</a:t>
                      </a:r>
                      <a:r>
                        <a:rPr lang="en-US" baseline="0" dirty="0">
                          <a:latin typeface="Times"/>
                          <a:cs typeface="Times"/>
                        </a:rPr>
                        <a:t>+4 </a:t>
                      </a:r>
                      <a:r>
                        <a:rPr lang="en-US" baseline="0" dirty="0" err="1">
                          <a:latin typeface="Times"/>
                          <a:cs typeface="Times"/>
                        </a:rPr>
                        <a:t>i</a:t>
                      </a:r>
                      <a:r>
                        <a:rPr lang="en-US" baseline="0" dirty="0">
                          <a:latin typeface="Times"/>
                          <a:cs typeface="Times"/>
                        </a:rPr>
                        <a:t> ]</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movl</a:t>
                      </a:r>
                      <a:r>
                        <a:rPr lang="en-US" dirty="0">
                          <a:latin typeface="Courier"/>
                          <a:cs typeface="Courier"/>
                        </a:rPr>
                        <a:t> (%edx,%ecx,4),%</a:t>
                      </a:r>
                      <a:r>
                        <a:rPr lang="en-US" dirty="0" err="1">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r>
                        <a:rPr lang="en-US" dirty="0">
                          <a:latin typeface="Courier"/>
                          <a:cs typeface="Courier"/>
                        </a:rPr>
                        <a:t>&amp;E[2]</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int</a:t>
                      </a:r>
                      <a:r>
                        <a:rPr lang="en-US" dirty="0">
                          <a:latin typeface="Courier"/>
                          <a:cs typeface="Courier"/>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latin typeface="Times"/>
                          <a:cs typeface="Times"/>
                        </a:rPr>
                        <a:t>X</a:t>
                      </a:r>
                      <a:r>
                        <a:rPr lang="en-US" baseline="-25000" dirty="0">
                          <a:latin typeface="Times"/>
                          <a:cs typeface="Times"/>
                        </a:rPr>
                        <a:t>E</a:t>
                      </a:r>
                      <a:r>
                        <a:rPr lang="en-US" baseline="0" dirty="0">
                          <a:latin typeface="Times"/>
                          <a:cs typeface="Times"/>
                        </a:rPr>
                        <a:t> + 8</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leal</a:t>
                      </a:r>
                      <a:r>
                        <a:rPr lang="en-US" dirty="0">
                          <a:latin typeface="Courier"/>
                          <a:cs typeface="Courier"/>
                        </a:rPr>
                        <a:t> 8(%</a:t>
                      </a:r>
                      <a:r>
                        <a:rPr lang="en-US" dirty="0" err="1">
                          <a:latin typeface="Courier"/>
                          <a:cs typeface="Courier"/>
                        </a:rPr>
                        <a:t>edx</a:t>
                      </a:r>
                      <a:r>
                        <a:rPr lang="en-US" dirty="0">
                          <a:latin typeface="Courier"/>
                          <a:cs typeface="Courier"/>
                        </a:rPr>
                        <a:t>),%</a:t>
                      </a:r>
                      <a:r>
                        <a:rPr lang="en-US" dirty="0" err="1">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r>
                        <a:rPr lang="en-US" dirty="0">
                          <a:latin typeface="Courier"/>
                          <a:cs typeface="Courier"/>
                        </a:rPr>
                        <a:t>E+i-1</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int</a:t>
                      </a:r>
                      <a:r>
                        <a:rPr lang="en-US" dirty="0">
                          <a:latin typeface="Courier"/>
                          <a:cs typeface="Courier"/>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latin typeface="Times"/>
                          <a:cs typeface="Times"/>
                        </a:rPr>
                        <a:t>X</a:t>
                      </a:r>
                      <a:r>
                        <a:rPr lang="en-US" baseline="-25000" dirty="0">
                          <a:latin typeface="Times"/>
                          <a:cs typeface="Times"/>
                        </a:rPr>
                        <a:t>E</a:t>
                      </a:r>
                      <a:r>
                        <a:rPr lang="en-US" baseline="0" dirty="0">
                          <a:latin typeface="Times"/>
                          <a:cs typeface="Times"/>
                        </a:rPr>
                        <a:t> + 4 </a:t>
                      </a:r>
                      <a:r>
                        <a:rPr lang="en-US" baseline="0" dirty="0" err="1">
                          <a:latin typeface="Times"/>
                          <a:cs typeface="Times"/>
                        </a:rPr>
                        <a:t>i</a:t>
                      </a:r>
                      <a:r>
                        <a:rPr lang="en-US" baseline="0" dirty="0">
                          <a:latin typeface="Times"/>
                          <a:cs typeface="Times"/>
                        </a:rPr>
                        <a:t> – 4</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leal</a:t>
                      </a:r>
                      <a:r>
                        <a:rPr lang="en-US" dirty="0">
                          <a:latin typeface="Courier"/>
                          <a:cs typeface="Courier"/>
                        </a:rPr>
                        <a:t> -4(%edx,%ecx,4),%</a:t>
                      </a:r>
                      <a:r>
                        <a:rPr lang="en-US" dirty="0" err="1">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r>
                        <a:rPr lang="en-US" dirty="0">
                          <a:latin typeface="Courier"/>
                          <a:cs typeface="Courier"/>
                        </a:rPr>
                        <a:t>*(E+i-3)</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int</a:t>
                      </a:r>
                      <a:r>
                        <a:rPr lang="en-US" dirty="0">
                          <a:latin typeface="Courier"/>
                          <a:cs typeface="Courier"/>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latin typeface="Times"/>
                          <a:cs typeface="Times"/>
                        </a:rPr>
                        <a:t>M[ X</a:t>
                      </a:r>
                      <a:r>
                        <a:rPr lang="en-US" baseline="-25000" dirty="0">
                          <a:latin typeface="Times"/>
                          <a:cs typeface="Times"/>
                        </a:rPr>
                        <a:t>E</a:t>
                      </a:r>
                      <a:r>
                        <a:rPr lang="en-US" baseline="0" dirty="0">
                          <a:latin typeface="Times"/>
                          <a:cs typeface="Times"/>
                        </a:rPr>
                        <a:t>+ 4 </a:t>
                      </a:r>
                      <a:r>
                        <a:rPr lang="en-US" baseline="0" dirty="0" err="1">
                          <a:latin typeface="Times"/>
                          <a:cs typeface="Times"/>
                        </a:rPr>
                        <a:t>i</a:t>
                      </a:r>
                      <a:r>
                        <a:rPr lang="en-US" baseline="0" dirty="0">
                          <a:latin typeface="Times"/>
                          <a:cs typeface="Times"/>
                        </a:rPr>
                        <a:t> – 12 ]</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movl</a:t>
                      </a:r>
                      <a:r>
                        <a:rPr lang="en-US" dirty="0">
                          <a:latin typeface="Courier"/>
                          <a:cs typeface="Courier"/>
                        </a:rPr>
                        <a:t> -12(%edx,%ecx,4),%</a:t>
                      </a:r>
                      <a:r>
                        <a:rPr lang="en-US" dirty="0" err="1">
                          <a:latin typeface="Courier"/>
                          <a:cs typeface="Courier"/>
                        </a:rPr>
                        <a:t>eax</a:t>
                      </a:r>
                      <a:r>
                        <a:rPr lang="en-US" baseline="0" dirty="0">
                          <a:latin typeface="Courier"/>
                          <a:cs typeface="Courier"/>
                        </a:rPr>
                        <a:t> </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0840">
                <a:tc>
                  <a:txBody>
                    <a:bodyPr/>
                    <a:lstStyle/>
                    <a:p>
                      <a:r>
                        <a:rPr lang="en-US" dirty="0">
                          <a:latin typeface="Courier"/>
                          <a:cs typeface="Courier"/>
                        </a:rPr>
                        <a:t>&amp;E[</a:t>
                      </a:r>
                      <a:r>
                        <a:rPr lang="en-US" dirty="0" err="1">
                          <a:latin typeface="Courier"/>
                          <a:cs typeface="Courier"/>
                        </a:rPr>
                        <a:t>i</a:t>
                      </a:r>
                      <a:r>
                        <a:rPr lang="en-US" dirty="0">
                          <a:latin typeface="Courier"/>
                          <a:cs typeface="Courier"/>
                        </a:rPr>
                        <a:t>]-E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int</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Times"/>
                          <a:cs typeface="Times"/>
                        </a:rPr>
                        <a:t>i</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Courier"/>
                          <a:cs typeface="Courier"/>
                        </a:rPr>
                        <a:t>movl</a:t>
                      </a:r>
                      <a:r>
                        <a:rPr lang="en-US" dirty="0">
                          <a:latin typeface="Courier"/>
                          <a:cs typeface="Courier"/>
                        </a:rPr>
                        <a:t> %</a:t>
                      </a:r>
                      <a:r>
                        <a:rPr lang="en-US" dirty="0" err="1">
                          <a:latin typeface="Courier"/>
                          <a:cs typeface="Courier"/>
                        </a:rPr>
                        <a:t>ecx</a:t>
                      </a:r>
                      <a:r>
                        <a:rPr lang="en-US" dirty="0">
                          <a:latin typeface="Courier"/>
                          <a:cs typeface="Courier"/>
                        </a:rPr>
                        <a:t>,%</a:t>
                      </a:r>
                      <a:r>
                        <a:rPr lang="en-US" dirty="0" err="1">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6" name="TextBox 2"/>
          <p:cNvSpPr txBox="1"/>
          <p:nvPr/>
        </p:nvSpPr>
        <p:spPr>
          <a:xfrm>
            <a:off x="970072" y="4964782"/>
            <a:ext cx="6689479" cy="1291590"/>
          </a:xfrm>
          <a:prstGeom prst="rect">
            <a:avLst/>
          </a:prstGeom>
          <a:noFill/>
        </p:spPr>
        <p:txBody>
          <a:bodyPr wrap="square" rtlCol="0">
            <a:spAutoFit/>
          </a:bodyPr>
          <a:lstStyle/>
          <a:p>
            <a:r>
              <a:rPr lang="en-US" sz="1800" b="0" dirty="0">
                <a:latin typeface="Times"/>
                <a:cs typeface="Times"/>
              </a:rPr>
              <a:t>X</a:t>
            </a:r>
            <a:r>
              <a:rPr lang="en-US" sz="1800" b="0" baseline="-25000" dirty="0">
                <a:latin typeface="Times"/>
                <a:cs typeface="Times"/>
              </a:rPr>
              <a:t>E</a:t>
            </a:r>
            <a:r>
              <a:rPr lang="en-US" sz="1800" b="0" dirty="0">
                <a:latin typeface="Times"/>
                <a:cs typeface="Times"/>
              </a:rPr>
              <a:t> 	 </a:t>
            </a:r>
            <a:r>
              <a:rPr lang="zh-CN" altLang="en-US" sz="1800" b="0" dirty="0">
                <a:latin typeface="Times"/>
                <a:cs typeface="Times"/>
              </a:rPr>
              <a:t>地址</a:t>
            </a:r>
            <a:r>
              <a:rPr lang="en-US" sz="1800" b="0" dirty="0">
                <a:latin typeface="Times"/>
                <a:cs typeface="Times"/>
              </a:rPr>
              <a:t> </a:t>
            </a:r>
          </a:p>
          <a:p>
            <a:r>
              <a:rPr lang="en-US" sz="1800" b="0" dirty="0">
                <a:latin typeface="Times"/>
                <a:cs typeface="Times"/>
              </a:rPr>
              <a:t>M [ ]	 </a:t>
            </a:r>
            <a:r>
              <a:rPr lang="zh-CN" altLang="en-US" sz="1800" b="0" dirty="0">
                <a:latin typeface="Times"/>
                <a:cs typeface="Times"/>
              </a:rPr>
              <a:t>地址中存的值</a:t>
            </a:r>
          </a:p>
          <a:p>
            <a:endParaRPr lang="en-US" sz="1800" b="0" dirty="0">
              <a:latin typeface="Times"/>
              <a:cs typeface="Times"/>
            </a:endParaRPr>
          </a:p>
          <a:p>
            <a:r>
              <a:rPr lang="en-US" sz="2400" b="0" dirty="0">
                <a:solidFill>
                  <a:srgbClr val="FF0000"/>
                </a:solidFill>
                <a:latin typeface="Times"/>
                <a:cs typeface="Times"/>
              </a:rPr>
              <a:t>A[</a:t>
            </a:r>
            <a:r>
              <a:rPr lang="en-US" sz="2400" b="0" dirty="0" err="1">
                <a:solidFill>
                  <a:srgbClr val="FF0000"/>
                </a:solidFill>
                <a:latin typeface="Times"/>
                <a:cs typeface="Times"/>
              </a:rPr>
              <a:t>i</a:t>
            </a:r>
            <a:r>
              <a:rPr lang="en-US" sz="2400" b="0" dirty="0">
                <a:solidFill>
                  <a:srgbClr val="FF0000"/>
                </a:solidFill>
                <a:latin typeface="Times"/>
                <a:cs typeface="Times"/>
              </a:rPr>
              <a:t>] =&gt; *(</a:t>
            </a:r>
            <a:r>
              <a:rPr lang="en-US" sz="2400" b="0" dirty="0" err="1">
                <a:solidFill>
                  <a:srgbClr val="FF0000"/>
                </a:solidFill>
                <a:latin typeface="Times"/>
                <a:cs typeface="Times"/>
              </a:rPr>
              <a:t>A+i</a:t>
            </a:r>
            <a:r>
              <a:rPr lang="en-US" sz="2400" b="0" dirty="0">
                <a:solidFill>
                  <a:srgbClr val="FF0000"/>
                </a:solidFill>
                <a:latin typeface="Times"/>
                <a:cs typeface="Times"/>
              </a:rPr>
              <a:t>)</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246888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填写例子</a:t>
            </a:r>
            <a:endParaRPr lang="en-US" altLang="zh-CN" sz="2800"/>
          </a:p>
        </p:txBody>
      </p:sp>
      <p:pic>
        <p:nvPicPr>
          <p:cNvPr id="756739" name="Picture 3"/>
          <p:cNvPicPr>
            <a:picLocks noChangeAspect="1" noChangeArrowheads="1"/>
          </p:cNvPicPr>
          <p:nvPr/>
        </p:nvPicPr>
        <p:blipFill>
          <a:blip r:embed="rId2"/>
          <a:srcRect/>
          <a:stretch>
            <a:fillRect/>
          </a:stretch>
        </p:blipFill>
        <p:spPr bwMode="auto">
          <a:xfrm>
            <a:off x="592455" y="1656080"/>
            <a:ext cx="8196580" cy="3710940"/>
          </a:xfrm>
          <a:prstGeom prst="rect">
            <a:avLst/>
          </a:prstGeom>
          <a:noFill/>
        </p:spPr>
      </p:pic>
      <p:sp>
        <p:nvSpPr>
          <p:cNvPr id="6" name="矩形 5"/>
          <p:cNvSpPr/>
          <p:nvPr/>
        </p:nvSpPr>
        <p:spPr>
          <a:xfrm>
            <a:off x="4097020" y="2762885"/>
            <a:ext cx="4704715" cy="26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56739"/>
                                        </p:tgtEl>
                                        <p:attrNameLst>
                                          <p:attrName>style.visibility</p:attrName>
                                        </p:attrNameLst>
                                      </p:cBhvr>
                                      <p:to>
                                        <p:strVal val="visible"/>
                                      </p:to>
                                    </p:set>
                                    <p:animEffect transition="in" filter="blinds(horizontal)">
                                      <p:cBhvr>
                                        <p:cTn id="7" dur="500"/>
                                        <p:tgtEl>
                                          <p:spTgt spid="756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177619" y="543136"/>
            <a:ext cx="2498725"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GCC使用举例</a:t>
            </a:r>
          </a:p>
        </p:txBody>
      </p:sp>
      <p:grpSp>
        <p:nvGrpSpPr>
          <p:cNvPr id="4" name="组合 3"/>
          <p:cNvGrpSpPr/>
          <p:nvPr/>
        </p:nvGrpSpPr>
        <p:grpSpPr>
          <a:xfrm>
            <a:off x="3971657" y="637760"/>
            <a:ext cx="975830" cy="975830"/>
            <a:chOff x="2262782" y="1446400"/>
            <a:chExt cx="1301106" cy="1301106"/>
          </a:xfrm>
        </p:grpSpPr>
        <p:sp>
          <p:nvSpPr>
            <p:cNvPr id="5" name="椭圆 4"/>
            <p:cNvSpPr/>
            <p:nvPr/>
          </p:nvSpPr>
          <p:spPr>
            <a:xfrm>
              <a:off x="2262782" y="1446400"/>
              <a:ext cx="1301106" cy="130110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grpSp>
      <p:sp>
        <p:nvSpPr>
          <p:cNvPr id="22" name="椭圆 21"/>
          <p:cNvSpPr/>
          <p:nvPr/>
        </p:nvSpPr>
        <p:spPr>
          <a:xfrm>
            <a:off x="2382811" y="2929533"/>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3" name="椭圆 22"/>
          <p:cNvSpPr/>
          <p:nvPr/>
        </p:nvSpPr>
        <p:spPr>
          <a:xfrm>
            <a:off x="2382811" y="3834612"/>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 name="矩形 5"/>
          <p:cNvSpPr/>
          <p:nvPr/>
        </p:nvSpPr>
        <p:spPr>
          <a:xfrm>
            <a:off x="0" y="1155541"/>
            <a:ext cx="3759518"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7" name="矩形 6"/>
          <p:cNvSpPr/>
          <p:nvPr/>
        </p:nvSpPr>
        <p:spPr>
          <a:xfrm>
            <a:off x="5109504" y="1155612"/>
            <a:ext cx="4023066" cy="6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8" name="矩形 7"/>
          <p:cNvSpPr/>
          <p:nvPr/>
        </p:nvSpPr>
        <p:spPr>
          <a:xfrm>
            <a:off x="0" y="13642"/>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865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05187" name="Rectangle 3"/>
          <p:cNvSpPr>
            <a:spLocks noGrp="1" noChangeArrowheads="1"/>
          </p:cNvSpPr>
          <p:nvPr/>
        </p:nvSpPr>
        <p:spPr>
          <a:xfrm>
            <a:off x="2369820" y="1499235"/>
            <a:ext cx="7038975" cy="1283335"/>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a:lnSpc>
                <a:spcPct val="105000"/>
              </a:lnSpc>
            </a:pPr>
            <a:r>
              <a:rPr lang="zh-CN" altLang="en-US" dirty="0">
                <a:latin typeface="黑体" panose="02010609060101010101" charset="-122"/>
                <a:ea typeface="黑体" panose="02010609060101010101" charset="-122"/>
              </a:rPr>
              <a:t>两个源程序文件</a:t>
            </a:r>
            <a:r>
              <a:rPr lang="en-US" altLang="zh-CN" dirty="0">
                <a:latin typeface="黑体" panose="02010609060101010101" charset="-122"/>
                <a:ea typeface="黑体" panose="02010609060101010101" charset="-122"/>
              </a:rPr>
              <a:t>test1.c</a:t>
            </a:r>
            <a:r>
              <a:rPr lang="zh-CN" altLang="en-US" dirty="0">
                <a:latin typeface="黑体" panose="02010609060101010101" charset="-122"/>
                <a:ea typeface="黑体" panose="02010609060101010101" charset="-122"/>
              </a:rPr>
              <a:t>和</a:t>
            </a:r>
            <a:r>
              <a:rPr lang="en-US" altLang="zh-CN" dirty="0">
                <a:latin typeface="黑体" panose="02010609060101010101" charset="-122"/>
                <a:ea typeface="黑体" panose="02010609060101010101" charset="-122"/>
              </a:rPr>
              <a:t>test2.c</a:t>
            </a:r>
            <a:r>
              <a:rPr lang="zh-CN" altLang="en-US" dirty="0">
                <a:latin typeface="黑体" panose="02010609060101010101" charset="-122"/>
                <a:ea typeface="黑体" panose="02010609060101010101" charset="-122"/>
              </a:rPr>
              <a:t>，最终生成</a:t>
            </a:r>
          </a:p>
          <a:p>
            <a:pPr marL="0" indent="0">
              <a:lnSpc>
                <a:spcPct val="105000"/>
              </a:lnSpc>
              <a:buNone/>
            </a:pPr>
            <a:r>
              <a:rPr lang="zh-CN" altLang="en-US" dirty="0">
                <a:latin typeface="黑体" panose="02010609060101010101" charset="-122"/>
                <a:ea typeface="黑体" panose="02010609060101010101" charset="-122"/>
              </a:rPr>
              <a:t>可执行文件为</a:t>
            </a:r>
            <a:r>
              <a:rPr lang="en-US" altLang="zh-CN" dirty="0">
                <a:latin typeface="黑体" panose="02010609060101010101" charset="-122"/>
                <a:ea typeface="黑体" panose="02010609060101010101" charset="-122"/>
              </a:rPr>
              <a:t>test</a:t>
            </a:r>
          </a:p>
          <a:p>
            <a:pPr lvl="1">
              <a:lnSpc>
                <a:spcPct val="105000"/>
              </a:lnSpc>
              <a:buFontTx/>
              <a:buNone/>
            </a:pPr>
            <a:r>
              <a:rPr lang="en-US" altLang="zh-CN" dirty="0" err="1">
                <a:solidFill>
                  <a:srgbClr val="E7AA9C"/>
                </a:solidFill>
                <a:latin typeface="黑体" panose="02010609060101010101" charset="-122"/>
                <a:ea typeface="黑体" panose="02010609060101010101" charset="-122"/>
              </a:rPr>
              <a:t>gcc</a:t>
            </a:r>
            <a:r>
              <a:rPr lang="en-US" altLang="zh-CN" dirty="0">
                <a:solidFill>
                  <a:srgbClr val="E7AA9C"/>
                </a:solidFill>
                <a:latin typeface="黑体" panose="02010609060101010101" charset="-122"/>
                <a:ea typeface="黑体" panose="02010609060101010101" charset="-122"/>
              </a:rPr>
              <a:t> -O1 test1.c test2.c -o test</a:t>
            </a:r>
          </a:p>
          <a:p>
            <a:pPr>
              <a:lnSpc>
                <a:spcPct val="105000"/>
              </a:lnSpc>
            </a:pPr>
            <a:r>
              <a:rPr lang="zh-CN" altLang="en-US" dirty="0">
                <a:latin typeface="黑体" panose="02010609060101010101" charset="-122"/>
                <a:ea typeface="黑体" panose="02010609060101010101" charset="-122"/>
              </a:rPr>
              <a:t>选项</a:t>
            </a:r>
            <a:r>
              <a:rPr lang="en-US" altLang="zh-CN" dirty="0">
                <a:latin typeface="黑体" panose="02010609060101010101" charset="-122"/>
                <a:ea typeface="黑体" panose="02010609060101010101" charset="-122"/>
              </a:rPr>
              <a:t>-O1</a:t>
            </a:r>
            <a:r>
              <a:rPr lang="zh-CN" altLang="en-US" dirty="0">
                <a:latin typeface="黑体" panose="02010609060101010101" charset="-122"/>
                <a:ea typeface="黑体" panose="02010609060101010101" charset="-122"/>
              </a:rPr>
              <a:t>表示一级优化，</a:t>
            </a:r>
            <a:r>
              <a:rPr lang="en-US" altLang="zh-CN" dirty="0">
                <a:latin typeface="黑体" panose="02010609060101010101" charset="-122"/>
                <a:ea typeface="黑体" panose="02010609060101010101" charset="-122"/>
              </a:rPr>
              <a:t>-O2</a:t>
            </a:r>
            <a:r>
              <a:rPr lang="zh-CN" altLang="en-US" dirty="0">
                <a:latin typeface="黑体" panose="02010609060101010101" charset="-122"/>
                <a:ea typeface="黑体" panose="02010609060101010101" charset="-122"/>
              </a:rPr>
              <a:t>为二级优化，选项</a:t>
            </a:r>
          </a:p>
          <a:p>
            <a:pPr marL="0" indent="0">
              <a:lnSpc>
                <a:spcPct val="105000"/>
              </a:lnSpc>
              <a:buNone/>
            </a:pPr>
            <a:r>
              <a:rPr lang="en-US" altLang="zh-CN" dirty="0">
                <a:latin typeface="黑体" panose="02010609060101010101" charset="-122"/>
                <a:ea typeface="黑体" panose="02010609060101010101" charset="-122"/>
              </a:rPr>
              <a:t>-o</a:t>
            </a:r>
            <a:r>
              <a:rPr lang="zh-CN" altLang="en-US" dirty="0">
                <a:latin typeface="黑体" panose="02010609060101010101" charset="-122"/>
                <a:ea typeface="黑体" panose="02010609060101010101" charset="-122"/>
              </a:rPr>
              <a:t>指出输出文件名</a:t>
            </a:r>
          </a:p>
          <a:p>
            <a:pPr>
              <a:lnSpc>
                <a:spcPct val="105000"/>
              </a:lnSpc>
            </a:pPr>
            <a:r>
              <a:rPr lang="zh-CN" altLang="en-US" dirty="0">
                <a:latin typeface="黑体" panose="02010609060101010101" charset="-122"/>
                <a:ea typeface="黑体" panose="02010609060101010101" charset="-122"/>
              </a:rPr>
              <a:t>目标文件可用“</a:t>
            </a:r>
            <a:r>
              <a:rPr lang="en-US" altLang="zh-CN" dirty="0" err="1">
                <a:latin typeface="黑体" panose="02010609060101010101" charset="-122"/>
                <a:ea typeface="黑体" panose="02010609060101010101" charset="-122"/>
              </a:rPr>
              <a:t>objdump</a:t>
            </a:r>
            <a:r>
              <a:rPr lang="en-US" altLang="zh-CN" dirty="0">
                <a:latin typeface="黑体" panose="02010609060101010101" charset="-122"/>
                <a:ea typeface="黑体" panose="02010609060101010101" charset="-122"/>
              </a:rPr>
              <a:t> -d </a:t>
            </a:r>
            <a:r>
              <a:rPr lang="en-US" altLang="zh-CN" dirty="0" err="1">
                <a:latin typeface="黑体" panose="02010609060101010101" charset="-122"/>
                <a:ea typeface="黑体" panose="02010609060101010101" charset="-122"/>
              </a:rPr>
              <a:t>test.o</a:t>
            </a:r>
            <a:r>
              <a:rPr lang="en-US" altLang="zh-CN" dirty="0">
                <a:latin typeface="黑体" panose="02010609060101010101" charset="-122"/>
                <a:ea typeface="黑体" panose="02010609060101010101" charset="-122"/>
              </a:rPr>
              <a:t>” </a:t>
            </a:r>
            <a:r>
              <a:rPr lang="zh-CN" altLang="en-US" dirty="0">
                <a:solidFill>
                  <a:srgbClr val="ED7D31"/>
                </a:solidFill>
                <a:latin typeface="黑体" panose="02010609060101010101" charset="-122"/>
                <a:ea typeface="黑体" panose="02010609060101010101" charset="-122"/>
              </a:rPr>
              <a:t>反汇编</a:t>
            </a:r>
          </a:p>
          <a:p>
            <a:pPr marL="0" indent="0">
              <a:lnSpc>
                <a:spcPct val="105000"/>
              </a:lnSpc>
              <a:buNone/>
            </a:pPr>
            <a:r>
              <a:rPr lang="zh-CN" altLang="en-US" dirty="0">
                <a:latin typeface="黑体" panose="02010609060101010101" charset="-122"/>
                <a:ea typeface="黑体" panose="02010609060101010101" charset="-122"/>
              </a:rPr>
              <a:t>为</a:t>
            </a:r>
            <a:r>
              <a:rPr lang="zh-CN" altLang="en-US" dirty="0">
                <a:solidFill>
                  <a:srgbClr val="ED7D31"/>
                </a:solidFill>
                <a:latin typeface="黑体" panose="02010609060101010101" charset="-122"/>
                <a:ea typeface="黑体" panose="02010609060101010101" charset="-122"/>
              </a:rPr>
              <a:t>汇编语言程序</a:t>
            </a:r>
          </a:p>
        </p:txBody>
      </p:sp>
      <p:sp>
        <p:nvSpPr>
          <p:cNvPr id="9" name="椭圆 8"/>
          <p:cNvSpPr/>
          <p:nvPr/>
        </p:nvSpPr>
        <p:spPr>
          <a:xfrm>
            <a:off x="2382811" y="1613382"/>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cxnSp>
        <p:nvCxnSpPr>
          <p:cNvPr id="10" name="肘形连接符 9"/>
          <p:cNvCxnSpPr/>
          <p:nvPr/>
        </p:nvCxnSpPr>
        <p:spPr>
          <a:xfrm flipV="1">
            <a:off x="461010" y="5609749"/>
            <a:ext cx="3434239" cy="377190"/>
          </a:xfrm>
          <a:prstGeom prst="bentConnector3">
            <a:avLst>
              <a:gd name="adj1" fmla="val 50007"/>
            </a:avLst>
          </a:prstGeom>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flipV="1">
            <a:off x="2950845" y="5159216"/>
            <a:ext cx="1920240" cy="455295"/>
          </a:xfrm>
          <a:prstGeom prst="bentConnector3">
            <a:avLst>
              <a:gd name="adj1" fmla="val 50025"/>
            </a:avLst>
          </a:prstGeom>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flipV="1">
            <a:off x="4130040" y="4827746"/>
            <a:ext cx="3150870" cy="331470"/>
          </a:xfrm>
          <a:prstGeom prst="bentConnector3">
            <a:avLst>
              <a:gd name="adj1" fmla="val 50015"/>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65125" y="5671820"/>
            <a:ext cx="1854835" cy="299085"/>
          </a:xfrm>
          <a:prstGeom prst="rect">
            <a:avLst/>
          </a:prstGeom>
          <a:noFill/>
        </p:spPr>
        <p:txBody>
          <a:bodyPr wrap="square" rtlCol="0">
            <a:spAutoFit/>
          </a:bodyPr>
          <a:lstStyle/>
          <a:p>
            <a:r>
              <a:rPr lang="en-US" altLang="zh-CN" sz="1350"/>
              <a:t>gcc-E test.c -o test.i</a:t>
            </a:r>
            <a:endParaRPr lang="zh-CN" altLang="en-US" sz="1350"/>
          </a:p>
        </p:txBody>
      </p:sp>
      <p:sp>
        <p:nvSpPr>
          <p:cNvPr id="15" name="文本框 14"/>
          <p:cNvSpPr txBox="1"/>
          <p:nvPr/>
        </p:nvSpPr>
        <p:spPr>
          <a:xfrm>
            <a:off x="2086610" y="5332730"/>
            <a:ext cx="2091690" cy="299085"/>
          </a:xfrm>
          <a:prstGeom prst="rect">
            <a:avLst/>
          </a:prstGeom>
          <a:noFill/>
        </p:spPr>
        <p:txBody>
          <a:bodyPr wrap="square" rtlCol="0">
            <a:spAutoFit/>
          </a:bodyPr>
          <a:lstStyle/>
          <a:p>
            <a:r>
              <a:rPr lang="en-US" altLang="zh-CN" sz="1350"/>
              <a:t>gcc-S test.i -o test.s</a:t>
            </a:r>
            <a:endParaRPr lang="zh-CN" altLang="en-US" sz="1350"/>
          </a:p>
        </p:txBody>
      </p:sp>
      <p:sp>
        <p:nvSpPr>
          <p:cNvPr id="25" name="文本框 24"/>
          <p:cNvSpPr txBox="1"/>
          <p:nvPr/>
        </p:nvSpPr>
        <p:spPr>
          <a:xfrm>
            <a:off x="3849529" y="4863941"/>
            <a:ext cx="1928813" cy="299085"/>
          </a:xfrm>
          <a:prstGeom prst="rect">
            <a:avLst/>
          </a:prstGeom>
          <a:noFill/>
        </p:spPr>
        <p:txBody>
          <a:bodyPr wrap="square" rtlCol="0">
            <a:spAutoFit/>
          </a:bodyPr>
          <a:lstStyle/>
          <a:p>
            <a:r>
              <a:rPr lang="en-US" altLang="zh-CN" sz="1350"/>
              <a:t>gcc-c test.s -o test.o</a:t>
            </a:r>
            <a:endParaRPr lang="zh-CN" altLang="en-US" sz="1350"/>
          </a:p>
        </p:txBody>
      </p:sp>
      <p:sp>
        <p:nvSpPr>
          <p:cNvPr id="26" name="文本框 25"/>
          <p:cNvSpPr txBox="1"/>
          <p:nvPr/>
        </p:nvSpPr>
        <p:spPr>
          <a:xfrm>
            <a:off x="5641181" y="4551521"/>
            <a:ext cx="1928813" cy="299085"/>
          </a:xfrm>
          <a:prstGeom prst="rect">
            <a:avLst/>
          </a:prstGeom>
          <a:noFill/>
        </p:spPr>
        <p:txBody>
          <a:bodyPr wrap="square" rtlCol="0">
            <a:spAutoFit/>
          </a:bodyPr>
          <a:lstStyle/>
          <a:p>
            <a:r>
              <a:rPr lang="en-US" altLang="zh-CN" sz="1350"/>
              <a:t>gcc- test.o -o test</a:t>
            </a:r>
            <a:endParaRPr lang="zh-CN" altLang="en-US" sz="1350"/>
          </a:p>
        </p:txBody>
      </p:sp>
      <p:sp>
        <p:nvSpPr>
          <p:cNvPr id="27" name="文本框 26"/>
          <p:cNvSpPr txBox="1"/>
          <p:nvPr/>
        </p:nvSpPr>
        <p:spPr>
          <a:xfrm>
            <a:off x="469583" y="6071711"/>
            <a:ext cx="1784509" cy="299085"/>
          </a:xfrm>
          <a:prstGeom prst="rect">
            <a:avLst/>
          </a:prstGeom>
          <a:noFill/>
        </p:spPr>
        <p:txBody>
          <a:bodyPr wrap="square" rtlCol="0">
            <a:spAutoFit/>
          </a:bodyPr>
          <a:lstStyle/>
          <a:p>
            <a:r>
              <a:rPr lang="zh-CN" altLang="zh-CN" sz="1350"/>
              <a:t>预处理（预处理器）</a:t>
            </a:r>
            <a:endParaRPr lang="en-US" altLang="zh-CN" sz="1350"/>
          </a:p>
        </p:txBody>
      </p:sp>
      <p:sp>
        <p:nvSpPr>
          <p:cNvPr id="28" name="文本框 27"/>
          <p:cNvSpPr txBox="1"/>
          <p:nvPr/>
        </p:nvSpPr>
        <p:spPr>
          <a:xfrm>
            <a:off x="2195513" y="5694521"/>
            <a:ext cx="2124551" cy="299085"/>
          </a:xfrm>
          <a:prstGeom prst="rect">
            <a:avLst/>
          </a:prstGeom>
          <a:noFill/>
        </p:spPr>
        <p:txBody>
          <a:bodyPr wrap="square" rtlCol="0">
            <a:spAutoFit/>
          </a:bodyPr>
          <a:lstStyle/>
          <a:p>
            <a:r>
              <a:rPr lang="zh-CN" altLang="en-US" sz="1350"/>
              <a:t>编译成汇编代码（编译器）</a:t>
            </a:r>
          </a:p>
        </p:txBody>
      </p:sp>
      <p:sp>
        <p:nvSpPr>
          <p:cNvPr id="30" name="文本框 29"/>
          <p:cNvSpPr txBox="1"/>
          <p:nvPr/>
        </p:nvSpPr>
        <p:spPr>
          <a:xfrm>
            <a:off x="3921443" y="5237321"/>
            <a:ext cx="2781776" cy="299085"/>
          </a:xfrm>
          <a:prstGeom prst="rect">
            <a:avLst/>
          </a:prstGeom>
          <a:noFill/>
        </p:spPr>
        <p:txBody>
          <a:bodyPr wrap="square" rtlCol="0">
            <a:spAutoFit/>
          </a:bodyPr>
          <a:lstStyle/>
          <a:p>
            <a:r>
              <a:rPr lang="zh-CN" altLang="en-US" sz="1350"/>
              <a:t>生成可重定位目标程序（汇编器）</a:t>
            </a:r>
          </a:p>
        </p:txBody>
      </p:sp>
      <p:sp>
        <p:nvSpPr>
          <p:cNvPr id="31" name="文本框 30"/>
          <p:cNvSpPr txBox="1"/>
          <p:nvPr/>
        </p:nvSpPr>
        <p:spPr>
          <a:xfrm>
            <a:off x="5750243" y="4871561"/>
            <a:ext cx="2734151" cy="299085"/>
          </a:xfrm>
          <a:prstGeom prst="rect">
            <a:avLst/>
          </a:prstGeom>
          <a:noFill/>
        </p:spPr>
        <p:txBody>
          <a:bodyPr wrap="square" rtlCol="0">
            <a:spAutoFit/>
          </a:bodyPr>
          <a:lstStyle/>
          <a:p>
            <a:r>
              <a:rPr lang="zh-CN" altLang="en-US" sz="1350"/>
              <a:t>链接生成可执行文件（链接器）</a:t>
            </a:r>
          </a:p>
        </p:txBody>
      </p:sp>
      <p:pic>
        <p:nvPicPr>
          <p:cNvPr id="605188" name="Picture 4"/>
          <p:cNvPicPr>
            <a:picLocks noChangeAspect="1" noChangeArrowheads="1"/>
          </p:cNvPicPr>
          <p:nvPr/>
        </p:nvPicPr>
        <p:blipFill>
          <a:blip r:embed="rId2"/>
          <a:srcRect/>
          <a:stretch>
            <a:fillRect/>
          </a:stretch>
        </p:blipFill>
        <p:spPr bwMode="auto">
          <a:xfrm>
            <a:off x="-38179" y="1223328"/>
            <a:ext cx="2382440" cy="2126456"/>
          </a:xfrm>
          <a:prstGeom prst="rect">
            <a:avLst/>
          </a:prstGeom>
          <a:noFill/>
          <a:ln w="9525">
            <a:noFill/>
            <a:miter lim="800000"/>
            <a:headEnd/>
            <a:tailEnd/>
          </a:ln>
        </p:spPr>
      </p:pic>
      <p:sp>
        <p:nvSpPr>
          <p:cNvPr id="32" name="左右箭头 31"/>
          <p:cNvSpPr/>
          <p:nvPr/>
        </p:nvSpPr>
        <p:spPr>
          <a:xfrm rot="720000">
            <a:off x="5472589" y="5838825"/>
            <a:ext cx="885349" cy="421958"/>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文本框 33"/>
          <p:cNvSpPr txBox="1"/>
          <p:nvPr/>
        </p:nvSpPr>
        <p:spPr>
          <a:xfrm>
            <a:off x="6555581" y="5986939"/>
            <a:ext cx="1928813" cy="299085"/>
          </a:xfrm>
          <a:prstGeom prst="rect">
            <a:avLst/>
          </a:prstGeom>
          <a:noFill/>
        </p:spPr>
        <p:txBody>
          <a:bodyPr wrap="square" rtlCol="0">
            <a:spAutoFit/>
          </a:bodyPr>
          <a:lstStyle/>
          <a:p>
            <a:r>
              <a:rPr lang="en-US" altLang="zh-CN" sz="1350"/>
              <a:t>gcc- o test  test.c</a:t>
            </a:r>
            <a:endParaRPr lang="zh-CN" altLang="en-US" sz="1350"/>
          </a:p>
        </p:txBody>
      </p:sp>
      <p:cxnSp>
        <p:nvCxnSpPr>
          <p:cNvPr id="35" name="直接连接符 34"/>
          <p:cNvCxnSpPr/>
          <p:nvPr/>
        </p:nvCxnSpPr>
        <p:spPr>
          <a:xfrm flipV="1">
            <a:off x="6553200" y="6263164"/>
            <a:ext cx="1680210" cy="25718"/>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427470" y="6380321"/>
            <a:ext cx="2158841" cy="299085"/>
          </a:xfrm>
          <a:prstGeom prst="rect">
            <a:avLst/>
          </a:prstGeom>
          <a:noFill/>
        </p:spPr>
        <p:txBody>
          <a:bodyPr wrap="square" rtlCol="0">
            <a:spAutoFit/>
          </a:bodyPr>
          <a:lstStyle/>
          <a:p>
            <a:r>
              <a:rPr lang="zh-CN" altLang="en-US" sz="1350"/>
              <a:t>直接生成可执行目标程序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right)">
                                      <p:cBhvr>
                                        <p:cTn id="12" dur="500"/>
                                        <p:tgtEl>
                                          <p:spTgt spid="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4" presetClass="entr" presetSubtype="0" accel="100000" fill="hold" nodeType="clickEffect">
                                  <p:stCondLst>
                                    <p:cond delay="0"/>
                                  </p:stCondLst>
                                  <p:childTnLst>
                                    <p:set>
                                      <p:cBhvr>
                                        <p:cTn id="23" dur="1" fill="hold">
                                          <p:stCondLst>
                                            <p:cond delay="0"/>
                                          </p:stCondLst>
                                        </p:cTn>
                                        <p:tgtEl>
                                          <p:spTgt spid="605187">
                                            <p:txEl>
                                              <p:pRg st="0" end="0"/>
                                            </p:txEl>
                                          </p:spTgt>
                                        </p:tgtEl>
                                        <p:attrNameLst>
                                          <p:attrName>style.visibility</p:attrName>
                                        </p:attrNameLst>
                                      </p:cBhvr>
                                      <p:to>
                                        <p:strVal val="visible"/>
                                      </p:to>
                                    </p:set>
                                    <p:anim calcmode="lin" valueType="num">
                                      <p:cBhvr>
                                        <p:cTn id="24" dur="500" fill="hold"/>
                                        <p:tgtEl>
                                          <p:spTgt spid="605187">
                                            <p:txEl>
                                              <p:pRg st="0" end="0"/>
                                            </p:txEl>
                                          </p:spTgt>
                                        </p:tgtEl>
                                        <p:attrNameLst>
                                          <p:attrName>ppt_w</p:attrName>
                                        </p:attrNameLst>
                                      </p:cBhvr>
                                      <p:tavLst>
                                        <p:tav tm="0">
                                          <p:val>
                                            <p:strVal val="#ppt_w*0.05"/>
                                          </p:val>
                                        </p:tav>
                                        <p:tav tm="100000">
                                          <p:val>
                                            <p:strVal val="#ppt_w"/>
                                          </p:val>
                                        </p:tav>
                                      </p:tavLst>
                                    </p:anim>
                                    <p:anim calcmode="lin" valueType="num">
                                      <p:cBhvr>
                                        <p:cTn id="25" dur="500" fill="hold"/>
                                        <p:tgtEl>
                                          <p:spTgt spid="605187">
                                            <p:txEl>
                                              <p:pRg st="0" end="0"/>
                                            </p:txEl>
                                          </p:spTgt>
                                        </p:tgtEl>
                                        <p:attrNameLst>
                                          <p:attrName>ppt_h</p:attrName>
                                        </p:attrNameLst>
                                      </p:cBhvr>
                                      <p:tavLst>
                                        <p:tav tm="0">
                                          <p:val>
                                            <p:strVal val="#ppt_h"/>
                                          </p:val>
                                        </p:tav>
                                        <p:tav tm="100000">
                                          <p:val>
                                            <p:strVal val="#ppt_h"/>
                                          </p:val>
                                        </p:tav>
                                      </p:tavLst>
                                    </p:anim>
                                    <p:anim calcmode="lin" valueType="num">
                                      <p:cBhvr>
                                        <p:cTn id="26" dur="500" fill="hold"/>
                                        <p:tgtEl>
                                          <p:spTgt spid="605187">
                                            <p:txEl>
                                              <p:pRg st="0" end="0"/>
                                            </p:txEl>
                                          </p:spTgt>
                                        </p:tgtEl>
                                        <p:attrNameLst>
                                          <p:attrName>ppt_x</p:attrName>
                                        </p:attrNameLst>
                                      </p:cBhvr>
                                      <p:tavLst>
                                        <p:tav tm="0">
                                          <p:val>
                                            <p:strVal val="#ppt_x-.2"/>
                                          </p:val>
                                        </p:tav>
                                        <p:tav tm="100000">
                                          <p:val>
                                            <p:strVal val="#ppt_x"/>
                                          </p:val>
                                        </p:tav>
                                      </p:tavLst>
                                    </p:anim>
                                    <p:anim calcmode="lin" valueType="num">
                                      <p:cBhvr>
                                        <p:cTn id="27" dur="500" fill="hold"/>
                                        <p:tgtEl>
                                          <p:spTgt spid="605187">
                                            <p:txEl>
                                              <p:pRg st="0" end="0"/>
                                            </p:txEl>
                                          </p:spTgt>
                                        </p:tgtEl>
                                        <p:attrNameLst>
                                          <p:attrName>ppt_y</p:attrName>
                                        </p:attrNameLst>
                                      </p:cBhvr>
                                      <p:tavLst>
                                        <p:tav tm="0">
                                          <p:val>
                                            <p:strVal val="#ppt_y"/>
                                          </p:val>
                                        </p:tav>
                                        <p:tav tm="100000">
                                          <p:val>
                                            <p:strVal val="#ppt_y"/>
                                          </p:val>
                                        </p:tav>
                                      </p:tavLst>
                                    </p:anim>
                                    <p:animEffect transition="in" filter="fade">
                                      <p:cBhvr>
                                        <p:cTn id="28" dur="500"/>
                                        <p:tgtEl>
                                          <p:spTgt spid="60518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4" presetClass="entr" presetSubtype="0" accel="100000" fill="hold" nodeType="clickEffect">
                                  <p:stCondLst>
                                    <p:cond delay="0"/>
                                  </p:stCondLst>
                                  <p:childTnLst>
                                    <p:set>
                                      <p:cBhvr>
                                        <p:cTn id="32" dur="1" fill="hold">
                                          <p:stCondLst>
                                            <p:cond delay="0"/>
                                          </p:stCondLst>
                                        </p:cTn>
                                        <p:tgtEl>
                                          <p:spTgt spid="605187">
                                            <p:txEl>
                                              <p:pRg st="1" end="1"/>
                                            </p:txEl>
                                          </p:spTgt>
                                        </p:tgtEl>
                                        <p:attrNameLst>
                                          <p:attrName>style.visibility</p:attrName>
                                        </p:attrNameLst>
                                      </p:cBhvr>
                                      <p:to>
                                        <p:strVal val="visible"/>
                                      </p:to>
                                    </p:set>
                                    <p:anim calcmode="lin" valueType="num">
                                      <p:cBhvr>
                                        <p:cTn id="33" dur="500" fill="hold"/>
                                        <p:tgtEl>
                                          <p:spTgt spid="605187">
                                            <p:txEl>
                                              <p:pRg st="1" end="1"/>
                                            </p:txEl>
                                          </p:spTgt>
                                        </p:tgtEl>
                                        <p:attrNameLst>
                                          <p:attrName>ppt_w</p:attrName>
                                        </p:attrNameLst>
                                      </p:cBhvr>
                                      <p:tavLst>
                                        <p:tav tm="0">
                                          <p:val>
                                            <p:strVal val="#ppt_w*0.05"/>
                                          </p:val>
                                        </p:tav>
                                        <p:tav tm="100000">
                                          <p:val>
                                            <p:strVal val="#ppt_w"/>
                                          </p:val>
                                        </p:tav>
                                      </p:tavLst>
                                    </p:anim>
                                    <p:anim calcmode="lin" valueType="num">
                                      <p:cBhvr>
                                        <p:cTn id="34" dur="500" fill="hold"/>
                                        <p:tgtEl>
                                          <p:spTgt spid="605187">
                                            <p:txEl>
                                              <p:pRg st="1" end="1"/>
                                            </p:txEl>
                                          </p:spTgt>
                                        </p:tgtEl>
                                        <p:attrNameLst>
                                          <p:attrName>ppt_h</p:attrName>
                                        </p:attrNameLst>
                                      </p:cBhvr>
                                      <p:tavLst>
                                        <p:tav tm="0">
                                          <p:val>
                                            <p:strVal val="#ppt_h"/>
                                          </p:val>
                                        </p:tav>
                                        <p:tav tm="100000">
                                          <p:val>
                                            <p:strVal val="#ppt_h"/>
                                          </p:val>
                                        </p:tav>
                                      </p:tavLst>
                                    </p:anim>
                                    <p:anim calcmode="lin" valueType="num">
                                      <p:cBhvr>
                                        <p:cTn id="35" dur="500" fill="hold"/>
                                        <p:tgtEl>
                                          <p:spTgt spid="605187">
                                            <p:txEl>
                                              <p:pRg st="1" end="1"/>
                                            </p:txEl>
                                          </p:spTgt>
                                        </p:tgtEl>
                                        <p:attrNameLst>
                                          <p:attrName>ppt_x</p:attrName>
                                        </p:attrNameLst>
                                      </p:cBhvr>
                                      <p:tavLst>
                                        <p:tav tm="0">
                                          <p:val>
                                            <p:strVal val="#ppt_x-.2"/>
                                          </p:val>
                                        </p:tav>
                                        <p:tav tm="100000">
                                          <p:val>
                                            <p:strVal val="#ppt_x"/>
                                          </p:val>
                                        </p:tav>
                                      </p:tavLst>
                                    </p:anim>
                                    <p:anim calcmode="lin" valueType="num">
                                      <p:cBhvr>
                                        <p:cTn id="36" dur="500" fill="hold"/>
                                        <p:tgtEl>
                                          <p:spTgt spid="605187">
                                            <p:txEl>
                                              <p:pRg st="1" end="1"/>
                                            </p:txEl>
                                          </p:spTgt>
                                        </p:tgtEl>
                                        <p:attrNameLst>
                                          <p:attrName>ppt_y</p:attrName>
                                        </p:attrNameLst>
                                      </p:cBhvr>
                                      <p:tavLst>
                                        <p:tav tm="0">
                                          <p:val>
                                            <p:strVal val="#ppt_y"/>
                                          </p:val>
                                        </p:tav>
                                        <p:tav tm="100000">
                                          <p:val>
                                            <p:strVal val="#ppt_y"/>
                                          </p:val>
                                        </p:tav>
                                      </p:tavLst>
                                    </p:anim>
                                    <p:animEffect transition="in" filter="fade">
                                      <p:cBhvr>
                                        <p:cTn id="37" dur="500"/>
                                        <p:tgtEl>
                                          <p:spTgt spid="60518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4" presetClass="entr" presetSubtype="0" accel="100000" fill="hold" nodeType="clickEffect">
                                  <p:stCondLst>
                                    <p:cond delay="0"/>
                                  </p:stCondLst>
                                  <p:childTnLst>
                                    <p:set>
                                      <p:cBhvr>
                                        <p:cTn id="41" dur="1" fill="hold">
                                          <p:stCondLst>
                                            <p:cond delay="0"/>
                                          </p:stCondLst>
                                        </p:cTn>
                                        <p:tgtEl>
                                          <p:spTgt spid="605187">
                                            <p:txEl>
                                              <p:pRg st="2" end="2"/>
                                            </p:txEl>
                                          </p:spTgt>
                                        </p:tgtEl>
                                        <p:attrNameLst>
                                          <p:attrName>style.visibility</p:attrName>
                                        </p:attrNameLst>
                                      </p:cBhvr>
                                      <p:to>
                                        <p:strVal val="visible"/>
                                      </p:to>
                                    </p:set>
                                    <p:anim calcmode="lin" valueType="num">
                                      <p:cBhvr>
                                        <p:cTn id="42" dur="500" fill="hold"/>
                                        <p:tgtEl>
                                          <p:spTgt spid="605187">
                                            <p:txEl>
                                              <p:pRg st="2" end="2"/>
                                            </p:txEl>
                                          </p:spTgt>
                                        </p:tgtEl>
                                        <p:attrNameLst>
                                          <p:attrName>ppt_w</p:attrName>
                                        </p:attrNameLst>
                                      </p:cBhvr>
                                      <p:tavLst>
                                        <p:tav tm="0">
                                          <p:val>
                                            <p:strVal val="#ppt_w*0.05"/>
                                          </p:val>
                                        </p:tav>
                                        <p:tav tm="100000">
                                          <p:val>
                                            <p:strVal val="#ppt_w"/>
                                          </p:val>
                                        </p:tav>
                                      </p:tavLst>
                                    </p:anim>
                                    <p:anim calcmode="lin" valueType="num">
                                      <p:cBhvr>
                                        <p:cTn id="43" dur="500" fill="hold"/>
                                        <p:tgtEl>
                                          <p:spTgt spid="605187">
                                            <p:txEl>
                                              <p:pRg st="2" end="2"/>
                                            </p:txEl>
                                          </p:spTgt>
                                        </p:tgtEl>
                                        <p:attrNameLst>
                                          <p:attrName>ppt_h</p:attrName>
                                        </p:attrNameLst>
                                      </p:cBhvr>
                                      <p:tavLst>
                                        <p:tav tm="0">
                                          <p:val>
                                            <p:strVal val="#ppt_h"/>
                                          </p:val>
                                        </p:tav>
                                        <p:tav tm="100000">
                                          <p:val>
                                            <p:strVal val="#ppt_h"/>
                                          </p:val>
                                        </p:tav>
                                      </p:tavLst>
                                    </p:anim>
                                    <p:anim calcmode="lin" valueType="num">
                                      <p:cBhvr>
                                        <p:cTn id="44" dur="500" fill="hold"/>
                                        <p:tgtEl>
                                          <p:spTgt spid="605187">
                                            <p:txEl>
                                              <p:pRg st="2" end="2"/>
                                            </p:txEl>
                                          </p:spTgt>
                                        </p:tgtEl>
                                        <p:attrNameLst>
                                          <p:attrName>ppt_x</p:attrName>
                                        </p:attrNameLst>
                                      </p:cBhvr>
                                      <p:tavLst>
                                        <p:tav tm="0">
                                          <p:val>
                                            <p:strVal val="#ppt_x-.2"/>
                                          </p:val>
                                        </p:tav>
                                        <p:tav tm="100000">
                                          <p:val>
                                            <p:strVal val="#ppt_x"/>
                                          </p:val>
                                        </p:tav>
                                      </p:tavLst>
                                    </p:anim>
                                    <p:anim calcmode="lin" valueType="num">
                                      <p:cBhvr>
                                        <p:cTn id="45" dur="500" fill="hold"/>
                                        <p:tgtEl>
                                          <p:spTgt spid="605187">
                                            <p:txEl>
                                              <p:pRg st="2" end="2"/>
                                            </p:txEl>
                                          </p:spTgt>
                                        </p:tgtEl>
                                        <p:attrNameLst>
                                          <p:attrName>ppt_y</p:attrName>
                                        </p:attrNameLst>
                                      </p:cBhvr>
                                      <p:tavLst>
                                        <p:tav tm="0">
                                          <p:val>
                                            <p:strVal val="#ppt_y"/>
                                          </p:val>
                                        </p:tav>
                                        <p:tav tm="100000">
                                          <p:val>
                                            <p:strVal val="#ppt_y"/>
                                          </p:val>
                                        </p:tav>
                                      </p:tavLst>
                                    </p:anim>
                                    <p:animEffect transition="in" filter="fade">
                                      <p:cBhvr>
                                        <p:cTn id="46" dur="500"/>
                                        <p:tgtEl>
                                          <p:spTgt spid="605187">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4" presetClass="entr" presetSubtype="0" accel="100000" fill="hold" nodeType="clickEffect">
                                  <p:stCondLst>
                                    <p:cond delay="0"/>
                                  </p:stCondLst>
                                  <p:childTnLst>
                                    <p:set>
                                      <p:cBhvr>
                                        <p:cTn id="50" dur="1" fill="hold">
                                          <p:stCondLst>
                                            <p:cond delay="0"/>
                                          </p:stCondLst>
                                        </p:cTn>
                                        <p:tgtEl>
                                          <p:spTgt spid="605187">
                                            <p:txEl>
                                              <p:pRg st="3" end="3"/>
                                            </p:txEl>
                                          </p:spTgt>
                                        </p:tgtEl>
                                        <p:attrNameLst>
                                          <p:attrName>style.visibility</p:attrName>
                                        </p:attrNameLst>
                                      </p:cBhvr>
                                      <p:to>
                                        <p:strVal val="visible"/>
                                      </p:to>
                                    </p:set>
                                    <p:anim calcmode="lin" valueType="num">
                                      <p:cBhvr>
                                        <p:cTn id="51" dur="500" fill="hold"/>
                                        <p:tgtEl>
                                          <p:spTgt spid="605187">
                                            <p:txEl>
                                              <p:pRg st="3" end="3"/>
                                            </p:txEl>
                                          </p:spTgt>
                                        </p:tgtEl>
                                        <p:attrNameLst>
                                          <p:attrName>ppt_w</p:attrName>
                                        </p:attrNameLst>
                                      </p:cBhvr>
                                      <p:tavLst>
                                        <p:tav tm="0">
                                          <p:val>
                                            <p:strVal val="#ppt_w*0.05"/>
                                          </p:val>
                                        </p:tav>
                                        <p:tav tm="100000">
                                          <p:val>
                                            <p:strVal val="#ppt_w"/>
                                          </p:val>
                                        </p:tav>
                                      </p:tavLst>
                                    </p:anim>
                                    <p:anim calcmode="lin" valueType="num">
                                      <p:cBhvr>
                                        <p:cTn id="52" dur="500" fill="hold"/>
                                        <p:tgtEl>
                                          <p:spTgt spid="605187">
                                            <p:txEl>
                                              <p:pRg st="3" end="3"/>
                                            </p:txEl>
                                          </p:spTgt>
                                        </p:tgtEl>
                                        <p:attrNameLst>
                                          <p:attrName>ppt_h</p:attrName>
                                        </p:attrNameLst>
                                      </p:cBhvr>
                                      <p:tavLst>
                                        <p:tav tm="0">
                                          <p:val>
                                            <p:strVal val="#ppt_h"/>
                                          </p:val>
                                        </p:tav>
                                        <p:tav tm="100000">
                                          <p:val>
                                            <p:strVal val="#ppt_h"/>
                                          </p:val>
                                        </p:tav>
                                      </p:tavLst>
                                    </p:anim>
                                    <p:anim calcmode="lin" valueType="num">
                                      <p:cBhvr>
                                        <p:cTn id="53" dur="500" fill="hold"/>
                                        <p:tgtEl>
                                          <p:spTgt spid="605187">
                                            <p:txEl>
                                              <p:pRg st="3" end="3"/>
                                            </p:txEl>
                                          </p:spTgt>
                                        </p:tgtEl>
                                        <p:attrNameLst>
                                          <p:attrName>ppt_x</p:attrName>
                                        </p:attrNameLst>
                                      </p:cBhvr>
                                      <p:tavLst>
                                        <p:tav tm="0">
                                          <p:val>
                                            <p:strVal val="#ppt_x-.2"/>
                                          </p:val>
                                        </p:tav>
                                        <p:tav tm="100000">
                                          <p:val>
                                            <p:strVal val="#ppt_x"/>
                                          </p:val>
                                        </p:tav>
                                      </p:tavLst>
                                    </p:anim>
                                    <p:anim calcmode="lin" valueType="num">
                                      <p:cBhvr>
                                        <p:cTn id="54" dur="500" fill="hold"/>
                                        <p:tgtEl>
                                          <p:spTgt spid="605187">
                                            <p:txEl>
                                              <p:pRg st="3" end="3"/>
                                            </p:txEl>
                                          </p:spTgt>
                                        </p:tgtEl>
                                        <p:attrNameLst>
                                          <p:attrName>ppt_y</p:attrName>
                                        </p:attrNameLst>
                                      </p:cBhvr>
                                      <p:tavLst>
                                        <p:tav tm="0">
                                          <p:val>
                                            <p:strVal val="#ppt_y"/>
                                          </p:val>
                                        </p:tav>
                                        <p:tav tm="100000">
                                          <p:val>
                                            <p:strVal val="#ppt_y"/>
                                          </p:val>
                                        </p:tav>
                                      </p:tavLst>
                                    </p:anim>
                                    <p:animEffect transition="in" filter="fade">
                                      <p:cBhvr>
                                        <p:cTn id="55" dur="500"/>
                                        <p:tgtEl>
                                          <p:spTgt spid="605187">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4" presetClass="entr" presetSubtype="0" accel="100000" fill="hold" nodeType="clickEffect">
                                  <p:stCondLst>
                                    <p:cond delay="0"/>
                                  </p:stCondLst>
                                  <p:childTnLst>
                                    <p:set>
                                      <p:cBhvr>
                                        <p:cTn id="59" dur="1" fill="hold">
                                          <p:stCondLst>
                                            <p:cond delay="0"/>
                                          </p:stCondLst>
                                        </p:cTn>
                                        <p:tgtEl>
                                          <p:spTgt spid="605187">
                                            <p:txEl>
                                              <p:pRg st="4" end="4"/>
                                            </p:txEl>
                                          </p:spTgt>
                                        </p:tgtEl>
                                        <p:attrNameLst>
                                          <p:attrName>style.visibility</p:attrName>
                                        </p:attrNameLst>
                                      </p:cBhvr>
                                      <p:to>
                                        <p:strVal val="visible"/>
                                      </p:to>
                                    </p:set>
                                    <p:anim calcmode="lin" valueType="num">
                                      <p:cBhvr>
                                        <p:cTn id="60" dur="500" fill="hold"/>
                                        <p:tgtEl>
                                          <p:spTgt spid="605187">
                                            <p:txEl>
                                              <p:pRg st="4" end="4"/>
                                            </p:txEl>
                                          </p:spTgt>
                                        </p:tgtEl>
                                        <p:attrNameLst>
                                          <p:attrName>ppt_w</p:attrName>
                                        </p:attrNameLst>
                                      </p:cBhvr>
                                      <p:tavLst>
                                        <p:tav tm="0">
                                          <p:val>
                                            <p:strVal val="#ppt_w*0.05"/>
                                          </p:val>
                                        </p:tav>
                                        <p:tav tm="100000">
                                          <p:val>
                                            <p:strVal val="#ppt_w"/>
                                          </p:val>
                                        </p:tav>
                                      </p:tavLst>
                                    </p:anim>
                                    <p:anim calcmode="lin" valueType="num">
                                      <p:cBhvr>
                                        <p:cTn id="61" dur="500" fill="hold"/>
                                        <p:tgtEl>
                                          <p:spTgt spid="605187">
                                            <p:txEl>
                                              <p:pRg st="4" end="4"/>
                                            </p:txEl>
                                          </p:spTgt>
                                        </p:tgtEl>
                                        <p:attrNameLst>
                                          <p:attrName>ppt_h</p:attrName>
                                        </p:attrNameLst>
                                      </p:cBhvr>
                                      <p:tavLst>
                                        <p:tav tm="0">
                                          <p:val>
                                            <p:strVal val="#ppt_h"/>
                                          </p:val>
                                        </p:tav>
                                        <p:tav tm="100000">
                                          <p:val>
                                            <p:strVal val="#ppt_h"/>
                                          </p:val>
                                        </p:tav>
                                      </p:tavLst>
                                    </p:anim>
                                    <p:anim calcmode="lin" valueType="num">
                                      <p:cBhvr>
                                        <p:cTn id="62" dur="500" fill="hold"/>
                                        <p:tgtEl>
                                          <p:spTgt spid="605187">
                                            <p:txEl>
                                              <p:pRg st="4" end="4"/>
                                            </p:txEl>
                                          </p:spTgt>
                                        </p:tgtEl>
                                        <p:attrNameLst>
                                          <p:attrName>ppt_x</p:attrName>
                                        </p:attrNameLst>
                                      </p:cBhvr>
                                      <p:tavLst>
                                        <p:tav tm="0">
                                          <p:val>
                                            <p:strVal val="#ppt_x-.2"/>
                                          </p:val>
                                        </p:tav>
                                        <p:tav tm="100000">
                                          <p:val>
                                            <p:strVal val="#ppt_x"/>
                                          </p:val>
                                        </p:tav>
                                      </p:tavLst>
                                    </p:anim>
                                    <p:anim calcmode="lin" valueType="num">
                                      <p:cBhvr>
                                        <p:cTn id="63" dur="500" fill="hold"/>
                                        <p:tgtEl>
                                          <p:spTgt spid="605187">
                                            <p:txEl>
                                              <p:pRg st="4" end="4"/>
                                            </p:txEl>
                                          </p:spTgt>
                                        </p:tgtEl>
                                        <p:attrNameLst>
                                          <p:attrName>ppt_y</p:attrName>
                                        </p:attrNameLst>
                                      </p:cBhvr>
                                      <p:tavLst>
                                        <p:tav tm="0">
                                          <p:val>
                                            <p:strVal val="#ppt_y"/>
                                          </p:val>
                                        </p:tav>
                                        <p:tav tm="100000">
                                          <p:val>
                                            <p:strVal val="#ppt_y"/>
                                          </p:val>
                                        </p:tav>
                                      </p:tavLst>
                                    </p:anim>
                                    <p:animEffect transition="in" filter="fade">
                                      <p:cBhvr>
                                        <p:cTn id="64" dur="500"/>
                                        <p:tgtEl>
                                          <p:spTgt spid="605187">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4" presetClass="entr" presetSubtype="0" accel="100000" fill="hold" nodeType="clickEffect">
                                  <p:stCondLst>
                                    <p:cond delay="0"/>
                                  </p:stCondLst>
                                  <p:childTnLst>
                                    <p:set>
                                      <p:cBhvr>
                                        <p:cTn id="68" dur="1" fill="hold">
                                          <p:stCondLst>
                                            <p:cond delay="0"/>
                                          </p:stCondLst>
                                        </p:cTn>
                                        <p:tgtEl>
                                          <p:spTgt spid="605187">
                                            <p:txEl>
                                              <p:pRg st="5" end="5"/>
                                            </p:txEl>
                                          </p:spTgt>
                                        </p:tgtEl>
                                        <p:attrNameLst>
                                          <p:attrName>style.visibility</p:attrName>
                                        </p:attrNameLst>
                                      </p:cBhvr>
                                      <p:to>
                                        <p:strVal val="visible"/>
                                      </p:to>
                                    </p:set>
                                    <p:anim calcmode="lin" valueType="num">
                                      <p:cBhvr>
                                        <p:cTn id="69" dur="500" fill="hold"/>
                                        <p:tgtEl>
                                          <p:spTgt spid="605187">
                                            <p:txEl>
                                              <p:pRg st="5" end="5"/>
                                            </p:txEl>
                                          </p:spTgt>
                                        </p:tgtEl>
                                        <p:attrNameLst>
                                          <p:attrName>ppt_w</p:attrName>
                                        </p:attrNameLst>
                                      </p:cBhvr>
                                      <p:tavLst>
                                        <p:tav tm="0">
                                          <p:val>
                                            <p:strVal val="#ppt_w*0.05"/>
                                          </p:val>
                                        </p:tav>
                                        <p:tav tm="100000">
                                          <p:val>
                                            <p:strVal val="#ppt_w"/>
                                          </p:val>
                                        </p:tav>
                                      </p:tavLst>
                                    </p:anim>
                                    <p:anim calcmode="lin" valueType="num">
                                      <p:cBhvr>
                                        <p:cTn id="70" dur="500" fill="hold"/>
                                        <p:tgtEl>
                                          <p:spTgt spid="605187">
                                            <p:txEl>
                                              <p:pRg st="5" end="5"/>
                                            </p:txEl>
                                          </p:spTgt>
                                        </p:tgtEl>
                                        <p:attrNameLst>
                                          <p:attrName>ppt_h</p:attrName>
                                        </p:attrNameLst>
                                      </p:cBhvr>
                                      <p:tavLst>
                                        <p:tav tm="0">
                                          <p:val>
                                            <p:strVal val="#ppt_h"/>
                                          </p:val>
                                        </p:tav>
                                        <p:tav tm="100000">
                                          <p:val>
                                            <p:strVal val="#ppt_h"/>
                                          </p:val>
                                        </p:tav>
                                      </p:tavLst>
                                    </p:anim>
                                    <p:anim calcmode="lin" valueType="num">
                                      <p:cBhvr>
                                        <p:cTn id="71" dur="500" fill="hold"/>
                                        <p:tgtEl>
                                          <p:spTgt spid="605187">
                                            <p:txEl>
                                              <p:pRg st="5" end="5"/>
                                            </p:txEl>
                                          </p:spTgt>
                                        </p:tgtEl>
                                        <p:attrNameLst>
                                          <p:attrName>ppt_x</p:attrName>
                                        </p:attrNameLst>
                                      </p:cBhvr>
                                      <p:tavLst>
                                        <p:tav tm="0">
                                          <p:val>
                                            <p:strVal val="#ppt_x-.2"/>
                                          </p:val>
                                        </p:tav>
                                        <p:tav tm="100000">
                                          <p:val>
                                            <p:strVal val="#ppt_x"/>
                                          </p:val>
                                        </p:tav>
                                      </p:tavLst>
                                    </p:anim>
                                    <p:anim calcmode="lin" valueType="num">
                                      <p:cBhvr>
                                        <p:cTn id="72" dur="500" fill="hold"/>
                                        <p:tgtEl>
                                          <p:spTgt spid="605187">
                                            <p:txEl>
                                              <p:pRg st="5" end="5"/>
                                            </p:txEl>
                                          </p:spTgt>
                                        </p:tgtEl>
                                        <p:attrNameLst>
                                          <p:attrName>ppt_y</p:attrName>
                                        </p:attrNameLst>
                                      </p:cBhvr>
                                      <p:tavLst>
                                        <p:tav tm="0">
                                          <p:val>
                                            <p:strVal val="#ppt_y"/>
                                          </p:val>
                                        </p:tav>
                                        <p:tav tm="100000">
                                          <p:val>
                                            <p:strVal val="#ppt_y"/>
                                          </p:val>
                                        </p:tav>
                                      </p:tavLst>
                                    </p:anim>
                                    <p:animEffect transition="in" filter="fade">
                                      <p:cBhvr>
                                        <p:cTn id="73" dur="500"/>
                                        <p:tgtEl>
                                          <p:spTgt spid="605187">
                                            <p:txEl>
                                              <p:pRg st="5" end="5"/>
                                            </p:txEl>
                                          </p:spTgt>
                                        </p:tgtEl>
                                      </p:cBhvr>
                                    </p:animEffect>
                                  </p:childTnLst>
                                </p:cTn>
                              </p:par>
                              <p:par>
                                <p:cTn id="74" presetID="54" presetClass="entr" presetSubtype="0" accel="100000" fill="hold" nodeType="withEffect">
                                  <p:stCondLst>
                                    <p:cond delay="0"/>
                                  </p:stCondLst>
                                  <p:childTnLst>
                                    <p:set>
                                      <p:cBhvr>
                                        <p:cTn id="75" dur="1" fill="hold">
                                          <p:stCondLst>
                                            <p:cond delay="0"/>
                                          </p:stCondLst>
                                        </p:cTn>
                                        <p:tgtEl>
                                          <p:spTgt spid="605187">
                                            <p:txEl>
                                              <p:pRg st="6" end="6"/>
                                            </p:txEl>
                                          </p:spTgt>
                                        </p:tgtEl>
                                        <p:attrNameLst>
                                          <p:attrName>style.visibility</p:attrName>
                                        </p:attrNameLst>
                                      </p:cBhvr>
                                      <p:to>
                                        <p:strVal val="visible"/>
                                      </p:to>
                                    </p:set>
                                    <p:anim calcmode="lin" valueType="num">
                                      <p:cBhvr>
                                        <p:cTn id="76" dur="500" fill="hold"/>
                                        <p:tgtEl>
                                          <p:spTgt spid="605187">
                                            <p:txEl>
                                              <p:pRg st="6" end="6"/>
                                            </p:txEl>
                                          </p:spTgt>
                                        </p:tgtEl>
                                        <p:attrNameLst>
                                          <p:attrName>ppt_w</p:attrName>
                                        </p:attrNameLst>
                                      </p:cBhvr>
                                      <p:tavLst>
                                        <p:tav tm="0">
                                          <p:val>
                                            <p:strVal val="#ppt_w*0.05"/>
                                          </p:val>
                                        </p:tav>
                                        <p:tav tm="100000">
                                          <p:val>
                                            <p:strVal val="#ppt_w"/>
                                          </p:val>
                                        </p:tav>
                                      </p:tavLst>
                                    </p:anim>
                                    <p:anim calcmode="lin" valueType="num">
                                      <p:cBhvr>
                                        <p:cTn id="77" dur="500" fill="hold"/>
                                        <p:tgtEl>
                                          <p:spTgt spid="605187">
                                            <p:txEl>
                                              <p:pRg st="6" end="6"/>
                                            </p:txEl>
                                          </p:spTgt>
                                        </p:tgtEl>
                                        <p:attrNameLst>
                                          <p:attrName>ppt_h</p:attrName>
                                        </p:attrNameLst>
                                      </p:cBhvr>
                                      <p:tavLst>
                                        <p:tav tm="0">
                                          <p:val>
                                            <p:strVal val="#ppt_h"/>
                                          </p:val>
                                        </p:tav>
                                        <p:tav tm="100000">
                                          <p:val>
                                            <p:strVal val="#ppt_h"/>
                                          </p:val>
                                        </p:tav>
                                      </p:tavLst>
                                    </p:anim>
                                    <p:anim calcmode="lin" valueType="num">
                                      <p:cBhvr>
                                        <p:cTn id="78" dur="500" fill="hold"/>
                                        <p:tgtEl>
                                          <p:spTgt spid="605187">
                                            <p:txEl>
                                              <p:pRg st="6" end="6"/>
                                            </p:txEl>
                                          </p:spTgt>
                                        </p:tgtEl>
                                        <p:attrNameLst>
                                          <p:attrName>ppt_x</p:attrName>
                                        </p:attrNameLst>
                                      </p:cBhvr>
                                      <p:tavLst>
                                        <p:tav tm="0">
                                          <p:val>
                                            <p:strVal val="#ppt_x-.2"/>
                                          </p:val>
                                        </p:tav>
                                        <p:tav tm="100000">
                                          <p:val>
                                            <p:strVal val="#ppt_x"/>
                                          </p:val>
                                        </p:tav>
                                      </p:tavLst>
                                    </p:anim>
                                    <p:anim calcmode="lin" valueType="num">
                                      <p:cBhvr>
                                        <p:cTn id="79" dur="500" fill="hold"/>
                                        <p:tgtEl>
                                          <p:spTgt spid="605187">
                                            <p:txEl>
                                              <p:pRg st="6" end="6"/>
                                            </p:txEl>
                                          </p:spTgt>
                                        </p:tgtEl>
                                        <p:attrNameLst>
                                          <p:attrName>ppt_y</p:attrName>
                                        </p:attrNameLst>
                                      </p:cBhvr>
                                      <p:tavLst>
                                        <p:tav tm="0">
                                          <p:val>
                                            <p:strVal val="#ppt_y"/>
                                          </p:val>
                                        </p:tav>
                                        <p:tav tm="100000">
                                          <p:val>
                                            <p:strVal val="#ppt_y"/>
                                          </p:val>
                                        </p:tav>
                                      </p:tavLst>
                                    </p:anim>
                                    <p:animEffect transition="in" filter="fade">
                                      <p:cBhvr>
                                        <p:cTn id="80" dur="500"/>
                                        <p:tgtEl>
                                          <p:spTgt spid="605187">
                                            <p:txEl>
                                              <p:pRg st="6" end="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54" presetClass="entr" presetSubtype="0" accel="100000"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p:cTn id="85" dur="500" fill="hold"/>
                                        <p:tgtEl>
                                          <p:spTgt spid="13"/>
                                        </p:tgtEl>
                                        <p:attrNameLst>
                                          <p:attrName>ppt_w</p:attrName>
                                        </p:attrNameLst>
                                      </p:cBhvr>
                                      <p:tavLst>
                                        <p:tav tm="0">
                                          <p:val>
                                            <p:strVal val="#ppt_w*0.05"/>
                                          </p:val>
                                        </p:tav>
                                        <p:tav tm="100000">
                                          <p:val>
                                            <p:strVal val="#ppt_w"/>
                                          </p:val>
                                        </p:tav>
                                      </p:tavLst>
                                    </p:anim>
                                    <p:anim calcmode="lin" valueType="num">
                                      <p:cBhvr>
                                        <p:cTn id="86" dur="500" fill="hold"/>
                                        <p:tgtEl>
                                          <p:spTgt spid="13"/>
                                        </p:tgtEl>
                                        <p:attrNameLst>
                                          <p:attrName>ppt_h</p:attrName>
                                        </p:attrNameLst>
                                      </p:cBhvr>
                                      <p:tavLst>
                                        <p:tav tm="0">
                                          <p:val>
                                            <p:strVal val="#ppt_h"/>
                                          </p:val>
                                        </p:tav>
                                        <p:tav tm="100000">
                                          <p:val>
                                            <p:strVal val="#ppt_h"/>
                                          </p:val>
                                        </p:tav>
                                      </p:tavLst>
                                    </p:anim>
                                    <p:anim calcmode="lin" valueType="num">
                                      <p:cBhvr>
                                        <p:cTn id="87" dur="500" fill="hold"/>
                                        <p:tgtEl>
                                          <p:spTgt spid="13"/>
                                        </p:tgtEl>
                                        <p:attrNameLst>
                                          <p:attrName>ppt_x</p:attrName>
                                        </p:attrNameLst>
                                      </p:cBhvr>
                                      <p:tavLst>
                                        <p:tav tm="0">
                                          <p:val>
                                            <p:strVal val="#ppt_x-.2"/>
                                          </p:val>
                                        </p:tav>
                                        <p:tav tm="100000">
                                          <p:val>
                                            <p:strVal val="#ppt_x"/>
                                          </p:val>
                                        </p:tav>
                                      </p:tavLst>
                                    </p:anim>
                                    <p:anim calcmode="lin" valueType="num">
                                      <p:cBhvr>
                                        <p:cTn id="88" dur="500" fill="hold"/>
                                        <p:tgtEl>
                                          <p:spTgt spid="13"/>
                                        </p:tgtEl>
                                        <p:attrNameLst>
                                          <p:attrName>ppt_y</p:attrName>
                                        </p:attrNameLst>
                                      </p:cBhvr>
                                      <p:tavLst>
                                        <p:tav tm="0">
                                          <p:val>
                                            <p:strVal val="#ppt_y"/>
                                          </p:val>
                                        </p:tav>
                                        <p:tav tm="100000">
                                          <p:val>
                                            <p:strVal val="#ppt_y"/>
                                          </p:val>
                                        </p:tav>
                                      </p:tavLst>
                                    </p:anim>
                                    <p:animEffect transition="in" filter="fade">
                                      <p:cBhvr>
                                        <p:cTn id="89" dur="500"/>
                                        <p:tgtEl>
                                          <p:spTgt spid="13"/>
                                        </p:tgtEl>
                                      </p:cBhvr>
                                    </p:animEffect>
                                  </p:childTnLst>
                                </p:cTn>
                              </p:par>
                            </p:childTnLst>
                          </p:cTn>
                        </p:par>
                      </p:childTnLst>
                    </p:cTn>
                  </p:par>
                  <p:par>
                    <p:cTn id="90" fill="hold">
                      <p:stCondLst>
                        <p:cond delay="indefinite"/>
                      </p:stCondLst>
                      <p:childTnLst>
                        <p:par>
                          <p:cTn id="91" fill="hold">
                            <p:stCondLst>
                              <p:cond delay="0"/>
                            </p:stCondLst>
                            <p:childTnLst>
                              <p:par>
                                <p:cTn id="92" presetID="54" presetClass="entr" presetSubtype="0" accel="100000" fill="hold" grpId="0" nodeType="clickEffect">
                                  <p:stCondLst>
                                    <p:cond delay="0"/>
                                  </p:stCondLst>
                                  <p:childTnLst>
                                    <p:set>
                                      <p:cBhvr>
                                        <p:cTn id="93" dur="1" fill="hold">
                                          <p:stCondLst>
                                            <p:cond delay="0"/>
                                          </p:stCondLst>
                                        </p:cTn>
                                        <p:tgtEl>
                                          <p:spTgt spid="27"/>
                                        </p:tgtEl>
                                        <p:attrNameLst>
                                          <p:attrName>style.visibility</p:attrName>
                                        </p:attrNameLst>
                                      </p:cBhvr>
                                      <p:to>
                                        <p:strVal val="visible"/>
                                      </p:to>
                                    </p:set>
                                    <p:anim calcmode="lin" valueType="num">
                                      <p:cBhvr>
                                        <p:cTn id="94" dur="500" fill="hold"/>
                                        <p:tgtEl>
                                          <p:spTgt spid="27"/>
                                        </p:tgtEl>
                                        <p:attrNameLst>
                                          <p:attrName>ppt_w</p:attrName>
                                        </p:attrNameLst>
                                      </p:cBhvr>
                                      <p:tavLst>
                                        <p:tav tm="0">
                                          <p:val>
                                            <p:strVal val="#ppt_w*0.05"/>
                                          </p:val>
                                        </p:tav>
                                        <p:tav tm="100000">
                                          <p:val>
                                            <p:strVal val="#ppt_w"/>
                                          </p:val>
                                        </p:tav>
                                      </p:tavLst>
                                    </p:anim>
                                    <p:anim calcmode="lin" valueType="num">
                                      <p:cBhvr>
                                        <p:cTn id="95" dur="500" fill="hold"/>
                                        <p:tgtEl>
                                          <p:spTgt spid="27"/>
                                        </p:tgtEl>
                                        <p:attrNameLst>
                                          <p:attrName>ppt_h</p:attrName>
                                        </p:attrNameLst>
                                      </p:cBhvr>
                                      <p:tavLst>
                                        <p:tav tm="0">
                                          <p:val>
                                            <p:strVal val="#ppt_h"/>
                                          </p:val>
                                        </p:tav>
                                        <p:tav tm="100000">
                                          <p:val>
                                            <p:strVal val="#ppt_h"/>
                                          </p:val>
                                        </p:tav>
                                      </p:tavLst>
                                    </p:anim>
                                    <p:anim calcmode="lin" valueType="num">
                                      <p:cBhvr>
                                        <p:cTn id="96" dur="500" fill="hold"/>
                                        <p:tgtEl>
                                          <p:spTgt spid="27"/>
                                        </p:tgtEl>
                                        <p:attrNameLst>
                                          <p:attrName>ppt_x</p:attrName>
                                        </p:attrNameLst>
                                      </p:cBhvr>
                                      <p:tavLst>
                                        <p:tav tm="0">
                                          <p:val>
                                            <p:strVal val="#ppt_x-.2"/>
                                          </p:val>
                                        </p:tav>
                                        <p:tav tm="100000">
                                          <p:val>
                                            <p:strVal val="#ppt_x"/>
                                          </p:val>
                                        </p:tav>
                                      </p:tavLst>
                                    </p:anim>
                                    <p:anim calcmode="lin" valueType="num">
                                      <p:cBhvr>
                                        <p:cTn id="97" dur="500" fill="hold"/>
                                        <p:tgtEl>
                                          <p:spTgt spid="27"/>
                                        </p:tgtEl>
                                        <p:attrNameLst>
                                          <p:attrName>ppt_y</p:attrName>
                                        </p:attrNameLst>
                                      </p:cBhvr>
                                      <p:tavLst>
                                        <p:tav tm="0">
                                          <p:val>
                                            <p:strVal val="#ppt_y"/>
                                          </p:val>
                                        </p:tav>
                                        <p:tav tm="100000">
                                          <p:val>
                                            <p:strVal val="#ppt_y"/>
                                          </p:val>
                                        </p:tav>
                                      </p:tavLst>
                                    </p:anim>
                                    <p:animEffect transition="in" filter="fade">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54" presetClass="entr" presetSubtype="0" accel="100000" fill="hold" grpId="0" nodeType="clickEffect">
                                  <p:stCondLst>
                                    <p:cond delay="0"/>
                                  </p:stCondLst>
                                  <p:childTnLst>
                                    <p:set>
                                      <p:cBhvr>
                                        <p:cTn id="102" dur="1" fill="hold">
                                          <p:stCondLst>
                                            <p:cond delay="0"/>
                                          </p:stCondLst>
                                        </p:cTn>
                                        <p:tgtEl>
                                          <p:spTgt spid="15"/>
                                        </p:tgtEl>
                                        <p:attrNameLst>
                                          <p:attrName>style.visibility</p:attrName>
                                        </p:attrNameLst>
                                      </p:cBhvr>
                                      <p:to>
                                        <p:strVal val="visible"/>
                                      </p:to>
                                    </p:set>
                                    <p:anim calcmode="lin" valueType="num">
                                      <p:cBhvr>
                                        <p:cTn id="103" dur="500" fill="hold"/>
                                        <p:tgtEl>
                                          <p:spTgt spid="15"/>
                                        </p:tgtEl>
                                        <p:attrNameLst>
                                          <p:attrName>ppt_w</p:attrName>
                                        </p:attrNameLst>
                                      </p:cBhvr>
                                      <p:tavLst>
                                        <p:tav tm="0">
                                          <p:val>
                                            <p:strVal val="#ppt_w*0.05"/>
                                          </p:val>
                                        </p:tav>
                                        <p:tav tm="100000">
                                          <p:val>
                                            <p:strVal val="#ppt_w"/>
                                          </p:val>
                                        </p:tav>
                                      </p:tavLst>
                                    </p:anim>
                                    <p:anim calcmode="lin" valueType="num">
                                      <p:cBhvr>
                                        <p:cTn id="104" dur="500" fill="hold"/>
                                        <p:tgtEl>
                                          <p:spTgt spid="15"/>
                                        </p:tgtEl>
                                        <p:attrNameLst>
                                          <p:attrName>ppt_h</p:attrName>
                                        </p:attrNameLst>
                                      </p:cBhvr>
                                      <p:tavLst>
                                        <p:tav tm="0">
                                          <p:val>
                                            <p:strVal val="#ppt_h"/>
                                          </p:val>
                                        </p:tav>
                                        <p:tav tm="100000">
                                          <p:val>
                                            <p:strVal val="#ppt_h"/>
                                          </p:val>
                                        </p:tav>
                                      </p:tavLst>
                                    </p:anim>
                                    <p:anim calcmode="lin" valueType="num">
                                      <p:cBhvr>
                                        <p:cTn id="105" dur="500" fill="hold"/>
                                        <p:tgtEl>
                                          <p:spTgt spid="15"/>
                                        </p:tgtEl>
                                        <p:attrNameLst>
                                          <p:attrName>ppt_x</p:attrName>
                                        </p:attrNameLst>
                                      </p:cBhvr>
                                      <p:tavLst>
                                        <p:tav tm="0">
                                          <p:val>
                                            <p:strVal val="#ppt_x-.2"/>
                                          </p:val>
                                        </p:tav>
                                        <p:tav tm="100000">
                                          <p:val>
                                            <p:strVal val="#ppt_x"/>
                                          </p:val>
                                        </p:tav>
                                      </p:tavLst>
                                    </p:anim>
                                    <p:anim calcmode="lin" valueType="num">
                                      <p:cBhvr>
                                        <p:cTn id="106" dur="500" fill="hold"/>
                                        <p:tgtEl>
                                          <p:spTgt spid="15"/>
                                        </p:tgtEl>
                                        <p:attrNameLst>
                                          <p:attrName>ppt_y</p:attrName>
                                        </p:attrNameLst>
                                      </p:cBhvr>
                                      <p:tavLst>
                                        <p:tav tm="0">
                                          <p:val>
                                            <p:strVal val="#ppt_y"/>
                                          </p:val>
                                        </p:tav>
                                        <p:tav tm="100000">
                                          <p:val>
                                            <p:strVal val="#ppt_y"/>
                                          </p:val>
                                        </p:tav>
                                      </p:tavLst>
                                    </p:anim>
                                    <p:animEffect transition="in" filter="fade">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54" presetClass="entr" presetSubtype="0" accel="100000" fill="hold" grpId="0" nodeType="clickEffect">
                                  <p:stCondLst>
                                    <p:cond delay="0"/>
                                  </p:stCondLst>
                                  <p:childTnLst>
                                    <p:set>
                                      <p:cBhvr>
                                        <p:cTn id="111" dur="1" fill="hold">
                                          <p:stCondLst>
                                            <p:cond delay="0"/>
                                          </p:stCondLst>
                                        </p:cTn>
                                        <p:tgtEl>
                                          <p:spTgt spid="28"/>
                                        </p:tgtEl>
                                        <p:attrNameLst>
                                          <p:attrName>style.visibility</p:attrName>
                                        </p:attrNameLst>
                                      </p:cBhvr>
                                      <p:to>
                                        <p:strVal val="visible"/>
                                      </p:to>
                                    </p:set>
                                    <p:anim calcmode="lin" valueType="num">
                                      <p:cBhvr>
                                        <p:cTn id="112" dur="500" fill="hold"/>
                                        <p:tgtEl>
                                          <p:spTgt spid="28"/>
                                        </p:tgtEl>
                                        <p:attrNameLst>
                                          <p:attrName>ppt_w</p:attrName>
                                        </p:attrNameLst>
                                      </p:cBhvr>
                                      <p:tavLst>
                                        <p:tav tm="0">
                                          <p:val>
                                            <p:strVal val="#ppt_w*0.05"/>
                                          </p:val>
                                        </p:tav>
                                        <p:tav tm="100000">
                                          <p:val>
                                            <p:strVal val="#ppt_w"/>
                                          </p:val>
                                        </p:tav>
                                      </p:tavLst>
                                    </p:anim>
                                    <p:anim calcmode="lin" valueType="num">
                                      <p:cBhvr>
                                        <p:cTn id="113" dur="500" fill="hold"/>
                                        <p:tgtEl>
                                          <p:spTgt spid="28"/>
                                        </p:tgtEl>
                                        <p:attrNameLst>
                                          <p:attrName>ppt_h</p:attrName>
                                        </p:attrNameLst>
                                      </p:cBhvr>
                                      <p:tavLst>
                                        <p:tav tm="0">
                                          <p:val>
                                            <p:strVal val="#ppt_h"/>
                                          </p:val>
                                        </p:tav>
                                        <p:tav tm="100000">
                                          <p:val>
                                            <p:strVal val="#ppt_h"/>
                                          </p:val>
                                        </p:tav>
                                      </p:tavLst>
                                    </p:anim>
                                    <p:anim calcmode="lin" valueType="num">
                                      <p:cBhvr>
                                        <p:cTn id="114" dur="500" fill="hold"/>
                                        <p:tgtEl>
                                          <p:spTgt spid="28"/>
                                        </p:tgtEl>
                                        <p:attrNameLst>
                                          <p:attrName>ppt_x</p:attrName>
                                        </p:attrNameLst>
                                      </p:cBhvr>
                                      <p:tavLst>
                                        <p:tav tm="0">
                                          <p:val>
                                            <p:strVal val="#ppt_x-.2"/>
                                          </p:val>
                                        </p:tav>
                                        <p:tav tm="100000">
                                          <p:val>
                                            <p:strVal val="#ppt_x"/>
                                          </p:val>
                                        </p:tav>
                                      </p:tavLst>
                                    </p:anim>
                                    <p:anim calcmode="lin" valueType="num">
                                      <p:cBhvr>
                                        <p:cTn id="115" dur="500" fill="hold"/>
                                        <p:tgtEl>
                                          <p:spTgt spid="28"/>
                                        </p:tgtEl>
                                        <p:attrNameLst>
                                          <p:attrName>ppt_y</p:attrName>
                                        </p:attrNameLst>
                                      </p:cBhvr>
                                      <p:tavLst>
                                        <p:tav tm="0">
                                          <p:val>
                                            <p:strVal val="#ppt_y"/>
                                          </p:val>
                                        </p:tav>
                                        <p:tav tm="100000">
                                          <p:val>
                                            <p:strVal val="#ppt_y"/>
                                          </p:val>
                                        </p:tav>
                                      </p:tavLst>
                                    </p:anim>
                                    <p:animEffect transition="in" filter="fade">
                                      <p:cBhvr>
                                        <p:cTn id="116" dur="500"/>
                                        <p:tgtEl>
                                          <p:spTgt spid="28"/>
                                        </p:tgtEl>
                                      </p:cBhvr>
                                    </p:animEffect>
                                  </p:childTnLst>
                                </p:cTn>
                              </p:par>
                            </p:childTnLst>
                          </p:cTn>
                        </p:par>
                      </p:childTnLst>
                    </p:cTn>
                  </p:par>
                  <p:par>
                    <p:cTn id="117" fill="hold">
                      <p:stCondLst>
                        <p:cond delay="indefinite"/>
                      </p:stCondLst>
                      <p:childTnLst>
                        <p:par>
                          <p:cTn id="118" fill="hold">
                            <p:stCondLst>
                              <p:cond delay="0"/>
                            </p:stCondLst>
                            <p:childTnLst>
                              <p:par>
                                <p:cTn id="119" presetID="54" presetClass="entr" presetSubtype="0" accel="100000" fill="hold" grpId="0" nodeType="clickEffect">
                                  <p:stCondLst>
                                    <p:cond delay="0"/>
                                  </p:stCondLst>
                                  <p:childTnLst>
                                    <p:set>
                                      <p:cBhvr>
                                        <p:cTn id="120" dur="1" fill="hold">
                                          <p:stCondLst>
                                            <p:cond delay="0"/>
                                          </p:stCondLst>
                                        </p:cTn>
                                        <p:tgtEl>
                                          <p:spTgt spid="25"/>
                                        </p:tgtEl>
                                        <p:attrNameLst>
                                          <p:attrName>style.visibility</p:attrName>
                                        </p:attrNameLst>
                                      </p:cBhvr>
                                      <p:to>
                                        <p:strVal val="visible"/>
                                      </p:to>
                                    </p:set>
                                    <p:anim calcmode="lin" valueType="num">
                                      <p:cBhvr>
                                        <p:cTn id="121" dur="500" fill="hold"/>
                                        <p:tgtEl>
                                          <p:spTgt spid="25"/>
                                        </p:tgtEl>
                                        <p:attrNameLst>
                                          <p:attrName>ppt_w</p:attrName>
                                        </p:attrNameLst>
                                      </p:cBhvr>
                                      <p:tavLst>
                                        <p:tav tm="0">
                                          <p:val>
                                            <p:strVal val="#ppt_w*0.05"/>
                                          </p:val>
                                        </p:tav>
                                        <p:tav tm="100000">
                                          <p:val>
                                            <p:strVal val="#ppt_w"/>
                                          </p:val>
                                        </p:tav>
                                      </p:tavLst>
                                    </p:anim>
                                    <p:anim calcmode="lin" valueType="num">
                                      <p:cBhvr>
                                        <p:cTn id="122" dur="500" fill="hold"/>
                                        <p:tgtEl>
                                          <p:spTgt spid="25"/>
                                        </p:tgtEl>
                                        <p:attrNameLst>
                                          <p:attrName>ppt_h</p:attrName>
                                        </p:attrNameLst>
                                      </p:cBhvr>
                                      <p:tavLst>
                                        <p:tav tm="0">
                                          <p:val>
                                            <p:strVal val="#ppt_h"/>
                                          </p:val>
                                        </p:tav>
                                        <p:tav tm="100000">
                                          <p:val>
                                            <p:strVal val="#ppt_h"/>
                                          </p:val>
                                        </p:tav>
                                      </p:tavLst>
                                    </p:anim>
                                    <p:anim calcmode="lin" valueType="num">
                                      <p:cBhvr>
                                        <p:cTn id="123" dur="500" fill="hold"/>
                                        <p:tgtEl>
                                          <p:spTgt spid="25"/>
                                        </p:tgtEl>
                                        <p:attrNameLst>
                                          <p:attrName>ppt_x</p:attrName>
                                        </p:attrNameLst>
                                      </p:cBhvr>
                                      <p:tavLst>
                                        <p:tav tm="0">
                                          <p:val>
                                            <p:strVal val="#ppt_x-.2"/>
                                          </p:val>
                                        </p:tav>
                                        <p:tav tm="100000">
                                          <p:val>
                                            <p:strVal val="#ppt_x"/>
                                          </p:val>
                                        </p:tav>
                                      </p:tavLst>
                                    </p:anim>
                                    <p:anim calcmode="lin" valueType="num">
                                      <p:cBhvr>
                                        <p:cTn id="124" dur="500" fill="hold"/>
                                        <p:tgtEl>
                                          <p:spTgt spid="25"/>
                                        </p:tgtEl>
                                        <p:attrNameLst>
                                          <p:attrName>ppt_y</p:attrName>
                                        </p:attrNameLst>
                                      </p:cBhvr>
                                      <p:tavLst>
                                        <p:tav tm="0">
                                          <p:val>
                                            <p:strVal val="#ppt_y"/>
                                          </p:val>
                                        </p:tav>
                                        <p:tav tm="100000">
                                          <p:val>
                                            <p:strVal val="#ppt_y"/>
                                          </p:val>
                                        </p:tav>
                                      </p:tavLst>
                                    </p:anim>
                                    <p:animEffect transition="in" filter="fade">
                                      <p:cBhvr>
                                        <p:cTn id="125" dur="500"/>
                                        <p:tgtEl>
                                          <p:spTgt spid="25"/>
                                        </p:tgtEl>
                                      </p:cBhvr>
                                    </p:animEffect>
                                  </p:childTnLst>
                                </p:cTn>
                              </p:par>
                            </p:childTnLst>
                          </p:cTn>
                        </p:par>
                      </p:childTnLst>
                    </p:cTn>
                  </p:par>
                  <p:par>
                    <p:cTn id="126" fill="hold">
                      <p:stCondLst>
                        <p:cond delay="indefinite"/>
                      </p:stCondLst>
                      <p:childTnLst>
                        <p:par>
                          <p:cTn id="127" fill="hold">
                            <p:stCondLst>
                              <p:cond delay="0"/>
                            </p:stCondLst>
                            <p:childTnLst>
                              <p:par>
                                <p:cTn id="128" presetID="54" presetClass="entr" presetSubtype="0" accel="100000" fill="hold" grpId="0" nodeType="clickEffect">
                                  <p:stCondLst>
                                    <p:cond delay="0"/>
                                  </p:stCondLst>
                                  <p:childTnLst>
                                    <p:set>
                                      <p:cBhvr>
                                        <p:cTn id="129" dur="1" fill="hold">
                                          <p:stCondLst>
                                            <p:cond delay="0"/>
                                          </p:stCondLst>
                                        </p:cTn>
                                        <p:tgtEl>
                                          <p:spTgt spid="30"/>
                                        </p:tgtEl>
                                        <p:attrNameLst>
                                          <p:attrName>style.visibility</p:attrName>
                                        </p:attrNameLst>
                                      </p:cBhvr>
                                      <p:to>
                                        <p:strVal val="visible"/>
                                      </p:to>
                                    </p:set>
                                    <p:anim calcmode="lin" valueType="num">
                                      <p:cBhvr>
                                        <p:cTn id="130" dur="500" fill="hold"/>
                                        <p:tgtEl>
                                          <p:spTgt spid="30"/>
                                        </p:tgtEl>
                                        <p:attrNameLst>
                                          <p:attrName>ppt_w</p:attrName>
                                        </p:attrNameLst>
                                      </p:cBhvr>
                                      <p:tavLst>
                                        <p:tav tm="0">
                                          <p:val>
                                            <p:strVal val="#ppt_w*0.05"/>
                                          </p:val>
                                        </p:tav>
                                        <p:tav tm="100000">
                                          <p:val>
                                            <p:strVal val="#ppt_w"/>
                                          </p:val>
                                        </p:tav>
                                      </p:tavLst>
                                    </p:anim>
                                    <p:anim calcmode="lin" valueType="num">
                                      <p:cBhvr>
                                        <p:cTn id="131" dur="500" fill="hold"/>
                                        <p:tgtEl>
                                          <p:spTgt spid="30"/>
                                        </p:tgtEl>
                                        <p:attrNameLst>
                                          <p:attrName>ppt_h</p:attrName>
                                        </p:attrNameLst>
                                      </p:cBhvr>
                                      <p:tavLst>
                                        <p:tav tm="0">
                                          <p:val>
                                            <p:strVal val="#ppt_h"/>
                                          </p:val>
                                        </p:tav>
                                        <p:tav tm="100000">
                                          <p:val>
                                            <p:strVal val="#ppt_h"/>
                                          </p:val>
                                        </p:tav>
                                      </p:tavLst>
                                    </p:anim>
                                    <p:anim calcmode="lin" valueType="num">
                                      <p:cBhvr>
                                        <p:cTn id="132" dur="500" fill="hold"/>
                                        <p:tgtEl>
                                          <p:spTgt spid="30"/>
                                        </p:tgtEl>
                                        <p:attrNameLst>
                                          <p:attrName>ppt_x</p:attrName>
                                        </p:attrNameLst>
                                      </p:cBhvr>
                                      <p:tavLst>
                                        <p:tav tm="0">
                                          <p:val>
                                            <p:strVal val="#ppt_x-.2"/>
                                          </p:val>
                                        </p:tav>
                                        <p:tav tm="100000">
                                          <p:val>
                                            <p:strVal val="#ppt_x"/>
                                          </p:val>
                                        </p:tav>
                                      </p:tavLst>
                                    </p:anim>
                                    <p:anim calcmode="lin" valueType="num">
                                      <p:cBhvr>
                                        <p:cTn id="133" dur="500" fill="hold"/>
                                        <p:tgtEl>
                                          <p:spTgt spid="30"/>
                                        </p:tgtEl>
                                        <p:attrNameLst>
                                          <p:attrName>ppt_y</p:attrName>
                                        </p:attrNameLst>
                                      </p:cBhvr>
                                      <p:tavLst>
                                        <p:tav tm="0">
                                          <p:val>
                                            <p:strVal val="#ppt_y"/>
                                          </p:val>
                                        </p:tav>
                                        <p:tav tm="100000">
                                          <p:val>
                                            <p:strVal val="#ppt_y"/>
                                          </p:val>
                                        </p:tav>
                                      </p:tavLst>
                                    </p:anim>
                                    <p:animEffect transition="in" filter="fade">
                                      <p:cBhvr>
                                        <p:cTn id="134" dur="500"/>
                                        <p:tgtEl>
                                          <p:spTgt spid="30"/>
                                        </p:tgtEl>
                                      </p:cBhvr>
                                    </p:animEffect>
                                  </p:childTnLst>
                                </p:cTn>
                              </p:par>
                            </p:childTnLst>
                          </p:cTn>
                        </p:par>
                      </p:childTnLst>
                    </p:cTn>
                  </p:par>
                  <p:par>
                    <p:cTn id="135" fill="hold">
                      <p:stCondLst>
                        <p:cond delay="indefinite"/>
                      </p:stCondLst>
                      <p:childTnLst>
                        <p:par>
                          <p:cTn id="136" fill="hold">
                            <p:stCondLst>
                              <p:cond delay="0"/>
                            </p:stCondLst>
                            <p:childTnLst>
                              <p:par>
                                <p:cTn id="137" presetID="54" presetClass="entr" presetSubtype="0" accel="100000" fill="hold" grpId="0" nodeType="clickEffect">
                                  <p:stCondLst>
                                    <p:cond delay="0"/>
                                  </p:stCondLst>
                                  <p:childTnLst>
                                    <p:set>
                                      <p:cBhvr>
                                        <p:cTn id="138" dur="1" fill="hold">
                                          <p:stCondLst>
                                            <p:cond delay="0"/>
                                          </p:stCondLst>
                                        </p:cTn>
                                        <p:tgtEl>
                                          <p:spTgt spid="26"/>
                                        </p:tgtEl>
                                        <p:attrNameLst>
                                          <p:attrName>style.visibility</p:attrName>
                                        </p:attrNameLst>
                                      </p:cBhvr>
                                      <p:to>
                                        <p:strVal val="visible"/>
                                      </p:to>
                                    </p:set>
                                    <p:anim calcmode="lin" valueType="num">
                                      <p:cBhvr>
                                        <p:cTn id="139" dur="500" fill="hold"/>
                                        <p:tgtEl>
                                          <p:spTgt spid="26"/>
                                        </p:tgtEl>
                                        <p:attrNameLst>
                                          <p:attrName>ppt_w</p:attrName>
                                        </p:attrNameLst>
                                      </p:cBhvr>
                                      <p:tavLst>
                                        <p:tav tm="0">
                                          <p:val>
                                            <p:strVal val="#ppt_w*0.05"/>
                                          </p:val>
                                        </p:tav>
                                        <p:tav tm="100000">
                                          <p:val>
                                            <p:strVal val="#ppt_w"/>
                                          </p:val>
                                        </p:tav>
                                      </p:tavLst>
                                    </p:anim>
                                    <p:anim calcmode="lin" valueType="num">
                                      <p:cBhvr>
                                        <p:cTn id="140" dur="500" fill="hold"/>
                                        <p:tgtEl>
                                          <p:spTgt spid="26"/>
                                        </p:tgtEl>
                                        <p:attrNameLst>
                                          <p:attrName>ppt_h</p:attrName>
                                        </p:attrNameLst>
                                      </p:cBhvr>
                                      <p:tavLst>
                                        <p:tav tm="0">
                                          <p:val>
                                            <p:strVal val="#ppt_h"/>
                                          </p:val>
                                        </p:tav>
                                        <p:tav tm="100000">
                                          <p:val>
                                            <p:strVal val="#ppt_h"/>
                                          </p:val>
                                        </p:tav>
                                      </p:tavLst>
                                    </p:anim>
                                    <p:anim calcmode="lin" valueType="num">
                                      <p:cBhvr>
                                        <p:cTn id="141" dur="500" fill="hold"/>
                                        <p:tgtEl>
                                          <p:spTgt spid="26"/>
                                        </p:tgtEl>
                                        <p:attrNameLst>
                                          <p:attrName>ppt_x</p:attrName>
                                        </p:attrNameLst>
                                      </p:cBhvr>
                                      <p:tavLst>
                                        <p:tav tm="0">
                                          <p:val>
                                            <p:strVal val="#ppt_x-.2"/>
                                          </p:val>
                                        </p:tav>
                                        <p:tav tm="100000">
                                          <p:val>
                                            <p:strVal val="#ppt_x"/>
                                          </p:val>
                                        </p:tav>
                                      </p:tavLst>
                                    </p:anim>
                                    <p:anim calcmode="lin" valueType="num">
                                      <p:cBhvr>
                                        <p:cTn id="142" dur="500" fill="hold"/>
                                        <p:tgtEl>
                                          <p:spTgt spid="26"/>
                                        </p:tgtEl>
                                        <p:attrNameLst>
                                          <p:attrName>ppt_y</p:attrName>
                                        </p:attrNameLst>
                                      </p:cBhvr>
                                      <p:tavLst>
                                        <p:tav tm="0">
                                          <p:val>
                                            <p:strVal val="#ppt_y"/>
                                          </p:val>
                                        </p:tav>
                                        <p:tav tm="100000">
                                          <p:val>
                                            <p:strVal val="#ppt_y"/>
                                          </p:val>
                                        </p:tav>
                                      </p:tavLst>
                                    </p:anim>
                                    <p:animEffect transition="in" filter="fade">
                                      <p:cBhvr>
                                        <p:cTn id="143" dur="500"/>
                                        <p:tgtEl>
                                          <p:spTgt spid="26"/>
                                        </p:tgtEl>
                                      </p:cBhvr>
                                    </p:animEffect>
                                  </p:childTnLst>
                                </p:cTn>
                              </p:par>
                            </p:childTnLst>
                          </p:cTn>
                        </p:par>
                      </p:childTnLst>
                    </p:cTn>
                  </p:par>
                  <p:par>
                    <p:cTn id="144" fill="hold">
                      <p:stCondLst>
                        <p:cond delay="indefinite"/>
                      </p:stCondLst>
                      <p:childTnLst>
                        <p:par>
                          <p:cTn id="145" fill="hold">
                            <p:stCondLst>
                              <p:cond delay="0"/>
                            </p:stCondLst>
                            <p:childTnLst>
                              <p:par>
                                <p:cTn id="146" presetID="54" presetClass="entr" presetSubtype="0" accel="100000" fill="hold" grpId="0" nodeType="clickEffect">
                                  <p:stCondLst>
                                    <p:cond delay="0"/>
                                  </p:stCondLst>
                                  <p:childTnLst>
                                    <p:set>
                                      <p:cBhvr>
                                        <p:cTn id="147" dur="1" fill="hold">
                                          <p:stCondLst>
                                            <p:cond delay="0"/>
                                          </p:stCondLst>
                                        </p:cTn>
                                        <p:tgtEl>
                                          <p:spTgt spid="31"/>
                                        </p:tgtEl>
                                        <p:attrNameLst>
                                          <p:attrName>style.visibility</p:attrName>
                                        </p:attrNameLst>
                                      </p:cBhvr>
                                      <p:to>
                                        <p:strVal val="visible"/>
                                      </p:to>
                                    </p:set>
                                    <p:anim calcmode="lin" valueType="num">
                                      <p:cBhvr>
                                        <p:cTn id="148" dur="500" fill="hold"/>
                                        <p:tgtEl>
                                          <p:spTgt spid="31"/>
                                        </p:tgtEl>
                                        <p:attrNameLst>
                                          <p:attrName>ppt_w</p:attrName>
                                        </p:attrNameLst>
                                      </p:cBhvr>
                                      <p:tavLst>
                                        <p:tav tm="0">
                                          <p:val>
                                            <p:strVal val="#ppt_w*0.05"/>
                                          </p:val>
                                        </p:tav>
                                        <p:tav tm="100000">
                                          <p:val>
                                            <p:strVal val="#ppt_w"/>
                                          </p:val>
                                        </p:tav>
                                      </p:tavLst>
                                    </p:anim>
                                    <p:anim calcmode="lin" valueType="num">
                                      <p:cBhvr>
                                        <p:cTn id="149" dur="500" fill="hold"/>
                                        <p:tgtEl>
                                          <p:spTgt spid="31"/>
                                        </p:tgtEl>
                                        <p:attrNameLst>
                                          <p:attrName>ppt_h</p:attrName>
                                        </p:attrNameLst>
                                      </p:cBhvr>
                                      <p:tavLst>
                                        <p:tav tm="0">
                                          <p:val>
                                            <p:strVal val="#ppt_h"/>
                                          </p:val>
                                        </p:tav>
                                        <p:tav tm="100000">
                                          <p:val>
                                            <p:strVal val="#ppt_h"/>
                                          </p:val>
                                        </p:tav>
                                      </p:tavLst>
                                    </p:anim>
                                    <p:anim calcmode="lin" valueType="num">
                                      <p:cBhvr>
                                        <p:cTn id="150" dur="500" fill="hold"/>
                                        <p:tgtEl>
                                          <p:spTgt spid="31"/>
                                        </p:tgtEl>
                                        <p:attrNameLst>
                                          <p:attrName>ppt_x</p:attrName>
                                        </p:attrNameLst>
                                      </p:cBhvr>
                                      <p:tavLst>
                                        <p:tav tm="0">
                                          <p:val>
                                            <p:strVal val="#ppt_x-.2"/>
                                          </p:val>
                                        </p:tav>
                                        <p:tav tm="100000">
                                          <p:val>
                                            <p:strVal val="#ppt_x"/>
                                          </p:val>
                                        </p:tav>
                                      </p:tavLst>
                                    </p:anim>
                                    <p:anim calcmode="lin" valueType="num">
                                      <p:cBhvr>
                                        <p:cTn id="151" dur="500" fill="hold"/>
                                        <p:tgtEl>
                                          <p:spTgt spid="31"/>
                                        </p:tgtEl>
                                        <p:attrNameLst>
                                          <p:attrName>ppt_y</p:attrName>
                                        </p:attrNameLst>
                                      </p:cBhvr>
                                      <p:tavLst>
                                        <p:tav tm="0">
                                          <p:val>
                                            <p:strVal val="#ppt_y"/>
                                          </p:val>
                                        </p:tav>
                                        <p:tav tm="100000">
                                          <p:val>
                                            <p:strVal val="#ppt_y"/>
                                          </p:val>
                                        </p:tav>
                                      </p:tavLst>
                                    </p:anim>
                                    <p:animEffect transition="in" filter="fade">
                                      <p:cBhvr>
                                        <p:cTn id="152" dur="500"/>
                                        <p:tgtEl>
                                          <p:spTgt spid="31"/>
                                        </p:tgtEl>
                                      </p:cBhvr>
                                    </p:animEffect>
                                  </p:childTnLst>
                                </p:cTn>
                              </p:par>
                            </p:childTnLst>
                          </p:cTn>
                        </p:par>
                      </p:childTnLst>
                    </p:cTn>
                  </p:par>
                  <p:par>
                    <p:cTn id="153" fill="hold">
                      <p:stCondLst>
                        <p:cond delay="indefinite"/>
                      </p:stCondLst>
                      <p:childTnLst>
                        <p:par>
                          <p:cTn id="154" fill="hold">
                            <p:stCondLst>
                              <p:cond delay="0"/>
                            </p:stCondLst>
                            <p:childTnLst>
                              <p:par>
                                <p:cTn id="155" presetID="54" presetClass="entr" presetSubtype="0" accel="100000" fill="hold" grpId="0" nodeType="clickEffect">
                                  <p:stCondLst>
                                    <p:cond delay="0"/>
                                  </p:stCondLst>
                                  <p:childTnLst>
                                    <p:set>
                                      <p:cBhvr>
                                        <p:cTn id="156" dur="1" fill="hold">
                                          <p:stCondLst>
                                            <p:cond delay="0"/>
                                          </p:stCondLst>
                                        </p:cTn>
                                        <p:tgtEl>
                                          <p:spTgt spid="32"/>
                                        </p:tgtEl>
                                        <p:attrNameLst>
                                          <p:attrName>style.visibility</p:attrName>
                                        </p:attrNameLst>
                                      </p:cBhvr>
                                      <p:to>
                                        <p:strVal val="visible"/>
                                      </p:to>
                                    </p:set>
                                    <p:anim calcmode="lin" valueType="num">
                                      <p:cBhvr>
                                        <p:cTn id="157" dur="500" fill="hold"/>
                                        <p:tgtEl>
                                          <p:spTgt spid="32"/>
                                        </p:tgtEl>
                                        <p:attrNameLst>
                                          <p:attrName>ppt_w</p:attrName>
                                        </p:attrNameLst>
                                      </p:cBhvr>
                                      <p:tavLst>
                                        <p:tav tm="0">
                                          <p:val>
                                            <p:strVal val="#ppt_w*0.05"/>
                                          </p:val>
                                        </p:tav>
                                        <p:tav tm="100000">
                                          <p:val>
                                            <p:strVal val="#ppt_w"/>
                                          </p:val>
                                        </p:tav>
                                      </p:tavLst>
                                    </p:anim>
                                    <p:anim calcmode="lin" valueType="num">
                                      <p:cBhvr>
                                        <p:cTn id="158" dur="500" fill="hold"/>
                                        <p:tgtEl>
                                          <p:spTgt spid="32"/>
                                        </p:tgtEl>
                                        <p:attrNameLst>
                                          <p:attrName>ppt_h</p:attrName>
                                        </p:attrNameLst>
                                      </p:cBhvr>
                                      <p:tavLst>
                                        <p:tav tm="0">
                                          <p:val>
                                            <p:strVal val="#ppt_h"/>
                                          </p:val>
                                        </p:tav>
                                        <p:tav tm="100000">
                                          <p:val>
                                            <p:strVal val="#ppt_h"/>
                                          </p:val>
                                        </p:tav>
                                      </p:tavLst>
                                    </p:anim>
                                    <p:anim calcmode="lin" valueType="num">
                                      <p:cBhvr>
                                        <p:cTn id="159" dur="500" fill="hold"/>
                                        <p:tgtEl>
                                          <p:spTgt spid="32"/>
                                        </p:tgtEl>
                                        <p:attrNameLst>
                                          <p:attrName>ppt_x</p:attrName>
                                        </p:attrNameLst>
                                      </p:cBhvr>
                                      <p:tavLst>
                                        <p:tav tm="0">
                                          <p:val>
                                            <p:strVal val="#ppt_x-.2"/>
                                          </p:val>
                                        </p:tav>
                                        <p:tav tm="100000">
                                          <p:val>
                                            <p:strVal val="#ppt_x"/>
                                          </p:val>
                                        </p:tav>
                                      </p:tavLst>
                                    </p:anim>
                                    <p:anim calcmode="lin" valueType="num">
                                      <p:cBhvr>
                                        <p:cTn id="160" dur="500" fill="hold"/>
                                        <p:tgtEl>
                                          <p:spTgt spid="32"/>
                                        </p:tgtEl>
                                        <p:attrNameLst>
                                          <p:attrName>ppt_y</p:attrName>
                                        </p:attrNameLst>
                                      </p:cBhvr>
                                      <p:tavLst>
                                        <p:tav tm="0">
                                          <p:val>
                                            <p:strVal val="#ppt_y"/>
                                          </p:val>
                                        </p:tav>
                                        <p:tav tm="100000">
                                          <p:val>
                                            <p:strVal val="#ppt_y"/>
                                          </p:val>
                                        </p:tav>
                                      </p:tavLst>
                                    </p:anim>
                                    <p:animEffect transition="in" filter="fade">
                                      <p:cBhvr>
                                        <p:cTn id="161" dur="500"/>
                                        <p:tgtEl>
                                          <p:spTgt spid="32"/>
                                        </p:tgtEl>
                                      </p:cBhvr>
                                    </p:animEffect>
                                  </p:childTnLst>
                                </p:cTn>
                              </p:par>
                            </p:childTnLst>
                          </p:cTn>
                        </p:par>
                      </p:childTnLst>
                    </p:cTn>
                  </p:par>
                  <p:par>
                    <p:cTn id="162" fill="hold">
                      <p:stCondLst>
                        <p:cond delay="indefinite"/>
                      </p:stCondLst>
                      <p:childTnLst>
                        <p:par>
                          <p:cTn id="163" fill="hold">
                            <p:stCondLst>
                              <p:cond delay="0"/>
                            </p:stCondLst>
                            <p:childTnLst>
                              <p:par>
                                <p:cTn id="164" presetID="54" presetClass="entr" presetSubtype="0" accel="100000" fill="hold" grpId="0" nodeType="clickEffect">
                                  <p:stCondLst>
                                    <p:cond delay="0"/>
                                  </p:stCondLst>
                                  <p:childTnLst>
                                    <p:set>
                                      <p:cBhvr>
                                        <p:cTn id="165" dur="1" fill="hold">
                                          <p:stCondLst>
                                            <p:cond delay="0"/>
                                          </p:stCondLst>
                                        </p:cTn>
                                        <p:tgtEl>
                                          <p:spTgt spid="34"/>
                                        </p:tgtEl>
                                        <p:attrNameLst>
                                          <p:attrName>style.visibility</p:attrName>
                                        </p:attrNameLst>
                                      </p:cBhvr>
                                      <p:to>
                                        <p:strVal val="visible"/>
                                      </p:to>
                                    </p:set>
                                    <p:anim calcmode="lin" valueType="num">
                                      <p:cBhvr>
                                        <p:cTn id="166" dur="500" fill="hold"/>
                                        <p:tgtEl>
                                          <p:spTgt spid="34"/>
                                        </p:tgtEl>
                                        <p:attrNameLst>
                                          <p:attrName>ppt_w</p:attrName>
                                        </p:attrNameLst>
                                      </p:cBhvr>
                                      <p:tavLst>
                                        <p:tav tm="0">
                                          <p:val>
                                            <p:strVal val="#ppt_w*0.05"/>
                                          </p:val>
                                        </p:tav>
                                        <p:tav tm="100000">
                                          <p:val>
                                            <p:strVal val="#ppt_w"/>
                                          </p:val>
                                        </p:tav>
                                      </p:tavLst>
                                    </p:anim>
                                    <p:anim calcmode="lin" valueType="num">
                                      <p:cBhvr>
                                        <p:cTn id="167" dur="500" fill="hold"/>
                                        <p:tgtEl>
                                          <p:spTgt spid="34"/>
                                        </p:tgtEl>
                                        <p:attrNameLst>
                                          <p:attrName>ppt_h</p:attrName>
                                        </p:attrNameLst>
                                      </p:cBhvr>
                                      <p:tavLst>
                                        <p:tav tm="0">
                                          <p:val>
                                            <p:strVal val="#ppt_h"/>
                                          </p:val>
                                        </p:tav>
                                        <p:tav tm="100000">
                                          <p:val>
                                            <p:strVal val="#ppt_h"/>
                                          </p:val>
                                        </p:tav>
                                      </p:tavLst>
                                    </p:anim>
                                    <p:anim calcmode="lin" valueType="num">
                                      <p:cBhvr>
                                        <p:cTn id="168" dur="500" fill="hold"/>
                                        <p:tgtEl>
                                          <p:spTgt spid="34"/>
                                        </p:tgtEl>
                                        <p:attrNameLst>
                                          <p:attrName>ppt_x</p:attrName>
                                        </p:attrNameLst>
                                      </p:cBhvr>
                                      <p:tavLst>
                                        <p:tav tm="0">
                                          <p:val>
                                            <p:strVal val="#ppt_x-.2"/>
                                          </p:val>
                                        </p:tav>
                                        <p:tav tm="100000">
                                          <p:val>
                                            <p:strVal val="#ppt_x"/>
                                          </p:val>
                                        </p:tav>
                                      </p:tavLst>
                                    </p:anim>
                                    <p:anim calcmode="lin" valueType="num">
                                      <p:cBhvr>
                                        <p:cTn id="169" dur="500" fill="hold"/>
                                        <p:tgtEl>
                                          <p:spTgt spid="34"/>
                                        </p:tgtEl>
                                        <p:attrNameLst>
                                          <p:attrName>ppt_y</p:attrName>
                                        </p:attrNameLst>
                                      </p:cBhvr>
                                      <p:tavLst>
                                        <p:tav tm="0">
                                          <p:val>
                                            <p:strVal val="#ppt_y"/>
                                          </p:val>
                                        </p:tav>
                                        <p:tav tm="100000">
                                          <p:val>
                                            <p:strVal val="#ppt_y"/>
                                          </p:val>
                                        </p:tav>
                                      </p:tavLst>
                                    </p:anim>
                                    <p:animEffect transition="in" filter="fade">
                                      <p:cBhvr>
                                        <p:cTn id="170" dur="500"/>
                                        <p:tgtEl>
                                          <p:spTgt spid="34"/>
                                        </p:tgtEl>
                                      </p:cBhvr>
                                    </p:animEffect>
                                  </p:childTnLst>
                                </p:cTn>
                              </p:par>
                            </p:childTnLst>
                          </p:cTn>
                        </p:par>
                      </p:childTnLst>
                    </p:cTn>
                  </p:par>
                  <p:par>
                    <p:cTn id="171" fill="hold">
                      <p:stCondLst>
                        <p:cond delay="indefinite"/>
                      </p:stCondLst>
                      <p:childTnLst>
                        <p:par>
                          <p:cTn id="172" fill="hold">
                            <p:stCondLst>
                              <p:cond delay="0"/>
                            </p:stCondLst>
                            <p:childTnLst>
                              <p:par>
                                <p:cTn id="173" presetID="54" presetClass="entr" presetSubtype="0" accel="100000" fill="hold" grpId="0" nodeType="clickEffect">
                                  <p:stCondLst>
                                    <p:cond delay="0"/>
                                  </p:stCondLst>
                                  <p:childTnLst>
                                    <p:set>
                                      <p:cBhvr>
                                        <p:cTn id="174" dur="1" fill="hold">
                                          <p:stCondLst>
                                            <p:cond delay="0"/>
                                          </p:stCondLst>
                                        </p:cTn>
                                        <p:tgtEl>
                                          <p:spTgt spid="36"/>
                                        </p:tgtEl>
                                        <p:attrNameLst>
                                          <p:attrName>style.visibility</p:attrName>
                                        </p:attrNameLst>
                                      </p:cBhvr>
                                      <p:to>
                                        <p:strVal val="visible"/>
                                      </p:to>
                                    </p:set>
                                    <p:anim calcmode="lin" valueType="num">
                                      <p:cBhvr>
                                        <p:cTn id="175" dur="500" fill="hold"/>
                                        <p:tgtEl>
                                          <p:spTgt spid="36"/>
                                        </p:tgtEl>
                                        <p:attrNameLst>
                                          <p:attrName>ppt_w</p:attrName>
                                        </p:attrNameLst>
                                      </p:cBhvr>
                                      <p:tavLst>
                                        <p:tav tm="0">
                                          <p:val>
                                            <p:strVal val="#ppt_w*0.05"/>
                                          </p:val>
                                        </p:tav>
                                        <p:tav tm="100000">
                                          <p:val>
                                            <p:strVal val="#ppt_w"/>
                                          </p:val>
                                        </p:tav>
                                      </p:tavLst>
                                    </p:anim>
                                    <p:anim calcmode="lin" valueType="num">
                                      <p:cBhvr>
                                        <p:cTn id="176" dur="500" fill="hold"/>
                                        <p:tgtEl>
                                          <p:spTgt spid="36"/>
                                        </p:tgtEl>
                                        <p:attrNameLst>
                                          <p:attrName>ppt_h</p:attrName>
                                        </p:attrNameLst>
                                      </p:cBhvr>
                                      <p:tavLst>
                                        <p:tav tm="0">
                                          <p:val>
                                            <p:strVal val="#ppt_h"/>
                                          </p:val>
                                        </p:tav>
                                        <p:tav tm="100000">
                                          <p:val>
                                            <p:strVal val="#ppt_h"/>
                                          </p:val>
                                        </p:tav>
                                      </p:tavLst>
                                    </p:anim>
                                    <p:anim calcmode="lin" valueType="num">
                                      <p:cBhvr>
                                        <p:cTn id="177" dur="500" fill="hold"/>
                                        <p:tgtEl>
                                          <p:spTgt spid="36"/>
                                        </p:tgtEl>
                                        <p:attrNameLst>
                                          <p:attrName>ppt_x</p:attrName>
                                        </p:attrNameLst>
                                      </p:cBhvr>
                                      <p:tavLst>
                                        <p:tav tm="0">
                                          <p:val>
                                            <p:strVal val="#ppt_x-.2"/>
                                          </p:val>
                                        </p:tav>
                                        <p:tav tm="100000">
                                          <p:val>
                                            <p:strVal val="#ppt_x"/>
                                          </p:val>
                                        </p:tav>
                                      </p:tavLst>
                                    </p:anim>
                                    <p:anim calcmode="lin" valueType="num">
                                      <p:cBhvr>
                                        <p:cTn id="178" dur="500" fill="hold"/>
                                        <p:tgtEl>
                                          <p:spTgt spid="36"/>
                                        </p:tgtEl>
                                        <p:attrNameLst>
                                          <p:attrName>ppt_y</p:attrName>
                                        </p:attrNameLst>
                                      </p:cBhvr>
                                      <p:tavLst>
                                        <p:tav tm="0">
                                          <p:val>
                                            <p:strVal val="#ppt_y"/>
                                          </p:val>
                                        </p:tav>
                                        <p:tav tm="100000">
                                          <p:val>
                                            <p:strVal val="#ppt_y"/>
                                          </p:val>
                                        </p:tav>
                                      </p:tavLst>
                                    </p:anim>
                                    <p:animEffect transition="in" filter="fade">
                                      <p:cBhvr>
                                        <p:cTn id="17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ldLvl="0" animBg="1"/>
      <p:bldP spid="7" grpId="0" bldLvl="0" animBg="1"/>
      <p:bldP spid="13" grpId="0"/>
      <p:bldP spid="15" grpId="0"/>
      <p:bldP spid="25" grpId="0"/>
      <p:bldP spid="26" grpId="0"/>
      <p:bldP spid="27" grpId="0"/>
      <p:bldP spid="28" grpId="0"/>
      <p:bldP spid="30" grpId="0"/>
      <p:bldP spid="31" grpId="0"/>
      <p:bldP spid="32" grpId="0" bldLvl="0" animBg="1"/>
      <p:bldP spid="34" grpId="0"/>
      <p:bldP spid="36"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246888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填写例子</a:t>
            </a:r>
            <a:endParaRPr lang="en-US" altLang="zh-CN" sz="2800"/>
          </a:p>
        </p:txBody>
      </p:sp>
      <p:pic>
        <p:nvPicPr>
          <p:cNvPr id="756739" name="Picture 3"/>
          <p:cNvPicPr>
            <a:picLocks noChangeAspect="1" noChangeArrowheads="1"/>
          </p:cNvPicPr>
          <p:nvPr/>
        </p:nvPicPr>
        <p:blipFill>
          <a:blip r:embed="rId2"/>
          <a:srcRect/>
          <a:stretch>
            <a:fillRect/>
          </a:stretch>
        </p:blipFill>
        <p:spPr bwMode="auto">
          <a:xfrm>
            <a:off x="592455" y="1656080"/>
            <a:ext cx="8196580" cy="3710940"/>
          </a:xfrm>
          <a:prstGeom prst="rect">
            <a:avLst/>
          </a:prstGeom>
          <a:noFill/>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282702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数组例子</a:t>
            </a:r>
            <a:endParaRPr lang="en-US" altLang="zh-CN" sz="2800"/>
          </a:p>
        </p:txBody>
      </p:sp>
      <p:sp>
        <p:nvSpPr>
          <p:cNvPr id="62467" name="Rectangle 4"/>
          <p:cNvSpPr>
            <a:spLocks noChangeArrowheads="1"/>
          </p:cNvSpPr>
          <p:nvPr/>
        </p:nvSpPr>
        <p:spPr bwMode="auto">
          <a:xfrm>
            <a:off x="359410" y="1170923"/>
            <a:ext cx="4924425" cy="1751762"/>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dirty="0">
                <a:latin typeface="Courier New" panose="02070309020205020404" charset="0"/>
              </a:rPr>
              <a:t>#define ZLEN 5</a:t>
            </a:r>
          </a:p>
          <a:p>
            <a:pPr eaLnBrk="0" hangingPunct="0"/>
            <a:r>
              <a:rPr lang="en-US" sz="1800" dirty="0" err="1">
                <a:latin typeface="Courier New" panose="02070309020205020404" charset="0"/>
              </a:rPr>
              <a:t>typedef</a:t>
            </a:r>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zip_dig</a:t>
            </a:r>
            <a:r>
              <a:rPr lang="en-US" sz="1800" dirty="0">
                <a:latin typeface="Courier New" panose="02070309020205020404" charset="0"/>
              </a:rPr>
              <a:t>[ZLEN];</a:t>
            </a:r>
          </a:p>
          <a:p>
            <a:pPr eaLnBrk="0" hangingPunct="0"/>
            <a:endParaRPr lang="en-US" sz="1800" dirty="0">
              <a:latin typeface="Courier New" panose="02070309020205020404" charset="0"/>
            </a:endParaRPr>
          </a:p>
          <a:p>
            <a:pPr eaLnBrk="0" hangingPunct="0"/>
            <a:r>
              <a:rPr lang="en-US" sz="1800" dirty="0" err="1">
                <a:latin typeface="Courier New" panose="02070309020205020404" charset="0"/>
              </a:rPr>
              <a:t>zip_dig</a:t>
            </a:r>
            <a:r>
              <a:rPr lang="en-US" sz="1800" dirty="0">
                <a:latin typeface="Courier New" panose="02070309020205020404" charset="0"/>
              </a:rPr>
              <a:t> </a:t>
            </a:r>
            <a:r>
              <a:rPr lang="en-US" sz="1800" dirty="0" err="1">
                <a:latin typeface="Courier New" panose="02070309020205020404" charset="0"/>
              </a:rPr>
              <a:t>cmu</a:t>
            </a:r>
            <a:r>
              <a:rPr lang="en-US" sz="1800" dirty="0">
                <a:latin typeface="Courier New" panose="02070309020205020404" charset="0"/>
              </a:rPr>
              <a:t> = { 1, 5, 2, 1, 3 };</a:t>
            </a:r>
          </a:p>
          <a:p>
            <a:pPr eaLnBrk="0" hangingPunct="0"/>
            <a:r>
              <a:rPr lang="en-US" sz="1800" dirty="0" err="1">
                <a:latin typeface="Courier New" panose="02070309020205020404" charset="0"/>
              </a:rPr>
              <a:t>zip_dig</a:t>
            </a:r>
            <a:r>
              <a:rPr lang="en-US" sz="1800" dirty="0">
                <a:latin typeface="Courier New" panose="02070309020205020404" charset="0"/>
              </a:rPr>
              <a:t> </a:t>
            </a:r>
            <a:r>
              <a:rPr lang="en-US" sz="1800" dirty="0" err="1">
                <a:latin typeface="Courier New" panose="02070309020205020404" charset="0"/>
              </a:rPr>
              <a:t>mit</a:t>
            </a:r>
            <a:r>
              <a:rPr lang="en-US" sz="1800" dirty="0">
                <a:latin typeface="Courier New" panose="02070309020205020404" charset="0"/>
              </a:rPr>
              <a:t> = { 0, 2, 1, 3, 9 };</a:t>
            </a:r>
          </a:p>
          <a:p>
            <a:pPr eaLnBrk="0" hangingPunct="0"/>
            <a:r>
              <a:rPr lang="en-US" sz="1800" dirty="0" err="1">
                <a:latin typeface="Courier New" panose="02070309020205020404" charset="0"/>
              </a:rPr>
              <a:t>zip_dig</a:t>
            </a:r>
            <a:r>
              <a:rPr lang="en-US" sz="1800" dirty="0">
                <a:latin typeface="Courier New" panose="02070309020205020404" charset="0"/>
              </a:rPr>
              <a:t> </a:t>
            </a:r>
            <a:r>
              <a:rPr lang="en-US" sz="1800" dirty="0" err="1">
                <a:latin typeface="Courier New" panose="02070309020205020404" charset="0"/>
              </a:rPr>
              <a:t>ucb</a:t>
            </a:r>
            <a:r>
              <a:rPr lang="en-US" sz="1800" dirty="0">
                <a:latin typeface="Courier New" panose="02070309020205020404" charset="0"/>
              </a:rPr>
              <a:t> = { 9, 4, 7, 2, 0 };</a:t>
            </a:r>
          </a:p>
        </p:txBody>
      </p:sp>
      <p:sp>
        <p:nvSpPr>
          <p:cNvPr id="69" name="Text Box 31"/>
          <p:cNvSpPr txBox="1">
            <a:spLocks noChangeArrowheads="1"/>
          </p:cNvSpPr>
          <p:nvPr/>
        </p:nvSpPr>
        <p:spPr bwMode="auto">
          <a:xfrm>
            <a:off x="76200" y="3097213"/>
            <a:ext cx="2235200" cy="366712"/>
          </a:xfrm>
          <a:prstGeom prst="rect">
            <a:avLst/>
          </a:prstGeom>
          <a:noFill/>
          <a:ln w="25400">
            <a:noFill/>
            <a:miter lim="800000"/>
          </a:ln>
        </p:spPr>
        <p:txBody>
          <a:bodyPr>
            <a:spAutoFit/>
          </a:bodyPr>
          <a:lstStyle/>
          <a:p>
            <a:pPr algn="r" eaLnBrk="0" hangingPunct="0"/>
            <a:r>
              <a:rPr lang="en-US" sz="1800">
                <a:latin typeface="Courier New" panose="02070309020205020404" charset="0"/>
              </a:rPr>
              <a:t>zip_dig cmu;</a:t>
            </a:r>
          </a:p>
        </p:txBody>
      </p:sp>
      <p:grpSp>
        <p:nvGrpSpPr>
          <p:cNvPr id="70" name="Group 24"/>
          <p:cNvGrpSpPr/>
          <p:nvPr/>
        </p:nvGrpSpPr>
        <p:grpSpPr bwMode="auto">
          <a:xfrm>
            <a:off x="2259013" y="3144838"/>
            <a:ext cx="5435600" cy="750887"/>
            <a:chOff x="2412765" y="3429000"/>
            <a:chExt cx="5435835" cy="771209"/>
          </a:xfrm>
        </p:grpSpPr>
        <p:grpSp>
          <p:nvGrpSpPr>
            <p:cNvPr id="62510" name="Group 25"/>
            <p:cNvGrpSpPr/>
            <p:nvPr/>
          </p:nvGrpSpPr>
          <p:grpSpPr bwMode="auto">
            <a:xfrm>
              <a:off x="2743200" y="3429000"/>
              <a:ext cx="4572000" cy="228600"/>
              <a:chOff x="1008" y="1968"/>
              <a:chExt cx="2880" cy="144"/>
            </a:xfrm>
          </p:grpSpPr>
          <p:sp>
            <p:nvSpPr>
              <p:cNvPr id="84"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85"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5</a:t>
                </a:r>
              </a:p>
            </p:txBody>
          </p:sp>
          <p:sp>
            <p:nvSpPr>
              <p:cNvPr id="86"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87"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88"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grpSp>
        <p:sp>
          <p:nvSpPr>
            <p:cNvPr id="62511"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16</a:t>
              </a:r>
            </a:p>
          </p:txBody>
        </p:sp>
        <p:sp>
          <p:nvSpPr>
            <p:cNvPr id="62512"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20</a:t>
              </a:r>
            </a:p>
          </p:txBody>
        </p:sp>
        <p:sp>
          <p:nvSpPr>
            <p:cNvPr id="62513"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62514"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15"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24</a:t>
              </a:r>
            </a:p>
          </p:txBody>
        </p:sp>
        <p:sp>
          <p:nvSpPr>
            <p:cNvPr id="62516"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17"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28</a:t>
              </a:r>
            </a:p>
          </p:txBody>
        </p:sp>
        <p:sp>
          <p:nvSpPr>
            <p:cNvPr id="62518"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19"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32</a:t>
              </a:r>
            </a:p>
          </p:txBody>
        </p:sp>
        <p:sp>
          <p:nvSpPr>
            <p:cNvPr id="62520"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21"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36</a:t>
              </a:r>
            </a:p>
          </p:txBody>
        </p:sp>
        <p:sp>
          <p:nvSpPr>
            <p:cNvPr id="62522"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89" name="Text Box 31"/>
          <p:cNvSpPr txBox="1">
            <a:spLocks noChangeArrowheads="1"/>
          </p:cNvSpPr>
          <p:nvPr/>
        </p:nvSpPr>
        <p:spPr bwMode="auto">
          <a:xfrm>
            <a:off x="77788" y="3898900"/>
            <a:ext cx="2233612" cy="366713"/>
          </a:xfrm>
          <a:prstGeom prst="rect">
            <a:avLst/>
          </a:prstGeom>
          <a:noFill/>
          <a:ln w="25400">
            <a:noFill/>
            <a:miter lim="800000"/>
          </a:ln>
        </p:spPr>
        <p:txBody>
          <a:bodyPr>
            <a:spAutoFit/>
          </a:bodyPr>
          <a:lstStyle/>
          <a:p>
            <a:pPr algn="r" eaLnBrk="0" hangingPunct="0"/>
            <a:r>
              <a:rPr lang="en-US" sz="1800">
                <a:latin typeface="Courier New" panose="02070309020205020404" charset="0"/>
              </a:rPr>
              <a:t>zip_dig mit;</a:t>
            </a:r>
          </a:p>
        </p:txBody>
      </p:sp>
      <p:grpSp>
        <p:nvGrpSpPr>
          <p:cNvPr id="90" name="Group 24"/>
          <p:cNvGrpSpPr/>
          <p:nvPr/>
        </p:nvGrpSpPr>
        <p:grpSpPr bwMode="auto">
          <a:xfrm>
            <a:off x="2260600" y="3946525"/>
            <a:ext cx="5435600" cy="750888"/>
            <a:chOff x="2412765" y="3429000"/>
            <a:chExt cx="5435835" cy="771209"/>
          </a:xfrm>
        </p:grpSpPr>
        <p:grpSp>
          <p:nvGrpSpPr>
            <p:cNvPr id="62492" name="Group 25"/>
            <p:cNvGrpSpPr/>
            <p:nvPr/>
          </p:nvGrpSpPr>
          <p:grpSpPr bwMode="auto">
            <a:xfrm>
              <a:off x="2743200" y="3429000"/>
              <a:ext cx="4572000" cy="228600"/>
              <a:chOff x="1008" y="1968"/>
              <a:chExt cx="2880" cy="144"/>
            </a:xfrm>
          </p:grpSpPr>
          <p:sp>
            <p:nvSpPr>
              <p:cNvPr id="104"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0</a:t>
                </a:r>
              </a:p>
            </p:txBody>
          </p:sp>
          <p:sp>
            <p:nvSpPr>
              <p:cNvPr id="105"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106"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107"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sp>
            <p:nvSpPr>
              <p:cNvPr id="108"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9</a:t>
                </a:r>
              </a:p>
            </p:txBody>
          </p:sp>
        </p:grpSp>
        <p:sp>
          <p:nvSpPr>
            <p:cNvPr id="62493"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36</a:t>
              </a:r>
            </a:p>
          </p:txBody>
        </p:sp>
        <p:sp>
          <p:nvSpPr>
            <p:cNvPr id="62494"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40</a:t>
              </a:r>
            </a:p>
          </p:txBody>
        </p:sp>
        <p:sp>
          <p:nvSpPr>
            <p:cNvPr id="62495"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62496"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97"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44</a:t>
              </a:r>
            </a:p>
          </p:txBody>
        </p:sp>
        <p:sp>
          <p:nvSpPr>
            <p:cNvPr id="62498"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99"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48</a:t>
              </a:r>
            </a:p>
          </p:txBody>
        </p:sp>
        <p:sp>
          <p:nvSpPr>
            <p:cNvPr id="62500"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01"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52</a:t>
              </a:r>
            </a:p>
          </p:txBody>
        </p:sp>
        <p:sp>
          <p:nvSpPr>
            <p:cNvPr id="62502"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03"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56</a:t>
              </a:r>
            </a:p>
          </p:txBody>
        </p:sp>
        <p:sp>
          <p:nvSpPr>
            <p:cNvPr id="62504"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109" name="Text Box 31"/>
          <p:cNvSpPr txBox="1">
            <a:spLocks noChangeArrowheads="1"/>
          </p:cNvSpPr>
          <p:nvPr/>
        </p:nvSpPr>
        <p:spPr bwMode="auto">
          <a:xfrm>
            <a:off x="76200" y="4737100"/>
            <a:ext cx="2235200" cy="366713"/>
          </a:xfrm>
          <a:prstGeom prst="rect">
            <a:avLst/>
          </a:prstGeom>
          <a:noFill/>
          <a:ln w="25400">
            <a:noFill/>
            <a:miter lim="800000"/>
          </a:ln>
        </p:spPr>
        <p:txBody>
          <a:bodyPr>
            <a:spAutoFit/>
          </a:bodyPr>
          <a:lstStyle/>
          <a:p>
            <a:pPr algn="r" eaLnBrk="0" hangingPunct="0"/>
            <a:r>
              <a:rPr lang="en-US" sz="1800" dirty="0" err="1">
                <a:latin typeface="Courier New" panose="02070309020205020404" charset="0"/>
              </a:rPr>
              <a:t>zip_dig</a:t>
            </a:r>
            <a:r>
              <a:rPr lang="en-US" sz="1800" dirty="0">
                <a:latin typeface="Courier New" panose="02070309020205020404" charset="0"/>
              </a:rPr>
              <a:t> </a:t>
            </a:r>
            <a:r>
              <a:rPr lang="en-US" sz="1800" dirty="0" err="1">
                <a:latin typeface="Courier New" panose="02070309020205020404" charset="0"/>
              </a:rPr>
              <a:t>ucb</a:t>
            </a:r>
            <a:r>
              <a:rPr lang="en-US" sz="1800" dirty="0">
                <a:latin typeface="Courier New" panose="02070309020205020404" charset="0"/>
              </a:rPr>
              <a:t>;</a:t>
            </a:r>
          </a:p>
        </p:txBody>
      </p:sp>
      <p:grpSp>
        <p:nvGrpSpPr>
          <p:cNvPr id="110" name="Group 24"/>
          <p:cNvGrpSpPr/>
          <p:nvPr/>
        </p:nvGrpSpPr>
        <p:grpSpPr bwMode="auto">
          <a:xfrm>
            <a:off x="2259013" y="4848225"/>
            <a:ext cx="5435600" cy="750888"/>
            <a:chOff x="2412765" y="3429000"/>
            <a:chExt cx="5435835" cy="771209"/>
          </a:xfrm>
        </p:grpSpPr>
        <p:grpSp>
          <p:nvGrpSpPr>
            <p:cNvPr id="62474" name="Group 25"/>
            <p:cNvGrpSpPr/>
            <p:nvPr/>
          </p:nvGrpSpPr>
          <p:grpSpPr bwMode="auto">
            <a:xfrm>
              <a:off x="2743200" y="3429000"/>
              <a:ext cx="4572000" cy="228600"/>
              <a:chOff x="1008" y="1968"/>
              <a:chExt cx="2880" cy="144"/>
            </a:xfrm>
          </p:grpSpPr>
          <p:sp>
            <p:nvSpPr>
              <p:cNvPr id="124"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9</a:t>
                </a:r>
              </a:p>
            </p:txBody>
          </p:sp>
          <p:sp>
            <p:nvSpPr>
              <p:cNvPr id="125"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4</a:t>
                </a:r>
              </a:p>
            </p:txBody>
          </p:sp>
          <p:sp>
            <p:nvSpPr>
              <p:cNvPr id="126"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7</a:t>
                </a:r>
              </a:p>
            </p:txBody>
          </p:sp>
          <p:sp>
            <p:nvSpPr>
              <p:cNvPr id="127"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128"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0</a:t>
                </a:r>
              </a:p>
            </p:txBody>
          </p:sp>
        </p:grpSp>
        <p:sp>
          <p:nvSpPr>
            <p:cNvPr id="62475"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56</a:t>
              </a:r>
            </a:p>
          </p:txBody>
        </p:sp>
        <p:sp>
          <p:nvSpPr>
            <p:cNvPr id="62476"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60</a:t>
              </a:r>
            </a:p>
          </p:txBody>
        </p:sp>
        <p:sp>
          <p:nvSpPr>
            <p:cNvPr id="62477"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62478"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79"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64</a:t>
              </a:r>
            </a:p>
          </p:txBody>
        </p:sp>
        <p:sp>
          <p:nvSpPr>
            <p:cNvPr id="62480"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81"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68</a:t>
              </a:r>
            </a:p>
          </p:txBody>
        </p:sp>
        <p:sp>
          <p:nvSpPr>
            <p:cNvPr id="62482"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83"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72</a:t>
              </a:r>
            </a:p>
          </p:txBody>
        </p:sp>
        <p:sp>
          <p:nvSpPr>
            <p:cNvPr id="62484"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85"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76</a:t>
              </a:r>
            </a:p>
          </p:txBody>
        </p:sp>
        <p:sp>
          <p:nvSpPr>
            <p:cNvPr id="62486"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303107" name="Rectangle 3"/>
          <p:cNvSpPr>
            <a:spLocks noGrp="1" noChangeArrowheads="1"/>
          </p:cNvSpPr>
          <p:nvPr/>
        </p:nvSpPr>
        <p:spPr>
          <a:xfrm>
            <a:off x="359410" y="5675630"/>
            <a:ext cx="8382000" cy="9696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sz="2000">
                <a:latin typeface="Calibri" panose="020F0502020204030204" charset="0"/>
                <a:ea typeface="宋体" panose="02010600030101010101" pitchFamily="2" charset="-122"/>
              </a:rPr>
              <a:t>表述</a:t>
            </a:r>
            <a:r>
              <a:rPr lang="en-US" sz="2000">
                <a:latin typeface="Calibri" panose="020F0502020204030204" charset="0"/>
              </a:rPr>
              <a:t> “</a:t>
            </a:r>
            <a:r>
              <a:rPr lang="en-US" sz="2000">
                <a:latin typeface="Courier New" panose="02070309020205020404" charset="0"/>
              </a:rPr>
              <a:t>zip_dig cmu</a:t>
            </a:r>
            <a:r>
              <a:rPr lang="en-US" sz="2000">
                <a:latin typeface="Calibri" panose="020F0502020204030204" charset="0"/>
              </a:rPr>
              <a:t>” 等同于 “</a:t>
            </a:r>
            <a:r>
              <a:rPr lang="en-US" sz="2000">
                <a:latin typeface="Courier New" panose="02070309020205020404" charset="0"/>
              </a:rPr>
              <a:t>int cmu[5]</a:t>
            </a:r>
            <a:r>
              <a:rPr lang="en-US" sz="2000">
                <a:latin typeface="Calibri" panose="020F0502020204030204" charset="0"/>
              </a:rPr>
              <a:t>”</a:t>
            </a:r>
          </a:p>
          <a:p>
            <a:pPr>
              <a:buClr>
                <a:srgbClr val="0D0D0D"/>
              </a:buClr>
            </a:pPr>
            <a:r>
              <a:rPr lang="en-US" sz="2000">
                <a:latin typeface="Calibri" panose="020F0502020204030204" charset="0"/>
              </a:rPr>
              <a:t>示例数组在连续的20字节块中分配</a:t>
            </a:r>
            <a:endParaRPr lang="en-US">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3107">
                                            <p:txEl>
                                              <p:pRg st="0" end="0"/>
                                            </p:txEl>
                                          </p:spTgt>
                                        </p:tgtEl>
                                        <p:attrNameLst>
                                          <p:attrName>style.visibility</p:attrName>
                                        </p:attrNameLst>
                                      </p:cBhvr>
                                      <p:to>
                                        <p:strVal val="visible"/>
                                      </p:to>
                                    </p:set>
                                    <p:animEffect transition="in" filter="wipe(down)">
                                      <p:cBhvr>
                                        <p:cTn id="7" dur="500"/>
                                        <p:tgtEl>
                                          <p:spTgt spid="303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3107">
                                            <p:txEl>
                                              <p:pRg st="1" end="1"/>
                                            </p:txEl>
                                          </p:spTgt>
                                        </p:tgtEl>
                                        <p:attrNameLst>
                                          <p:attrName>style.visibility</p:attrName>
                                        </p:attrNameLst>
                                      </p:cBhvr>
                                      <p:to>
                                        <p:strVal val="visible"/>
                                      </p:to>
                                    </p:set>
                                    <p:animEffect transition="in" filter="wipe(down)">
                                      <p:cBhvr>
                                        <p:cTn id="12" dur="500"/>
                                        <p:tgtEl>
                                          <p:spTgt spid="3031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3589655"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数组访问的例子</a:t>
            </a:r>
          </a:p>
        </p:txBody>
      </p:sp>
      <p:sp>
        <p:nvSpPr>
          <p:cNvPr id="64518" name="Text Box 31"/>
          <p:cNvSpPr txBox="1">
            <a:spLocks noChangeArrowheads="1"/>
          </p:cNvSpPr>
          <p:nvPr/>
        </p:nvSpPr>
        <p:spPr bwMode="auto">
          <a:xfrm>
            <a:off x="304800" y="1408113"/>
            <a:ext cx="1930400" cy="366712"/>
          </a:xfrm>
          <a:prstGeom prst="rect">
            <a:avLst/>
          </a:prstGeom>
          <a:noFill/>
          <a:ln w="25400">
            <a:noFill/>
            <a:miter lim="800000"/>
          </a:ln>
        </p:spPr>
        <p:txBody>
          <a:bodyPr>
            <a:spAutoFit/>
          </a:bodyPr>
          <a:lstStyle/>
          <a:p>
            <a:pPr algn="r" eaLnBrk="0" hangingPunct="0"/>
            <a:r>
              <a:rPr lang="en-US" sz="1800">
                <a:latin typeface="Courier New" panose="02070309020205020404" charset="0"/>
              </a:rPr>
              <a:t>zip_dig cmu;</a:t>
            </a:r>
          </a:p>
        </p:txBody>
      </p:sp>
      <p:grpSp>
        <p:nvGrpSpPr>
          <p:cNvPr id="64519" name="Group 24"/>
          <p:cNvGrpSpPr/>
          <p:nvPr/>
        </p:nvGrpSpPr>
        <p:grpSpPr bwMode="auto">
          <a:xfrm>
            <a:off x="2184400" y="1455738"/>
            <a:ext cx="5435600" cy="750887"/>
            <a:chOff x="2412765" y="3429000"/>
            <a:chExt cx="5435835" cy="771209"/>
          </a:xfrm>
        </p:grpSpPr>
        <p:grpSp>
          <p:nvGrpSpPr>
            <p:cNvPr id="64520" name="Group 25"/>
            <p:cNvGrpSpPr/>
            <p:nvPr/>
          </p:nvGrpSpPr>
          <p:grpSpPr bwMode="auto">
            <a:xfrm>
              <a:off x="2743200" y="3429000"/>
              <a:ext cx="4572000" cy="228600"/>
              <a:chOff x="1008" y="1968"/>
              <a:chExt cx="2880" cy="144"/>
            </a:xfrm>
          </p:grpSpPr>
          <p:sp>
            <p:nvSpPr>
              <p:cNvPr id="23"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24"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5</a:t>
                </a:r>
              </a:p>
            </p:txBody>
          </p:sp>
          <p:sp>
            <p:nvSpPr>
              <p:cNvPr id="25"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26"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27"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grpSp>
        <p:sp>
          <p:nvSpPr>
            <p:cNvPr id="64521"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16</a:t>
              </a:r>
            </a:p>
          </p:txBody>
        </p:sp>
        <p:sp>
          <p:nvSpPr>
            <p:cNvPr id="64522"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20</a:t>
              </a:r>
            </a:p>
          </p:txBody>
        </p:sp>
        <p:sp>
          <p:nvSpPr>
            <p:cNvPr id="64523"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64524"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4525"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24</a:t>
              </a:r>
            </a:p>
          </p:txBody>
        </p:sp>
        <p:sp>
          <p:nvSpPr>
            <p:cNvPr id="64526"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4527"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28</a:t>
              </a:r>
            </a:p>
          </p:txBody>
        </p:sp>
        <p:sp>
          <p:nvSpPr>
            <p:cNvPr id="64528"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4529"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32</a:t>
              </a:r>
            </a:p>
          </p:txBody>
        </p:sp>
        <p:sp>
          <p:nvSpPr>
            <p:cNvPr id="64530"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4531"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36</a:t>
              </a:r>
            </a:p>
          </p:txBody>
        </p:sp>
        <p:sp>
          <p:nvSpPr>
            <p:cNvPr id="64532"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64515" name="Rectangle 4"/>
          <p:cNvSpPr>
            <a:spLocks noChangeArrowheads="1"/>
          </p:cNvSpPr>
          <p:nvPr/>
        </p:nvSpPr>
        <p:spPr bwMode="auto">
          <a:xfrm>
            <a:off x="516255" y="2457133"/>
            <a:ext cx="3429000" cy="1474787"/>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int get_digit</a:t>
            </a:r>
          </a:p>
          <a:p>
            <a:pPr eaLnBrk="0" hangingPunct="0"/>
            <a:r>
              <a:rPr lang="en-US" sz="1800">
                <a:latin typeface="Courier New" panose="02070309020205020404" charset="0"/>
              </a:rPr>
              <a:t>  (zip_dig z, int dig)</a:t>
            </a:r>
          </a:p>
          <a:p>
            <a:pPr eaLnBrk="0" hangingPunct="0"/>
            <a:r>
              <a:rPr lang="en-US" sz="1800">
                <a:latin typeface="Courier New" panose="02070309020205020404" charset="0"/>
              </a:rPr>
              <a:t>{</a:t>
            </a:r>
          </a:p>
          <a:p>
            <a:pPr eaLnBrk="0" hangingPunct="0"/>
            <a:r>
              <a:rPr lang="en-US" sz="1800">
                <a:latin typeface="Courier New" panose="02070309020205020404" charset="0"/>
              </a:rPr>
              <a:t>  return z[dig];</a:t>
            </a:r>
          </a:p>
          <a:p>
            <a:pPr eaLnBrk="0" hangingPunct="0"/>
            <a:r>
              <a:rPr lang="en-US" sz="1800">
                <a:latin typeface="Courier New" panose="02070309020205020404" charset="0"/>
              </a:rPr>
              <a:t>}</a:t>
            </a:r>
          </a:p>
        </p:txBody>
      </p:sp>
      <p:sp>
        <p:nvSpPr>
          <p:cNvPr id="64517" name="TextBox 6"/>
          <p:cNvSpPr txBox="1">
            <a:spLocks noChangeArrowheads="1"/>
          </p:cNvSpPr>
          <p:nvPr/>
        </p:nvSpPr>
        <p:spPr bwMode="auto">
          <a:xfrm>
            <a:off x="515938" y="4077653"/>
            <a:ext cx="758825" cy="457200"/>
          </a:xfrm>
          <a:prstGeom prst="rect">
            <a:avLst/>
          </a:prstGeom>
          <a:noFill/>
          <a:ln w="9525">
            <a:noFill/>
            <a:miter lim="800000"/>
          </a:ln>
        </p:spPr>
        <p:txBody>
          <a:bodyPr wrap="none">
            <a:spAutoFit/>
          </a:bodyPr>
          <a:lstStyle/>
          <a:p>
            <a:pPr eaLnBrk="0" hangingPunct="0"/>
            <a:r>
              <a:rPr lang="en-US">
                <a:latin typeface="Calibri" panose="020F0502020204030204" charset="0"/>
              </a:rPr>
              <a:t>IA32</a:t>
            </a:r>
          </a:p>
        </p:txBody>
      </p:sp>
      <p:sp>
        <p:nvSpPr>
          <p:cNvPr id="64516" name="Rectangle 5"/>
          <p:cNvSpPr>
            <a:spLocks noChangeArrowheads="1"/>
          </p:cNvSpPr>
          <p:nvPr/>
        </p:nvSpPr>
        <p:spPr bwMode="auto">
          <a:xfrm>
            <a:off x="516255" y="4535170"/>
            <a:ext cx="5111750" cy="920765"/>
          </a:xfrm>
          <a:prstGeom prst="rect">
            <a:avLst/>
          </a:prstGeom>
          <a:noFill/>
          <a:ln w="12700">
            <a:solidFill>
              <a:schemeClr val="tx1"/>
            </a:solidFill>
            <a:miter lim="800000"/>
          </a:ln>
        </p:spPr>
        <p:txBody>
          <a:bodyPr wrap="square" lIns="90487" tIns="44450" rIns="90487" bIns="44450">
            <a:spAutoFit/>
          </a:bodyPr>
          <a:lstStyle/>
          <a:p>
            <a:pPr eaLnBrk="0" hangingPunct="0">
              <a:tabLst>
                <a:tab pos="342900" algn="l"/>
                <a:tab pos="2628900" algn="l"/>
              </a:tabLst>
            </a:pPr>
            <a:r>
              <a:rPr lang="en-US" sz="1800">
                <a:latin typeface="Courier New" panose="02070309020205020404" charset="0"/>
              </a:rPr>
              <a:t>  # %edx = z</a:t>
            </a:r>
          </a:p>
          <a:p>
            <a:pPr eaLnBrk="0" hangingPunct="0">
              <a:tabLst>
                <a:tab pos="342900" algn="l"/>
                <a:tab pos="2628900" algn="l"/>
              </a:tabLst>
            </a:pPr>
            <a:r>
              <a:rPr lang="en-US" sz="1800">
                <a:latin typeface="Courier New" panose="02070309020205020404" charset="0"/>
              </a:rPr>
              <a:t>  # %eax = dig</a:t>
            </a:r>
          </a:p>
          <a:p>
            <a:pPr eaLnBrk="0" hangingPunct="0">
              <a:tabLst>
                <a:tab pos="342900" algn="l"/>
                <a:tab pos="2628900" algn="l"/>
              </a:tabLst>
            </a:pPr>
            <a:r>
              <a:rPr lang="en-US" sz="1800">
                <a:latin typeface="Courier New" panose="02070309020205020404" charset="0"/>
              </a:rPr>
              <a:t>	movl (%edx,%eax,4),%eax  # z[dig]</a:t>
            </a:r>
          </a:p>
        </p:txBody>
      </p:sp>
      <p:sp>
        <p:nvSpPr>
          <p:cNvPr id="4" name="Content Placeholder 3"/>
          <p:cNvSpPr>
            <a:spLocks noGrp="1"/>
          </p:cNvSpPr>
          <p:nvPr/>
        </p:nvSpPr>
        <p:spPr>
          <a:xfrm>
            <a:off x="5628005" y="2796540"/>
            <a:ext cx="3429000" cy="298132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8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4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18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18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18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18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18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1800">
                <a:solidFill>
                  <a:schemeClr val="tx1"/>
                </a:solidFill>
                <a:latin typeface="Arial" panose="020B0604020202020204" pitchFamily="34" charset="0"/>
              </a:defRPr>
            </a:lvl9pPr>
          </a:lstStyle>
          <a:p>
            <a:pPr marL="401955" indent="-246380">
              <a:spcBef>
                <a:spcPct val="25000"/>
              </a:spcBef>
              <a:buClr>
                <a:srgbClr val="FF99CC"/>
              </a:buClr>
              <a:buSzPct val="75000"/>
              <a:buFont typeface="Wingdings" panose="05000000000000000000" pitchFamily="2" charset="2"/>
              <a:buChar char="n"/>
            </a:pPr>
            <a:r>
              <a:rPr lang="zh-CN" altLang="en-US" sz="2000">
                <a:latin typeface="微软雅黑" panose="020B0503020204020204" charset="-122"/>
                <a:ea typeface="微软雅黑" panose="020B0503020204020204" charset="-122"/>
              </a:rPr>
              <a:t>寄存器</a:t>
            </a:r>
            <a:r>
              <a:rPr lang="en-US" sz="2000">
                <a:latin typeface="微软雅黑" panose="020B0503020204020204" charset="-122"/>
                <a:ea typeface="微软雅黑" panose="020B0503020204020204" charset="-122"/>
              </a:rPr>
              <a:t>%edx 包含数组的起始地址</a:t>
            </a:r>
          </a:p>
          <a:p>
            <a:pPr marL="401955" indent="-246380">
              <a:spcBef>
                <a:spcPct val="25000"/>
              </a:spcBef>
              <a:buClr>
                <a:srgbClr val="FF99CC"/>
              </a:buClr>
              <a:buSzPct val="75000"/>
              <a:buFont typeface="Wingdings" panose="05000000000000000000" pitchFamily="2" charset="2"/>
              <a:buChar char="n"/>
            </a:pPr>
            <a:r>
              <a:rPr lang="zh-CN" altLang="en-US" sz="2000">
                <a:latin typeface="微软雅黑" panose="020B0503020204020204" charset="-122"/>
                <a:ea typeface="微软雅黑" panose="020B0503020204020204" charset="-122"/>
              </a:rPr>
              <a:t>寄存器</a:t>
            </a:r>
            <a:r>
              <a:rPr lang="en-US" sz="2000">
                <a:latin typeface="微软雅黑" panose="020B0503020204020204" charset="-122"/>
                <a:ea typeface="微软雅黑" panose="020B0503020204020204" charset="-122"/>
              </a:rPr>
              <a:t> %eax 包含数组索引</a:t>
            </a:r>
          </a:p>
          <a:p>
            <a:pPr marL="401955" indent="-246380">
              <a:spcBef>
                <a:spcPct val="25000"/>
              </a:spcBef>
              <a:buClr>
                <a:srgbClr val="FF99CC"/>
              </a:buClr>
              <a:buSzPct val="75000"/>
              <a:buFont typeface="Wingdings" panose="05000000000000000000" pitchFamily="2" charset="2"/>
              <a:buChar char="n"/>
            </a:pPr>
            <a:r>
              <a:rPr lang="en-US" sz="2000">
                <a:latin typeface="微软雅黑" panose="020B0503020204020204" charset="-122"/>
                <a:ea typeface="微软雅黑" panose="020B0503020204020204" charset="-122"/>
              </a:rPr>
              <a:t>所需的数字在 </a:t>
            </a:r>
            <a:br>
              <a:rPr lang="en-US" sz="2000">
                <a:latin typeface="微软雅黑" panose="020B0503020204020204" charset="-122"/>
                <a:ea typeface="微软雅黑" panose="020B0503020204020204" charset="-122"/>
              </a:rPr>
            </a:br>
            <a:r>
              <a:rPr lang="en-US" sz="2000">
                <a:latin typeface="微软雅黑" panose="020B0503020204020204" charset="-122"/>
                <a:ea typeface="微软雅黑" panose="020B0503020204020204" charset="-122"/>
              </a:rPr>
              <a:t>4*%eax + %edx</a:t>
            </a:r>
          </a:p>
          <a:p>
            <a:pPr marL="401955" indent="-246380">
              <a:spcBef>
                <a:spcPct val="25000"/>
              </a:spcBef>
              <a:buClr>
                <a:srgbClr val="FF99CC"/>
              </a:buClr>
              <a:buSzPct val="75000"/>
              <a:buFont typeface="Wingdings" panose="05000000000000000000" pitchFamily="2" charset="2"/>
              <a:buChar char="n"/>
            </a:pPr>
            <a:r>
              <a:rPr lang="en-US" sz="2000">
                <a:latin typeface="微软雅黑" panose="020B0503020204020204" charset="-122"/>
                <a:ea typeface="微软雅黑" panose="020B0503020204020204" charset="-122"/>
              </a:rPr>
              <a:t>使用内存 (%edx,%eax,4)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1DA4E96-9247-4EAF-BC9A-A5E21A182D81}"/>
              </a:ext>
            </a:extLst>
          </p:cNvPr>
          <p:cNvSpPr txBox="1">
            <a:spLocks noChangeArrowheads="1"/>
          </p:cNvSpPr>
          <p:nvPr/>
        </p:nvSpPr>
        <p:spPr>
          <a:xfrm>
            <a:off x="33339" y="23813"/>
            <a:ext cx="8229600" cy="5619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t>IA32</a:t>
            </a:r>
            <a:r>
              <a:rPr lang="zh-CN" altLang="en-US" sz="3600" dirty="0"/>
              <a:t>过程调用举例</a:t>
            </a:r>
          </a:p>
        </p:txBody>
      </p:sp>
      <p:grpSp>
        <p:nvGrpSpPr>
          <p:cNvPr id="3" name="Group 4">
            <a:extLst>
              <a:ext uri="{FF2B5EF4-FFF2-40B4-BE49-F238E27FC236}">
                <a16:creationId xmlns:a16="http://schemas.microsoft.com/office/drawing/2014/main" id="{0198448E-3EC6-4F7B-A282-D0AED69B1581}"/>
              </a:ext>
            </a:extLst>
          </p:cNvPr>
          <p:cNvGrpSpPr>
            <a:grpSpLocks/>
          </p:cNvGrpSpPr>
          <p:nvPr/>
        </p:nvGrpSpPr>
        <p:grpSpPr bwMode="auto">
          <a:xfrm>
            <a:off x="4076700" y="998538"/>
            <a:ext cx="1081088" cy="2151062"/>
            <a:chOff x="2171" y="119"/>
            <a:chExt cx="681" cy="1355"/>
          </a:xfrm>
        </p:grpSpPr>
        <p:sp>
          <p:nvSpPr>
            <p:cNvPr id="4" name="Text Box 5">
              <a:extLst>
                <a:ext uri="{FF2B5EF4-FFF2-40B4-BE49-F238E27FC236}">
                  <a16:creationId xmlns:a16="http://schemas.microsoft.com/office/drawing/2014/main" id="{24F23027-D8AF-4AC8-BC0F-23FA722A0D29}"/>
                </a:ext>
              </a:extLst>
            </p:cNvPr>
            <p:cNvSpPr txBox="1">
              <a:spLocks noChangeArrowheads="1"/>
            </p:cNvSpPr>
            <p:nvPr/>
          </p:nvSpPr>
          <p:spPr bwMode="auto">
            <a:xfrm>
              <a:off x="2171" y="119"/>
              <a:ext cx="681" cy="1355"/>
            </a:xfrm>
            <a:prstGeom prst="rect">
              <a:avLst/>
            </a:prstGeom>
            <a:solidFill>
              <a:schemeClr val="bg1"/>
            </a:solidFill>
            <a:ln w="9525" algn="ctr">
              <a:noFill/>
              <a:miter lim="800000"/>
              <a:headEnd/>
              <a:tailEnd/>
            </a:ln>
            <a:effectLst/>
          </p:spPr>
          <p:txBody>
            <a:bodyPr>
              <a:spAutoFit/>
            </a:bodyPr>
            <a:lstStyle/>
            <a:p>
              <a:pPr marL="342900" indent="-342900" eaLnBrk="0" fontAlgn="base" hangingPunct="0">
                <a:spcBef>
                  <a:spcPct val="25000"/>
                </a:spcBef>
                <a:spcAft>
                  <a:spcPct val="0"/>
                </a:spcAft>
              </a:pPr>
              <a:r>
                <a:rPr lang="en-US" altLang="zh-CN" b="1">
                  <a:solidFill>
                    <a:srgbClr val="000000"/>
                  </a:solidFill>
                  <a:latin typeface="微软雅黑" pitchFamily="34" charset="-122"/>
                  <a:ea typeface="微软雅黑" pitchFamily="34" charset="-122"/>
                </a:rPr>
                <a:t> </a:t>
              </a:r>
              <a:r>
                <a:rPr lang="en-US" altLang="zh-CN" b="1">
                  <a:solidFill>
                    <a:srgbClr val="3333CC"/>
                  </a:solidFill>
                  <a:latin typeface="微软雅黑" pitchFamily="34" charset="-122"/>
                  <a:ea typeface="微软雅黑" pitchFamily="34" charset="-122"/>
                </a:rPr>
                <a:t>test</a:t>
              </a:r>
            </a:p>
            <a:p>
              <a:pPr marL="342900" indent="-342900" eaLnBrk="0" fontAlgn="base" hangingPunct="0">
                <a:spcBef>
                  <a:spcPct val="25000"/>
                </a:spcBef>
                <a:spcAft>
                  <a:spcPct val="0"/>
                </a:spcAft>
              </a:pPr>
              <a:endParaRPr lang="en-US" altLang="zh-CN" b="1">
                <a:solidFill>
                  <a:srgbClr val="3333CC"/>
                </a:solidFill>
                <a:latin typeface="微软雅黑" pitchFamily="34" charset="-122"/>
                <a:ea typeface="微软雅黑" pitchFamily="34" charset="-122"/>
              </a:endParaRPr>
            </a:p>
            <a:p>
              <a:pPr marL="342900" indent="-342900" eaLnBrk="0" fontAlgn="base" hangingPunct="0">
                <a:spcBef>
                  <a:spcPct val="25000"/>
                </a:spcBef>
                <a:spcAft>
                  <a:spcPct val="0"/>
                </a:spcAft>
              </a:pPr>
              <a:r>
                <a:rPr lang="en-US" altLang="zh-CN" b="1">
                  <a:solidFill>
                    <a:srgbClr val="3333CC"/>
                  </a:solidFill>
                  <a:latin typeface="微软雅黑" pitchFamily="34" charset="-122"/>
                  <a:ea typeface="微软雅黑" pitchFamily="34" charset="-122"/>
                </a:rPr>
                <a:t>caller</a:t>
              </a:r>
            </a:p>
            <a:p>
              <a:pPr marL="342900" indent="-342900" eaLnBrk="0" fontAlgn="base" hangingPunct="0">
                <a:spcBef>
                  <a:spcPct val="25000"/>
                </a:spcBef>
                <a:spcAft>
                  <a:spcPct val="0"/>
                </a:spcAft>
              </a:pPr>
              <a:endParaRPr lang="en-US" altLang="zh-CN" b="1">
                <a:solidFill>
                  <a:srgbClr val="3333CC"/>
                </a:solidFill>
                <a:latin typeface="微软雅黑" pitchFamily="34" charset="-122"/>
                <a:ea typeface="微软雅黑" pitchFamily="34" charset="-122"/>
              </a:endParaRPr>
            </a:p>
            <a:p>
              <a:pPr marL="342900" indent="-342900" eaLnBrk="0" fontAlgn="base" hangingPunct="0">
                <a:spcBef>
                  <a:spcPct val="25000"/>
                </a:spcBef>
                <a:spcAft>
                  <a:spcPct val="0"/>
                </a:spcAft>
              </a:pPr>
              <a:r>
                <a:rPr lang="en-US" altLang="zh-CN" b="1">
                  <a:solidFill>
                    <a:srgbClr val="3333CC"/>
                  </a:solidFill>
                  <a:latin typeface="微软雅黑" pitchFamily="34" charset="-122"/>
                  <a:ea typeface="微软雅黑" pitchFamily="34" charset="-122"/>
                </a:rPr>
                <a:t>  P</a:t>
              </a:r>
            </a:p>
            <a:p>
              <a:pPr marL="342900" indent="-342900" eaLnBrk="0" fontAlgn="base" hangingPunct="0">
                <a:spcBef>
                  <a:spcPct val="50000"/>
                </a:spcBef>
                <a:spcAft>
                  <a:spcPct val="0"/>
                </a:spcAft>
              </a:pPr>
              <a:endParaRPr lang="en-US" altLang="zh-CN" b="1">
                <a:solidFill>
                  <a:srgbClr val="000000"/>
                </a:solidFill>
                <a:latin typeface="微软雅黑" pitchFamily="34" charset="-122"/>
                <a:ea typeface="微软雅黑" pitchFamily="34" charset="-122"/>
              </a:endParaRPr>
            </a:p>
          </p:txBody>
        </p:sp>
        <p:sp>
          <p:nvSpPr>
            <p:cNvPr id="5" name="Line 6">
              <a:extLst>
                <a:ext uri="{FF2B5EF4-FFF2-40B4-BE49-F238E27FC236}">
                  <a16:creationId xmlns:a16="http://schemas.microsoft.com/office/drawing/2014/main" id="{2DF6DB0C-9BE9-4889-8B82-1405A11F4573}"/>
                </a:ext>
              </a:extLst>
            </p:cNvPr>
            <p:cNvSpPr>
              <a:spLocks noChangeShapeType="1"/>
            </p:cNvSpPr>
            <p:nvPr/>
          </p:nvSpPr>
          <p:spPr bwMode="auto">
            <a:xfrm flipV="1">
              <a:off x="2370" y="743"/>
              <a:ext cx="0" cy="283"/>
            </a:xfrm>
            <a:prstGeom prst="line">
              <a:avLst/>
            </a:prstGeom>
            <a:noFill/>
            <a:ln w="38100">
              <a:solidFill>
                <a:srgbClr val="3333CC"/>
              </a:solidFill>
              <a:round/>
              <a:headEnd/>
              <a:tailEnd type="triangle" w="med" len="med"/>
            </a:ln>
            <a:effectLst/>
          </p:spPr>
          <p:txBody>
            <a:bodyPr/>
            <a:lstStyle/>
            <a:p>
              <a:pPr eaLnBrk="0" fontAlgn="base" hangingPunct="0">
                <a:spcBef>
                  <a:spcPct val="0"/>
                </a:spcBef>
                <a:spcAft>
                  <a:spcPct val="0"/>
                </a:spcAft>
              </a:pPr>
              <a:endParaRPr lang="zh-CN" altLang="en-US" b="1">
                <a:solidFill>
                  <a:srgbClr val="000000"/>
                </a:solidFill>
                <a:latin typeface="微软雅黑" pitchFamily="34" charset="-122"/>
                <a:ea typeface="微软雅黑" pitchFamily="34" charset="-122"/>
              </a:endParaRPr>
            </a:p>
          </p:txBody>
        </p:sp>
        <p:sp>
          <p:nvSpPr>
            <p:cNvPr id="6" name="Line 7">
              <a:extLst>
                <a:ext uri="{FF2B5EF4-FFF2-40B4-BE49-F238E27FC236}">
                  <a16:creationId xmlns:a16="http://schemas.microsoft.com/office/drawing/2014/main" id="{3EB51D65-3F6D-4B17-A0A9-B63AA76296F2}"/>
                </a:ext>
              </a:extLst>
            </p:cNvPr>
            <p:cNvSpPr>
              <a:spLocks noChangeShapeType="1"/>
            </p:cNvSpPr>
            <p:nvPr/>
          </p:nvSpPr>
          <p:spPr bwMode="auto">
            <a:xfrm flipV="1">
              <a:off x="2370" y="289"/>
              <a:ext cx="0" cy="283"/>
            </a:xfrm>
            <a:prstGeom prst="line">
              <a:avLst/>
            </a:prstGeom>
            <a:noFill/>
            <a:ln w="38100">
              <a:solidFill>
                <a:srgbClr val="3333CC"/>
              </a:solidFill>
              <a:round/>
              <a:headEnd/>
              <a:tailEnd type="triangle" w="med" len="med"/>
            </a:ln>
            <a:effectLst/>
          </p:spPr>
          <p:txBody>
            <a:bodyPr/>
            <a:lstStyle/>
            <a:p>
              <a:pPr eaLnBrk="0" fontAlgn="base" hangingPunct="0">
                <a:spcBef>
                  <a:spcPct val="0"/>
                </a:spcBef>
                <a:spcAft>
                  <a:spcPct val="0"/>
                </a:spcAft>
              </a:pPr>
              <a:endParaRPr lang="zh-CN" altLang="en-US" b="1">
                <a:solidFill>
                  <a:srgbClr val="000000"/>
                </a:solidFill>
                <a:latin typeface="微软雅黑" pitchFamily="34" charset="-122"/>
                <a:ea typeface="微软雅黑" pitchFamily="34" charset="-122"/>
              </a:endParaRPr>
            </a:p>
          </p:txBody>
        </p:sp>
      </p:grpSp>
      <p:pic>
        <p:nvPicPr>
          <p:cNvPr id="7" name="Picture 8">
            <a:extLst>
              <a:ext uri="{FF2B5EF4-FFF2-40B4-BE49-F238E27FC236}">
                <a16:creationId xmlns:a16="http://schemas.microsoft.com/office/drawing/2014/main" id="{636756A0-78CF-4FC7-8E92-4DC63B5750D0}"/>
              </a:ext>
            </a:extLst>
          </p:cNvPr>
          <p:cNvPicPr>
            <a:picLocks noChangeAspect="1" noChangeArrowheads="1"/>
          </p:cNvPicPr>
          <p:nvPr/>
        </p:nvPicPr>
        <p:blipFill>
          <a:blip r:embed="rId2"/>
          <a:srcRect/>
          <a:stretch>
            <a:fillRect/>
          </a:stretch>
        </p:blipFill>
        <p:spPr bwMode="auto">
          <a:xfrm>
            <a:off x="5562600" y="854075"/>
            <a:ext cx="3375025" cy="2655888"/>
          </a:xfrm>
          <a:prstGeom prst="rect">
            <a:avLst/>
          </a:prstGeom>
          <a:noFill/>
        </p:spPr>
      </p:pic>
      <p:sp>
        <p:nvSpPr>
          <p:cNvPr id="8" name="Text Box 9">
            <a:extLst>
              <a:ext uri="{FF2B5EF4-FFF2-40B4-BE49-F238E27FC236}">
                <a16:creationId xmlns:a16="http://schemas.microsoft.com/office/drawing/2014/main" id="{235C5CCC-441E-4C49-BBC0-F3CE4AA669B5}"/>
              </a:ext>
            </a:extLst>
          </p:cNvPr>
          <p:cNvSpPr txBox="1">
            <a:spLocks noChangeArrowheads="1"/>
          </p:cNvSpPr>
          <p:nvPr/>
        </p:nvSpPr>
        <p:spPr bwMode="auto">
          <a:xfrm>
            <a:off x="5876925" y="2789238"/>
            <a:ext cx="2971800" cy="915987"/>
          </a:xfrm>
          <a:prstGeom prst="rect">
            <a:avLst/>
          </a:prstGeom>
          <a:solidFill>
            <a:schemeClr val="bg1"/>
          </a:solidFill>
          <a:ln w="9525" algn="ctr">
            <a:noFill/>
            <a:miter lim="800000"/>
            <a:headEnd/>
            <a:tailEnd/>
          </a:ln>
          <a:effectLst/>
        </p:spPr>
        <p:txBody>
          <a:bodyPr>
            <a:spAutoFit/>
          </a:bodyPr>
          <a:lstStyle/>
          <a:p>
            <a:pPr marL="342900" indent="-342900" eaLnBrk="0" fontAlgn="base" hangingPunct="0">
              <a:spcBef>
                <a:spcPct val="50000"/>
              </a:spcBef>
              <a:spcAft>
                <a:spcPct val="0"/>
              </a:spcAft>
            </a:pPr>
            <a:r>
              <a:rPr lang="zh-CN" altLang="en-US" b="1">
                <a:solidFill>
                  <a:srgbClr val="FF3300"/>
                </a:solidFill>
                <a:latin typeface="微软雅黑" pitchFamily="34" charset="-122"/>
                <a:ea typeface="微软雅黑" pitchFamily="34" charset="-122"/>
              </a:rPr>
              <a:t>     </a:t>
            </a:r>
            <a:r>
              <a:rPr lang="en-US" altLang="zh-CN" b="1">
                <a:solidFill>
                  <a:srgbClr val="FF3300"/>
                </a:solidFill>
                <a:latin typeface="微软雅黑" pitchFamily="34" charset="-122"/>
                <a:ea typeface="微软雅黑" pitchFamily="34" charset="-122"/>
              </a:rPr>
              <a:t>caller</a:t>
            </a:r>
            <a:r>
              <a:rPr lang="zh-CN" altLang="en-US" b="1">
                <a:solidFill>
                  <a:srgbClr val="FF3300"/>
                </a:solidFill>
                <a:latin typeface="微软雅黑" pitchFamily="34" charset="-122"/>
                <a:ea typeface="微软雅黑" pitchFamily="34" charset="-122"/>
              </a:rPr>
              <a:t>执行过程中，在进入</a:t>
            </a:r>
            <a:r>
              <a:rPr lang="en-US" altLang="zh-CN" b="1">
                <a:solidFill>
                  <a:srgbClr val="FF3300"/>
                </a:solidFill>
                <a:latin typeface="微软雅黑" pitchFamily="34" charset="-122"/>
                <a:ea typeface="微软雅黑" pitchFamily="34" charset="-122"/>
              </a:rPr>
              <a:t>test</a:t>
            </a:r>
            <a:r>
              <a:rPr lang="zh-CN" altLang="en-US" b="1">
                <a:solidFill>
                  <a:srgbClr val="FF3300"/>
                </a:solidFill>
                <a:latin typeface="微软雅黑" pitchFamily="34" charset="-122"/>
                <a:ea typeface="微软雅黑" pitchFamily="34" charset="-122"/>
              </a:rPr>
              <a:t>之前一刻栈中的状态如何？</a:t>
            </a:r>
          </a:p>
        </p:txBody>
      </p:sp>
      <p:pic>
        <p:nvPicPr>
          <p:cNvPr id="9" name="Picture 10">
            <a:extLst>
              <a:ext uri="{FF2B5EF4-FFF2-40B4-BE49-F238E27FC236}">
                <a16:creationId xmlns:a16="http://schemas.microsoft.com/office/drawing/2014/main" id="{22131C4C-D7FD-4E6C-997B-D9536379EC34}"/>
              </a:ext>
            </a:extLst>
          </p:cNvPr>
          <p:cNvPicPr>
            <a:picLocks noChangeAspect="1" noChangeArrowheads="1"/>
          </p:cNvPicPr>
          <p:nvPr/>
        </p:nvPicPr>
        <p:blipFill>
          <a:blip r:embed="rId3"/>
          <a:srcRect/>
          <a:stretch>
            <a:fillRect/>
          </a:stretch>
        </p:blipFill>
        <p:spPr bwMode="auto">
          <a:xfrm>
            <a:off x="5292725" y="134938"/>
            <a:ext cx="3644900" cy="3946525"/>
          </a:xfrm>
          <a:prstGeom prst="rect">
            <a:avLst/>
          </a:prstGeom>
          <a:noFill/>
        </p:spPr>
      </p:pic>
      <p:sp>
        <p:nvSpPr>
          <p:cNvPr id="10" name="Text Box 11">
            <a:extLst>
              <a:ext uri="{FF2B5EF4-FFF2-40B4-BE49-F238E27FC236}">
                <a16:creationId xmlns:a16="http://schemas.microsoft.com/office/drawing/2014/main" id="{B2DBD6C4-D444-404D-97BF-EE2351A81BCE}"/>
              </a:ext>
            </a:extLst>
          </p:cNvPr>
          <p:cNvSpPr txBox="1">
            <a:spLocks noChangeArrowheads="1"/>
          </p:cNvSpPr>
          <p:nvPr/>
        </p:nvSpPr>
        <p:spPr bwMode="auto">
          <a:xfrm>
            <a:off x="5697538" y="3375025"/>
            <a:ext cx="2835275" cy="641350"/>
          </a:xfrm>
          <a:prstGeom prst="rect">
            <a:avLst/>
          </a:prstGeom>
          <a:solidFill>
            <a:schemeClr val="bg1"/>
          </a:solidFill>
          <a:ln w="9525" algn="ctr">
            <a:noFill/>
            <a:miter lim="800000"/>
            <a:headEnd/>
            <a:tailEnd/>
          </a:ln>
          <a:effectLst/>
        </p:spPr>
        <p:txBody>
          <a:bodyPr>
            <a:spAutoFit/>
          </a:bodyPr>
          <a:lstStyle/>
          <a:p>
            <a:pPr marL="342900" indent="-342900" eaLnBrk="0" fontAlgn="base" hangingPunct="0">
              <a:spcBef>
                <a:spcPct val="50000"/>
              </a:spcBef>
              <a:spcAft>
                <a:spcPct val="0"/>
              </a:spcAft>
            </a:pPr>
            <a:r>
              <a:rPr lang="zh-CN" altLang="en-US" b="1">
                <a:solidFill>
                  <a:srgbClr val="FF3300"/>
                </a:solidFill>
                <a:latin typeface="微软雅黑" pitchFamily="34" charset="-122"/>
                <a:ea typeface="微软雅黑" pitchFamily="34" charset="-122"/>
              </a:rPr>
              <a:t>     进入</a:t>
            </a:r>
            <a:r>
              <a:rPr lang="en-US" altLang="zh-CN" b="1">
                <a:solidFill>
                  <a:srgbClr val="FF3300"/>
                </a:solidFill>
                <a:latin typeface="微软雅黑" pitchFamily="34" charset="-122"/>
                <a:ea typeface="微软雅黑" pitchFamily="34" charset="-122"/>
              </a:rPr>
              <a:t>test</a:t>
            </a:r>
            <a:r>
              <a:rPr lang="zh-CN" altLang="en-US" b="1">
                <a:solidFill>
                  <a:srgbClr val="FF3300"/>
                </a:solidFill>
                <a:latin typeface="微软雅黑" pitchFamily="34" charset="-122"/>
                <a:ea typeface="微软雅黑" pitchFamily="34" charset="-122"/>
              </a:rPr>
              <a:t>并生成其栈帧后，栈中状态如何？</a:t>
            </a:r>
          </a:p>
        </p:txBody>
      </p:sp>
      <p:pic>
        <p:nvPicPr>
          <p:cNvPr id="11" name="Picture 12">
            <a:extLst>
              <a:ext uri="{FF2B5EF4-FFF2-40B4-BE49-F238E27FC236}">
                <a16:creationId xmlns:a16="http://schemas.microsoft.com/office/drawing/2014/main" id="{0F7C8333-320C-4F30-BFF9-6056209A13FE}"/>
              </a:ext>
            </a:extLst>
          </p:cNvPr>
          <p:cNvPicPr>
            <a:picLocks noChangeAspect="1" noChangeArrowheads="1"/>
          </p:cNvPicPr>
          <p:nvPr/>
        </p:nvPicPr>
        <p:blipFill>
          <a:blip r:embed="rId4"/>
          <a:srcRect/>
          <a:stretch>
            <a:fillRect/>
          </a:stretch>
        </p:blipFill>
        <p:spPr bwMode="auto">
          <a:xfrm>
            <a:off x="5111750" y="179388"/>
            <a:ext cx="3781425" cy="4059237"/>
          </a:xfrm>
          <a:prstGeom prst="rect">
            <a:avLst/>
          </a:prstGeom>
          <a:noFill/>
        </p:spPr>
      </p:pic>
      <p:grpSp>
        <p:nvGrpSpPr>
          <p:cNvPr id="12" name="Group 13">
            <a:extLst>
              <a:ext uri="{FF2B5EF4-FFF2-40B4-BE49-F238E27FC236}">
                <a16:creationId xmlns:a16="http://schemas.microsoft.com/office/drawing/2014/main" id="{79B49B2E-3211-4BE2-910D-C0F454B0162C}"/>
              </a:ext>
            </a:extLst>
          </p:cNvPr>
          <p:cNvGrpSpPr>
            <a:grpSpLocks/>
          </p:cNvGrpSpPr>
          <p:nvPr/>
        </p:nvGrpSpPr>
        <p:grpSpPr bwMode="auto">
          <a:xfrm>
            <a:off x="5832475" y="584200"/>
            <a:ext cx="674688" cy="720725"/>
            <a:chOff x="3617" y="402"/>
            <a:chExt cx="425" cy="454"/>
          </a:xfrm>
        </p:grpSpPr>
        <p:sp>
          <p:nvSpPr>
            <p:cNvPr id="13" name="Text Box 14">
              <a:extLst>
                <a:ext uri="{FF2B5EF4-FFF2-40B4-BE49-F238E27FC236}">
                  <a16:creationId xmlns:a16="http://schemas.microsoft.com/office/drawing/2014/main" id="{51B363E5-0427-4B6A-8AF8-BE491537F87C}"/>
                </a:ext>
              </a:extLst>
            </p:cNvPr>
            <p:cNvSpPr txBox="1">
              <a:spLocks noChangeArrowheads="1"/>
            </p:cNvSpPr>
            <p:nvPr/>
          </p:nvSpPr>
          <p:spPr bwMode="auto">
            <a:xfrm>
              <a:off x="3617" y="402"/>
              <a:ext cx="425" cy="231"/>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&amp;y:</a:t>
              </a:r>
            </a:p>
          </p:txBody>
        </p:sp>
        <p:sp>
          <p:nvSpPr>
            <p:cNvPr id="14" name="Text Box 15">
              <a:extLst>
                <a:ext uri="{FF2B5EF4-FFF2-40B4-BE49-F238E27FC236}">
                  <a16:creationId xmlns:a16="http://schemas.microsoft.com/office/drawing/2014/main" id="{1AB948E7-475E-42AF-AE4B-0BE4875275DD}"/>
                </a:ext>
              </a:extLst>
            </p:cNvPr>
            <p:cNvSpPr txBox="1">
              <a:spLocks noChangeArrowheads="1"/>
            </p:cNvSpPr>
            <p:nvPr/>
          </p:nvSpPr>
          <p:spPr bwMode="auto">
            <a:xfrm>
              <a:off x="3617" y="625"/>
              <a:ext cx="425" cy="231"/>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&amp;a:</a:t>
              </a:r>
            </a:p>
          </p:txBody>
        </p:sp>
      </p:grpSp>
      <p:grpSp>
        <p:nvGrpSpPr>
          <p:cNvPr id="15" name="Group 16">
            <a:extLst>
              <a:ext uri="{FF2B5EF4-FFF2-40B4-BE49-F238E27FC236}">
                <a16:creationId xmlns:a16="http://schemas.microsoft.com/office/drawing/2014/main" id="{EC35837E-37E2-468A-B1AA-9BA9704C3C6B}"/>
              </a:ext>
            </a:extLst>
          </p:cNvPr>
          <p:cNvGrpSpPr>
            <a:grpSpLocks/>
          </p:cNvGrpSpPr>
          <p:nvPr/>
        </p:nvGrpSpPr>
        <p:grpSpPr bwMode="auto">
          <a:xfrm>
            <a:off x="8488363" y="539750"/>
            <a:ext cx="539750" cy="1079500"/>
            <a:chOff x="5290" y="374"/>
            <a:chExt cx="340" cy="680"/>
          </a:xfrm>
        </p:grpSpPr>
        <p:sp>
          <p:nvSpPr>
            <p:cNvPr id="16" name="AutoShape 17">
              <a:extLst>
                <a:ext uri="{FF2B5EF4-FFF2-40B4-BE49-F238E27FC236}">
                  <a16:creationId xmlns:a16="http://schemas.microsoft.com/office/drawing/2014/main" id="{39B8B8D6-0A79-4481-81EB-E3557DFE362C}"/>
                </a:ext>
              </a:extLst>
            </p:cNvPr>
            <p:cNvSpPr>
              <a:spLocks/>
            </p:cNvSpPr>
            <p:nvPr/>
          </p:nvSpPr>
          <p:spPr bwMode="auto">
            <a:xfrm>
              <a:off x="5290" y="374"/>
              <a:ext cx="113" cy="680"/>
            </a:xfrm>
            <a:prstGeom prst="rightBrace">
              <a:avLst>
                <a:gd name="adj1" fmla="val 50147"/>
                <a:gd name="adj2" fmla="val 50000"/>
              </a:avLst>
            </a:prstGeom>
            <a:noFill/>
            <a:ln w="28575">
              <a:solidFill>
                <a:srgbClr val="FF3300"/>
              </a:solidFill>
              <a:round/>
              <a:headEnd/>
              <a:tailEnd/>
            </a:ln>
            <a:effectLst/>
          </p:spPr>
          <p:txBody>
            <a:bodyPr wrap="none" anchor="ctr"/>
            <a:lstStyle/>
            <a:p>
              <a:pPr eaLnBrk="0" fontAlgn="base" hangingPunct="0">
                <a:spcBef>
                  <a:spcPct val="0"/>
                </a:spcBef>
                <a:spcAft>
                  <a:spcPct val="0"/>
                </a:spcAft>
              </a:pPr>
              <a:endParaRPr lang="zh-CN" altLang="en-US" b="1">
                <a:solidFill>
                  <a:srgbClr val="000000"/>
                </a:solidFill>
                <a:latin typeface="微软雅黑" pitchFamily="34" charset="-122"/>
                <a:ea typeface="微软雅黑" pitchFamily="34" charset="-122"/>
              </a:endParaRPr>
            </a:p>
          </p:txBody>
        </p:sp>
        <p:sp>
          <p:nvSpPr>
            <p:cNvPr id="17" name="Text Box 18">
              <a:extLst>
                <a:ext uri="{FF2B5EF4-FFF2-40B4-BE49-F238E27FC236}">
                  <a16:creationId xmlns:a16="http://schemas.microsoft.com/office/drawing/2014/main" id="{B73242ED-D699-460E-88E8-68A9C0111D20}"/>
                </a:ext>
              </a:extLst>
            </p:cNvPr>
            <p:cNvSpPr txBox="1">
              <a:spLocks noChangeArrowheads="1"/>
            </p:cNvSpPr>
            <p:nvPr/>
          </p:nvSpPr>
          <p:spPr bwMode="auto">
            <a:xfrm>
              <a:off x="5403" y="601"/>
              <a:ext cx="227" cy="231"/>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P</a:t>
              </a:r>
            </a:p>
          </p:txBody>
        </p:sp>
      </p:grpSp>
      <p:grpSp>
        <p:nvGrpSpPr>
          <p:cNvPr id="18" name="Group 19">
            <a:extLst>
              <a:ext uri="{FF2B5EF4-FFF2-40B4-BE49-F238E27FC236}">
                <a16:creationId xmlns:a16="http://schemas.microsoft.com/office/drawing/2014/main" id="{A33E4990-12AD-481F-AA44-B95D759CDB85}"/>
              </a:ext>
            </a:extLst>
          </p:cNvPr>
          <p:cNvGrpSpPr>
            <a:grpSpLocks/>
          </p:cNvGrpSpPr>
          <p:nvPr/>
        </p:nvGrpSpPr>
        <p:grpSpPr bwMode="auto">
          <a:xfrm>
            <a:off x="8488363" y="1754188"/>
            <a:ext cx="539750" cy="1371600"/>
            <a:chOff x="5290" y="1139"/>
            <a:chExt cx="340" cy="864"/>
          </a:xfrm>
        </p:grpSpPr>
        <p:sp>
          <p:nvSpPr>
            <p:cNvPr id="19" name="AutoShape 20">
              <a:extLst>
                <a:ext uri="{FF2B5EF4-FFF2-40B4-BE49-F238E27FC236}">
                  <a16:creationId xmlns:a16="http://schemas.microsoft.com/office/drawing/2014/main" id="{DE9F16DA-728C-4195-A8C9-D70C2FBC208D}"/>
                </a:ext>
              </a:extLst>
            </p:cNvPr>
            <p:cNvSpPr>
              <a:spLocks/>
            </p:cNvSpPr>
            <p:nvPr/>
          </p:nvSpPr>
          <p:spPr bwMode="auto">
            <a:xfrm>
              <a:off x="5290" y="1139"/>
              <a:ext cx="113" cy="794"/>
            </a:xfrm>
            <a:prstGeom prst="rightBrace">
              <a:avLst>
                <a:gd name="adj1" fmla="val 58555"/>
                <a:gd name="adj2" fmla="val 50000"/>
              </a:avLst>
            </a:prstGeom>
            <a:noFill/>
            <a:ln w="28575">
              <a:solidFill>
                <a:srgbClr val="FF3300"/>
              </a:solidFill>
              <a:round/>
              <a:headEnd/>
              <a:tailEnd/>
            </a:ln>
            <a:effectLst/>
          </p:spPr>
          <p:txBody>
            <a:bodyPr wrap="none" anchor="ctr"/>
            <a:lstStyle/>
            <a:p>
              <a:pPr eaLnBrk="0" fontAlgn="base" hangingPunct="0">
                <a:spcBef>
                  <a:spcPct val="0"/>
                </a:spcBef>
                <a:spcAft>
                  <a:spcPct val="0"/>
                </a:spcAft>
              </a:pPr>
              <a:endParaRPr lang="zh-CN" altLang="en-US" b="1">
                <a:solidFill>
                  <a:srgbClr val="000000"/>
                </a:solidFill>
                <a:latin typeface="微软雅黑" pitchFamily="34" charset="-122"/>
                <a:ea typeface="微软雅黑" pitchFamily="34" charset="-122"/>
              </a:endParaRPr>
            </a:p>
          </p:txBody>
        </p:sp>
        <p:sp>
          <p:nvSpPr>
            <p:cNvPr id="20" name="Text Box 21">
              <a:extLst>
                <a:ext uri="{FF2B5EF4-FFF2-40B4-BE49-F238E27FC236}">
                  <a16:creationId xmlns:a16="http://schemas.microsoft.com/office/drawing/2014/main" id="{41A32836-A08B-4355-89D2-3C17296F6439}"/>
                </a:ext>
              </a:extLst>
            </p:cNvPr>
            <p:cNvSpPr txBox="1">
              <a:spLocks noChangeArrowheads="1"/>
            </p:cNvSpPr>
            <p:nvPr/>
          </p:nvSpPr>
          <p:spPr bwMode="auto">
            <a:xfrm>
              <a:off x="5341" y="1253"/>
              <a:ext cx="289" cy="750"/>
            </a:xfrm>
            <a:prstGeom prst="rect">
              <a:avLst/>
            </a:prstGeom>
            <a:noFill/>
            <a:ln w="9525" algn="ctr">
              <a:noFill/>
              <a:miter lim="800000"/>
              <a:headEnd/>
              <a:tailEnd/>
            </a:ln>
            <a:effectLst/>
          </p:spPr>
          <p:txBody>
            <a:bodyPr vert="eaVert">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caller</a:t>
              </a:r>
            </a:p>
          </p:txBody>
        </p:sp>
      </p:grpSp>
      <p:sp>
        <p:nvSpPr>
          <p:cNvPr id="21" name="Text Box 22">
            <a:extLst>
              <a:ext uri="{FF2B5EF4-FFF2-40B4-BE49-F238E27FC236}">
                <a16:creationId xmlns:a16="http://schemas.microsoft.com/office/drawing/2014/main" id="{2E9A23F0-E081-4599-ACD6-2856846DAB05}"/>
              </a:ext>
            </a:extLst>
          </p:cNvPr>
          <p:cNvSpPr txBox="1">
            <a:spLocks noChangeArrowheads="1"/>
          </p:cNvSpPr>
          <p:nvPr/>
        </p:nvSpPr>
        <p:spPr bwMode="auto">
          <a:xfrm>
            <a:off x="1827213" y="1943100"/>
            <a:ext cx="1304925" cy="366713"/>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100   200</a:t>
            </a:r>
          </a:p>
        </p:txBody>
      </p:sp>
      <p:sp>
        <p:nvSpPr>
          <p:cNvPr id="22" name="Text Box 23">
            <a:extLst>
              <a:ext uri="{FF2B5EF4-FFF2-40B4-BE49-F238E27FC236}">
                <a16:creationId xmlns:a16="http://schemas.microsoft.com/office/drawing/2014/main" id="{3F0AD3D7-672A-4721-A54C-084B8E293989}"/>
              </a:ext>
            </a:extLst>
          </p:cNvPr>
          <p:cNvSpPr txBox="1">
            <a:spLocks noChangeArrowheads="1"/>
          </p:cNvSpPr>
          <p:nvPr/>
        </p:nvSpPr>
        <p:spPr bwMode="auto">
          <a:xfrm>
            <a:off x="7048500" y="630238"/>
            <a:ext cx="809625" cy="274637"/>
          </a:xfrm>
          <a:prstGeom prst="rect">
            <a:avLst/>
          </a:prstGeom>
          <a:solidFill>
            <a:schemeClr val="bg1"/>
          </a:solidFill>
          <a:ln w="9525" algn="ctr">
            <a:noFill/>
            <a:miter lim="800000"/>
            <a:headEnd/>
            <a:tailEnd/>
          </a:ln>
          <a:effectLst/>
        </p:spPr>
        <p:txBody>
          <a:bodyPr tIns="0" bIns="0">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300</a:t>
            </a:r>
          </a:p>
        </p:txBody>
      </p:sp>
      <p:sp>
        <p:nvSpPr>
          <p:cNvPr id="23" name="Line 24">
            <a:extLst>
              <a:ext uri="{FF2B5EF4-FFF2-40B4-BE49-F238E27FC236}">
                <a16:creationId xmlns:a16="http://schemas.microsoft.com/office/drawing/2014/main" id="{C74EF853-F036-43FB-A941-F403C05DA746}"/>
              </a:ext>
            </a:extLst>
          </p:cNvPr>
          <p:cNvSpPr>
            <a:spLocks noChangeShapeType="1"/>
          </p:cNvSpPr>
          <p:nvPr/>
        </p:nvSpPr>
        <p:spPr bwMode="auto">
          <a:xfrm flipV="1">
            <a:off x="2097088" y="819150"/>
            <a:ext cx="4995862" cy="854075"/>
          </a:xfrm>
          <a:prstGeom prst="line">
            <a:avLst/>
          </a:prstGeom>
          <a:noFill/>
          <a:ln w="38100">
            <a:solidFill>
              <a:srgbClr val="FF3300"/>
            </a:solidFill>
            <a:round/>
            <a:headEnd/>
            <a:tailEnd type="triangle" w="med" len="med"/>
          </a:ln>
          <a:effectLst/>
        </p:spPr>
        <p:txBody>
          <a:bodyPr/>
          <a:lstStyle/>
          <a:p>
            <a:pPr eaLnBrk="0" fontAlgn="base" hangingPunct="0">
              <a:spcBef>
                <a:spcPct val="0"/>
              </a:spcBef>
              <a:spcAft>
                <a:spcPct val="0"/>
              </a:spcAft>
            </a:pPr>
            <a:endParaRPr lang="zh-CN" altLang="en-US" b="1">
              <a:solidFill>
                <a:srgbClr val="000000"/>
              </a:solidFill>
              <a:latin typeface="微软雅黑" pitchFamily="34" charset="-122"/>
              <a:ea typeface="微软雅黑" pitchFamily="34" charset="-122"/>
            </a:endParaRPr>
          </a:p>
        </p:txBody>
      </p:sp>
      <p:sp>
        <p:nvSpPr>
          <p:cNvPr id="24" name="Text Box 31">
            <a:extLst>
              <a:ext uri="{FF2B5EF4-FFF2-40B4-BE49-F238E27FC236}">
                <a16:creationId xmlns:a16="http://schemas.microsoft.com/office/drawing/2014/main" id="{F44DAF35-E37F-470D-9FAD-6DAA5C92053B}"/>
              </a:ext>
            </a:extLst>
          </p:cNvPr>
          <p:cNvSpPr txBox="1">
            <a:spLocks noChangeArrowheads="1"/>
          </p:cNvSpPr>
          <p:nvPr/>
        </p:nvSpPr>
        <p:spPr bwMode="auto">
          <a:xfrm>
            <a:off x="4122738" y="2889250"/>
            <a:ext cx="1754187" cy="366713"/>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zh-CN" altLang="en-US" b="1">
                <a:solidFill>
                  <a:srgbClr val="3333CC"/>
                </a:solidFill>
                <a:latin typeface="微软雅黑" pitchFamily="34" charset="-122"/>
                <a:ea typeface="微软雅黑" pitchFamily="34" charset="-122"/>
              </a:rPr>
              <a:t>则函数返回</a:t>
            </a:r>
            <a:r>
              <a:rPr lang="en-US" altLang="zh-CN" b="1">
                <a:solidFill>
                  <a:srgbClr val="3333CC"/>
                </a:solidFill>
                <a:latin typeface="微软雅黑" pitchFamily="34" charset="-122"/>
                <a:ea typeface="微软雅黑" pitchFamily="34" charset="-122"/>
              </a:rPr>
              <a:t>400</a:t>
            </a:r>
          </a:p>
        </p:txBody>
      </p:sp>
      <p:sp>
        <p:nvSpPr>
          <p:cNvPr id="25" name="Rectangle 3">
            <a:extLst>
              <a:ext uri="{FF2B5EF4-FFF2-40B4-BE49-F238E27FC236}">
                <a16:creationId xmlns:a16="http://schemas.microsoft.com/office/drawing/2014/main" id="{258A1CD7-AC2E-41B9-A7AC-9F3AD3CEB3D3}"/>
              </a:ext>
            </a:extLst>
          </p:cNvPr>
          <p:cNvSpPr txBox="1">
            <a:spLocks noChangeArrowheads="1"/>
          </p:cNvSpPr>
          <p:nvPr/>
        </p:nvSpPr>
        <p:spPr>
          <a:xfrm>
            <a:off x="31899" y="643599"/>
            <a:ext cx="8766175" cy="60230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Tx/>
              <a:buNone/>
            </a:pPr>
            <a:r>
              <a:rPr lang="en-US" altLang="zh-CN" sz="1800" dirty="0">
                <a:latin typeface="微软雅黑" pitchFamily="34" charset="-122"/>
                <a:ea typeface="微软雅黑" pitchFamily="34" charset="-122"/>
              </a:rPr>
              <a:t>1  void test ( </a:t>
            </a:r>
            <a:r>
              <a:rPr lang="en-US" altLang="zh-CN" sz="1800" dirty="0" err="1">
                <a:latin typeface="微软雅黑" pitchFamily="34" charset="-122"/>
                <a:ea typeface="微软雅黑" pitchFamily="34" charset="-122"/>
              </a:rPr>
              <a:t>int</a:t>
            </a:r>
            <a:r>
              <a:rPr lang="en-US" altLang="zh-CN" sz="1800" dirty="0">
                <a:latin typeface="微软雅黑" pitchFamily="34" charset="-122"/>
                <a:ea typeface="微软雅黑" pitchFamily="34" charset="-122"/>
              </a:rPr>
              <a:t> x, </a:t>
            </a:r>
            <a:r>
              <a:rPr lang="en-US" altLang="zh-CN" sz="1800" dirty="0" err="1">
                <a:latin typeface="微软雅黑" pitchFamily="34" charset="-122"/>
                <a:ea typeface="微软雅黑" pitchFamily="34" charset="-122"/>
              </a:rPr>
              <a:t>int</a:t>
            </a: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ptr</a:t>
            </a:r>
            <a:r>
              <a:rPr lang="en-US" altLang="zh-CN" sz="1800" dirty="0">
                <a:latin typeface="微软雅黑" pitchFamily="34" charset="-122"/>
                <a:ea typeface="微软雅黑" pitchFamily="34" charset="-122"/>
              </a:rPr>
              <a:t> ) </a:t>
            </a:r>
          </a:p>
          <a:p>
            <a:pPr>
              <a:spcBef>
                <a:spcPct val="0"/>
              </a:spcBef>
              <a:buFontTx/>
              <a:buNone/>
            </a:pPr>
            <a:r>
              <a:rPr lang="en-US" altLang="zh-CN" sz="1800" dirty="0">
                <a:latin typeface="微软雅黑" pitchFamily="34" charset="-122"/>
                <a:ea typeface="微软雅黑" pitchFamily="34" charset="-122"/>
              </a:rPr>
              <a:t>2  {  </a:t>
            </a:r>
          </a:p>
          <a:p>
            <a:pPr>
              <a:spcBef>
                <a:spcPct val="0"/>
              </a:spcBef>
              <a:buFontTx/>
              <a:buNone/>
            </a:pPr>
            <a:r>
              <a:rPr lang="en-US" altLang="zh-CN" sz="1800" dirty="0">
                <a:latin typeface="微软雅黑" pitchFamily="34" charset="-122"/>
                <a:ea typeface="微软雅黑" pitchFamily="34" charset="-122"/>
              </a:rPr>
              <a:t>3 	     if  ( x&gt;0 &amp;&amp; *</a:t>
            </a:r>
            <a:r>
              <a:rPr lang="en-US" altLang="zh-CN" sz="1800" dirty="0" err="1">
                <a:latin typeface="微软雅黑" pitchFamily="34" charset="-122"/>
                <a:ea typeface="微软雅黑" pitchFamily="34" charset="-122"/>
              </a:rPr>
              <a:t>ptr</a:t>
            </a:r>
            <a:r>
              <a:rPr lang="en-US" altLang="zh-CN" sz="1800" dirty="0">
                <a:latin typeface="微软雅黑" pitchFamily="34" charset="-122"/>
                <a:ea typeface="微软雅黑" pitchFamily="34" charset="-122"/>
              </a:rPr>
              <a:t>&gt;0 )  </a:t>
            </a:r>
          </a:p>
          <a:p>
            <a:pPr>
              <a:spcBef>
                <a:spcPct val="0"/>
              </a:spcBef>
              <a:buFontTx/>
              <a:buNone/>
            </a:pPr>
            <a:r>
              <a:rPr lang="en-US" altLang="zh-CN" sz="1800" dirty="0">
                <a:latin typeface="微软雅黑" pitchFamily="34" charset="-122"/>
                <a:ea typeface="微软雅黑" pitchFamily="34" charset="-122"/>
              </a:rPr>
              <a:t>4	     *</a:t>
            </a:r>
            <a:r>
              <a:rPr lang="en-US" altLang="zh-CN" sz="1800" dirty="0" err="1">
                <a:latin typeface="微软雅黑" pitchFamily="34" charset="-122"/>
                <a:ea typeface="微软雅黑" pitchFamily="34" charset="-122"/>
              </a:rPr>
              <a:t>ptr</a:t>
            </a:r>
            <a:r>
              <a:rPr lang="en-US" altLang="zh-CN" sz="1800" dirty="0">
                <a:latin typeface="微软雅黑" pitchFamily="34" charset="-122"/>
                <a:ea typeface="微软雅黑" pitchFamily="34" charset="-122"/>
              </a:rPr>
              <a:t>+=x;</a:t>
            </a:r>
          </a:p>
          <a:p>
            <a:pPr>
              <a:spcBef>
                <a:spcPct val="0"/>
              </a:spcBef>
              <a:buFontTx/>
              <a:buNone/>
            </a:pPr>
            <a:r>
              <a:rPr lang="en-US" altLang="zh-CN" sz="1800" dirty="0">
                <a:latin typeface="微软雅黑" pitchFamily="34" charset="-122"/>
                <a:ea typeface="微软雅黑" pitchFamily="34" charset="-122"/>
              </a:rPr>
              <a:t>5	}	</a:t>
            </a:r>
          </a:p>
          <a:p>
            <a:pPr>
              <a:spcBef>
                <a:spcPct val="0"/>
              </a:spcBef>
              <a:buFontTx/>
              <a:buNone/>
            </a:pPr>
            <a:r>
              <a:rPr lang="en-US" altLang="zh-CN" sz="1800" dirty="0">
                <a:latin typeface="微软雅黑" pitchFamily="34" charset="-122"/>
                <a:ea typeface="微软雅黑" pitchFamily="34" charset="-122"/>
              </a:rPr>
              <a:t>6				  </a:t>
            </a:r>
          </a:p>
          <a:p>
            <a:pPr>
              <a:spcBef>
                <a:spcPct val="0"/>
              </a:spcBef>
              <a:buFontTx/>
              <a:buNone/>
            </a:pPr>
            <a:r>
              <a:rPr lang="en-US" altLang="zh-CN" sz="1800" dirty="0">
                <a:latin typeface="微软雅黑" pitchFamily="34" charset="-122"/>
                <a:ea typeface="微软雅黑" pitchFamily="34" charset="-122"/>
              </a:rPr>
              <a:t>7  void caller (</a:t>
            </a:r>
            <a:r>
              <a:rPr lang="en-US" altLang="zh-CN" sz="1800" dirty="0" err="1">
                <a:latin typeface="微软雅黑" pitchFamily="34" charset="-122"/>
                <a:ea typeface="微软雅黑" pitchFamily="34" charset="-122"/>
              </a:rPr>
              <a:t>int</a:t>
            </a:r>
            <a:r>
              <a:rPr lang="en-US" altLang="zh-CN" sz="1800" dirty="0">
                <a:latin typeface="微软雅黑" pitchFamily="34" charset="-122"/>
                <a:ea typeface="微软雅黑" pitchFamily="34" charset="-122"/>
              </a:rPr>
              <a:t> a, </a:t>
            </a:r>
            <a:r>
              <a:rPr lang="en-US" altLang="zh-CN" sz="1800" dirty="0" err="1">
                <a:latin typeface="微软雅黑" pitchFamily="34" charset="-122"/>
                <a:ea typeface="微软雅黑" pitchFamily="34" charset="-122"/>
              </a:rPr>
              <a:t>int</a:t>
            </a:r>
            <a:r>
              <a:rPr lang="en-US" altLang="zh-CN" sz="1800" dirty="0">
                <a:latin typeface="微软雅黑" pitchFamily="34" charset="-122"/>
                <a:ea typeface="微软雅黑" pitchFamily="34" charset="-122"/>
              </a:rPr>
              <a:t> y )</a:t>
            </a:r>
          </a:p>
          <a:p>
            <a:pPr>
              <a:spcBef>
                <a:spcPct val="0"/>
              </a:spcBef>
              <a:buFontTx/>
              <a:buNone/>
            </a:pPr>
            <a:r>
              <a:rPr lang="en-US" altLang="zh-CN" sz="1800" dirty="0">
                <a:latin typeface="微软雅黑" pitchFamily="34" charset="-122"/>
                <a:ea typeface="微软雅黑" pitchFamily="34" charset="-122"/>
              </a:rPr>
              <a:t>8  {</a:t>
            </a:r>
          </a:p>
          <a:p>
            <a:pPr>
              <a:spcBef>
                <a:spcPct val="0"/>
              </a:spcBef>
              <a:buFontTx/>
              <a:buNone/>
            </a:pPr>
            <a:r>
              <a:rPr lang="en-US" altLang="zh-CN" sz="1800" dirty="0">
                <a:latin typeface="微软雅黑" pitchFamily="34" charset="-122"/>
                <a:ea typeface="微软雅黑" pitchFamily="34" charset="-122"/>
              </a:rPr>
              <a:t>9         </a:t>
            </a:r>
            <a:r>
              <a:rPr lang="en-US" altLang="zh-CN" sz="1800" dirty="0" err="1">
                <a:latin typeface="微软雅黑" pitchFamily="34" charset="-122"/>
                <a:ea typeface="微软雅黑" pitchFamily="34" charset="-122"/>
              </a:rPr>
              <a:t>int</a:t>
            </a:r>
            <a:r>
              <a:rPr lang="en-US" altLang="zh-CN" sz="1800" dirty="0">
                <a:latin typeface="微软雅黑" pitchFamily="34" charset="-122"/>
                <a:ea typeface="微软雅黑" pitchFamily="34" charset="-122"/>
              </a:rPr>
              <a:t> x = a&gt;0 ? a : a+100;  </a:t>
            </a:r>
          </a:p>
          <a:p>
            <a:pPr>
              <a:spcBef>
                <a:spcPct val="0"/>
              </a:spcBef>
              <a:buFontTx/>
              <a:buNone/>
            </a:pPr>
            <a:r>
              <a:rPr lang="en-US" altLang="zh-CN" sz="1800" dirty="0">
                <a:latin typeface="微软雅黑" pitchFamily="34" charset="-122"/>
                <a:ea typeface="微软雅黑" pitchFamily="34" charset="-122"/>
              </a:rPr>
              <a:t>10	      </a:t>
            </a:r>
            <a:r>
              <a:rPr lang="en-US" altLang="zh-CN" sz="1800" dirty="0">
                <a:solidFill>
                  <a:srgbClr val="FF3300"/>
                </a:solidFill>
                <a:latin typeface="微软雅黑" pitchFamily="34" charset="-122"/>
                <a:ea typeface="微软雅黑" pitchFamily="34" charset="-122"/>
              </a:rPr>
              <a:t>test (x, &amp;y)</a:t>
            </a:r>
            <a:r>
              <a:rPr lang="zh-CN" altLang="en-US" sz="1800" dirty="0">
                <a:solidFill>
                  <a:srgbClr val="FF3300"/>
                </a:solidFill>
                <a:latin typeface="微软雅黑" pitchFamily="34" charset="-122"/>
                <a:ea typeface="微软雅黑" pitchFamily="34" charset="-122"/>
              </a:rPr>
              <a:t>；</a:t>
            </a:r>
          </a:p>
          <a:p>
            <a:pPr>
              <a:spcBef>
                <a:spcPct val="0"/>
              </a:spcBef>
              <a:buFontTx/>
              <a:buNone/>
            </a:pPr>
            <a:r>
              <a:rPr lang="en-US" altLang="zh-CN" sz="1800" dirty="0">
                <a:latin typeface="微软雅黑" pitchFamily="34" charset="-122"/>
                <a:ea typeface="微软雅黑" pitchFamily="34" charset="-122"/>
              </a:rPr>
              <a:t>11  }</a:t>
            </a:r>
          </a:p>
          <a:p>
            <a:pPr>
              <a:lnSpc>
                <a:spcPct val="120000"/>
              </a:lnSpc>
              <a:buFontTx/>
              <a:buNone/>
            </a:pPr>
            <a:r>
              <a:rPr lang="zh-CN" altLang="en-US" sz="1800" dirty="0">
                <a:latin typeface="微软雅黑" pitchFamily="34" charset="-122"/>
                <a:ea typeface="微软雅黑" pitchFamily="34" charset="-122"/>
              </a:rPr>
              <a:t>  调用</a:t>
            </a:r>
            <a:r>
              <a:rPr lang="en-US" altLang="zh-CN" sz="1800" dirty="0">
                <a:latin typeface="微软雅黑" pitchFamily="34" charset="-122"/>
                <a:ea typeface="微软雅黑" pitchFamily="34" charset="-122"/>
              </a:rPr>
              <a:t>caller</a:t>
            </a:r>
            <a:r>
              <a:rPr lang="zh-CN" altLang="en-US" sz="1800" dirty="0">
                <a:latin typeface="微软雅黑" pitchFamily="34" charset="-122"/>
                <a:ea typeface="微软雅黑" pitchFamily="34" charset="-122"/>
              </a:rPr>
              <a:t>的过程为</a:t>
            </a:r>
            <a:r>
              <a:rPr lang="en-US" altLang="zh-CN" sz="1800" dirty="0">
                <a:latin typeface="微软雅黑" pitchFamily="34" charset="-122"/>
                <a:ea typeface="微软雅黑" pitchFamily="34" charset="-122"/>
              </a:rPr>
              <a:t>P</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P</a:t>
            </a:r>
            <a:r>
              <a:rPr lang="zh-CN" altLang="en-US" sz="1800" dirty="0">
                <a:latin typeface="微软雅黑" pitchFamily="34" charset="-122"/>
                <a:ea typeface="微软雅黑" pitchFamily="34" charset="-122"/>
              </a:rPr>
              <a:t>中给出形参</a:t>
            </a:r>
            <a:r>
              <a:rPr lang="en-US" altLang="zh-CN" sz="1800" dirty="0">
                <a:latin typeface="微软雅黑" pitchFamily="34" charset="-122"/>
                <a:ea typeface="微软雅黑" pitchFamily="34" charset="-122"/>
              </a:rPr>
              <a:t>a</a:t>
            </a:r>
            <a:r>
              <a:rPr lang="zh-CN" altLang="en-US" sz="1800" dirty="0">
                <a:latin typeface="微软雅黑" pitchFamily="34" charset="-122"/>
                <a:ea typeface="微软雅黑" pitchFamily="34" charset="-122"/>
              </a:rPr>
              <a:t>和</a:t>
            </a:r>
            <a:r>
              <a:rPr lang="en-US" altLang="zh-CN" sz="1800" dirty="0">
                <a:latin typeface="微软雅黑" pitchFamily="34" charset="-122"/>
                <a:ea typeface="微软雅黑" pitchFamily="34" charset="-122"/>
              </a:rPr>
              <a:t>y</a:t>
            </a:r>
            <a:r>
              <a:rPr lang="zh-CN" altLang="en-US" sz="1800" dirty="0">
                <a:latin typeface="微软雅黑" pitchFamily="34" charset="-122"/>
                <a:ea typeface="微软雅黑" pitchFamily="34" charset="-122"/>
              </a:rPr>
              <a:t>的</a:t>
            </a:r>
          </a:p>
          <a:p>
            <a:pPr>
              <a:lnSpc>
                <a:spcPct val="120000"/>
              </a:lnSpc>
              <a:buFontTx/>
              <a:buNone/>
            </a:pPr>
            <a:r>
              <a:rPr lang="zh-CN" altLang="en-US" sz="1800" dirty="0">
                <a:latin typeface="微软雅黑" pitchFamily="34" charset="-122"/>
                <a:ea typeface="微软雅黑" pitchFamily="34" charset="-122"/>
              </a:rPr>
              <a:t>实参分别是</a:t>
            </a:r>
            <a:r>
              <a:rPr lang="en-US" altLang="zh-CN" sz="1800" dirty="0">
                <a:latin typeface="微软雅黑" pitchFamily="34" charset="-122"/>
                <a:ea typeface="微软雅黑" pitchFamily="34" charset="-122"/>
              </a:rPr>
              <a:t>100</a:t>
            </a:r>
            <a:r>
              <a:rPr lang="zh-CN" altLang="en-US" sz="1800" dirty="0">
                <a:latin typeface="微软雅黑" pitchFamily="34" charset="-122"/>
                <a:ea typeface="微软雅黑" pitchFamily="34" charset="-122"/>
              </a:rPr>
              <a:t>和</a:t>
            </a:r>
            <a:r>
              <a:rPr lang="en-US" altLang="zh-CN" sz="1800" dirty="0">
                <a:latin typeface="微软雅黑" pitchFamily="34" charset="-122"/>
                <a:ea typeface="微软雅黑" pitchFamily="34" charset="-122"/>
              </a:rPr>
              <a:t>200.</a:t>
            </a:r>
          </a:p>
          <a:p>
            <a:pPr marL="342900" indent="-342900">
              <a:lnSpc>
                <a:spcPct val="120000"/>
              </a:lnSpc>
              <a:buFontTx/>
              <a:buAutoNum type="arabicParenR"/>
            </a:pPr>
            <a:r>
              <a:rPr lang="en-US" altLang="zh-CN" sz="1800" dirty="0">
                <a:latin typeface="微软雅黑" pitchFamily="34" charset="-122"/>
                <a:ea typeface="微软雅黑" pitchFamily="34" charset="-122"/>
              </a:rPr>
              <a:t>IA32</a:t>
            </a:r>
            <a:r>
              <a:rPr lang="zh-CN" altLang="en-US" sz="1800" dirty="0">
                <a:latin typeface="微软雅黑" pitchFamily="34" charset="-122"/>
                <a:ea typeface="微软雅黑" pitchFamily="34" charset="-122"/>
              </a:rPr>
              <a:t>系统用栈帧来进行参数传递：将参数</a:t>
            </a:r>
            <a:r>
              <a:rPr lang="en-US" altLang="zh-CN" sz="1800" dirty="0">
                <a:latin typeface="微软雅黑" pitchFamily="34" charset="-122"/>
                <a:ea typeface="微软雅黑" pitchFamily="34" charset="-122"/>
              </a:rPr>
              <a:t>100</a:t>
            </a:r>
            <a:r>
              <a:rPr lang="zh-CN" altLang="en-US" sz="1800" dirty="0">
                <a:latin typeface="微软雅黑" pitchFamily="34" charset="-122"/>
                <a:ea typeface="微软雅黑" pitchFamily="34" charset="-122"/>
              </a:rPr>
              <a:t>和</a:t>
            </a:r>
            <a:r>
              <a:rPr lang="en-US" altLang="zh-CN" sz="1800" dirty="0">
                <a:latin typeface="微软雅黑" pitchFamily="34" charset="-122"/>
                <a:ea typeface="微软雅黑" pitchFamily="34" charset="-122"/>
              </a:rPr>
              <a:t>200</a:t>
            </a:r>
            <a:r>
              <a:rPr lang="zh-CN" altLang="en-US" sz="1800" dirty="0">
                <a:latin typeface="微软雅黑" pitchFamily="34" charset="-122"/>
                <a:ea typeface="微软雅黑" pitchFamily="34" charset="-122"/>
              </a:rPr>
              <a:t>放到</a:t>
            </a:r>
            <a:r>
              <a:rPr lang="en-US" altLang="zh-CN" sz="1800" dirty="0">
                <a:latin typeface="微软雅黑" pitchFamily="34" charset="-122"/>
                <a:ea typeface="微软雅黑" pitchFamily="34" charset="-122"/>
              </a:rPr>
              <a:t>P</a:t>
            </a:r>
            <a:r>
              <a:rPr lang="zh-CN" altLang="en-US" sz="1800" dirty="0">
                <a:latin typeface="微软雅黑" pitchFamily="34" charset="-122"/>
                <a:ea typeface="微软雅黑" pitchFamily="34" charset="-122"/>
              </a:rPr>
              <a:t>栈帧</a:t>
            </a:r>
            <a:endParaRPr lang="en-US" altLang="zh-CN" sz="1800" dirty="0">
              <a:latin typeface="微软雅黑" pitchFamily="34" charset="-122"/>
              <a:ea typeface="微软雅黑" pitchFamily="34" charset="-122"/>
            </a:endParaRPr>
          </a:p>
          <a:p>
            <a:pPr marL="342900" indent="-342900">
              <a:lnSpc>
                <a:spcPct val="120000"/>
              </a:lnSpc>
              <a:buFontTx/>
              <a:buAutoNum type="arabicParenR"/>
            </a:pPr>
            <a:r>
              <a:rPr lang="zh-CN" altLang="en-US" sz="1800" dirty="0">
                <a:latin typeface="微软雅黑" pitchFamily="34" charset="-122"/>
                <a:ea typeface="微软雅黑" pitchFamily="34" charset="-122"/>
              </a:rPr>
              <a:t>在调用</a:t>
            </a:r>
            <a:r>
              <a:rPr lang="en-US" altLang="zh-CN" sz="1800" dirty="0" err="1">
                <a:latin typeface="微软雅黑" pitchFamily="34" charset="-122"/>
                <a:ea typeface="微软雅黑" pitchFamily="34" charset="-122"/>
              </a:rPr>
              <a:t>calle</a:t>
            </a:r>
            <a:r>
              <a:rPr lang="zh-CN" altLang="en-US" sz="1800" dirty="0">
                <a:latin typeface="微软雅黑" pitchFamily="34" charset="-122"/>
                <a:ea typeface="微软雅黑" pitchFamily="34" charset="-122"/>
              </a:rPr>
              <a:t>函数时：将返回地址入栈</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返址</a:t>
            </a:r>
            <a:r>
              <a:rPr lang="en-US" altLang="zh-CN" sz="1800" dirty="0">
                <a:latin typeface="微软雅黑" pitchFamily="34" charset="-122"/>
                <a:ea typeface="微软雅黑" pitchFamily="34" charset="-122"/>
              </a:rPr>
              <a:t>)</a:t>
            </a:r>
          </a:p>
          <a:p>
            <a:pPr marL="342900" indent="-342900">
              <a:lnSpc>
                <a:spcPct val="120000"/>
              </a:lnSpc>
              <a:buFontTx/>
              <a:buAutoNum type="arabicParenR"/>
            </a:pPr>
            <a:r>
              <a:rPr lang="en-US" altLang="zh-CN" sz="1800" dirty="0">
                <a:latin typeface="微软雅黑" pitchFamily="34" charset="-122"/>
                <a:ea typeface="微软雅黑" pitchFamily="34" charset="-122"/>
              </a:rPr>
              <a:t>%EBP</a:t>
            </a:r>
            <a:r>
              <a:rPr lang="zh-CN" altLang="en-US" sz="1800" dirty="0">
                <a:latin typeface="微软雅黑" pitchFamily="34" charset="-122"/>
                <a:ea typeface="微软雅黑" pitchFamily="34" charset="-122"/>
              </a:rPr>
              <a:t>寄存器存放栈基址（栈帧顶），存入被调用函数的栈帧</a:t>
            </a:r>
            <a:r>
              <a:rPr lang="en-US" altLang="zh-CN" sz="1800" dirty="0">
                <a:latin typeface="微软雅黑" pitchFamily="34" charset="-122"/>
                <a:ea typeface="微软雅黑" pitchFamily="34" charset="-122"/>
              </a:rPr>
              <a:t>(EBP</a:t>
            </a:r>
            <a:r>
              <a:rPr lang="zh-CN" altLang="en-US" sz="1800" dirty="0">
                <a:latin typeface="微软雅黑" pitchFamily="34" charset="-122"/>
                <a:ea typeface="微软雅黑" pitchFamily="34" charset="-122"/>
              </a:rPr>
              <a:t>旧址</a:t>
            </a:r>
            <a:r>
              <a:rPr lang="en-US" altLang="zh-CN" sz="1800" dirty="0">
                <a:latin typeface="微软雅黑" pitchFamily="34" charset="-122"/>
                <a:ea typeface="微软雅黑" pitchFamily="34" charset="-122"/>
              </a:rPr>
              <a:t>)</a:t>
            </a:r>
          </a:p>
          <a:p>
            <a:pPr marL="0" indent="0">
              <a:lnSpc>
                <a:spcPct val="120000"/>
              </a:lnSpc>
              <a:buNone/>
            </a:pPr>
            <a:r>
              <a:rPr lang="en-US" altLang="zh-CN" sz="1800" dirty="0">
                <a:latin typeface="微软雅黑" pitchFamily="34" charset="-122"/>
                <a:ea typeface="微软雅黑" pitchFamily="34" charset="-122"/>
              </a:rPr>
              <a:t>     caller</a:t>
            </a:r>
            <a:r>
              <a:rPr lang="zh-CN" altLang="en-US" sz="1800" dirty="0">
                <a:latin typeface="微软雅黑" pitchFamily="34" charset="-122"/>
                <a:ea typeface="微软雅黑" pitchFamily="34" charset="-122"/>
              </a:rPr>
              <a:t>函数开始的语句总为：</a:t>
            </a:r>
            <a:r>
              <a:rPr lang="en-US" altLang="zh-CN" sz="1800" dirty="0">
                <a:latin typeface="微软雅黑" pitchFamily="34" charset="-122"/>
                <a:ea typeface="微软雅黑" pitchFamily="34" charset="-122"/>
              </a:rPr>
              <a:t>push %EBP</a:t>
            </a:r>
            <a:r>
              <a:rPr lang="zh-CN" altLang="en-US"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movl</a:t>
            </a:r>
            <a:r>
              <a:rPr lang="en-US" altLang="zh-CN" sz="1800" dirty="0">
                <a:latin typeface="微软雅黑" pitchFamily="34" charset="-122"/>
                <a:ea typeface="微软雅黑" pitchFamily="34" charset="-122"/>
              </a:rPr>
              <a:t> %ESP  %EBP</a:t>
            </a:r>
          </a:p>
          <a:p>
            <a:pPr marL="0" indent="0">
              <a:lnSpc>
                <a:spcPct val="120000"/>
              </a:lnSpc>
              <a:buNone/>
            </a:pPr>
            <a:r>
              <a:rPr lang="en-US" altLang="zh-CN" sz="1800" dirty="0">
                <a:latin typeface="微软雅黑" pitchFamily="34" charset="-122"/>
                <a:ea typeface="微软雅黑" pitchFamily="34" charset="-122"/>
              </a:rPr>
              <a:t>4</a:t>
            </a:r>
            <a:r>
              <a:rPr lang="zh-CN" altLang="en-US" sz="1800" dirty="0">
                <a:latin typeface="微软雅黑" pitchFamily="34" charset="-122"/>
                <a:ea typeface="微软雅黑" pitchFamily="34" charset="-122"/>
              </a:rPr>
              <a:t>）然后将</a:t>
            </a:r>
            <a:r>
              <a:rPr lang="en-US" altLang="zh-CN" sz="1800" dirty="0">
                <a:latin typeface="微软雅黑" pitchFamily="34" charset="-122"/>
                <a:ea typeface="微软雅黑" pitchFamily="34" charset="-122"/>
              </a:rPr>
              <a:t>P</a:t>
            </a:r>
            <a:r>
              <a:rPr lang="zh-CN" altLang="en-US" sz="1800" dirty="0">
                <a:latin typeface="微软雅黑" pitchFamily="34" charset="-122"/>
                <a:ea typeface="微软雅黑" pitchFamily="34" charset="-122"/>
              </a:rPr>
              <a:t>函数的参数调入寄存器再使用：</a:t>
            </a:r>
            <a:r>
              <a:rPr lang="en-US" altLang="zh-CN" sz="1800" dirty="0" err="1">
                <a:latin typeface="微软雅黑" pitchFamily="34" charset="-122"/>
                <a:ea typeface="微软雅黑" pitchFamily="34" charset="-122"/>
              </a:rPr>
              <a:t>movl</a:t>
            </a:r>
            <a:r>
              <a:rPr lang="en-US" altLang="zh-CN" sz="1800" dirty="0">
                <a:latin typeface="微软雅黑" pitchFamily="34" charset="-122"/>
                <a:ea typeface="微软雅黑" pitchFamily="34" charset="-122"/>
              </a:rPr>
              <a:t> 8(%</a:t>
            </a:r>
            <a:r>
              <a:rPr lang="en-US" altLang="zh-CN" sz="1800" dirty="0" err="1">
                <a:latin typeface="微软雅黑" pitchFamily="34" charset="-122"/>
                <a:ea typeface="微软雅黑" pitchFamily="34" charset="-122"/>
              </a:rPr>
              <a:t>ebp</a:t>
            </a: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edx</a:t>
            </a: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movl</a:t>
            </a:r>
            <a:r>
              <a:rPr lang="en-US" altLang="zh-CN" sz="1800" dirty="0">
                <a:latin typeface="微软雅黑" pitchFamily="34" charset="-122"/>
                <a:ea typeface="微软雅黑" pitchFamily="34" charset="-122"/>
              </a:rPr>
              <a:t> 12(%</a:t>
            </a:r>
            <a:r>
              <a:rPr lang="en-US" altLang="zh-CN" sz="1800" dirty="0" err="1">
                <a:latin typeface="微软雅黑" pitchFamily="34" charset="-122"/>
                <a:ea typeface="微软雅黑" pitchFamily="34" charset="-122"/>
              </a:rPr>
              <a:t>ebp</a:t>
            </a: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eax</a:t>
            </a:r>
            <a:r>
              <a:rPr lang="en-US" altLang="zh-CN" sz="1800" dirty="0">
                <a:latin typeface="微软雅黑" pitchFamily="34" charset="-122"/>
                <a:ea typeface="微软雅黑" pitchFamily="34" charset="-122"/>
              </a:rPr>
              <a:t>, </a:t>
            </a:r>
          </a:p>
          <a:p>
            <a:pPr marL="0" indent="0">
              <a:lnSpc>
                <a:spcPct val="120000"/>
              </a:lnSpc>
              <a:buNone/>
            </a:pPr>
            <a:endParaRPr lang="en-US" altLang="zh-CN" sz="1800" dirty="0">
              <a:latin typeface="微软雅黑" pitchFamily="34" charset="-122"/>
              <a:ea typeface="微软雅黑" pitchFamily="34" charset="-122"/>
            </a:endParaRPr>
          </a:p>
          <a:p>
            <a:pPr>
              <a:lnSpc>
                <a:spcPct val="120000"/>
              </a:lnSpc>
              <a:buFontTx/>
              <a:buNone/>
            </a:pPr>
            <a:endParaRPr lang="zh-CN" altLang="en-US" sz="1800" dirty="0">
              <a:latin typeface="微软雅黑" pitchFamily="34" charset="-122"/>
              <a:ea typeface="微软雅黑" pitchFamily="34" charset="-122"/>
            </a:endParaRPr>
          </a:p>
        </p:txBody>
      </p:sp>
    </p:spTree>
    <p:extLst>
      <p:ext uri="{BB962C8B-B14F-4D97-AF65-F5344CB8AC3E}">
        <p14:creationId xmlns:p14="http://schemas.microsoft.com/office/powerpoint/2010/main" val="92450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linds(horizontal)">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1" grpId="0"/>
      <p:bldP spid="22" grpId="0" animBg="1"/>
      <p:bldP spid="23" grpId="0" animBg="1"/>
      <p:bldP spid="24"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272224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嵌套的数组</a:t>
            </a:r>
          </a:p>
        </p:txBody>
      </p:sp>
      <p:sp>
        <p:nvSpPr>
          <p:cNvPr id="76803" name="Rectangle 4"/>
          <p:cNvSpPr>
            <a:spLocks noChangeArrowheads="1"/>
          </p:cNvSpPr>
          <p:nvPr/>
        </p:nvSpPr>
        <p:spPr bwMode="auto">
          <a:xfrm>
            <a:off x="279400" y="1607185"/>
            <a:ext cx="4924425" cy="175069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dirty="0">
                <a:latin typeface="Courier New" panose="02070309020205020404" charset="0"/>
              </a:rPr>
              <a:t>#define PCOUNT 4</a:t>
            </a:r>
          </a:p>
          <a:p>
            <a:pPr eaLnBrk="0" hangingPunct="0"/>
            <a:r>
              <a:rPr lang="en-US" sz="1800" dirty="0" err="1">
                <a:latin typeface="Courier New" panose="02070309020205020404" charset="0"/>
              </a:rPr>
              <a:t>zip_dig</a:t>
            </a:r>
            <a:r>
              <a:rPr lang="en-US" sz="1800" dirty="0">
                <a:latin typeface="Courier New" panose="02070309020205020404" charset="0"/>
              </a:rPr>
              <a:t> </a:t>
            </a:r>
            <a:r>
              <a:rPr lang="en-US" sz="1800" dirty="0" err="1">
                <a:latin typeface="Courier New" panose="02070309020205020404" charset="0"/>
              </a:rPr>
              <a:t>pgh</a:t>
            </a:r>
            <a:r>
              <a:rPr lang="en-US" sz="1800" dirty="0">
                <a:latin typeface="Courier New" panose="02070309020205020404" charset="0"/>
              </a:rPr>
              <a:t>[PCOUNT] = </a:t>
            </a:r>
          </a:p>
          <a:p>
            <a:pPr eaLnBrk="0" hangingPunct="0"/>
            <a:r>
              <a:rPr lang="en-US" sz="1800" dirty="0">
                <a:latin typeface="Courier New" panose="02070309020205020404" charset="0"/>
              </a:rPr>
              <a:t>  {{1, 5, 2, 0, 6},</a:t>
            </a:r>
          </a:p>
          <a:p>
            <a:pPr eaLnBrk="0" hangingPunct="0"/>
            <a:r>
              <a:rPr lang="en-US" sz="1800" dirty="0">
                <a:latin typeface="Courier New" panose="02070309020205020404" charset="0"/>
              </a:rPr>
              <a:t>   {1, 5, 2, 1, 3 },</a:t>
            </a:r>
          </a:p>
          <a:p>
            <a:pPr eaLnBrk="0" hangingPunct="0"/>
            <a:r>
              <a:rPr lang="en-US" sz="1800" dirty="0">
                <a:latin typeface="Courier New" panose="02070309020205020404" charset="0"/>
              </a:rPr>
              <a:t>   {1, 5, 2, 1, 7 },</a:t>
            </a:r>
          </a:p>
          <a:p>
            <a:pPr eaLnBrk="0" hangingPunct="0"/>
            <a:r>
              <a:rPr lang="en-US" sz="1800" dirty="0">
                <a:latin typeface="Courier New" panose="02070309020205020404" charset="0"/>
              </a:rPr>
              <a:t>   {1, 5, 2, 2, 1 }};</a:t>
            </a:r>
          </a:p>
        </p:txBody>
      </p:sp>
      <p:sp>
        <p:nvSpPr>
          <p:cNvPr id="5" name="文本框 4"/>
          <p:cNvSpPr txBox="1"/>
          <p:nvPr/>
        </p:nvSpPr>
        <p:spPr>
          <a:xfrm>
            <a:off x="-812800" y="1170305"/>
            <a:ext cx="4177030" cy="398780"/>
          </a:xfrm>
          <a:prstGeom prst="rect">
            <a:avLst/>
          </a:prstGeom>
          <a:noFill/>
        </p:spPr>
        <p:txBody>
          <a:bodyPr wrap="none" rtlCol="0" anchor="t">
            <a:spAutoFit/>
          </a:bodyPr>
          <a:lstStyle/>
          <a:p>
            <a:pPr marL="1200150" lvl="2" indent="-285750">
              <a:buFont typeface="Wingdings" panose="05000000000000000000" charset="0"/>
              <a:buChar char=""/>
            </a:pPr>
            <a:r>
              <a:rPr lang="zh-CN" altLang="en-US" sz="2000" dirty="0">
                <a:sym typeface="+mn-ea"/>
              </a:rPr>
              <a:t>以数组为元素再构成数组</a:t>
            </a:r>
          </a:p>
        </p:txBody>
      </p:sp>
      <p:sp>
        <p:nvSpPr>
          <p:cNvPr id="308227" name="Rectangle 3"/>
          <p:cNvSpPr>
            <a:spLocks noGrp="1" noChangeArrowheads="1"/>
          </p:cNvSpPr>
          <p:nvPr/>
        </p:nvSpPr>
        <p:spPr>
          <a:xfrm>
            <a:off x="457200" y="5270500"/>
            <a:ext cx="8001000" cy="19050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a:latin typeface="微软雅黑" panose="020B0503020204020204" charset="-122"/>
                <a:ea typeface="微软雅黑" panose="020B0503020204020204" charset="-122"/>
              </a:rPr>
              <a:t>“zip_dig pgh[4]” </a:t>
            </a:r>
            <a:r>
              <a:rPr lang="zh-CN" altLang="en-US">
                <a:latin typeface="微软雅黑" panose="020B0503020204020204" charset="-122"/>
                <a:ea typeface="微软雅黑" panose="020B0503020204020204" charset="-122"/>
              </a:rPr>
              <a:t>等同于</a:t>
            </a:r>
            <a:r>
              <a:rPr lang="en-US">
                <a:latin typeface="微软雅黑" panose="020B0503020204020204" charset="-122"/>
                <a:ea typeface="微软雅黑" panose="020B0503020204020204" charset="-122"/>
              </a:rPr>
              <a:t> “int pgh[4][5]”</a:t>
            </a:r>
          </a:p>
          <a:p>
            <a:pPr lvl="1">
              <a:buClr>
                <a:srgbClr val="0D0D0D"/>
              </a:buClr>
            </a:pPr>
            <a:r>
              <a:rPr lang="zh-CN" altLang="en-US">
                <a:latin typeface="微软雅黑" panose="020B0503020204020204" charset="-122"/>
                <a:ea typeface="微软雅黑" panose="020B0503020204020204" charset="-122"/>
              </a:rPr>
              <a:t>变量</a:t>
            </a:r>
            <a:r>
              <a:rPr lang="en-US">
                <a:latin typeface="微软雅黑" panose="020B0503020204020204" charset="-122"/>
                <a:ea typeface="微软雅黑" panose="020B0503020204020204" charset="-122"/>
              </a:rPr>
              <a:t> </a:t>
            </a:r>
            <a:r>
              <a:rPr lang="en-US" b="1">
                <a:latin typeface="微软雅黑" panose="020B0503020204020204" charset="-122"/>
                <a:ea typeface="微软雅黑" panose="020B0503020204020204" charset="-122"/>
              </a:rPr>
              <a:t>pgh</a:t>
            </a:r>
            <a:r>
              <a:rPr lang="en-US">
                <a:latin typeface="微软雅黑" panose="020B0503020204020204" charset="-122"/>
                <a:ea typeface="微软雅黑" panose="020B0503020204020204" charset="-122"/>
              </a:rPr>
              <a:t>: 4</a:t>
            </a:r>
            <a:r>
              <a:rPr lang="zh-CN" altLang="en-US">
                <a:latin typeface="微软雅黑" panose="020B0503020204020204" charset="-122"/>
                <a:ea typeface="微软雅黑" panose="020B0503020204020204" charset="-122"/>
              </a:rPr>
              <a:t>个元素的数组，</a:t>
            </a:r>
            <a:r>
              <a:rPr lang="en-US">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连续分配</a:t>
            </a:r>
          </a:p>
          <a:p>
            <a:pPr lvl="1">
              <a:buClr>
                <a:srgbClr val="0D0D0D"/>
              </a:buClr>
            </a:pPr>
            <a:r>
              <a:rPr lang="en-US">
                <a:latin typeface="微软雅黑" panose="020B0503020204020204" charset="-122"/>
                <a:ea typeface="微软雅黑" panose="020B0503020204020204" charset="-122"/>
              </a:rPr>
              <a:t>每个元素是5个int</a:t>
            </a:r>
            <a:r>
              <a:rPr lang="zh-CN" altLang="en-US">
                <a:latin typeface="微软雅黑" panose="020B0503020204020204" charset="-122"/>
                <a:ea typeface="微软雅黑" panose="020B0503020204020204" charset="-122"/>
              </a:rPr>
              <a:t>型数据</a:t>
            </a:r>
            <a:r>
              <a:rPr lang="en-US">
                <a:latin typeface="微软雅黑" panose="020B0503020204020204" charset="-122"/>
                <a:ea typeface="微软雅黑" panose="020B0503020204020204" charset="-122"/>
              </a:rPr>
              <a:t>的</a:t>
            </a:r>
            <a:r>
              <a:rPr lang="zh-CN" altLang="en-US">
                <a:latin typeface="微软雅黑" panose="020B0503020204020204" charset="-122"/>
                <a:ea typeface="微软雅黑" panose="020B0503020204020204" charset="-122"/>
              </a:rPr>
              <a:t>一维</a:t>
            </a:r>
            <a:r>
              <a:rPr lang="en-US">
                <a:latin typeface="微软雅黑" panose="020B0503020204020204" charset="-122"/>
                <a:ea typeface="微软雅黑" panose="020B0503020204020204" charset="-122"/>
              </a:rPr>
              <a:t>数组</a:t>
            </a:r>
            <a:r>
              <a:rPr lang="zh-CN" altLang="en-US">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sym typeface="+mn-ea"/>
              </a:rPr>
              <a:t>连续分配</a:t>
            </a:r>
            <a:endParaRPr lang="zh-CN" altLang="en-US">
              <a:latin typeface="微软雅黑" panose="020B0503020204020204" charset="-122"/>
              <a:ea typeface="微软雅黑" panose="020B0503020204020204" charset="-122"/>
            </a:endParaRPr>
          </a:p>
          <a:p>
            <a:pPr>
              <a:buClr>
                <a:srgbClr val="0D0D0D"/>
              </a:buClr>
            </a:pPr>
            <a:r>
              <a:rPr lang="en-US">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行优先</a:t>
            </a:r>
            <a:r>
              <a:rPr lang="en-US">
                <a:latin typeface="微软雅黑" panose="020B0503020204020204" charset="-122"/>
                <a:ea typeface="微软雅黑" panose="020B0503020204020204" charset="-122"/>
              </a:rPr>
              <a:t>” 保证所有元素的排序</a:t>
            </a:r>
          </a:p>
        </p:txBody>
      </p:sp>
      <p:sp>
        <p:nvSpPr>
          <p:cNvPr id="76804" name="Text Box 6"/>
          <p:cNvSpPr txBox="1">
            <a:spLocks noChangeArrowheads="1"/>
          </p:cNvSpPr>
          <p:nvPr/>
        </p:nvSpPr>
        <p:spPr bwMode="auto">
          <a:xfrm>
            <a:off x="457200" y="3836988"/>
            <a:ext cx="1143000" cy="645160"/>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zip_dig</a:t>
            </a:r>
          </a:p>
          <a:p>
            <a:pPr algn="r" eaLnBrk="0" hangingPunct="0"/>
            <a:r>
              <a:rPr lang="en-US" sz="1800">
                <a:latin typeface="Courier New" panose="02070309020205020404" charset="0"/>
              </a:rPr>
              <a:t>pgh[4];</a:t>
            </a:r>
          </a:p>
        </p:txBody>
      </p:sp>
      <p:sp>
        <p:nvSpPr>
          <p:cNvPr id="308232" name="Line 8"/>
          <p:cNvSpPr>
            <a:spLocks noChangeShapeType="1"/>
          </p:cNvSpPr>
          <p:nvPr/>
        </p:nvSpPr>
        <p:spPr bwMode="auto">
          <a:xfrm flipV="1">
            <a:off x="1905000" y="4471988"/>
            <a:ext cx="0" cy="228600"/>
          </a:xfrm>
          <a:prstGeom prst="line">
            <a:avLst/>
          </a:prstGeom>
          <a:noFill/>
          <a:ln w="25400">
            <a:solidFill>
              <a:schemeClr val="tx1"/>
            </a:solidFill>
            <a:round/>
            <a:tailEnd type="triangle" w="med" len="sm"/>
          </a:ln>
        </p:spPr>
        <p:txBody>
          <a:bodyPr wrap="none" anchor="ctr"/>
          <a:lstStyle/>
          <a:p>
            <a:endParaRPr lang="en-US"/>
          </a:p>
        </p:txBody>
      </p:sp>
      <p:sp>
        <p:nvSpPr>
          <p:cNvPr id="308233" name="Text Box 9"/>
          <p:cNvSpPr txBox="1">
            <a:spLocks noChangeArrowheads="1"/>
          </p:cNvSpPr>
          <p:nvPr/>
        </p:nvSpPr>
        <p:spPr bwMode="auto">
          <a:xfrm>
            <a:off x="1676400" y="4675188"/>
            <a:ext cx="45720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76</a:t>
            </a:r>
          </a:p>
        </p:txBody>
      </p:sp>
      <p:sp>
        <p:nvSpPr>
          <p:cNvPr id="308234" name="Line 10"/>
          <p:cNvSpPr>
            <a:spLocks noChangeShapeType="1"/>
          </p:cNvSpPr>
          <p:nvPr/>
        </p:nvSpPr>
        <p:spPr bwMode="auto">
          <a:xfrm flipV="1">
            <a:off x="3429000" y="4471988"/>
            <a:ext cx="0" cy="228600"/>
          </a:xfrm>
          <a:prstGeom prst="line">
            <a:avLst/>
          </a:prstGeom>
          <a:noFill/>
          <a:ln w="25400">
            <a:solidFill>
              <a:schemeClr val="tx1"/>
            </a:solidFill>
            <a:round/>
            <a:tailEnd type="triangle" w="med" len="sm"/>
          </a:ln>
        </p:spPr>
        <p:txBody>
          <a:bodyPr wrap="none" anchor="ctr"/>
          <a:lstStyle/>
          <a:p>
            <a:endParaRPr lang="en-US"/>
          </a:p>
        </p:txBody>
      </p:sp>
      <p:sp>
        <p:nvSpPr>
          <p:cNvPr id="308235" name="Text Box 11"/>
          <p:cNvSpPr txBox="1">
            <a:spLocks noChangeArrowheads="1"/>
          </p:cNvSpPr>
          <p:nvPr/>
        </p:nvSpPr>
        <p:spPr bwMode="auto">
          <a:xfrm>
            <a:off x="3200400" y="4675188"/>
            <a:ext cx="45720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96</a:t>
            </a:r>
          </a:p>
        </p:txBody>
      </p:sp>
      <p:sp>
        <p:nvSpPr>
          <p:cNvPr id="308236" name="Line 12"/>
          <p:cNvSpPr>
            <a:spLocks noChangeShapeType="1"/>
          </p:cNvSpPr>
          <p:nvPr/>
        </p:nvSpPr>
        <p:spPr bwMode="auto">
          <a:xfrm flipV="1">
            <a:off x="4953000" y="4471988"/>
            <a:ext cx="0" cy="228600"/>
          </a:xfrm>
          <a:prstGeom prst="line">
            <a:avLst/>
          </a:prstGeom>
          <a:noFill/>
          <a:ln w="25400">
            <a:solidFill>
              <a:schemeClr val="tx1"/>
            </a:solidFill>
            <a:round/>
            <a:tailEnd type="triangle" w="med" len="sm"/>
          </a:ln>
        </p:spPr>
        <p:txBody>
          <a:bodyPr wrap="none" anchor="ctr"/>
          <a:lstStyle/>
          <a:p>
            <a:endParaRPr lang="en-US"/>
          </a:p>
        </p:txBody>
      </p:sp>
      <p:sp>
        <p:nvSpPr>
          <p:cNvPr id="308237" name="Text Box 13"/>
          <p:cNvSpPr txBox="1">
            <a:spLocks noChangeArrowheads="1"/>
          </p:cNvSpPr>
          <p:nvPr/>
        </p:nvSpPr>
        <p:spPr bwMode="auto">
          <a:xfrm>
            <a:off x="4656138" y="4675188"/>
            <a:ext cx="59436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116</a:t>
            </a:r>
          </a:p>
        </p:txBody>
      </p:sp>
      <p:sp>
        <p:nvSpPr>
          <p:cNvPr id="308238" name="Line 14"/>
          <p:cNvSpPr>
            <a:spLocks noChangeShapeType="1"/>
          </p:cNvSpPr>
          <p:nvPr/>
        </p:nvSpPr>
        <p:spPr bwMode="auto">
          <a:xfrm flipV="1">
            <a:off x="6477000" y="4471988"/>
            <a:ext cx="0" cy="228600"/>
          </a:xfrm>
          <a:prstGeom prst="line">
            <a:avLst/>
          </a:prstGeom>
          <a:noFill/>
          <a:ln w="25400">
            <a:solidFill>
              <a:schemeClr val="tx1"/>
            </a:solidFill>
            <a:round/>
            <a:tailEnd type="triangle" w="med" len="sm"/>
          </a:ln>
        </p:spPr>
        <p:txBody>
          <a:bodyPr wrap="none" anchor="ctr"/>
          <a:lstStyle/>
          <a:p>
            <a:endParaRPr lang="en-US"/>
          </a:p>
        </p:txBody>
      </p:sp>
      <p:sp>
        <p:nvSpPr>
          <p:cNvPr id="308239" name="Text Box 15"/>
          <p:cNvSpPr txBox="1">
            <a:spLocks noChangeArrowheads="1"/>
          </p:cNvSpPr>
          <p:nvPr/>
        </p:nvSpPr>
        <p:spPr bwMode="auto">
          <a:xfrm>
            <a:off x="6180138" y="4675188"/>
            <a:ext cx="59436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136</a:t>
            </a:r>
          </a:p>
        </p:txBody>
      </p:sp>
      <p:sp>
        <p:nvSpPr>
          <p:cNvPr id="308240" name="Line 16"/>
          <p:cNvSpPr>
            <a:spLocks noChangeShapeType="1"/>
          </p:cNvSpPr>
          <p:nvPr/>
        </p:nvSpPr>
        <p:spPr bwMode="auto">
          <a:xfrm flipV="1">
            <a:off x="8001000" y="4471988"/>
            <a:ext cx="0" cy="228600"/>
          </a:xfrm>
          <a:prstGeom prst="line">
            <a:avLst/>
          </a:prstGeom>
          <a:noFill/>
          <a:ln w="25400">
            <a:solidFill>
              <a:schemeClr val="tx1"/>
            </a:solidFill>
            <a:round/>
            <a:tailEnd type="triangle" w="med" len="sm"/>
          </a:ln>
        </p:spPr>
        <p:txBody>
          <a:bodyPr wrap="none" anchor="ctr"/>
          <a:lstStyle/>
          <a:p>
            <a:endParaRPr lang="en-US"/>
          </a:p>
        </p:txBody>
      </p:sp>
      <p:sp>
        <p:nvSpPr>
          <p:cNvPr id="308241" name="Text Box 17"/>
          <p:cNvSpPr txBox="1">
            <a:spLocks noChangeArrowheads="1"/>
          </p:cNvSpPr>
          <p:nvPr/>
        </p:nvSpPr>
        <p:spPr bwMode="auto">
          <a:xfrm>
            <a:off x="7704138" y="4675188"/>
            <a:ext cx="59436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156</a:t>
            </a:r>
          </a:p>
        </p:txBody>
      </p:sp>
      <p:grpSp>
        <p:nvGrpSpPr>
          <p:cNvPr id="6" name="Group 19"/>
          <p:cNvGrpSpPr/>
          <p:nvPr/>
        </p:nvGrpSpPr>
        <p:grpSpPr bwMode="auto">
          <a:xfrm>
            <a:off x="1905000" y="3709988"/>
            <a:ext cx="1524000" cy="762000"/>
            <a:chOff x="816" y="2640"/>
            <a:chExt cx="960" cy="480"/>
          </a:xfrm>
        </p:grpSpPr>
        <p:sp>
          <p:nvSpPr>
            <p:cNvPr id="76838" name="Rectangle 20"/>
            <p:cNvSpPr>
              <a:spLocks noChangeArrowheads="1"/>
            </p:cNvSpPr>
            <p:nvPr/>
          </p:nvSpPr>
          <p:spPr bwMode="auto">
            <a:xfrm>
              <a:off x="816" y="2640"/>
              <a:ext cx="192" cy="480"/>
            </a:xfrm>
            <a:prstGeom prst="rect">
              <a:avLst/>
            </a:prstGeom>
            <a:solidFill>
              <a:srgbClr val="F1C7C7"/>
            </a:solidFill>
            <a:ln w="12700">
              <a:solidFill>
                <a:schemeClr val="tx1"/>
              </a:solidFill>
              <a:miter lim="800000"/>
            </a:ln>
          </p:spPr>
          <p:txBody>
            <a:bodyPr wrap="none" anchor="ctr"/>
            <a:lstStyle/>
            <a:p>
              <a:pPr eaLnBrk="0" hangingPunct="0"/>
              <a:r>
                <a:rPr lang="en-US" sz="1800">
                  <a:latin typeface="Courier New" panose="02070309020205020404" charset="0"/>
                </a:rPr>
                <a:t>1</a:t>
              </a:r>
            </a:p>
          </p:txBody>
        </p:sp>
        <p:sp>
          <p:nvSpPr>
            <p:cNvPr id="76839" name="Rectangle 21"/>
            <p:cNvSpPr>
              <a:spLocks noChangeArrowheads="1"/>
            </p:cNvSpPr>
            <p:nvPr/>
          </p:nvSpPr>
          <p:spPr bwMode="auto">
            <a:xfrm>
              <a:off x="1008" y="2640"/>
              <a:ext cx="192" cy="480"/>
            </a:xfrm>
            <a:prstGeom prst="rect">
              <a:avLst/>
            </a:prstGeom>
            <a:solidFill>
              <a:srgbClr val="F1C7C7"/>
            </a:solidFill>
            <a:ln w="12700">
              <a:solidFill>
                <a:schemeClr val="tx1"/>
              </a:solidFill>
              <a:miter lim="800000"/>
            </a:ln>
          </p:spPr>
          <p:txBody>
            <a:bodyPr wrap="none" anchor="ctr"/>
            <a:lstStyle/>
            <a:p>
              <a:pPr eaLnBrk="0" hangingPunct="0"/>
              <a:r>
                <a:rPr lang="en-US" sz="1800">
                  <a:latin typeface="Courier New" panose="02070309020205020404" charset="0"/>
                </a:rPr>
                <a:t>5</a:t>
              </a:r>
            </a:p>
          </p:txBody>
        </p:sp>
        <p:sp>
          <p:nvSpPr>
            <p:cNvPr id="76840" name="Rectangle 22"/>
            <p:cNvSpPr>
              <a:spLocks noChangeArrowheads="1"/>
            </p:cNvSpPr>
            <p:nvPr/>
          </p:nvSpPr>
          <p:spPr bwMode="auto">
            <a:xfrm>
              <a:off x="1200" y="2640"/>
              <a:ext cx="192" cy="480"/>
            </a:xfrm>
            <a:prstGeom prst="rect">
              <a:avLst/>
            </a:prstGeom>
            <a:solidFill>
              <a:srgbClr val="F1C7C7"/>
            </a:solidFill>
            <a:ln w="12700">
              <a:solidFill>
                <a:schemeClr val="tx1"/>
              </a:solidFill>
              <a:miter lim="800000"/>
            </a:ln>
          </p:spPr>
          <p:txBody>
            <a:bodyPr wrap="none" anchor="ctr"/>
            <a:lstStyle/>
            <a:p>
              <a:pPr eaLnBrk="0" hangingPunct="0"/>
              <a:r>
                <a:rPr lang="en-US" sz="1800">
                  <a:latin typeface="Courier New" panose="02070309020205020404" charset="0"/>
                </a:rPr>
                <a:t>2</a:t>
              </a:r>
            </a:p>
          </p:txBody>
        </p:sp>
        <p:sp>
          <p:nvSpPr>
            <p:cNvPr id="76841" name="Rectangle 23"/>
            <p:cNvSpPr>
              <a:spLocks noChangeArrowheads="1"/>
            </p:cNvSpPr>
            <p:nvPr/>
          </p:nvSpPr>
          <p:spPr bwMode="auto">
            <a:xfrm>
              <a:off x="1392" y="2640"/>
              <a:ext cx="192" cy="480"/>
            </a:xfrm>
            <a:prstGeom prst="rect">
              <a:avLst/>
            </a:prstGeom>
            <a:solidFill>
              <a:srgbClr val="F1C7C7"/>
            </a:solidFill>
            <a:ln w="12700">
              <a:solidFill>
                <a:schemeClr val="tx1"/>
              </a:solidFill>
              <a:miter lim="800000"/>
            </a:ln>
          </p:spPr>
          <p:txBody>
            <a:bodyPr wrap="none" anchor="ctr"/>
            <a:lstStyle/>
            <a:p>
              <a:pPr eaLnBrk="0" hangingPunct="0"/>
              <a:r>
                <a:rPr lang="en-US" sz="1800">
                  <a:latin typeface="Courier New" panose="02070309020205020404" charset="0"/>
                </a:rPr>
                <a:t>0</a:t>
              </a:r>
            </a:p>
          </p:txBody>
        </p:sp>
        <p:sp>
          <p:nvSpPr>
            <p:cNvPr id="76842" name="Rectangle 24"/>
            <p:cNvSpPr>
              <a:spLocks noChangeArrowheads="1"/>
            </p:cNvSpPr>
            <p:nvPr/>
          </p:nvSpPr>
          <p:spPr bwMode="auto">
            <a:xfrm>
              <a:off x="1584" y="2640"/>
              <a:ext cx="192" cy="480"/>
            </a:xfrm>
            <a:prstGeom prst="rect">
              <a:avLst/>
            </a:prstGeom>
            <a:solidFill>
              <a:srgbClr val="F1C7C7"/>
            </a:solidFill>
            <a:ln w="12700">
              <a:solidFill>
                <a:schemeClr val="tx1"/>
              </a:solidFill>
              <a:miter lim="800000"/>
            </a:ln>
          </p:spPr>
          <p:txBody>
            <a:bodyPr wrap="none" anchor="ctr"/>
            <a:lstStyle/>
            <a:p>
              <a:pPr eaLnBrk="0" hangingPunct="0"/>
              <a:r>
                <a:rPr lang="en-US" sz="1800">
                  <a:latin typeface="Courier New" panose="02070309020205020404" charset="0"/>
                </a:rPr>
                <a:t>6</a:t>
              </a:r>
            </a:p>
          </p:txBody>
        </p:sp>
      </p:grpSp>
      <p:grpSp>
        <p:nvGrpSpPr>
          <p:cNvPr id="7" name="Group 25"/>
          <p:cNvGrpSpPr/>
          <p:nvPr/>
        </p:nvGrpSpPr>
        <p:grpSpPr bwMode="auto">
          <a:xfrm>
            <a:off x="3429000" y="3709988"/>
            <a:ext cx="1524000" cy="762000"/>
            <a:chOff x="816" y="2640"/>
            <a:chExt cx="960" cy="480"/>
          </a:xfrm>
        </p:grpSpPr>
        <p:sp>
          <p:nvSpPr>
            <p:cNvPr id="76833" name="Rectangle 26"/>
            <p:cNvSpPr>
              <a:spLocks noChangeArrowheads="1"/>
            </p:cNvSpPr>
            <p:nvPr/>
          </p:nvSpPr>
          <p:spPr bwMode="auto">
            <a:xfrm>
              <a:off x="816" y="2640"/>
              <a:ext cx="192" cy="480"/>
            </a:xfrm>
            <a:prstGeom prst="rect">
              <a:avLst/>
            </a:prstGeom>
            <a:solidFill>
              <a:srgbClr val="F6F5BD"/>
            </a:solidFill>
            <a:ln w="12700">
              <a:solidFill>
                <a:schemeClr val="tx1"/>
              </a:solidFill>
              <a:miter lim="800000"/>
            </a:ln>
          </p:spPr>
          <p:txBody>
            <a:bodyPr wrap="none" anchor="ctr"/>
            <a:lstStyle/>
            <a:p>
              <a:pPr eaLnBrk="0" hangingPunct="0"/>
              <a:r>
                <a:rPr lang="en-US" sz="1800">
                  <a:latin typeface="Courier New" panose="02070309020205020404" charset="0"/>
                </a:rPr>
                <a:t>1</a:t>
              </a:r>
            </a:p>
          </p:txBody>
        </p:sp>
        <p:sp>
          <p:nvSpPr>
            <p:cNvPr id="76834" name="Rectangle 27"/>
            <p:cNvSpPr>
              <a:spLocks noChangeArrowheads="1"/>
            </p:cNvSpPr>
            <p:nvPr/>
          </p:nvSpPr>
          <p:spPr bwMode="auto">
            <a:xfrm>
              <a:off x="1008" y="2640"/>
              <a:ext cx="192" cy="480"/>
            </a:xfrm>
            <a:prstGeom prst="rect">
              <a:avLst/>
            </a:prstGeom>
            <a:solidFill>
              <a:srgbClr val="F6F5BD"/>
            </a:solidFill>
            <a:ln w="12700">
              <a:solidFill>
                <a:schemeClr val="tx1"/>
              </a:solidFill>
              <a:miter lim="800000"/>
            </a:ln>
          </p:spPr>
          <p:txBody>
            <a:bodyPr wrap="none" anchor="ctr"/>
            <a:lstStyle/>
            <a:p>
              <a:pPr eaLnBrk="0" hangingPunct="0"/>
              <a:r>
                <a:rPr lang="en-US" sz="1800">
                  <a:latin typeface="Courier New" panose="02070309020205020404" charset="0"/>
                </a:rPr>
                <a:t>5</a:t>
              </a:r>
            </a:p>
          </p:txBody>
        </p:sp>
        <p:sp>
          <p:nvSpPr>
            <p:cNvPr id="76835" name="Rectangle 28"/>
            <p:cNvSpPr>
              <a:spLocks noChangeArrowheads="1"/>
            </p:cNvSpPr>
            <p:nvPr/>
          </p:nvSpPr>
          <p:spPr bwMode="auto">
            <a:xfrm>
              <a:off x="1200" y="2640"/>
              <a:ext cx="192" cy="480"/>
            </a:xfrm>
            <a:prstGeom prst="rect">
              <a:avLst/>
            </a:prstGeom>
            <a:solidFill>
              <a:srgbClr val="F6F5BD"/>
            </a:solidFill>
            <a:ln w="12700">
              <a:solidFill>
                <a:schemeClr val="tx1"/>
              </a:solidFill>
              <a:miter lim="800000"/>
            </a:ln>
          </p:spPr>
          <p:txBody>
            <a:bodyPr wrap="none" anchor="ctr"/>
            <a:lstStyle/>
            <a:p>
              <a:pPr eaLnBrk="0" hangingPunct="0"/>
              <a:r>
                <a:rPr lang="en-US" sz="1800">
                  <a:latin typeface="Courier New" panose="02070309020205020404" charset="0"/>
                </a:rPr>
                <a:t>2</a:t>
              </a:r>
            </a:p>
          </p:txBody>
        </p:sp>
        <p:sp>
          <p:nvSpPr>
            <p:cNvPr id="76836" name="Rectangle 29"/>
            <p:cNvSpPr>
              <a:spLocks noChangeArrowheads="1"/>
            </p:cNvSpPr>
            <p:nvPr/>
          </p:nvSpPr>
          <p:spPr bwMode="auto">
            <a:xfrm>
              <a:off x="1392" y="2640"/>
              <a:ext cx="192" cy="480"/>
            </a:xfrm>
            <a:prstGeom prst="rect">
              <a:avLst/>
            </a:prstGeom>
            <a:solidFill>
              <a:srgbClr val="F6F5BD"/>
            </a:solidFill>
            <a:ln w="12700">
              <a:solidFill>
                <a:schemeClr val="tx1"/>
              </a:solidFill>
              <a:miter lim="800000"/>
            </a:ln>
          </p:spPr>
          <p:txBody>
            <a:bodyPr wrap="none" anchor="ctr"/>
            <a:lstStyle/>
            <a:p>
              <a:pPr eaLnBrk="0" hangingPunct="0"/>
              <a:r>
                <a:rPr lang="en-US" sz="1800">
                  <a:latin typeface="Courier New" panose="02070309020205020404" charset="0"/>
                </a:rPr>
                <a:t>1</a:t>
              </a:r>
            </a:p>
          </p:txBody>
        </p:sp>
        <p:sp>
          <p:nvSpPr>
            <p:cNvPr id="76837" name="Rectangle 30"/>
            <p:cNvSpPr>
              <a:spLocks noChangeArrowheads="1"/>
            </p:cNvSpPr>
            <p:nvPr/>
          </p:nvSpPr>
          <p:spPr bwMode="auto">
            <a:xfrm>
              <a:off x="1584" y="2640"/>
              <a:ext cx="192" cy="480"/>
            </a:xfrm>
            <a:prstGeom prst="rect">
              <a:avLst/>
            </a:prstGeom>
            <a:solidFill>
              <a:srgbClr val="F6F5BD"/>
            </a:solidFill>
            <a:ln w="12700">
              <a:solidFill>
                <a:schemeClr val="tx1"/>
              </a:solidFill>
              <a:miter lim="800000"/>
            </a:ln>
          </p:spPr>
          <p:txBody>
            <a:bodyPr wrap="none" anchor="ctr"/>
            <a:lstStyle/>
            <a:p>
              <a:pPr eaLnBrk="0" hangingPunct="0"/>
              <a:r>
                <a:rPr lang="en-US" sz="1800">
                  <a:latin typeface="Courier New" panose="02070309020205020404" charset="0"/>
                </a:rPr>
                <a:t>3</a:t>
              </a:r>
            </a:p>
          </p:txBody>
        </p:sp>
      </p:grpSp>
      <p:grpSp>
        <p:nvGrpSpPr>
          <p:cNvPr id="8" name="Group 31"/>
          <p:cNvGrpSpPr/>
          <p:nvPr/>
        </p:nvGrpSpPr>
        <p:grpSpPr bwMode="auto">
          <a:xfrm>
            <a:off x="4953000" y="3709988"/>
            <a:ext cx="1524000" cy="762000"/>
            <a:chOff x="816" y="2640"/>
            <a:chExt cx="960" cy="480"/>
          </a:xfrm>
        </p:grpSpPr>
        <p:sp>
          <p:nvSpPr>
            <p:cNvPr id="308256" name="Rectangle 32"/>
            <p:cNvSpPr>
              <a:spLocks noChangeArrowheads="1"/>
            </p:cNvSpPr>
            <p:nvPr/>
          </p:nvSpPr>
          <p:spPr bwMode="auto">
            <a:xfrm>
              <a:off x="816" y="2640"/>
              <a:ext cx="192" cy="480"/>
            </a:xfrm>
            <a:prstGeom prst="rect">
              <a:avLst/>
            </a:prstGeom>
            <a:solidFill>
              <a:schemeClr val="accent2">
                <a:lumMod val="20000"/>
                <a:lumOff val="80000"/>
              </a:schemeClr>
            </a:solidFill>
            <a:ln w="12700">
              <a:solidFill>
                <a:schemeClr val="tx1"/>
              </a:solidFill>
              <a:miter lim="800000"/>
            </a:ln>
            <a:effectLst/>
          </p:spPr>
          <p:txBody>
            <a:bodyPr wrap="none" anchor="ctr"/>
            <a:lstStyle/>
            <a:p>
              <a:pPr eaLnBrk="0" hangingPunct="0">
                <a:defRPr/>
              </a:pPr>
              <a:r>
                <a:rPr lang="en-US" sz="1800">
                  <a:latin typeface="Courier New" panose="02070309020205020404" charset="0"/>
                  <a:ea typeface="+mn-ea"/>
                  <a:cs typeface="+mn-cs"/>
                </a:rPr>
                <a:t>1</a:t>
              </a:r>
            </a:p>
          </p:txBody>
        </p:sp>
        <p:sp>
          <p:nvSpPr>
            <p:cNvPr id="308257" name="Rectangle 33"/>
            <p:cNvSpPr>
              <a:spLocks noChangeArrowheads="1"/>
            </p:cNvSpPr>
            <p:nvPr/>
          </p:nvSpPr>
          <p:spPr bwMode="auto">
            <a:xfrm>
              <a:off x="1008" y="2640"/>
              <a:ext cx="192" cy="480"/>
            </a:xfrm>
            <a:prstGeom prst="rect">
              <a:avLst/>
            </a:prstGeom>
            <a:solidFill>
              <a:schemeClr val="accent2">
                <a:lumMod val="20000"/>
                <a:lumOff val="80000"/>
              </a:schemeClr>
            </a:solidFill>
            <a:ln w="12700">
              <a:solidFill>
                <a:schemeClr val="tx1"/>
              </a:solidFill>
              <a:miter lim="800000"/>
            </a:ln>
            <a:effectLst/>
          </p:spPr>
          <p:txBody>
            <a:bodyPr wrap="none" anchor="ctr"/>
            <a:lstStyle/>
            <a:p>
              <a:pPr eaLnBrk="0" hangingPunct="0">
                <a:defRPr/>
              </a:pPr>
              <a:r>
                <a:rPr lang="en-US" sz="1800">
                  <a:latin typeface="Courier New" panose="02070309020205020404" charset="0"/>
                  <a:ea typeface="+mn-ea"/>
                  <a:cs typeface="+mn-cs"/>
                </a:rPr>
                <a:t>5</a:t>
              </a:r>
            </a:p>
          </p:txBody>
        </p:sp>
        <p:sp>
          <p:nvSpPr>
            <p:cNvPr id="308258" name="Rectangle 34"/>
            <p:cNvSpPr>
              <a:spLocks noChangeArrowheads="1"/>
            </p:cNvSpPr>
            <p:nvPr/>
          </p:nvSpPr>
          <p:spPr bwMode="auto">
            <a:xfrm>
              <a:off x="1200" y="2640"/>
              <a:ext cx="192" cy="480"/>
            </a:xfrm>
            <a:prstGeom prst="rect">
              <a:avLst/>
            </a:prstGeom>
            <a:solidFill>
              <a:schemeClr val="accent2">
                <a:lumMod val="20000"/>
                <a:lumOff val="80000"/>
              </a:schemeClr>
            </a:solidFill>
            <a:ln w="12700">
              <a:solidFill>
                <a:schemeClr val="tx1"/>
              </a:solidFill>
              <a:miter lim="800000"/>
            </a:ln>
            <a:effectLst/>
          </p:spPr>
          <p:txBody>
            <a:bodyPr wrap="none" anchor="ctr"/>
            <a:lstStyle/>
            <a:p>
              <a:pPr eaLnBrk="0" hangingPunct="0">
                <a:defRPr/>
              </a:pPr>
              <a:r>
                <a:rPr lang="en-US" sz="1800">
                  <a:latin typeface="Courier New" panose="02070309020205020404" charset="0"/>
                  <a:ea typeface="+mn-ea"/>
                  <a:cs typeface="+mn-cs"/>
                </a:rPr>
                <a:t>2</a:t>
              </a:r>
            </a:p>
          </p:txBody>
        </p:sp>
        <p:sp>
          <p:nvSpPr>
            <p:cNvPr id="308259" name="Rectangle 35"/>
            <p:cNvSpPr>
              <a:spLocks noChangeArrowheads="1"/>
            </p:cNvSpPr>
            <p:nvPr/>
          </p:nvSpPr>
          <p:spPr bwMode="auto">
            <a:xfrm>
              <a:off x="1392" y="2640"/>
              <a:ext cx="192" cy="480"/>
            </a:xfrm>
            <a:prstGeom prst="rect">
              <a:avLst/>
            </a:prstGeom>
            <a:solidFill>
              <a:schemeClr val="accent2">
                <a:lumMod val="20000"/>
                <a:lumOff val="80000"/>
              </a:schemeClr>
            </a:solidFill>
            <a:ln w="12700">
              <a:solidFill>
                <a:schemeClr val="tx1"/>
              </a:solidFill>
              <a:miter lim="800000"/>
            </a:ln>
            <a:effectLst/>
          </p:spPr>
          <p:txBody>
            <a:bodyPr wrap="none" anchor="ctr"/>
            <a:lstStyle/>
            <a:p>
              <a:pPr eaLnBrk="0" hangingPunct="0">
                <a:defRPr/>
              </a:pPr>
              <a:r>
                <a:rPr lang="en-US" sz="1800">
                  <a:latin typeface="Courier New" panose="02070309020205020404" charset="0"/>
                  <a:ea typeface="+mn-ea"/>
                  <a:cs typeface="+mn-cs"/>
                </a:rPr>
                <a:t>1</a:t>
              </a:r>
            </a:p>
          </p:txBody>
        </p:sp>
        <p:sp>
          <p:nvSpPr>
            <p:cNvPr id="308260" name="Rectangle 36"/>
            <p:cNvSpPr>
              <a:spLocks noChangeArrowheads="1"/>
            </p:cNvSpPr>
            <p:nvPr/>
          </p:nvSpPr>
          <p:spPr bwMode="auto">
            <a:xfrm>
              <a:off x="1584" y="2640"/>
              <a:ext cx="192" cy="480"/>
            </a:xfrm>
            <a:prstGeom prst="rect">
              <a:avLst/>
            </a:prstGeom>
            <a:solidFill>
              <a:schemeClr val="accent2">
                <a:lumMod val="20000"/>
                <a:lumOff val="80000"/>
              </a:schemeClr>
            </a:solidFill>
            <a:ln w="12700">
              <a:solidFill>
                <a:schemeClr val="tx1"/>
              </a:solidFill>
              <a:miter lim="800000"/>
            </a:ln>
            <a:effectLst/>
          </p:spPr>
          <p:txBody>
            <a:bodyPr wrap="none" anchor="ctr"/>
            <a:lstStyle/>
            <a:p>
              <a:pPr eaLnBrk="0" hangingPunct="0">
                <a:defRPr/>
              </a:pPr>
              <a:r>
                <a:rPr lang="en-US" sz="1800">
                  <a:latin typeface="Courier New" panose="02070309020205020404" charset="0"/>
                  <a:ea typeface="+mn-ea"/>
                  <a:cs typeface="+mn-cs"/>
                </a:rPr>
                <a:t>7</a:t>
              </a:r>
            </a:p>
          </p:txBody>
        </p:sp>
      </p:grpSp>
      <p:grpSp>
        <p:nvGrpSpPr>
          <p:cNvPr id="9" name="Group 37"/>
          <p:cNvGrpSpPr/>
          <p:nvPr/>
        </p:nvGrpSpPr>
        <p:grpSpPr bwMode="auto">
          <a:xfrm>
            <a:off x="6477000" y="3705225"/>
            <a:ext cx="1524000" cy="766763"/>
            <a:chOff x="816" y="2637"/>
            <a:chExt cx="960" cy="483"/>
          </a:xfrm>
        </p:grpSpPr>
        <p:sp>
          <p:nvSpPr>
            <p:cNvPr id="76823" name="Rectangle 38"/>
            <p:cNvSpPr>
              <a:spLocks noChangeArrowheads="1"/>
            </p:cNvSpPr>
            <p:nvPr/>
          </p:nvSpPr>
          <p:spPr bwMode="auto">
            <a:xfrm>
              <a:off x="816" y="2640"/>
              <a:ext cx="192" cy="480"/>
            </a:xfrm>
            <a:prstGeom prst="rect">
              <a:avLst/>
            </a:prstGeom>
            <a:solidFill>
              <a:srgbClr val="D5F1CF"/>
            </a:solidFill>
            <a:ln w="12700">
              <a:solidFill>
                <a:schemeClr val="tx1"/>
              </a:solidFill>
              <a:miter lim="800000"/>
            </a:ln>
          </p:spPr>
          <p:txBody>
            <a:bodyPr wrap="none" anchor="ctr"/>
            <a:lstStyle/>
            <a:p>
              <a:pPr eaLnBrk="0" hangingPunct="0"/>
              <a:r>
                <a:rPr lang="en-US" sz="1800">
                  <a:latin typeface="Courier New" panose="02070309020205020404" charset="0"/>
                </a:rPr>
                <a:t>1</a:t>
              </a:r>
            </a:p>
          </p:txBody>
        </p:sp>
        <p:sp>
          <p:nvSpPr>
            <p:cNvPr id="76824" name="Rectangle 39"/>
            <p:cNvSpPr>
              <a:spLocks noChangeArrowheads="1"/>
            </p:cNvSpPr>
            <p:nvPr/>
          </p:nvSpPr>
          <p:spPr bwMode="auto">
            <a:xfrm>
              <a:off x="1008" y="2640"/>
              <a:ext cx="192" cy="480"/>
            </a:xfrm>
            <a:prstGeom prst="rect">
              <a:avLst/>
            </a:prstGeom>
            <a:solidFill>
              <a:srgbClr val="D5F1CF"/>
            </a:solidFill>
            <a:ln w="12700">
              <a:solidFill>
                <a:schemeClr val="tx1"/>
              </a:solidFill>
              <a:miter lim="800000"/>
            </a:ln>
          </p:spPr>
          <p:txBody>
            <a:bodyPr wrap="none" anchor="ctr"/>
            <a:lstStyle/>
            <a:p>
              <a:pPr eaLnBrk="0" hangingPunct="0"/>
              <a:r>
                <a:rPr lang="en-US" sz="1800">
                  <a:latin typeface="Courier New" panose="02070309020205020404" charset="0"/>
                </a:rPr>
                <a:t>5</a:t>
              </a:r>
            </a:p>
          </p:txBody>
        </p:sp>
        <p:sp>
          <p:nvSpPr>
            <p:cNvPr id="76825" name="Rectangle 40"/>
            <p:cNvSpPr>
              <a:spLocks noChangeArrowheads="1"/>
            </p:cNvSpPr>
            <p:nvPr/>
          </p:nvSpPr>
          <p:spPr bwMode="auto">
            <a:xfrm>
              <a:off x="1200" y="2640"/>
              <a:ext cx="192" cy="480"/>
            </a:xfrm>
            <a:prstGeom prst="rect">
              <a:avLst/>
            </a:prstGeom>
            <a:solidFill>
              <a:srgbClr val="D5F1CF"/>
            </a:solidFill>
            <a:ln w="12700">
              <a:solidFill>
                <a:schemeClr val="tx1"/>
              </a:solidFill>
              <a:miter lim="800000"/>
            </a:ln>
          </p:spPr>
          <p:txBody>
            <a:bodyPr wrap="none" anchor="ctr"/>
            <a:lstStyle/>
            <a:p>
              <a:pPr eaLnBrk="0" hangingPunct="0"/>
              <a:r>
                <a:rPr lang="en-US" sz="1800">
                  <a:latin typeface="Courier New" panose="02070309020205020404" charset="0"/>
                </a:rPr>
                <a:t>2</a:t>
              </a:r>
            </a:p>
          </p:txBody>
        </p:sp>
        <p:sp>
          <p:nvSpPr>
            <p:cNvPr id="76826" name="Rectangle 41"/>
            <p:cNvSpPr>
              <a:spLocks noChangeArrowheads="1"/>
            </p:cNvSpPr>
            <p:nvPr/>
          </p:nvSpPr>
          <p:spPr bwMode="auto">
            <a:xfrm>
              <a:off x="1392" y="2637"/>
              <a:ext cx="192" cy="480"/>
            </a:xfrm>
            <a:prstGeom prst="rect">
              <a:avLst/>
            </a:prstGeom>
            <a:solidFill>
              <a:srgbClr val="D5F1CF"/>
            </a:solidFill>
            <a:ln w="12700">
              <a:solidFill>
                <a:schemeClr val="tx1"/>
              </a:solidFill>
              <a:miter lim="800000"/>
            </a:ln>
          </p:spPr>
          <p:txBody>
            <a:bodyPr wrap="none" anchor="ctr"/>
            <a:lstStyle/>
            <a:p>
              <a:pPr eaLnBrk="0" hangingPunct="0"/>
              <a:r>
                <a:rPr lang="en-US" sz="1800">
                  <a:latin typeface="Courier New" panose="02070309020205020404" charset="0"/>
                </a:rPr>
                <a:t>2</a:t>
              </a:r>
            </a:p>
          </p:txBody>
        </p:sp>
        <p:sp>
          <p:nvSpPr>
            <p:cNvPr id="76827" name="Rectangle 42"/>
            <p:cNvSpPr>
              <a:spLocks noChangeArrowheads="1"/>
            </p:cNvSpPr>
            <p:nvPr/>
          </p:nvSpPr>
          <p:spPr bwMode="auto">
            <a:xfrm>
              <a:off x="1584" y="2640"/>
              <a:ext cx="192" cy="480"/>
            </a:xfrm>
            <a:prstGeom prst="rect">
              <a:avLst/>
            </a:prstGeom>
            <a:solidFill>
              <a:srgbClr val="D5F1CF"/>
            </a:solidFill>
            <a:ln w="12700">
              <a:solidFill>
                <a:schemeClr val="tx1"/>
              </a:solidFill>
              <a:miter lim="800000"/>
            </a:ln>
          </p:spPr>
          <p:txBody>
            <a:bodyPr wrap="none" anchor="ctr"/>
            <a:lstStyle/>
            <a:p>
              <a:pPr eaLnBrk="0" hangingPunct="0"/>
              <a:r>
                <a:rPr lang="en-US" sz="1800">
                  <a:latin typeface="Courier New" panose="02070309020205020404" charset="0"/>
                </a:rPr>
                <a:t>1</a:t>
              </a:r>
            </a:p>
          </p:txBody>
        </p:sp>
      </p:grpSp>
      <p:sp>
        <p:nvSpPr>
          <p:cNvPr id="308267" name="Rectangle 43"/>
          <p:cNvSpPr>
            <a:spLocks noChangeArrowheads="1"/>
          </p:cNvSpPr>
          <p:nvPr/>
        </p:nvSpPr>
        <p:spPr bwMode="auto">
          <a:xfrm>
            <a:off x="1905000" y="3704908"/>
            <a:ext cx="1524000" cy="762000"/>
          </a:xfrm>
          <a:prstGeom prst="rect">
            <a:avLst/>
          </a:prstGeom>
          <a:noFill/>
          <a:ln w="28575">
            <a:solidFill>
              <a:schemeClr val="tx1"/>
            </a:solidFill>
            <a:miter lim="800000"/>
          </a:ln>
        </p:spPr>
        <p:txBody>
          <a:bodyPr wrap="none" anchor="ctr"/>
          <a:lstStyle/>
          <a:p>
            <a:pPr eaLnBrk="0" hangingPunct="0"/>
            <a:endParaRPr lang="en-US" sz="1800">
              <a:latin typeface="Calibri" panose="020F0502020204030204" charset="0"/>
            </a:endParaRPr>
          </a:p>
        </p:txBody>
      </p:sp>
      <p:sp>
        <p:nvSpPr>
          <p:cNvPr id="308268" name="Rectangle 44"/>
          <p:cNvSpPr>
            <a:spLocks noChangeArrowheads="1"/>
          </p:cNvSpPr>
          <p:nvPr/>
        </p:nvSpPr>
        <p:spPr bwMode="auto">
          <a:xfrm>
            <a:off x="3429000" y="3704908"/>
            <a:ext cx="1524000" cy="762000"/>
          </a:xfrm>
          <a:prstGeom prst="rect">
            <a:avLst/>
          </a:prstGeom>
          <a:noFill/>
          <a:ln w="28575">
            <a:solidFill>
              <a:schemeClr val="tx1"/>
            </a:solidFill>
            <a:miter lim="800000"/>
          </a:ln>
        </p:spPr>
        <p:txBody>
          <a:bodyPr wrap="none" anchor="ctr"/>
          <a:lstStyle/>
          <a:p>
            <a:pPr eaLnBrk="0" hangingPunct="0"/>
            <a:endParaRPr lang="en-US" sz="1800">
              <a:latin typeface="Calibri" panose="020F0502020204030204" charset="0"/>
            </a:endParaRPr>
          </a:p>
        </p:txBody>
      </p:sp>
      <p:sp>
        <p:nvSpPr>
          <p:cNvPr id="308269" name="Rectangle 45"/>
          <p:cNvSpPr>
            <a:spLocks noChangeArrowheads="1"/>
          </p:cNvSpPr>
          <p:nvPr/>
        </p:nvSpPr>
        <p:spPr bwMode="auto">
          <a:xfrm>
            <a:off x="4953000" y="3707448"/>
            <a:ext cx="1524000" cy="762000"/>
          </a:xfrm>
          <a:prstGeom prst="rect">
            <a:avLst/>
          </a:prstGeom>
          <a:noFill/>
          <a:ln w="28575">
            <a:solidFill>
              <a:schemeClr val="tx1"/>
            </a:solidFill>
            <a:miter lim="800000"/>
          </a:ln>
        </p:spPr>
        <p:txBody>
          <a:bodyPr wrap="none" anchor="ctr"/>
          <a:lstStyle/>
          <a:p>
            <a:pPr eaLnBrk="0" hangingPunct="0"/>
            <a:endParaRPr lang="en-US" sz="1800">
              <a:latin typeface="Calibri" panose="020F0502020204030204" charset="0"/>
            </a:endParaRPr>
          </a:p>
        </p:txBody>
      </p:sp>
      <p:sp>
        <p:nvSpPr>
          <p:cNvPr id="308270" name="Rectangle 46"/>
          <p:cNvSpPr>
            <a:spLocks noChangeArrowheads="1"/>
          </p:cNvSpPr>
          <p:nvPr/>
        </p:nvSpPr>
        <p:spPr bwMode="auto">
          <a:xfrm>
            <a:off x="6477000" y="3709988"/>
            <a:ext cx="1524000" cy="762000"/>
          </a:xfrm>
          <a:prstGeom prst="rect">
            <a:avLst/>
          </a:prstGeom>
          <a:noFill/>
          <a:ln w="28575">
            <a:solidFill>
              <a:schemeClr val="tx1"/>
            </a:solidFill>
            <a:miter lim="800000"/>
          </a:ln>
        </p:spPr>
        <p:txBody>
          <a:bodyPr wrap="none" anchor="ctr"/>
          <a:lstStyle/>
          <a:p>
            <a:pPr eaLnBrk="0" hangingPunct="0"/>
            <a:endParaRPr lang="en-US" sz="1800">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6803"/>
                                        </p:tgtEl>
                                        <p:attrNameLst>
                                          <p:attrName>style.visibility</p:attrName>
                                        </p:attrNameLst>
                                      </p:cBhvr>
                                      <p:to>
                                        <p:strVal val="visible"/>
                                      </p:to>
                                    </p:set>
                                    <p:animEffect transition="in" filter="wipe(down)">
                                      <p:cBhvr>
                                        <p:cTn id="12" dur="500"/>
                                        <p:tgtEl>
                                          <p:spTgt spid="7680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6804"/>
                                        </p:tgtEl>
                                        <p:attrNameLst>
                                          <p:attrName>style.visibility</p:attrName>
                                        </p:attrNameLst>
                                      </p:cBhvr>
                                      <p:to>
                                        <p:strVal val="visible"/>
                                      </p:to>
                                    </p:set>
                                    <p:anim calcmode="lin" valueType="num">
                                      <p:cBhvr additive="base">
                                        <p:cTn id="17" dur="500" fill="hold"/>
                                        <p:tgtEl>
                                          <p:spTgt spid="76804"/>
                                        </p:tgtEl>
                                        <p:attrNameLst>
                                          <p:attrName>ppt_x</p:attrName>
                                        </p:attrNameLst>
                                      </p:cBhvr>
                                      <p:tavLst>
                                        <p:tav tm="0">
                                          <p:val>
                                            <p:strVal val="#ppt_x"/>
                                          </p:val>
                                        </p:tav>
                                        <p:tav tm="100000">
                                          <p:val>
                                            <p:strVal val="#ppt_x"/>
                                          </p:val>
                                        </p:tav>
                                      </p:tavLst>
                                    </p:anim>
                                    <p:anim calcmode="lin" valueType="num">
                                      <p:cBhvr additive="base">
                                        <p:cTn id="18" dur="500" fill="hold"/>
                                        <p:tgtEl>
                                          <p:spTgt spid="7680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8232"/>
                                        </p:tgtEl>
                                        <p:attrNameLst>
                                          <p:attrName>style.visibility</p:attrName>
                                        </p:attrNameLst>
                                      </p:cBhvr>
                                      <p:to>
                                        <p:strVal val="visible"/>
                                      </p:to>
                                    </p:set>
                                    <p:anim calcmode="lin" valueType="num">
                                      <p:cBhvr additive="base">
                                        <p:cTn id="21" dur="500" fill="hold"/>
                                        <p:tgtEl>
                                          <p:spTgt spid="308232"/>
                                        </p:tgtEl>
                                        <p:attrNameLst>
                                          <p:attrName>ppt_x</p:attrName>
                                        </p:attrNameLst>
                                      </p:cBhvr>
                                      <p:tavLst>
                                        <p:tav tm="0">
                                          <p:val>
                                            <p:strVal val="#ppt_x"/>
                                          </p:val>
                                        </p:tav>
                                        <p:tav tm="100000">
                                          <p:val>
                                            <p:strVal val="#ppt_x"/>
                                          </p:val>
                                        </p:tav>
                                      </p:tavLst>
                                    </p:anim>
                                    <p:anim calcmode="lin" valueType="num">
                                      <p:cBhvr additive="base">
                                        <p:cTn id="22" dur="500" fill="hold"/>
                                        <p:tgtEl>
                                          <p:spTgt spid="30823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08233"/>
                                        </p:tgtEl>
                                        <p:attrNameLst>
                                          <p:attrName>style.visibility</p:attrName>
                                        </p:attrNameLst>
                                      </p:cBhvr>
                                      <p:to>
                                        <p:strVal val="visible"/>
                                      </p:to>
                                    </p:set>
                                    <p:anim calcmode="lin" valueType="num">
                                      <p:cBhvr additive="base">
                                        <p:cTn id="25" dur="500" fill="hold"/>
                                        <p:tgtEl>
                                          <p:spTgt spid="308233"/>
                                        </p:tgtEl>
                                        <p:attrNameLst>
                                          <p:attrName>ppt_x</p:attrName>
                                        </p:attrNameLst>
                                      </p:cBhvr>
                                      <p:tavLst>
                                        <p:tav tm="0">
                                          <p:val>
                                            <p:strVal val="#ppt_x"/>
                                          </p:val>
                                        </p:tav>
                                        <p:tav tm="100000">
                                          <p:val>
                                            <p:strVal val="#ppt_x"/>
                                          </p:val>
                                        </p:tav>
                                      </p:tavLst>
                                    </p:anim>
                                    <p:anim calcmode="lin" valueType="num">
                                      <p:cBhvr additive="base">
                                        <p:cTn id="26" dur="500" fill="hold"/>
                                        <p:tgtEl>
                                          <p:spTgt spid="30823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8234"/>
                                        </p:tgtEl>
                                        <p:attrNameLst>
                                          <p:attrName>style.visibility</p:attrName>
                                        </p:attrNameLst>
                                      </p:cBhvr>
                                      <p:to>
                                        <p:strVal val="visible"/>
                                      </p:to>
                                    </p:set>
                                    <p:anim calcmode="lin" valueType="num">
                                      <p:cBhvr additive="base">
                                        <p:cTn id="29" dur="500" fill="hold"/>
                                        <p:tgtEl>
                                          <p:spTgt spid="308234"/>
                                        </p:tgtEl>
                                        <p:attrNameLst>
                                          <p:attrName>ppt_x</p:attrName>
                                        </p:attrNameLst>
                                      </p:cBhvr>
                                      <p:tavLst>
                                        <p:tav tm="0">
                                          <p:val>
                                            <p:strVal val="#ppt_x"/>
                                          </p:val>
                                        </p:tav>
                                        <p:tav tm="100000">
                                          <p:val>
                                            <p:strVal val="#ppt_x"/>
                                          </p:val>
                                        </p:tav>
                                      </p:tavLst>
                                    </p:anim>
                                    <p:anim calcmode="lin" valueType="num">
                                      <p:cBhvr additive="base">
                                        <p:cTn id="30" dur="500" fill="hold"/>
                                        <p:tgtEl>
                                          <p:spTgt spid="3082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08235"/>
                                        </p:tgtEl>
                                        <p:attrNameLst>
                                          <p:attrName>style.visibility</p:attrName>
                                        </p:attrNameLst>
                                      </p:cBhvr>
                                      <p:to>
                                        <p:strVal val="visible"/>
                                      </p:to>
                                    </p:set>
                                    <p:anim calcmode="lin" valueType="num">
                                      <p:cBhvr additive="base">
                                        <p:cTn id="33" dur="500" fill="hold"/>
                                        <p:tgtEl>
                                          <p:spTgt spid="308235"/>
                                        </p:tgtEl>
                                        <p:attrNameLst>
                                          <p:attrName>ppt_x</p:attrName>
                                        </p:attrNameLst>
                                      </p:cBhvr>
                                      <p:tavLst>
                                        <p:tav tm="0">
                                          <p:val>
                                            <p:strVal val="#ppt_x"/>
                                          </p:val>
                                        </p:tav>
                                        <p:tav tm="100000">
                                          <p:val>
                                            <p:strVal val="#ppt_x"/>
                                          </p:val>
                                        </p:tav>
                                      </p:tavLst>
                                    </p:anim>
                                    <p:anim calcmode="lin" valueType="num">
                                      <p:cBhvr additive="base">
                                        <p:cTn id="34" dur="500" fill="hold"/>
                                        <p:tgtEl>
                                          <p:spTgt spid="30823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08236"/>
                                        </p:tgtEl>
                                        <p:attrNameLst>
                                          <p:attrName>style.visibility</p:attrName>
                                        </p:attrNameLst>
                                      </p:cBhvr>
                                      <p:to>
                                        <p:strVal val="visible"/>
                                      </p:to>
                                    </p:set>
                                    <p:anim calcmode="lin" valueType="num">
                                      <p:cBhvr additive="base">
                                        <p:cTn id="37" dur="500" fill="hold"/>
                                        <p:tgtEl>
                                          <p:spTgt spid="308236"/>
                                        </p:tgtEl>
                                        <p:attrNameLst>
                                          <p:attrName>ppt_x</p:attrName>
                                        </p:attrNameLst>
                                      </p:cBhvr>
                                      <p:tavLst>
                                        <p:tav tm="0">
                                          <p:val>
                                            <p:strVal val="#ppt_x"/>
                                          </p:val>
                                        </p:tav>
                                        <p:tav tm="100000">
                                          <p:val>
                                            <p:strVal val="#ppt_x"/>
                                          </p:val>
                                        </p:tav>
                                      </p:tavLst>
                                    </p:anim>
                                    <p:anim calcmode="lin" valueType="num">
                                      <p:cBhvr additive="base">
                                        <p:cTn id="38" dur="500" fill="hold"/>
                                        <p:tgtEl>
                                          <p:spTgt spid="30823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08237"/>
                                        </p:tgtEl>
                                        <p:attrNameLst>
                                          <p:attrName>style.visibility</p:attrName>
                                        </p:attrNameLst>
                                      </p:cBhvr>
                                      <p:to>
                                        <p:strVal val="visible"/>
                                      </p:to>
                                    </p:set>
                                    <p:anim calcmode="lin" valueType="num">
                                      <p:cBhvr additive="base">
                                        <p:cTn id="41" dur="500" fill="hold"/>
                                        <p:tgtEl>
                                          <p:spTgt spid="308237"/>
                                        </p:tgtEl>
                                        <p:attrNameLst>
                                          <p:attrName>ppt_x</p:attrName>
                                        </p:attrNameLst>
                                      </p:cBhvr>
                                      <p:tavLst>
                                        <p:tav tm="0">
                                          <p:val>
                                            <p:strVal val="#ppt_x"/>
                                          </p:val>
                                        </p:tav>
                                        <p:tav tm="100000">
                                          <p:val>
                                            <p:strVal val="#ppt_x"/>
                                          </p:val>
                                        </p:tav>
                                      </p:tavLst>
                                    </p:anim>
                                    <p:anim calcmode="lin" valueType="num">
                                      <p:cBhvr additive="base">
                                        <p:cTn id="42" dur="500" fill="hold"/>
                                        <p:tgtEl>
                                          <p:spTgt spid="30823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8238"/>
                                        </p:tgtEl>
                                        <p:attrNameLst>
                                          <p:attrName>style.visibility</p:attrName>
                                        </p:attrNameLst>
                                      </p:cBhvr>
                                      <p:to>
                                        <p:strVal val="visible"/>
                                      </p:to>
                                    </p:set>
                                    <p:anim calcmode="lin" valueType="num">
                                      <p:cBhvr additive="base">
                                        <p:cTn id="45" dur="500" fill="hold"/>
                                        <p:tgtEl>
                                          <p:spTgt spid="308238"/>
                                        </p:tgtEl>
                                        <p:attrNameLst>
                                          <p:attrName>ppt_x</p:attrName>
                                        </p:attrNameLst>
                                      </p:cBhvr>
                                      <p:tavLst>
                                        <p:tav tm="0">
                                          <p:val>
                                            <p:strVal val="#ppt_x"/>
                                          </p:val>
                                        </p:tav>
                                        <p:tav tm="100000">
                                          <p:val>
                                            <p:strVal val="#ppt_x"/>
                                          </p:val>
                                        </p:tav>
                                      </p:tavLst>
                                    </p:anim>
                                    <p:anim calcmode="lin" valueType="num">
                                      <p:cBhvr additive="base">
                                        <p:cTn id="46" dur="500" fill="hold"/>
                                        <p:tgtEl>
                                          <p:spTgt spid="30823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08239"/>
                                        </p:tgtEl>
                                        <p:attrNameLst>
                                          <p:attrName>style.visibility</p:attrName>
                                        </p:attrNameLst>
                                      </p:cBhvr>
                                      <p:to>
                                        <p:strVal val="visible"/>
                                      </p:to>
                                    </p:set>
                                    <p:anim calcmode="lin" valueType="num">
                                      <p:cBhvr additive="base">
                                        <p:cTn id="49" dur="500" fill="hold"/>
                                        <p:tgtEl>
                                          <p:spTgt spid="308239"/>
                                        </p:tgtEl>
                                        <p:attrNameLst>
                                          <p:attrName>ppt_x</p:attrName>
                                        </p:attrNameLst>
                                      </p:cBhvr>
                                      <p:tavLst>
                                        <p:tav tm="0">
                                          <p:val>
                                            <p:strVal val="#ppt_x"/>
                                          </p:val>
                                        </p:tav>
                                        <p:tav tm="100000">
                                          <p:val>
                                            <p:strVal val="#ppt_x"/>
                                          </p:val>
                                        </p:tav>
                                      </p:tavLst>
                                    </p:anim>
                                    <p:anim calcmode="lin" valueType="num">
                                      <p:cBhvr additive="base">
                                        <p:cTn id="50" dur="500" fill="hold"/>
                                        <p:tgtEl>
                                          <p:spTgt spid="30823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08240"/>
                                        </p:tgtEl>
                                        <p:attrNameLst>
                                          <p:attrName>style.visibility</p:attrName>
                                        </p:attrNameLst>
                                      </p:cBhvr>
                                      <p:to>
                                        <p:strVal val="visible"/>
                                      </p:to>
                                    </p:set>
                                    <p:anim calcmode="lin" valueType="num">
                                      <p:cBhvr additive="base">
                                        <p:cTn id="53" dur="500" fill="hold"/>
                                        <p:tgtEl>
                                          <p:spTgt spid="308240"/>
                                        </p:tgtEl>
                                        <p:attrNameLst>
                                          <p:attrName>ppt_x</p:attrName>
                                        </p:attrNameLst>
                                      </p:cBhvr>
                                      <p:tavLst>
                                        <p:tav tm="0">
                                          <p:val>
                                            <p:strVal val="#ppt_x"/>
                                          </p:val>
                                        </p:tav>
                                        <p:tav tm="100000">
                                          <p:val>
                                            <p:strVal val="#ppt_x"/>
                                          </p:val>
                                        </p:tav>
                                      </p:tavLst>
                                    </p:anim>
                                    <p:anim calcmode="lin" valueType="num">
                                      <p:cBhvr additive="base">
                                        <p:cTn id="54" dur="500" fill="hold"/>
                                        <p:tgtEl>
                                          <p:spTgt spid="30824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8241"/>
                                        </p:tgtEl>
                                        <p:attrNameLst>
                                          <p:attrName>style.visibility</p:attrName>
                                        </p:attrNameLst>
                                      </p:cBhvr>
                                      <p:to>
                                        <p:strVal val="visible"/>
                                      </p:to>
                                    </p:set>
                                    <p:anim calcmode="lin" valueType="num">
                                      <p:cBhvr additive="base">
                                        <p:cTn id="57" dur="500" fill="hold"/>
                                        <p:tgtEl>
                                          <p:spTgt spid="308241"/>
                                        </p:tgtEl>
                                        <p:attrNameLst>
                                          <p:attrName>ppt_x</p:attrName>
                                        </p:attrNameLst>
                                      </p:cBhvr>
                                      <p:tavLst>
                                        <p:tav tm="0">
                                          <p:val>
                                            <p:strVal val="#ppt_x"/>
                                          </p:val>
                                        </p:tav>
                                        <p:tav tm="100000">
                                          <p:val>
                                            <p:strVal val="#ppt_x"/>
                                          </p:val>
                                        </p:tav>
                                      </p:tavLst>
                                    </p:anim>
                                    <p:anim calcmode="lin" valueType="num">
                                      <p:cBhvr additive="base">
                                        <p:cTn id="58" dur="500" fill="hold"/>
                                        <p:tgtEl>
                                          <p:spTgt spid="30824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500" fill="hold"/>
                                        <p:tgtEl>
                                          <p:spTgt spid="7"/>
                                        </p:tgtEl>
                                        <p:attrNameLst>
                                          <p:attrName>ppt_x</p:attrName>
                                        </p:attrNameLst>
                                      </p:cBhvr>
                                      <p:tavLst>
                                        <p:tav tm="0">
                                          <p:val>
                                            <p:strVal val="#ppt_x"/>
                                          </p:val>
                                        </p:tav>
                                        <p:tav tm="100000">
                                          <p:val>
                                            <p:strVal val="#ppt_x"/>
                                          </p:val>
                                        </p:tav>
                                      </p:tavLst>
                                    </p:anim>
                                    <p:anim calcmode="lin" valueType="num">
                                      <p:cBhvr additive="base">
                                        <p:cTn id="66" dur="500" fill="hold"/>
                                        <p:tgtEl>
                                          <p:spTgt spid="7"/>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500" fill="hold"/>
                                        <p:tgtEl>
                                          <p:spTgt spid="8"/>
                                        </p:tgtEl>
                                        <p:attrNameLst>
                                          <p:attrName>ppt_x</p:attrName>
                                        </p:attrNameLst>
                                      </p:cBhvr>
                                      <p:tavLst>
                                        <p:tav tm="0">
                                          <p:val>
                                            <p:strVal val="#ppt_x"/>
                                          </p:val>
                                        </p:tav>
                                        <p:tav tm="100000">
                                          <p:val>
                                            <p:strVal val="#ppt_x"/>
                                          </p:val>
                                        </p:tav>
                                      </p:tavLst>
                                    </p:anim>
                                    <p:anim calcmode="lin" valueType="num">
                                      <p:cBhvr additive="base">
                                        <p:cTn id="70" dur="500" fill="hold"/>
                                        <p:tgtEl>
                                          <p:spTgt spid="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ppt_x"/>
                                          </p:val>
                                        </p:tav>
                                        <p:tav tm="100000">
                                          <p:val>
                                            <p:strVal val="#ppt_x"/>
                                          </p:val>
                                        </p:tav>
                                      </p:tavLst>
                                    </p:anim>
                                    <p:anim calcmode="lin" valueType="num">
                                      <p:cBhvr additive="base">
                                        <p:cTn id="74" dur="500" fill="hold"/>
                                        <p:tgtEl>
                                          <p:spTgt spid="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08267"/>
                                        </p:tgtEl>
                                        <p:attrNameLst>
                                          <p:attrName>style.visibility</p:attrName>
                                        </p:attrNameLst>
                                      </p:cBhvr>
                                      <p:to>
                                        <p:strVal val="visible"/>
                                      </p:to>
                                    </p:set>
                                    <p:anim calcmode="lin" valueType="num">
                                      <p:cBhvr additive="base">
                                        <p:cTn id="77" dur="500" fill="hold"/>
                                        <p:tgtEl>
                                          <p:spTgt spid="308267"/>
                                        </p:tgtEl>
                                        <p:attrNameLst>
                                          <p:attrName>ppt_x</p:attrName>
                                        </p:attrNameLst>
                                      </p:cBhvr>
                                      <p:tavLst>
                                        <p:tav tm="0">
                                          <p:val>
                                            <p:strVal val="#ppt_x"/>
                                          </p:val>
                                        </p:tav>
                                        <p:tav tm="100000">
                                          <p:val>
                                            <p:strVal val="#ppt_x"/>
                                          </p:val>
                                        </p:tav>
                                      </p:tavLst>
                                    </p:anim>
                                    <p:anim calcmode="lin" valueType="num">
                                      <p:cBhvr additive="base">
                                        <p:cTn id="78" dur="500" fill="hold"/>
                                        <p:tgtEl>
                                          <p:spTgt spid="30826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08268"/>
                                        </p:tgtEl>
                                        <p:attrNameLst>
                                          <p:attrName>style.visibility</p:attrName>
                                        </p:attrNameLst>
                                      </p:cBhvr>
                                      <p:to>
                                        <p:strVal val="visible"/>
                                      </p:to>
                                    </p:set>
                                    <p:anim calcmode="lin" valueType="num">
                                      <p:cBhvr additive="base">
                                        <p:cTn id="81" dur="500" fill="hold"/>
                                        <p:tgtEl>
                                          <p:spTgt spid="308268"/>
                                        </p:tgtEl>
                                        <p:attrNameLst>
                                          <p:attrName>ppt_x</p:attrName>
                                        </p:attrNameLst>
                                      </p:cBhvr>
                                      <p:tavLst>
                                        <p:tav tm="0">
                                          <p:val>
                                            <p:strVal val="#ppt_x"/>
                                          </p:val>
                                        </p:tav>
                                        <p:tav tm="100000">
                                          <p:val>
                                            <p:strVal val="#ppt_x"/>
                                          </p:val>
                                        </p:tav>
                                      </p:tavLst>
                                    </p:anim>
                                    <p:anim calcmode="lin" valueType="num">
                                      <p:cBhvr additive="base">
                                        <p:cTn id="82" dur="500" fill="hold"/>
                                        <p:tgtEl>
                                          <p:spTgt spid="30826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08269"/>
                                        </p:tgtEl>
                                        <p:attrNameLst>
                                          <p:attrName>style.visibility</p:attrName>
                                        </p:attrNameLst>
                                      </p:cBhvr>
                                      <p:to>
                                        <p:strVal val="visible"/>
                                      </p:to>
                                    </p:set>
                                    <p:anim calcmode="lin" valueType="num">
                                      <p:cBhvr additive="base">
                                        <p:cTn id="85" dur="500" fill="hold"/>
                                        <p:tgtEl>
                                          <p:spTgt spid="308269"/>
                                        </p:tgtEl>
                                        <p:attrNameLst>
                                          <p:attrName>ppt_x</p:attrName>
                                        </p:attrNameLst>
                                      </p:cBhvr>
                                      <p:tavLst>
                                        <p:tav tm="0">
                                          <p:val>
                                            <p:strVal val="#ppt_x"/>
                                          </p:val>
                                        </p:tav>
                                        <p:tav tm="100000">
                                          <p:val>
                                            <p:strVal val="#ppt_x"/>
                                          </p:val>
                                        </p:tav>
                                      </p:tavLst>
                                    </p:anim>
                                    <p:anim calcmode="lin" valueType="num">
                                      <p:cBhvr additive="base">
                                        <p:cTn id="86" dur="500" fill="hold"/>
                                        <p:tgtEl>
                                          <p:spTgt spid="308269"/>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08270"/>
                                        </p:tgtEl>
                                        <p:attrNameLst>
                                          <p:attrName>style.visibility</p:attrName>
                                        </p:attrNameLst>
                                      </p:cBhvr>
                                      <p:to>
                                        <p:strVal val="visible"/>
                                      </p:to>
                                    </p:set>
                                    <p:anim calcmode="lin" valueType="num">
                                      <p:cBhvr additive="base">
                                        <p:cTn id="89" dur="500" fill="hold"/>
                                        <p:tgtEl>
                                          <p:spTgt spid="308270"/>
                                        </p:tgtEl>
                                        <p:attrNameLst>
                                          <p:attrName>ppt_x</p:attrName>
                                        </p:attrNameLst>
                                      </p:cBhvr>
                                      <p:tavLst>
                                        <p:tav tm="0">
                                          <p:val>
                                            <p:strVal val="#ppt_x"/>
                                          </p:val>
                                        </p:tav>
                                        <p:tav tm="100000">
                                          <p:val>
                                            <p:strVal val="#ppt_x"/>
                                          </p:val>
                                        </p:tav>
                                      </p:tavLst>
                                    </p:anim>
                                    <p:anim calcmode="lin" valueType="num">
                                      <p:cBhvr additive="base">
                                        <p:cTn id="90" dur="500" fill="hold"/>
                                        <p:tgtEl>
                                          <p:spTgt spid="308270"/>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308227">
                                            <p:txEl>
                                              <p:pRg st="0" end="0"/>
                                            </p:txEl>
                                          </p:spTgt>
                                        </p:tgtEl>
                                        <p:attrNameLst>
                                          <p:attrName>style.visibility</p:attrName>
                                        </p:attrNameLst>
                                      </p:cBhvr>
                                      <p:to>
                                        <p:strVal val="visible"/>
                                      </p:to>
                                    </p:set>
                                    <p:animEffect transition="in" filter="wipe(down)">
                                      <p:cBhvr>
                                        <p:cTn id="95" dur="500"/>
                                        <p:tgtEl>
                                          <p:spTgt spid="308227">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308227">
                                            <p:txEl>
                                              <p:pRg st="1" end="1"/>
                                            </p:txEl>
                                          </p:spTgt>
                                        </p:tgtEl>
                                        <p:attrNameLst>
                                          <p:attrName>style.visibility</p:attrName>
                                        </p:attrNameLst>
                                      </p:cBhvr>
                                      <p:to>
                                        <p:strVal val="visible"/>
                                      </p:to>
                                    </p:set>
                                    <p:animEffect transition="in" filter="wipe(down)">
                                      <p:cBhvr>
                                        <p:cTn id="100" dur="500"/>
                                        <p:tgtEl>
                                          <p:spTgt spid="308227">
                                            <p:txEl>
                                              <p:pRg st="1" end="1"/>
                                            </p:txEl>
                                          </p:spTgt>
                                        </p:tgtEl>
                                      </p:cBhvr>
                                    </p:animEffect>
                                  </p:childTnLst>
                                </p:cTn>
                              </p:par>
                              <p:par>
                                <p:cTn id="101" presetID="22" presetClass="entr" presetSubtype="4" fill="hold" nodeType="withEffect">
                                  <p:stCondLst>
                                    <p:cond delay="0"/>
                                  </p:stCondLst>
                                  <p:childTnLst>
                                    <p:set>
                                      <p:cBhvr>
                                        <p:cTn id="102" dur="1" fill="hold">
                                          <p:stCondLst>
                                            <p:cond delay="0"/>
                                          </p:stCondLst>
                                        </p:cTn>
                                        <p:tgtEl>
                                          <p:spTgt spid="308227">
                                            <p:txEl>
                                              <p:pRg st="2" end="2"/>
                                            </p:txEl>
                                          </p:spTgt>
                                        </p:tgtEl>
                                        <p:attrNameLst>
                                          <p:attrName>style.visibility</p:attrName>
                                        </p:attrNameLst>
                                      </p:cBhvr>
                                      <p:to>
                                        <p:strVal val="visible"/>
                                      </p:to>
                                    </p:set>
                                    <p:animEffect transition="in" filter="wipe(down)">
                                      <p:cBhvr>
                                        <p:cTn id="103" dur="500"/>
                                        <p:tgtEl>
                                          <p:spTgt spid="308227">
                                            <p:txEl>
                                              <p:pRg st="2" end="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308227">
                                            <p:txEl>
                                              <p:pRg st="3" end="3"/>
                                            </p:txEl>
                                          </p:spTgt>
                                        </p:tgtEl>
                                        <p:attrNameLst>
                                          <p:attrName>style.visibility</p:attrName>
                                        </p:attrNameLst>
                                      </p:cBhvr>
                                      <p:to>
                                        <p:strVal val="visible"/>
                                      </p:to>
                                    </p:set>
                                    <p:animEffect transition="in" filter="wipe(down)">
                                      <p:cBhvr>
                                        <p:cTn id="108" dur="500"/>
                                        <p:tgtEl>
                                          <p:spTgt spid="3082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nimBg="1"/>
      <p:bldP spid="76804" grpId="0"/>
      <p:bldP spid="308233" grpId="0"/>
      <p:bldP spid="308235" grpId="0"/>
      <p:bldP spid="308237" grpId="0"/>
      <p:bldP spid="308239" grpId="0"/>
      <p:bldP spid="308241" grpId="0"/>
      <p:bldP spid="308267" grpId="0" animBg="1"/>
      <p:bldP spid="308268" grpId="0" animBg="1"/>
      <p:bldP spid="308269" grpId="0" animBg="1"/>
      <p:bldP spid="308270"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3854450"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多维数组</a:t>
            </a:r>
            <a:r>
              <a:rPr lang="en-US" altLang="zh-CN" sz="2800"/>
              <a:t>(</a:t>
            </a:r>
            <a:r>
              <a:rPr lang="zh-CN" altLang="en-US" sz="2800">
                <a:sym typeface="+mn-ea"/>
              </a:rPr>
              <a:t>嵌套的</a:t>
            </a:r>
            <a:r>
              <a:rPr lang="en-US" altLang="zh-CN" sz="2800">
                <a:sym typeface="+mn-ea"/>
              </a:rPr>
              <a:t>)</a:t>
            </a:r>
          </a:p>
        </p:txBody>
      </p:sp>
      <p:sp>
        <p:nvSpPr>
          <p:cNvPr id="309251" name="Rectangle 3"/>
          <p:cNvSpPr>
            <a:spLocks noGrp="1" noChangeArrowheads="1"/>
          </p:cNvSpPr>
          <p:nvPr/>
        </p:nvSpPr>
        <p:spPr>
          <a:xfrm>
            <a:off x="381000" y="1135063"/>
            <a:ext cx="4433888" cy="3360737"/>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1F4E79"/>
              </a:buClr>
            </a:pPr>
            <a:r>
              <a:rPr lang="zh-CN" altLang="en-US">
                <a:latin typeface="Calibri" panose="020F0502020204030204" charset="0"/>
                <a:ea typeface="宋体" panose="02010600030101010101" pitchFamily="2" charset="-122"/>
              </a:rPr>
              <a:t>声明</a:t>
            </a:r>
          </a:p>
          <a:p>
            <a:pPr lvl="1">
              <a:buFont typeface="Wingdings" panose="05000000000000000000" pitchFamily="2" charset="2"/>
              <a:buNone/>
            </a:pPr>
            <a:r>
              <a:rPr lang="en-US" i="1">
                <a:latin typeface="Calibri" panose="020F0502020204030204" charset="0"/>
              </a:rPr>
              <a:t>T</a:t>
            </a:r>
            <a:r>
              <a:rPr lang="en-US">
                <a:latin typeface="Calibri" panose="020F0502020204030204" charset="0"/>
              </a:rPr>
              <a:t>   </a:t>
            </a:r>
            <a:r>
              <a:rPr lang="en-US" b="1">
                <a:latin typeface="Courier New" panose="02070309020205020404" charset="0"/>
              </a:rPr>
              <a:t>A</a:t>
            </a:r>
            <a:r>
              <a:rPr lang="en-US">
                <a:latin typeface="Courier New" panose="02070309020205020404" charset="0"/>
              </a:rPr>
              <a:t>[</a:t>
            </a:r>
            <a:r>
              <a:rPr lang="en-US" i="1">
                <a:latin typeface="Calibri" panose="020F0502020204030204" charset="0"/>
              </a:rPr>
              <a:t>R</a:t>
            </a:r>
            <a:r>
              <a:rPr lang="en-US">
                <a:latin typeface="Courier New" panose="02070309020205020404" charset="0"/>
              </a:rPr>
              <a:t>][</a:t>
            </a:r>
            <a:r>
              <a:rPr lang="en-US" i="1">
                <a:latin typeface="Calibri" panose="020F0502020204030204" charset="0"/>
              </a:rPr>
              <a:t>C</a:t>
            </a:r>
            <a:r>
              <a:rPr lang="en-US">
                <a:latin typeface="Courier New" panose="02070309020205020404" charset="0"/>
              </a:rPr>
              <a:t>];</a:t>
            </a:r>
            <a:endParaRPr lang="en-US">
              <a:latin typeface="Calibri" panose="020F0502020204030204" charset="0"/>
            </a:endParaRPr>
          </a:p>
          <a:p>
            <a:pPr lvl="1"/>
            <a:r>
              <a:rPr lang="zh-CN" altLang="en-US">
                <a:latin typeface="Calibri" panose="020F0502020204030204" charset="0"/>
                <a:ea typeface="宋体" panose="02010600030101010101" pitchFamily="2" charset="-122"/>
              </a:rPr>
              <a:t>数据类型为</a:t>
            </a:r>
            <a:r>
              <a:rPr lang="en-US">
                <a:latin typeface="Calibri" panose="020F0502020204030204" charset="0"/>
              </a:rPr>
              <a:t> </a:t>
            </a:r>
            <a:r>
              <a:rPr lang="en-US" i="1">
                <a:latin typeface="Calibri" panose="020F0502020204030204" charset="0"/>
              </a:rPr>
              <a:t>T</a:t>
            </a:r>
            <a:r>
              <a:rPr lang="zh-CN" altLang="en-US" i="1">
                <a:latin typeface="Calibri" panose="020F0502020204030204" charset="0"/>
                <a:ea typeface="宋体" panose="02010600030101010101" pitchFamily="2" charset="-122"/>
              </a:rPr>
              <a:t>的二维数组</a:t>
            </a:r>
          </a:p>
          <a:p>
            <a:pPr lvl="1"/>
            <a:r>
              <a:rPr lang="en-US" i="1">
                <a:latin typeface="Calibri" panose="020F0502020204030204" charset="0"/>
              </a:rPr>
              <a:t>R</a:t>
            </a:r>
            <a:r>
              <a:rPr lang="en-US">
                <a:latin typeface="Calibri" panose="020F0502020204030204" charset="0"/>
              </a:rPr>
              <a:t> </a:t>
            </a:r>
            <a:r>
              <a:rPr lang="zh-CN" altLang="en-US">
                <a:latin typeface="Calibri" panose="020F0502020204030204" charset="0"/>
                <a:ea typeface="宋体" panose="02010600030101010101" pitchFamily="2" charset="-122"/>
              </a:rPr>
              <a:t>行</a:t>
            </a:r>
            <a:r>
              <a:rPr lang="en-US">
                <a:latin typeface="Calibri" panose="020F0502020204030204" charset="0"/>
              </a:rPr>
              <a:t>, </a:t>
            </a:r>
            <a:r>
              <a:rPr lang="en-US" i="1">
                <a:latin typeface="Calibri" panose="020F0502020204030204" charset="0"/>
              </a:rPr>
              <a:t>C</a:t>
            </a:r>
            <a:r>
              <a:rPr lang="en-US">
                <a:latin typeface="Calibri" panose="020F0502020204030204" charset="0"/>
              </a:rPr>
              <a:t> </a:t>
            </a:r>
            <a:r>
              <a:rPr lang="zh-CN" altLang="en-US">
                <a:latin typeface="Calibri" panose="020F0502020204030204" charset="0"/>
                <a:ea typeface="宋体" panose="02010600030101010101" pitchFamily="2" charset="-122"/>
              </a:rPr>
              <a:t>列</a:t>
            </a:r>
          </a:p>
          <a:p>
            <a:pPr lvl="1"/>
            <a:r>
              <a:rPr lang="en-US">
                <a:latin typeface="Calibri" panose="020F0502020204030204" charset="0"/>
              </a:rPr>
              <a:t>类型T元素需要k字节</a:t>
            </a:r>
          </a:p>
          <a:p>
            <a:pPr>
              <a:buClr>
                <a:srgbClr val="1F4E79"/>
              </a:buClr>
            </a:pPr>
            <a:r>
              <a:rPr lang="zh-CN" altLang="en-US">
                <a:latin typeface="Calibri" panose="020F0502020204030204" charset="0"/>
                <a:ea typeface="宋体" panose="02010600030101010101" pitchFamily="2" charset="-122"/>
              </a:rPr>
              <a:t>数组大小</a:t>
            </a:r>
          </a:p>
          <a:p>
            <a:pPr lvl="1"/>
            <a:r>
              <a:rPr lang="en-US" i="1">
                <a:latin typeface="Calibri" panose="020F0502020204030204" charset="0"/>
              </a:rPr>
              <a:t>R</a:t>
            </a:r>
            <a:r>
              <a:rPr lang="en-US">
                <a:latin typeface="Calibri" panose="020F0502020204030204" charset="0"/>
              </a:rPr>
              <a:t> * </a:t>
            </a:r>
            <a:r>
              <a:rPr lang="en-US" i="1">
                <a:latin typeface="Calibri" panose="020F0502020204030204" charset="0"/>
              </a:rPr>
              <a:t>C </a:t>
            </a:r>
            <a:r>
              <a:rPr lang="en-US">
                <a:latin typeface="Calibri" panose="020F0502020204030204" charset="0"/>
              </a:rPr>
              <a:t>* </a:t>
            </a:r>
            <a:r>
              <a:rPr lang="en-US" i="1">
                <a:latin typeface="Calibri" panose="020F0502020204030204" charset="0"/>
              </a:rPr>
              <a:t>K </a:t>
            </a:r>
            <a:r>
              <a:rPr lang="zh-CN" altLang="en-US" i="1">
                <a:latin typeface="Calibri" panose="020F0502020204030204" charset="0"/>
                <a:ea typeface="宋体" panose="02010600030101010101" pitchFamily="2" charset="-122"/>
              </a:rPr>
              <a:t>字节</a:t>
            </a:r>
          </a:p>
          <a:p>
            <a:pPr>
              <a:buClr>
                <a:srgbClr val="1F4E79"/>
              </a:buClr>
            </a:pPr>
            <a:r>
              <a:rPr lang="zh-CN" altLang="en-US">
                <a:latin typeface="Calibri" panose="020F0502020204030204" charset="0"/>
                <a:ea typeface="宋体" panose="02010600030101010101" pitchFamily="2" charset="-122"/>
              </a:rPr>
              <a:t>规则</a:t>
            </a:r>
          </a:p>
          <a:p>
            <a:pPr lvl="1"/>
            <a:r>
              <a:rPr lang="en-US">
                <a:latin typeface="Calibri" panose="020F0502020204030204" charset="0"/>
              </a:rPr>
              <a:t>“</a:t>
            </a:r>
            <a:r>
              <a:rPr lang="zh-CN" altLang="en-US">
                <a:latin typeface="Calibri" panose="020F0502020204030204" charset="0"/>
                <a:ea typeface="宋体" panose="02010600030101010101" pitchFamily="2" charset="-122"/>
              </a:rPr>
              <a:t>行优先</a:t>
            </a:r>
            <a:r>
              <a:rPr lang="en-US">
                <a:latin typeface="Calibri" panose="020F0502020204030204" charset="0"/>
              </a:rPr>
              <a:t>”</a:t>
            </a:r>
          </a:p>
        </p:txBody>
      </p:sp>
      <p:grpSp>
        <p:nvGrpSpPr>
          <p:cNvPr id="78851" name="Group 4"/>
          <p:cNvGrpSpPr/>
          <p:nvPr/>
        </p:nvGrpSpPr>
        <p:grpSpPr bwMode="auto">
          <a:xfrm>
            <a:off x="4876800" y="1143000"/>
            <a:ext cx="4038600" cy="2209800"/>
            <a:chOff x="2208" y="2688"/>
            <a:chExt cx="2544" cy="1392"/>
          </a:xfrm>
        </p:grpSpPr>
        <p:sp>
          <p:nvSpPr>
            <p:cNvPr id="78871" name="Rectangle 5"/>
            <p:cNvSpPr>
              <a:spLocks noChangeArrowheads="1"/>
            </p:cNvSpPr>
            <p:nvPr/>
          </p:nvSpPr>
          <p:spPr bwMode="auto">
            <a:xfrm>
              <a:off x="2304" y="2784"/>
              <a:ext cx="768" cy="288"/>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A[0][0]</a:t>
              </a:r>
            </a:p>
          </p:txBody>
        </p:sp>
        <p:sp>
          <p:nvSpPr>
            <p:cNvPr id="78872" name="Rectangle 6"/>
            <p:cNvSpPr>
              <a:spLocks noChangeArrowheads="1"/>
            </p:cNvSpPr>
            <p:nvPr/>
          </p:nvSpPr>
          <p:spPr bwMode="auto">
            <a:xfrm>
              <a:off x="3936" y="2784"/>
              <a:ext cx="768" cy="288"/>
            </a:xfrm>
            <a:prstGeom prst="rect">
              <a:avLst/>
            </a:prstGeom>
            <a:solidFill>
              <a:schemeClr val="bg1"/>
            </a:solidFill>
            <a:ln w="25400">
              <a:noFill/>
              <a:miter lim="800000"/>
            </a:ln>
          </p:spPr>
          <p:txBody>
            <a:bodyPr wrap="none" anchor="ctr"/>
            <a:lstStyle/>
            <a:p>
              <a:pPr algn="r" eaLnBrk="0" hangingPunct="0"/>
              <a:r>
                <a:rPr lang="en-US" sz="1800">
                  <a:latin typeface="Courier New" panose="02070309020205020404" charset="0"/>
                </a:rPr>
                <a:t>A[0][C-1]</a:t>
              </a:r>
            </a:p>
          </p:txBody>
        </p:sp>
        <p:sp>
          <p:nvSpPr>
            <p:cNvPr id="78873" name="Rectangle 7"/>
            <p:cNvSpPr>
              <a:spLocks noChangeArrowheads="1"/>
            </p:cNvSpPr>
            <p:nvPr/>
          </p:nvSpPr>
          <p:spPr bwMode="auto">
            <a:xfrm>
              <a:off x="2304" y="3744"/>
              <a:ext cx="768" cy="288"/>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A[R-1][0]</a:t>
              </a:r>
            </a:p>
          </p:txBody>
        </p:sp>
        <p:sp>
          <p:nvSpPr>
            <p:cNvPr id="78874" name="Rectangle 8"/>
            <p:cNvSpPr>
              <a:spLocks noChangeArrowheads="1"/>
            </p:cNvSpPr>
            <p:nvPr/>
          </p:nvSpPr>
          <p:spPr bwMode="auto">
            <a:xfrm>
              <a:off x="3120" y="2784"/>
              <a:ext cx="576" cy="288"/>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 • •</a:t>
              </a:r>
            </a:p>
          </p:txBody>
        </p:sp>
        <p:sp>
          <p:nvSpPr>
            <p:cNvPr id="78875" name="Rectangle 9"/>
            <p:cNvSpPr>
              <a:spLocks noChangeArrowheads="1"/>
            </p:cNvSpPr>
            <p:nvPr/>
          </p:nvSpPr>
          <p:spPr bwMode="auto">
            <a:xfrm>
              <a:off x="3168" y="3744"/>
              <a:ext cx="576" cy="288"/>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 • •</a:t>
              </a:r>
            </a:p>
          </p:txBody>
        </p:sp>
        <p:sp>
          <p:nvSpPr>
            <p:cNvPr id="78876" name="Rectangle 10"/>
            <p:cNvSpPr>
              <a:spLocks noChangeArrowheads="1"/>
            </p:cNvSpPr>
            <p:nvPr/>
          </p:nvSpPr>
          <p:spPr bwMode="auto">
            <a:xfrm>
              <a:off x="3936" y="3744"/>
              <a:ext cx="768" cy="288"/>
            </a:xfrm>
            <a:prstGeom prst="rect">
              <a:avLst/>
            </a:prstGeom>
            <a:solidFill>
              <a:schemeClr val="bg1"/>
            </a:solidFill>
            <a:ln w="25400">
              <a:noFill/>
              <a:miter lim="800000"/>
            </a:ln>
          </p:spPr>
          <p:txBody>
            <a:bodyPr wrap="none" anchor="ctr"/>
            <a:lstStyle/>
            <a:p>
              <a:pPr algn="r" eaLnBrk="0" hangingPunct="0"/>
              <a:r>
                <a:rPr lang="en-US" sz="1800">
                  <a:latin typeface="Courier New" panose="02070309020205020404" charset="0"/>
                </a:rPr>
                <a:t>A[R-1][C-1]</a:t>
              </a:r>
            </a:p>
          </p:txBody>
        </p:sp>
        <p:sp>
          <p:nvSpPr>
            <p:cNvPr id="78877" name="Rectangle 11"/>
            <p:cNvSpPr>
              <a:spLocks noChangeArrowheads="1"/>
            </p:cNvSpPr>
            <p:nvPr/>
          </p:nvSpPr>
          <p:spPr bwMode="auto">
            <a:xfrm>
              <a:off x="2592" y="3168"/>
              <a:ext cx="288" cy="480"/>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a:t>
              </a:r>
            </a:p>
            <a:p>
              <a:pPr eaLnBrk="0" hangingPunct="0"/>
              <a:r>
                <a:rPr lang="en-US" sz="1800">
                  <a:latin typeface="Courier New" panose="02070309020205020404" charset="0"/>
                </a:rPr>
                <a:t>•</a:t>
              </a:r>
            </a:p>
            <a:p>
              <a:pPr eaLnBrk="0" hangingPunct="0"/>
              <a:r>
                <a:rPr lang="en-US" sz="1800">
                  <a:latin typeface="Courier New" panose="02070309020205020404" charset="0"/>
                </a:rPr>
                <a:t>•</a:t>
              </a:r>
            </a:p>
          </p:txBody>
        </p:sp>
        <p:sp>
          <p:nvSpPr>
            <p:cNvPr id="78878" name="Rectangle 12"/>
            <p:cNvSpPr>
              <a:spLocks noChangeArrowheads="1"/>
            </p:cNvSpPr>
            <p:nvPr/>
          </p:nvSpPr>
          <p:spPr bwMode="auto">
            <a:xfrm>
              <a:off x="4080" y="3168"/>
              <a:ext cx="288" cy="480"/>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a:t>
              </a:r>
            </a:p>
            <a:p>
              <a:pPr eaLnBrk="0" hangingPunct="0"/>
              <a:r>
                <a:rPr lang="en-US" sz="1800">
                  <a:latin typeface="Courier New" panose="02070309020205020404" charset="0"/>
                </a:rPr>
                <a:t>•</a:t>
              </a:r>
            </a:p>
            <a:p>
              <a:pPr eaLnBrk="0" hangingPunct="0"/>
              <a:r>
                <a:rPr lang="en-US" sz="1800">
                  <a:latin typeface="Courier New" panose="02070309020205020404" charset="0"/>
                </a:rPr>
                <a:t>•</a:t>
              </a:r>
            </a:p>
          </p:txBody>
        </p:sp>
        <p:sp>
          <p:nvSpPr>
            <p:cNvPr id="78879" name="Freeform 13"/>
            <p:cNvSpPr/>
            <p:nvPr/>
          </p:nvSpPr>
          <p:spPr bwMode="auto">
            <a:xfrm>
              <a:off x="2208" y="2688"/>
              <a:ext cx="96" cy="1392"/>
            </a:xfrm>
            <a:custGeom>
              <a:avLst/>
              <a:gdLst>
                <a:gd name="T0" fmla="*/ 96 w 96"/>
                <a:gd name="T1" fmla="*/ 0 h 1392"/>
                <a:gd name="T2" fmla="*/ 0 w 96"/>
                <a:gd name="T3" fmla="*/ 0 h 1392"/>
                <a:gd name="T4" fmla="*/ 0 w 96"/>
                <a:gd name="T5" fmla="*/ 1392 h 1392"/>
                <a:gd name="T6" fmla="*/ 96 w 96"/>
                <a:gd name="T7" fmla="*/ 1392 h 1392"/>
                <a:gd name="T8" fmla="*/ 0 60000 65536"/>
                <a:gd name="T9" fmla="*/ 0 60000 65536"/>
                <a:gd name="T10" fmla="*/ 0 60000 65536"/>
                <a:gd name="T11" fmla="*/ 0 60000 65536"/>
                <a:gd name="T12" fmla="*/ 0 w 96"/>
                <a:gd name="T13" fmla="*/ 0 h 1392"/>
                <a:gd name="T14" fmla="*/ 96 w 96"/>
                <a:gd name="T15" fmla="*/ 1392 h 1392"/>
              </a:gdLst>
              <a:ahLst/>
              <a:cxnLst>
                <a:cxn ang="T8">
                  <a:pos x="T0" y="T1"/>
                </a:cxn>
                <a:cxn ang="T9">
                  <a:pos x="T2" y="T3"/>
                </a:cxn>
                <a:cxn ang="T10">
                  <a:pos x="T4" y="T5"/>
                </a:cxn>
                <a:cxn ang="T11">
                  <a:pos x="T6" y="T7"/>
                </a:cxn>
              </a:cxnLst>
              <a:rect l="T12" t="T13" r="T14" b="T15"/>
              <a:pathLst>
                <a:path w="96" h="1392">
                  <a:moveTo>
                    <a:pt x="96" y="0"/>
                  </a:moveTo>
                  <a:lnTo>
                    <a:pt x="0" y="0"/>
                  </a:lnTo>
                  <a:lnTo>
                    <a:pt x="0" y="1392"/>
                  </a:lnTo>
                  <a:lnTo>
                    <a:pt x="96" y="1392"/>
                  </a:lnTo>
                </a:path>
              </a:pathLst>
            </a:cu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78880" name="Freeform 14"/>
            <p:cNvSpPr/>
            <p:nvPr/>
          </p:nvSpPr>
          <p:spPr bwMode="auto">
            <a:xfrm flipH="1">
              <a:off x="4656" y="2688"/>
              <a:ext cx="96" cy="1392"/>
            </a:xfrm>
            <a:custGeom>
              <a:avLst/>
              <a:gdLst>
                <a:gd name="T0" fmla="*/ 96 w 96"/>
                <a:gd name="T1" fmla="*/ 0 h 1392"/>
                <a:gd name="T2" fmla="*/ 0 w 96"/>
                <a:gd name="T3" fmla="*/ 0 h 1392"/>
                <a:gd name="T4" fmla="*/ 0 w 96"/>
                <a:gd name="T5" fmla="*/ 1392 h 1392"/>
                <a:gd name="T6" fmla="*/ 96 w 96"/>
                <a:gd name="T7" fmla="*/ 1392 h 1392"/>
                <a:gd name="T8" fmla="*/ 0 60000 65536"/>
                <a:gd name="T9" fmla="*/ 0 60000 65536"/>
                <a:gd name="T10" fmla="*/ 0 60000 65536"/>
                <a:gd name="T11" fmla="*/ 0 60000 65536"/>
                <a:gd name="T12" fmla="*/ 0 w 96"/>
                <a:gd name="T13" fmla="*/ 0 h 1392"/>
                <a:gd name="T14" fmla="*/ 96 w 96"/>
                <a:gd name="T15" fmla="*/ 1392 h 1392"/>
              </a:gdLst>
              <a:ahLst/>
              <a:cxnLst>
                <a:cxn ang="T8">
                  <a:pos x="T0" y="T1"/>
                </a:cxn>
                <a:cxn ang="T9">
                  <a:pos x="T2" y="T3"/>
                </a:cxn>
                <a:cxn ang="T10">
                  <a:pos x="T4" y="T5"/>
                </a:cxn>
                <a:cxn ang="T11">
                  <a:pos x="T6" y="T7"/>
                </a:cxn>
              </a:cxnLst>
              <a:rect l="T12" t="T13" r="T14" b="T15"/>
              <a:pathLst>
                <a:path w="96" h="1392">
                  <a:moveTo>
                    <a:pt x="96" y="0"/>
                  </a:moveTo>
                  <a:lnTo>
                    <a:pt x="0" y="0"/>
                  </a:lnTo>
                  <a:lnTo>
                    <a:pt x="0" y="1392"/>
                  </a:lnTo>
                  <a:lnTo>
                    <a:pt x="96" y="1392"/>
                  </a:lnTo>
                </a:path>
              </a:pathLst>
            </a:custGeom>
            <a:noFill/>
            <a:ln w="25400">
              <a:solidFill>
                <a:schemeClr val="tx1"/>
              </a:solidFill>
              <a:round/>
            </a:ln>
          </p:spPr>
          <p:txBody>
            <a:bodyPr wrap="none" anchor="ctr"/>
            <a:lstStyle/>
            <a:p>
              <a:pPr eaLnBrk="0" hangingPunct="0"/>
              <a:endParaRPr lang="en-US" sz="1800">
                <a:latin typeface="Calibri" panose="020F0502020204030204" charset="0"/>
              </a:endParaRPr>
            </a:p>
          </p:txBody>
        </p:sp>
      </p:grpSp>
      <p:sp>
        <p:nvSpPr>
          <p:cNvPr id="309263" name="Text Box 15"/>
          <p:cNvSpPr txBox="1">
            <a:spLocks noChangeArrowheads="1"/>
          </p:cNvSpPr>
          <p:nvPr/>
        </p:nvSpPr>
        <p:spPr bwMode="auto">
          <a:xfrm>
            <a:off x="323850" y="4857750"/>
            <a:ext cx="2012950" cy="396875"/>
          </a:xfrm>
          <a:prstGeom prst="rect">
            <a:avLst/>
          </a:prstGeom>
          <a:noFill/>
          <a:ln w="25400">
            <a:noFill/>
            <a:miter lim="800000"/>
          </a:ln>
        </p:spPr>
        <p:txBody>
          <a:bodyPr wrap="none">
            <a:spAutoFit/>
          </a:bodyPr>
          <a:lstStyle/>
          <a:p>
            <a:pPr algn="r" eaLnBrk="0" hangingPunct="0"/>
            <a:r>
              <a:rPr lang="en-US" sz="2000">
                <a:latin typeface="Courier New" panose="02070309020205020404" charset="0"/>
              </a:rPr>
              <a:t>int A[R][C];</a:t>
            </a:r>
          </a:p>
        </p:txBody>
      </p:sp>
      <p:grpSp>
        <p:nvGrpSpPr>
          <p:cNvPr id="10" name="Group 16"/>
          <p:cNvGrpSpPr/>
          <p:nvPr/>
        </p:nvGrpSpPr>
        <p:grpSpPr bwMode="auto">
          <a:xfrm>
            <a:off x="457200" y="5257800"/>
            <a:ext cx="8229600" cy="990600"/>
            <a:chOff x="336" y="3408"/>
            <a:chExt cx="5184" cy="624"/>
          </a:xfrm>
        </p:grpSpPr>
        <p:grpSp>
          <p:nvGrpSpPr>
            <p:cNvPr id="78858" name="Group 17"/>
            <p:cNvGrpSpPr/>
            <p:nvPr/>
          </p:nvGrpSpPr>
          <p:grpSpPr bwMode="auto">
            <a:xfrm>
              <a:off x="336" y="3408"/>
              <a:ext cx="1344" cy="624"/>
              <a:chOff x="1488" y="3504"/>
              <a:chExt cx="1344" cy="624"/>
            </a:xfrm>
          </p:grpSpPr>
          <p:sp>
            <p:nvSpPr>
              <p:cNvPr id="78868" name="Rectangle 20"/>
              <p:cNvSpPr>
                <a:spLocks noChangeArrowheads="1"/>
              </p:cNvSpPr>
              <p:nvPr/>
            </p:nvSpPr>
            <p:spPr bwMode="auto">
              <a:xfrm>
                <a:off x="1488" y="3504"/>
                <a:ext cx="1344" cy="624"/>
              </a:xfrm>
              <a:prstGeom prst="rect">
                <a:avLst/>
              </a:prstGeom>
              <a:solidFill>
                <a:srgbClr val="F1C7C7"/>
              </a:solidFill>
              <a:ln w="28575">
                <a:solidFill>
                  <a:schemeClr val="tx1"/>
                </a:solidFill>
                <a:miter lim="800000"/>
              </a:ln>
            </p:spPr>
            <p:txBody>
              <a:bodyPr wrap="none" anchor="ctr"/>
              <a:lstStyle/>
              <a:p>
                <a:pPr algn="ctr" eaLnBrk="0" hangingPunct="0"/>
                <a:r>
                  <a:rPr lang="en-US" sz="1600" b="0">
                    <a:latin typeface="Courier New" panose="02070309020205020404" charset="0"/>
                  </a:rPr>
                  <a:t>• • •</a:t>
                </a:r>
              </a:p>
            </p:txBody>
          </p:sp>
          <p:sp>
            <p:nvSpPr>
              <p:cNvPr id="78869" name="Rectangle 18"/>
              <p:cNvSpPr>
                <a:spLocks noChangeArrowheads="1"/>
              </p:cNvSpPr>
              <p:nvPr/>
            </p:nvSpPr>
            <p:spPr bwMode="auto">
              <a:xfrm>
                <a:off x="148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[0]</a:t>
                </a:r>
              </a:p>
            </p:txBody>
          </p:sp>
          <p:sp>
            <p:nvSpPr>
              <p:cNvPr id="78870" name="Rectangle 19"/>
              <p:cNvSpPr>
                <a:spLocks noChangeArrowheads="1"/>
              </p:cNvSpPr>
              <p:nvPr/>
            </p:nvSpPr>
            <p:spPr bwMode="auto">
              <a:xfrm>
                <a:off x="244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[C-1]</a:t>
                </a:r>
              </a:p>
            </p:txBody>
          </p:sp>
        </p:grpSp>
        <p:grpSp>
          <p:nvGrpSpPr>
            <p:cNvPr id="78859" name="Group 21"/>
            <p:cNvGrpSpPr/>
            <p:nvPr/>
          </p:nvGrpSpPr>
          <p:grpSpPr bwMode="auto">
            <a:xfrm>
              <a:off x="1680" y="3408"/>
              <a:ext cx="1344" cy="624"/>
              <a:chOff x="1488" y="3504"/>
              <a:chExt cx="1344" cy="624"/>
            </a:xfrm>
          </p:grpSpPr>
          <p:sp>
            <p:nvSpPr>
              <p:cNvPr id="78865" name="Rectangle 24"/>
              <p:cNvSpPr>
                <a:spLocks noChangeArrowheads="1"/>
              </p:cNvSpPr>
              <p:nvPr/>
            </p:nvSpPr>
            <p:spPr bwMode="auto">
              <a:xfrm>
                <a:off x="1488" y="3504"/>
                <a:ext cx="1344" cy="624"/>
              </a:xfrm>
              <a:prstGeom prst="rect">
                <a:avLst/>
              </a:prstGeom>
              <a:solidFill>
                <a:srgbClr val="F6F5BD"/>
              </a:solidFill>
              <a:ln w="28575">
                <a:solidFill>
                  <a:schemeClr val="tx1"/>
                </a:solidFill>
                <a:miter lim="800000"/>
              </a:ln>
            </p:spPr>
            <p:txBody>
              <a:bodyPr wrap="none" anchor="ctr"/>
              <a:lstStyle/>
              <a:p>
                <a:pPr algn="ctr" eaLnBrk="0" hangingPunct="0"/>
                <a:r>
                  <a:rPr lang="en-US" sz="1600" b="0">
                    <a:latin typeface="Courier New" panose="02070309020205020404" charset="0"/>
                  </a:rPr>
                  <a:t>• • •</a:t>
                </a:r>
              </a:p>
            </p:txBody>
          </p:sp>
          <p:sp>
            <p:nvSpPr>
              <p:cNvPr id="78866" name="Rectangle 22"/>
              <p:cNvSpPr>
                <a:spLocks noChangeArrowheads="1"/>
              </p:cNvSpPr>
              <p:nvPr/>
            </p:nvSpPr>
            <p:spPr bwMode="auto">
              <a:xfrm>
                <a:off x="1488" y="3504"/>
                <a:ext cx="384" cy="624"/>
              </a:xfrm>
              <a:prstGeom prst="rect">
                <a:avLst/>
              </a:prstGeom>
              <a:solidFill>
                <a:srgbClr val="F6F5BD"/>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[1]</a:t>
                </a:r>
              </a:p>
              <a:p>
                <a:pPr algn="ctr" eaLnBrk="0" hangingPunct="0"/>
                <a:r>
                  <a:rPr lang="en-US" sz="1600">
                    <a:latin typeface="Courier New" panose="02070309020205020404" charset="0"/>
                  </a:rPr>
                  <a:t>[0]</a:t>
                </a:r>
              </a:p>
            </p:txBody>
          </p:sp>
          <p:sp>
            <p:nvSpPr>
              <p:cNvPr id="78867" name="Rectangle 23"/>
              <p:cNvSpPr>
                <a:spLocks noChangeArrowheads="1"/>
              </p:cNvSpPr>
              <p:nvPr/>
            </p:nvSpPr>
            <p:spPr bwMode="auto">
              <a:xfrm>
                <a:off x="2448" y="3504"/>
                <a:ext cx="384" cy="624"/>
              </a:xfrm>
              <a:prstGeom prst="rect">
                <a:avLst/>
              </a:prstGeom>
              <a:solidFill>
                <a:srgbClr val="F6F5BD"/>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[1]</a:t>
                </a:r>
              </a:p>
              <a:p>
                <a:pPr algn="ctr" eaLnBrk="0" hangingPunct="0"/>
                <a:r>
                  <a:rPr lang="en-US" sz="1600">
                    <a:latin typeface="Courier New" panose="02070309020205020404" charset="0"/>
                  </a:rPr>
                  <a:t>[C-1]</a:t>
                </a:r>
              </a:p>
            </p:txBody>
          </p:sp>
        </p:grpSp>
        <p:grpSp>
          <p:nvGrpSpPr>
            <p:cNvPr id="78860" name="Group 25"/>
            <p:cNvGrpSpPr/>
            <p:nvPr/>
          </p:nvGrpSpPr>
          <p:grpSpPr bwMode="auto">
            <a:xfrm>
              <a:off x="4176" y="3408"/>
              <a:ext cx="1344" cy="624"/>
              <a:chOff x="1488" y="3504"/>
              <a:chExt cx="1344" cy="624"/>
            </a:xfrm>
          </p:grpSpPr>
          <p:sp>
            <p:nvSpPr>
              <p:cNvPr id="78862" name="Rectangle 28"/>
              <p:cNvSpPr>
                <a:spLocks noChangeArrowheads="1"/>
              </p:cNvSpPr>
              <p:nvPr/>
            </p:nvSpPr>
            <p:spPr bwMode="auto">
              <a:xfrm>
                <a:off x="1488" y="3504"/>
                <a:ext cx="1344" cy="624"/>
              </a:xfrm>
              <a:prstGeom prst="rect">
                <a:avLst/>
              </a:prstGeom>
              <a:solidFill>
                <a:srgbClr val="D5F1CF"/>
              </a:solidFill>
              <a:ln w="28575">
                <a:solidFill>
                  <a:schemeClr val="tx1"/>
                </a:solidFill>
                <a:miter lim="800000"/>
              </a:ln>
            </p:spPr>
            <p:txBody>
              <a:bodyPr wrap="none" anchor="ctr"/>
              <a:lstStyle/>
              <a:p>
                <a:pPr algn="ctr" eaLnBrk="0" hangingPunct="0"/>
                <a:r>
                  <a:rPr lang="en-US" sz="1600" b="0">
                    <a:latin typeface="Courier New" panose="02070309020205020404" charset="0"/>
                  </a:rPr>
                  <a:t>• • •</a:t>
                </a:r>
              </a:p>
            </p:txBody>
          </p:sp>
          <p:sp>
            <p:nvSpPr>
              <p:cNvPr id="78863" name="Rectangle 26"/>
              <p:cNvSpPr>
                <a:spLocks noChangeArrowheads="1"/>
              </p:cNvSpPr>
              <p:nvPr/>
            </p:nvSpPr>
            <p:spPr bwMode="auto">
              <a:xfrm>
                <a:off x="148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[0]</a:t>
                </a:r>
              </a:p>
            </p:txBody>
          </p:sp>
          <p:sp>
            <p:nvSpPr>
              <p:cNvPr id="78864" name="Rectangle 27"/>
              <p:cNvSpPr>
                <a:spLocks noChangeArrowheads="1"/>
              </p:cNvSpPr>
              <p:nvPr/>
            </p:nvSpPr>
            <p:spPr bwMode="auto">
              <a:xfrm>
                <a:off x="244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[C-1]</a:t>
                </a:r>
              </a:p>
            </p:txBody>
          </p:sp>
        </p:grpSp>
        <p:sp>
          <p:nvSpPr>
            <p:cNvPr id="78861" name="Rectangle 29"/>
            <p:cNvSpPr>
              <a:spLocks noChangeArrowheads="1"/>
            </p:cNvSpPr>
            <p:nvPr/>
          </p:nvSpPr>
          <p:spPr bwMode="auto">
            <a:xfrm>
              <a:off x="3024" y="3408"/>
              <a:ext cx="1152" cy="624"/>
            </a:xfrm>
            <a:prstGeom prst="rect">
              <a:avLst/>
            </a:prstGeom>
            <a:solidFill>
              <a:schemeClr val="bg1"/>
            </a:solidFill>
            <a:ln w="25400">
              <a:solidFill>
                <a:schemeClr val="tx1"/>
              </a:solidFill>
              <a:miter lim="800000"/>
            </a:ln>
          </p:spPr>
          <p:txBody>
            <a:bodyPr wrap="none" anchor="ctr"/>
            <a:lstStyle/>
            <a:p>
              <a:pPr algn="ctr" eaLnBrk="0" hangingPunct="0"/>
              <a:r>
                <a:rPr lang="en-US" sz="1600" b="0">
                  <a:latin typeface="Courier New" panose="02070309020205020404" charset="0"/>
                </a:rPr>
                <a:t>•  •  •</a:t>
              </a:r>
            </a:p>
          </p:txBody>
        </p:sp>
      </p:grpSp>
      <p:sp>
        <p:nvSpPr>
          <p:cNvPr id="309278" name="Line 30"/>
          <p:cNvSpPr>
            <a:spLocks noChangeShapeType="1"/>
          </p:cNvSpPr>
          <p:nvPr/>
        </p:nvSpPr>
        <p:spPr bwMode="auto">
          <a:xfrm>
            <a:off x="457200" y="6324600"/>
            <a:ext cx="0" cy="228600"/>
          </a:xfrm>
          <a:prstGeom prst="line">
            <a:avLst/>
          </a:prstGeom>
          <a:noFill/>
          <a:ln w="25400">
            <a:solidFill>
              <a:schemeClr val="tx1"/>
            </a:solidFill>
            <a:round/>
          </a:ln>
        </p:spPr>
        <p:txBody>
          <a:bodyPr wrap="none" anchor="ctr"/>
          <a:lstStyle/>
          <a:p>
            <a:endParaRPr lang="en-US"/>
          </a:p>
        </p:txBody>
      </p:sp>
      <p:sp>
        <p:nvSpPr>
          <p:cNvPr id="309279" name="Line 31"/>
          <p:cNvSpPr>
            <a:spLocks noChangeShapeType="1"/>
          </p:cNvSpPr>
          <p:nvPr/>
        </p:nvSpPr>
        <p:spPr bwMode="auto">
          <a:xfrm>
            <a:off x="8686800" y="6324600"/>
            <a:ext cx="0" cy="228600"/>
          </a:xfrm>
          <a:prstGeom prst="line">
            <a:avLst/>
          </a:prstGeom>
          <a:noFill/>
          <a:ln w="25400">
            <a:solidFill>
              <a:schemeClr val="tx1"/>
            </a:solidFill>
            <a:round/>
          </a:ln>
        </p:spPr>
        <p:txBody>
          <a:bodyPr wrap="none" anchor="ctr"/>
          <a:lstStyle/>
          <a:p>
            <a:endParaRPr lang="en-US"/>
          </a:p>
        </p:txBody>
      </p:sp>
      <p:sp>
        <p:nvSpPr>
          <p:cNvPr id="309280" name="Line 32"/>
          <p:cNvSpPr>
            <a:spLocks noChangeShapeType="1"/>
          </p:cNvSpPr>
          <p:nvPr/>
        </p:nvSpPr>
        <p:spPr bwMode="auto">
          <a:xfrm>
            <a:off x="457200" y="6477000"/>
            <a:ext cx="82296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309281" name="Rectangle 33"/>
          <p:cNvSpPr>
            <a:spLocks noChangeArrowheads="1"/>
          </p:cNvSpPr>
          <p:nvPr/>
        </p:nvSpPr>
        <p:spPr bwMode="auto">
          <a:xfrm>
            <a:off x="3505200" y="6324600"/>
            <a:ext cx="1447800" cy="381000"/>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4*R*C</a:t>
            </a:r>
            <a:r>
              <a:rPr lang="en-US" sz="1800" b="0">
                <a:latin typeface="Calibri" panose="020F0502020204030204" charset="0"/>
              </a:rPr>
              <a:t>  </a:t>
            </a:r>
            <a:r>
              <a:rPr lang="zh-CN" altLang="en-US" sz="1800" b="0">
                <a:latin typeface="Calibri" panose="020F0502020204030204" charset="0"/>
              </a:rPr>
              <a:t>字节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9251">
                                            <p:txEl>
                                              <p:pRg st="0" end="0"/>
                                            </p:txEl>
                                          </p:spTgt>
                                        </p:tgtEl>
                                        <p:attrNameLst>
                                          <p:attrName>style.visibility</p:attrName>
                                        </p:attrNameLst>
                                      </p:cBhvr>
                                      <p:to>
                                        <p:strVal val="visible"/>
                                      </p:to>
                                    </p:set>
                                    <p:animEffect transition="in" filter="wipe(down)">
                                      <p:cBhvr>
                                        <p:cTn id="7" dur="500"/>
                                        <p:tgtEl>
                                          <p:spTgt spid="309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9251">
                                            <p:txEl>
                                              <p:pRg st="1" end="1"/>
                                            </p:txEl>
                                          </p:spTgt>
                                        </p:tgtEl>
                                        <p:attrNameLst>
                                          <p:attrName>style.visibility</p:attrName>
                                        </p:attrNameLst>
                                      </p:cBhvr>
                                      <p:to>
                                        <p:strVal val="visible"/>
                                      </p:to>
                                    </p:set>
                                    <p:animEffect transition="in" filter="wipe(down)">
                                      <p:cBhvr>
                                        <p:cTn id="12" dur="500"/>
                                        <p:tgtEl>
                                          <p:spTgt spid="309251">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09251">
                                            <p:txEl>
                                              <p:pRg st="2" end="2"/>
                                            </p:txEl>
                                          </p:spTgt>
                                        </p:tgtEl>
                                        <p:attrNameLst>
                                          <p:attrName>style.visibility</p:attrName>
                                        </p:attrNameLst>
                                      </p:cBhvr>
                                      <p:to>
                                        <p:strVal val="visible"/>
                                      </p:to>
                                    </p:set>
                                    <p:animEffect transition="in" filter="wipe(down)">
                                      <p:cBhvr>
                                        <p:cTn id="15" dur="500"/>
                                        <p:tgtEl>
                                          <p:spTgt spid="309251">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09251">
                                            <p:txEl>
                                              <p:pRg st="3" end="3"/>
                                            </p:txEl>
                                          </p:spTgt>
                                        </p:tgtEl>
                                        <p:attrNameLst>
                                          <p:attrName>style.visibility</p:attrName>
                                        </p:attrNameLst>
                                      </p:cBhvr>
                                      <p:to>
                                        <p:strVal val="visible"/>
                                      </p:to>
                                    </p:set>
                                    <p:animEffect transition="in" filter="wipe(down)">
                                      <p:cBhvr>
                                        <p:cTn id="18" dur="500"/>
                                        <p:tgtEl>
                                          <p:spTgt spid="309251">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09251">
                                            <p:txEl>
                                              <p:pRg st="4" end="4"/>
                                            </p:txEl>
                                          </p:spTgt>
                                        </p:tgtEl>
                                        <p:attrNameLst>
                                          <p:attrName>style.visibility</p:attrName>
                                        </p:attrNameLst>
                                      </p:cBhvr>
                                      <p:to>
                                        <p:strVal val="visible"/>
                                      </p:to>
                                    </p:set>
                                    <p:animEffect transition="in" filter="wipe(down)">
                                      <p:cBhvr>
                                        <p:cTn id="21" dur="500"/>
                                        <p:tgtEl>
                                          <p:spTgt spid="30925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09251">
                                            <p:txEl>
                                              <p:pRg st="5" end="5"/>
                                            </p:txEl>
                                          </p:spTgt>
                                        </p:tgtEl>
                                        <p:attrNameLst>
                                          <p:attrName>style.visibility</p:attrName>
                                        </p:attrNameLst>
                                      </p:cBhvr>
                                      <p:to>
                                        <p:strVal val="visible"/>
                                      </p:to>
                                    </p:set>
                                    <p:animEffect transition="in" filter="wipe(down)">
                                      <p:cBhvr>
                                        <p:cTn id="26" dur="500"/>
                                        <p:tgtEl>
                                          <p:spTgt spid="30925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9251">
                                            <p:txEl>
                                              <p:pRg st="6" end="6"/>
                                            </p:txEl>
                                          </p:spTgt>
                                        </p:tgtEl>
                                        <p:attrNameLst>
                                          <p:attrName>style.visibility</p:attrName>
                                        </p:attrNameLst>
                                      </p:cBhvr>
                                      <p:to>
                                        <p:strVal val="visible"/>
                                      </p:to>
                                    </p:set>
                                    <p:animEffect transition="in" filter="wipe(down)">
                                      <p:cBhvr>
                                        <p:cTn id="31" dur="500"/>
                                        <p:tgtEl>
                                          <p:spTgt spid="309251">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09251">
                                            <p:txEl>
                                              <p:pRg st="7" end="7"/>
                                            </p:txEl>
                                          </p:spTgt>
                                        </p:tgtEl>
                                        <p:attrNameLst>
                                          <p:attrName>style.visibility</p:attrName>
                                        </p:attrNameLst>
                                      </p:cBhvr>
                                      <p:to>
                                        <p:strVal val="visible"/>
                                      </p:to>
                                    </p:set>
                                    <p:animEffect transition="in" filter="wipe(down)">
                                      <p:cBhvr>
                                        <p:cTn id="36" dur="500"/>
                                        <p:tgtEl>
                                          <p:spTgt spid="309251">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09251">
                                            <p:txEl>
                                              <p:pRg st="8" end="8"/>
                                            </p:txEl>
                                          </p:spTgt>
                                        </p:tgtEl>
                                        <p:attrNameLst>
                                          <p:attrName>style.visibility</p:attrName>
                                        </p:attrNameLst>
                                      </p:cBhvr>
                                      <p:to>
                                        <p:strVal val="visible"/>
                                      </p:to>
                                    </p:set>
                                    <p:animEffect transition="in" filter="wipe(down)">
                                      <p:cBhvr>
                                        <p:cTn id="41" dur="500"/>
                                        <p:tgtEl>
                                          <p:spTgt spid="309251">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8851"/>
                                        </p:tgtEl>
                                        <p:attrNameLst>
                                          <p:attrName>style.visibility</p:attrName>
                                        </p:attrNameLst>
                                      </p:cBhvr>
                                      <p:to>
                                        <p:strVal val="visible"/>
                                      </p:to>
                                    </p:set>
                                    <p:anim calcmode="lin" valueType="num">
                                      <p:cBhvr additive="base">
                                        <p:cTn id="46" dur="500" fill="hold"/>
                                        <p:tgtEl>
                                          <p:spTgt spid="78851"/>
                                        </p:tgtEl>
                                        <p:attrNameLst>
                                          <p:attrName>ppt_x</p:attrName>
                                        </p:attrNameLst>
                                      </p:cBhvr>
                                      <p:tavLst>
                                        <p:tav tm="0">
                                          <p:val>
                                            <p:strVal val="#ppt_x"/>
                                          </p:val>
                                        </p:tav>
                                        <p:tav tm="100000">
                                          <p:val>
                                            <p:strVal val="#ppt_x"/>
                                          </p:val>
                                        </p:tav>
                                      </p:tavLst>
                                    </p:anim>
                                    <p:anim calcmode="lin" valueType="num">
                                      <p:cBhvr additive="base">
                                        <p:cTn id="47" dur="500" fill="hold"/>
                                        <p:tgtEl>
                                          <p:spTgt spid="7885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09263"/>
                                        </p:tgtEl>
                                        <p:attrNameLst>
                                          <p:attrName>style.visibility</p:attrName>
                                        </p:attrNameLst>
                                      </p:cBhvr>
                                      <p:to>
                                        <p:strVal val="visible"/>
                                      </p:to>
                                    </p:set>
                                    <p:anim calcmode="lin" valueType="num">
                                      <p:cBhvr additive="base">
                                        <p:cTn id="52" dur="500" fill="hold"/>
                                        <p:tgtEl>
                                          <p:spTgt spid="309263"/>
                                        </p:tgtEl>
                                        <p:attrNameLst>
                                          <p:attrName>ppt_x</p:attrName>
                                        </p:attrNameLst>
                                      </p:cBhvr>
                                      <p:tavLst>
                                        <p:tav tm="0">
                                          <p:val>
                                            <p:strVal val="#ppt_x"/>
                                          </p:val>
                                        </p:tav>
                                        <p:tav tm="100000">
                                          <p:val>
                                            <p:strVal val="#ppt_x"/>
                                          </p:val>
                                        </p:tav>
                                      </p:tavLst>
                                    </p:anim>
                                    <p:anim calcmode="lin" valueType="num">
                                      <p:cBhvr additive="base">
                                        <p:cTn id="53" dur="500" fill="hold"/>
                                        <p:tgtEl>
                                          <p:spTgt spid="309263"/>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fill="hold"/>
                                        <p:tgtEl>
                                          <p:spTgt spid="10"/>
                                        </p:tgtEl>
                                        <p:attrNameLst>
                                          <p:attrName>ppt_x</p:attrName>
                                        </p:attrNameLst>
                                      </p:cBhvr>
                                      <p:tavLst>
                                        <p:tav tm="0">
                                          <p:val>
                                            <p:strVal val="#ppt_x"/>
                                          </p:val>
                                        </p:tav>
                                        <p:tav tm="100000">
                                          <p:val>
                                            <p:strVal val="#ppt_x"/>
                                          </p:val>
                                        </p:tav>
                                      </p:tavLst>
                                    </p:anim>
                                    <p:anim calcmode="lin" valueType="num">
                                      <p:cBhvr additive="base">
                                        <p:cTn id="57" dur="500" fill="hold"/>
                                        <p:tgtEl>
                                          <p:spTgt spid="10"/>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309278"/>
                                        </p:tgtEl>
                                        <p:attrNameLst>
                                          <p:attrName>style.visibility</p:attrName>
                                        </p:attrNameLst>
                                      </p:cBhvr>
                                      <p:to>
                                        <p:strVal val="visible"/>
                                      </p:to>
                                    </p:set>
                                    <p:anim calcmode="lin" valueType="num">
                                      <p:cBhvr additive="base">
                                        <p:cTn id="60" dur="500" fill="hold"/>
                                        <p:tgtEl>
                                          <p:spTgt spid="309278"/>
                                        </p:tgtEl>
                                        <p:attrNameLst>
                                          <p:attrName>ppt_x</p:attrName>
                                        </p:attrNameLst>
                                      </p:cBhvr>
                                      <p:tavLst>
                                        <p:tav tm="0">
                                          <p:val>
                                            <p:strVal val="#ppt_x"/>
                                          </p:val>
                                        </p:tav>
                                        <p:tav tm="100000">
                                          <p:val>
                                            <p:strVal val="#ppt_x"/>
                                          </p:val>
                                        </p:tav>
                                      </p:tavLst>
                                    </p:anim>
                                    <p:anim calcmode="lin" valueType="num">
                                      <p:cBhvr additive="base">
                                        <p:cTn id="61" dur="500" fill="hold"/>
                                        <p:tgtEl>
                                          <p:spTgt spid="309278"/>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309279"/>
                                        </p:tgtEl>
                                        <p:attrNameLst>
                                          <p:attrName>style.visibility</p:attrName>
                                        </p:attrNameLst>
                                      </p:cBhvr>
                                      <p:to>
                                        <p:strVal val="visible"/>
                                      </p:to>
                                    </p:set>
                                    <p:anim calcmode="lin" valueType="num">
                                      <p:cBhvr additive="base">
                                        <p:cTn id="64" dur="500" fill="hold"/>
                                        <p:tgtEl>
                                          <p:spTgt spid="309279"/>
                                        </p:tgtEl>
                                        <p:attrNameLst>
                                          <p:attrName>ppt_x</p:attrName>
                                        </p:attrNameLst>
                                      </p:cBhvr>
                                      <p:tavLst>
                                        <p:tav tm="0">
                                          <p:val>
                                            <p:strVal val="#ppt_x"/>
                                          </p:val>
                                        </p:tav>
                                        <p:tav tm="100000">
                                          <p:val>
                                            <p:strVal val="#ppt_x"/>
                                          </p:val>
                                        </p:tav>
                                      </p:tavLst>
                                    </p:anim>
                                    <p:anim calcmode="lin" valueType="num">
                                      <p:cBhvr additive="base">
                                        <p:cTn id="65" dur="500" fill="hold"/>
                                        <p:tgtEl>
                                          <p:spTgt spid="309279"/>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309280"/>
                                        </p:tgtEl>
                                        <p:attrNameLst>
                                          <p:attrName>style.visibility</p:attrName>
                                        </p:attrNameLst>
                                      </p:cBhvr>
                                      <p:to>
                                        <p:strVal val="visible"/>
                                      </p:to>
                                    </p:set>
                                    <p:anim calcmode="lin" valueType="num">
                                      <p:cBhvr additive="base">
                                        <p:cTn id="68" dur="500" fill="hold"/>
                                        <p:tgtEl>
                                          <p:spTgt spid="309280"/>
                                        </p:tgtEl>
                                        <p:attrNameLst>
                                          <p:attrName>ppt_x</p:attrName>
                                        </p:attrNameLst>
                                      </p:cBhvr>
                                      <p:tavLst>
                                        <p:tav tm="0">
                                          <p:val>
                                            <p:strVal val="#ppt_x"/>
                                          </p:val>
                                        </p:tav>
                                        <p:tav tm="100000">
                                          <p:val>
                                            <p:strVal val="#ppt_x"/>
                                          </p:val>
                                        </p:tav>
                                      </p:tavLst>
                                    </p:anim>
                                    <p:anim calcmode="lin" valueType="num">
                                      <p:cBhvr additive="base">
                                        <p:cTn id="69" dur="500" fill="hold"/>
                                        <p:tgtEl>
                                          <p:spTgt spid="309280"/>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309281"/>
                                        </p:tgtEl>
                                        <p:attrNameLst>
                                          <p:attrName>style.visibility</p:attrName>
                                        </p:attrNameLst>
                                      </p:cBhvr>
                                      <p:to>
                                        <p:strVal val="visible"/>
                                      </p:to>
                                    </p:set>
                                    <p:anim calcmode="lin" valueType="num">
                                      <p:cBhvr additive="base">
                                        <p:cTn id="72" dur="500" fill="hold"/>
                                        <p:tgtEl>
                                          <p:spTgt spid="309281"/>
                                        </p:tgtEl>
                                        <p:attrNameLst>
                                          <p:attrName>ppt_x</p:attrName>
                                        </p:attrNameLst>
                                      </p:cBhvr>
                                      <p:tavLst>
                                        <p:tav tm="0">
                                          <p:val>
                                            <p:strVal val="#ppt_x"/>
                                          </p:val>
                                        </p:tav>
                                        <p:tav tm="100000">
                                          <p:val>
                                            <p:strVal val="#ppt_x"/>
                                          </p:val>
                                        </p:tav>
                                      </p:tavLst>
                                    </p:anim>
                                    <p:anim calcmode="lin" valueType="num">
                                      <p:cBhvr additive="base">
                                        <p:cTn id="73" dur="500" fill="hold"/>
                                        <p:tgtEl>
                                          <p:spTgt spid="3092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3" grpId="0"/>
      <p:bldP spid="309281"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3854450"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嵌套数组行访问</a:t>
            </a:r>
          </a:p>
        </p:txBody>
      </p:sp>
      <p:sp>
        <p:nvSpPr>
          <p:cNvPr id="310276" name="Rectangle 4"/>
          <p:cNvSpPr>
            <a:spLocks noGrp="1" noChangeArrowheads="1"/>
          </p:cNvSpPr>
          <p:nvPr/>
        </p:nvSpPr>
        <p:spPr>
          <a:xfrm>
            <a:off x="442913" y="1292225"/>
            <a:ext cx="5957887" cy="14509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1F4E79"/>
              </a:buClr>
            </a:pPr>
            <a:r>
              <a:rPr lang="en-US">
                <a:latin typeface="微软雅黑" panose="020B0503020204020204" charset="-122"/>
                <a:ea typeface="微软雅黑" panose="020B0503020204020204" charset="-122"/>
              </a:rPr>
              <a:t>行向量</a:t>
            </a:r>
          </a:p>
          <a:p>
            <a:pPr lvl="1"/>
            <a:r>
              <a:rPr lang="en-US">
                <a:latin typeface="微软雅黑" panose="020B0503020204020204" charset="-122"/>
                <a:ea typeface="微软雅黑" panose="020B0503020204020204" charset="-122"/>
              </a:rPr>
              <a:t> </a:t>
            </a:r>
            <a:r>
              <a:rPr lang="en-US" b="1">
                <a:latin typeface="微软雅黑" panose="020B0503020204020204" charset="-122"/>
                <a:ea typeface="微软雅黑" panose="020B0503020204020204" charset="-122"/>
              </a:rPr>
              <a:t>A[i]</a:t>
            </a:r>
            <a:r>
              <a:rPr lang="zh-CN" altLang="en-US">
                <a:latin typeface="微软雅黑" panose="020B0503020204020204" charset="-122"/>
                <a:ea typeface="微软雅黑" panose="020B0503020204020204" charset="-122"/>
              </a:rPr>
              <a:t>是</a:t>
            </a:r>
            <a:r>
              <a:rPr lang="en-US">
                <a:latin typeface="微软雅黑" panose="020B0503020204020204" charset="-122"/>
                <a:ea typeface="微软雅黑" panose="020B0503020204020204" charset="-122"/>
              </a:rPr>
              <a:t> </a:t>
            </a:r>
            <a:r>
              <a:rPr lang="en-US" i="1">
                <a:latin typeface="微软雅黑" panose="020B0503020204020204" charset="-122"/>
                <a:ea typeface="微软雅黑" panose="020B0503020204020204" charset="-122"/>
              </a:rPr>
              <a:t>C</a:t>
            </a:r>
            <a:r>
              <a:rPr lang="en-US">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个元素的数组</a:t>
            </a:r>
          </a:p>
          <a:p>
            <a:pPr lvl="1"/>
            <a:r>
              <a:rPr lang="en-US">
                <a:latin typeface="微软雅黑" panose="020B0503020204020204" charset="-122"/>
                <a:ea typeface="微软雅黑" panose="020B0503020204020204" charset="-122"/>
              </a:rPr>
              <a:t>类型T的每个元素都需要k字节</a:t>
            </a:r>
          </a:p>
          <a:p>
            <a:pPr lvl="1"/>
            <a:r>
              <a:rPr lang="en-US">
                <a:latin typeface="微软雅黑" panose="020B0503020204020204" charset="-122"/>
                <a:ea typeface="微软雅黑" panose="020B0503020204020204" charset="-122"/>
              </a:rPr>
              <a:t>开始地址 </a:t>
            </a:r>
            <a:r>
              <a:rPr lang="en-US" b="1">
                <a:latin typeface="微软雅黑" panose="020B0503020204020204" charset="-122"/>
                <a:ea typeface="微软雅黑" panose="020B0503020204020204" charset="-122"/>
              </a:rPr>
              <a:t>A +</a:t>
            </a:r>
            <a:r>
              <a:rPr lang="en-US">
                <a:latin typeface="微软雅黑" panose="020B0503020204020204" charset="-122"/>
                <a:ea typeface="微软雅黑" panose="020B0503020204020204" charset="-122"/>
              </a:rPr>
              <a:t>  </a:t>
            </a:r>
            <a:r>
              <a:rPr lang="en-US" i="1">
                <a:latin typeface="微软雅黑" panose="020B0503020204020204" charset="-122"/>
                <a:ea typeface="微软雅黑" panose="020B0503020204020204" charset="-122"/>
              </a:rPr>
              <a:t>i</a:t>
            </a:r>
            <a:r>
              <a:rPr lang="en-US">
                <a:latin typeface="微软雅黑" panose="020B0503020204020204" charset="-122"/>
                <a:ea typeface="微软雅黑" panose="020B0503020204020204" charset="-122"/>
              </a:rPr>
              <a:t> * (</a:t>
            </a:r>
            <a:r>
              <a:rPr lang="en-US" i="1">
                <a:latin typeface="微软雅黑" panose="020B0503020204020204" charset="-122"/>
                <a:ea typeface="微软雅黑" panose="020B0503020204020204" charset="-122"/>
              </a:rPr>
              <a:t>C </a:t>
            </a:r>
            <a:r>
              <a:rPr lang="en-US">
                <a:latin typeface="微软雅黑" panose="020B0503020204020204" charset="-122"/>
                <a:ea typeface="微软雅黑" panose="020B0503020204020204" charset="-122"/>
              </a:rPr>
              <a:t>* </a:t>
            </a:r>
            <a:r>
              <a:rPr lang="en-US" i="1">
                <a:latin typeface="微软雅黑" panose="020B0503020204020204" charset="-122"/>
                <a:ea typeface="微软雅黑" panose="020B0503020204020204" charset="-122"/>
              </a:rPr>
              <a:t>K</a:t>
            </a:r>
            <a:r>
              <a:rPr lang="en-US">
                <a:latin typeface="微软雅黑" panose="020B0503020204020204" charset="-122"/>
                <a:ea typeface="微软雅黑" panose="020B0503020204020204" charset="-122"/>
              </a:rPr>
              <a:t>)</a:t>
            </a:r>
          </a:p>
        </p:txBody>
      </p:sp>
      <p:sp>
        <p:nvSpPr>
          <p:cNvPr id="80897" name="Rectangle 2"/>
          <p:cNvSpPr>
            <a:spLocks noChangeArrowheads="1"/>
          </p:cNvSpPr>
          <p:nvPr/>
        </p:nvSpPr>
        <p:spPr bwMode="auto">
          <a:xfrm>
            <a:off x="5791200" y="4506913"/>
            <a:ext cx="990600" cy="990600"/>
          </a:xfrm>
          <a:prstGeom prst="rect">
            <a:avLst/>
          </a:prstGeom>
          <a:solidFill>
            <a:schemeClr val="bg1"/>
          </a:solidFill>
          <a:ln w="25400">
            <a:noFill/>
            <a:miter lim="800000"/>
          </a:ln>
        </p:spPr>
        <p:txBody>
          <a:bodyPr wrap="none" anchor="ctr"/>
          <a:lstStyle/>
          <a:p>
            <a:pPr eaLnBrk="0" hangingPunct="0"/>
            <a:r>
              <a:rPr lang="en-US" b="0">
                <a:latin typeface="Calibri" panose="020F0502020204030204" charset="0"/>
              </a:rPr>
              <a:t>•  •  •</a:t>
            </a:r>
          </a:p>
        </p:txBody>
      </p:sp>
      <p:grpSp>
        <p:nvGrpSpPr>
          <p:cNvPr id="80900" name="Group 5"/>
          <p:cNvGrpSpPr/>
          <p:nvPr/>
        </p:nvGrpSpPr>
        <p:grpSpPr bwMode="auto">
          <a:xfrm>
            <a:off x="3657600" y="3973513"/>
            <a:ext cx="2133600" cy="1524000"/>
            <a:chOff x="1680" y="2064"/>
            <a:chExt cx="1344" cy="960"/>
          </a:xfrm>
        </p:grpSpPr>
        <p:grpSp>
          <p:nvGrpSpPr>
            <p:cNvPr id="80927" name="Group 6"/>
            <p:cNvGrpSpPr/>
            <p:nvPr/>
          </p:nvGrpSpPr>
          <p:grpSpPr bwMode="auto">
            <a:xfrm>
              <a:off x="1680" y="2400"/>
              <a:ext cx="1344" cy="624"/>
              <a:chOff x="1488" y="3504"/>
              <a:chExt cx="1344" cy="624"/>
            </a:xfrm>
          </p:grpSpPr>
          <p:sp>
            <p:nvSpPr>
              <p:cNvPr id="310281" name="Rectangle 9"/>
              <p:cNvSpPr>
                <a:spLocks noChangeArrowheads="1"/>
              </p:cNvSpPr>
              <p:nvPr/>
            </p:nvSpPr>
            <p:spPr bwMode="auto">
              <a:xfrm>
                <a:off x="1488" y="3504"/>
                <a:ext cx="1344" cy="624"/>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eaLnBrk="0" hangingPunct="0">
                  <a:defRPr/>
                </a:pPr>
                <a:r>
                  <a:rPr lang="en-US" sz="1600" b="0" dirty="0">
                    <a:latin typeface="Calibri" panose="020F0502020204030204" charset="0"/>
                    <a:ea typeface="+mn-ea"/>
                    <a:cs typeface="+mn-cs"/>
                  </a:rPr>
                  <a:t>• • •</a:t>
                </a:r>
              </a:p>
            </p:txBody>
          </p:sp>
          <p:sp>
            <p:nvSpPr>
              <p:cNvPr id="310279" name="Rectangle 7"/>
              <p:cNvSpPr>
                <a:spLocks noChangeArrowheads="1"/>
              </p:cNvSpPr>
              <p:nvPr/>
            </p:nvSpPr>
            <p:spPr bwMode="auto">
              <a:xfrm>
                <a:off x="1497" y="3504"/>
                <a:ext cx="384" cy="624"/>
              </a:xfrm>
              <a:prstGeom prst="rect">
                <a:avLst/>
              </a:prstGeom>
              <a:solidFill>
                <a:schemeClr val="accent2">
                  <a:lumMod val="20000"/>
                  <a:lumOff val="80000"/>
                </a:schemeClr>
              </a:solidFill>
              <a:ln w="12700">
                <a:solidFill>
                  <a:schemeClr val="tx1"/>
                </a:solidFill>
                <a:miter lim="800000"/>
              </a:ln>
              <a:effectLst/>
            </p:spPr>
            <p:txBody>
              <a:bodyPr wrap="none" anchor="ctr"/>
              <a:lstStyle/>
              <a:p>
                <a:pPr algn="ctr" eaLnBrk="0" hangingPunct="0">
                  <a:defRPr/>
                </a:pPr>
                <a:r>
                  <a:rPr lang="en-US" sz="1600" dirty="0">
                    <a:latin typeface="Courier New" panose="02070309020205020404" charset="0"/>
                    <a:ea typeface="+mn-ea"/>
                    <a:cs typeface="+mn-cs"/>
                  </a:rPr>
                  <a:t>A</a:t>
                </a:r>
              </a:p>
              <a:p>
                <a:pPr algn="ctr" eaLnBrk="0" hangingPunct="0">
                  <a:defRPr/>
                </a:pPr>
                <a:r>
                  <a:rPr lang="en-US" sz="1600" dirty="0">
                    <a:latin typeface="Courier New" panose="02070309020205020404" charset="0"/>
                    <a:ea typeface="+mn-ea"/>
                    <a:cs typeface="+mn-cs"/>
                  </a:rPr>
                  <a:t>[</a:t>
                </a:r>
                <a:r>
                  <a:rPr lang="en-US" sz="1600" dirty="0" err="1">
                    <a:latin typeface="Courier New" panose="02070309020205020404" charset="0"/>
                    <a:ea typeface="+mn-ea"/>
                    <a:cs typeface="+mn-cs"/>
                  </a:rPr>
                  <a:t>i</a:t>
                </a:r>
                <a:r>
                  <a:rPr lang="en-US" sz="1600" dirty="0">
                    <a:latin typeface="Courier New" panose="02070309020205020404" charset="0"/>
                    <a:ea typeface="+mn-ea"/>
                    <a:cs typeface="+mn-cs"/>
                  </a:rPr>
                  <a:t>]</a:t>
                </a:r>
              </a:p>
              <a:p>
                <a:pPr algn="ctr" eaLnBrk="0" hangingPunct="0">
                  <a:defRPr/>
                </a:pPr>
                <a:r>
                  <a:rPr lang="en-US" sz="1600" dirty="0">
                    <a:latin typeface="Courier New" panose="02070309020205020404" charset="0"/>
                    <a:ea typeface="+mn-ea"/>
                    <a:cs typeface="+mn-cs"/>
                  </a:rPr>
                  <a:t>[0]</a:t>
                </a:r>
              </a:p>
            </p:txBody>
          </p:sp>
          <p:sp>
            <p:nvSpPr>
              <p:cNvPr id="310280" name="Rectangle 8"/>
              <p:cNvSpPr>
                <a:spLocks noChangeArrowheads="1"/>
              </p:cNvSpPr>
              <p:nvPr/>
            </p:nvSpPr>
            <p:spPr bwMode="auto">
              <a:xfrm>
                <a:off x="2448" y="3504"/>
                <a:ext cx="384" cy="624"/>
              </a:xfrm>
              <a:prstGeom prst="rect">
                <a:avLst/>
              </a:prstGeom>
              <a:solidFill>
                <a:schemeClr val="accent2">
                  <a:lumMod val="20000"/>
                  <a:lumOff val="80000"/>
                </a:schemeClr>
              </a:solidFill>
              <a:ln w="12700">
                <a:solidFill>
                  <a:schemeClr val="tx1"/>
                </a:solidFill>
                <a:miter lim="800000"/>
              </a:ln>
              <a:effectLst/>
            </p:spPr>
            <p:txBody>
              <a:bodyPr wrap="none" anchor="ctr"/>
              <a:lstStyle/>
              <a:p>
                <a:pPr algn="ctr" eaLnBrk="0" hangingPunct="0">
                  <a:defRPr/>
                </a:pPr>
                <a:r>
                  <a:rPr lang="en-US" sz="1600" dirty="0">
                    <a:latin typeface="Courier New" panose="02070309020205020404" charset="0"/>
                    <a:ea typeface="+mn-ea"/>
                    <a:cs typeface="+mn-cs"/>
                  </a:rPr>
                  <a:t>A</a:t>
                </a:r>
              </a:p>
              <a:p>
                <a:pPr algn="ctr" eaLnBrk="0" hangingPunct="0">
                  <a:defRPr/>
                </a:pPr>
                <a:r>
                  <a:rPr lang="en-US" sz="1600" dirty="0">
                    <a:latin typeface="Courier New" panose="02070309020205020404" charset="0"/>
                    <a:ea typeface="+mn-ea"/>
                    <a:cs typeface="+mn-cs"/>
                  </a:rPr>
                  <a:t>[</a:t>
                </a:r>
                <a:r>
                  <a:rPr lang="en-US" sz="1600" dirty="0" err="1">
                    <a:latin typeface="Courier New" panose="02070309020205020404" charset="0"/>
                    <a:ea typeface="+mn-ea"/>
                    <a:cs typeface="+mn-cs"/>
                  </a:rPr>
                  <a:t>i</a:t>
                </a:r>
                <a:r>
                  <a:rPr lang="en-US" sz="1600" dirty="0">
                    <a:latin typeface="Courier New" panose="02070309020205020404" charset="0"/>
                    <a:ea typeface="+mn-ea"/>
                    <a:cs typeface="+mn-cs"/>
                  </a:rPr>
                  <a:t>]</a:t>
                </a:r>
              </a:p>
              <a:p>
                <a:pPr algn="ctr" eaLnBrk="0" hangingPunct="0">
                  <a:defRPr/>
                </a:pPr>
                <a:r>
                  <a:rPr lang="en-US" sz="1600" dirty="0">
                    <a:latin typeface="Courier New" panose="02070309020205020404" charset="0"/>
                    <a:ea typeface="+mn-ea"/>
                    <a:cs typeface="+mn-cs"/>
                  </a:rPr>
                  <a:t>[C-1]</a:t>
                </a:r>
              </a:p>
            </p:txBody>
          </p:sp>
        </p:grpSp>
        <p:sp>
          <p:nvSpPr>
            <p:cNvPr id="80928" name="Line 10"/>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sp>
          <p:nvSpPr>
            <p:cNvPr id="80929" name="Line 11"/>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sp>
          <p:nvSpPr>
            <p:cNvPr id="80930" name="Line 12"/>
            <p:cNvSpPr>
              <a:spLocks noChangeShapeType="1"/>
            </p:cNvSpPr>
            <p:nvPr/>
          </p:nvSpPr>
          <p:spPr bwMode="auto">
            <a:xfrm>
              <a:off x="3024" y="2160"/>
              <a:ext cx="0" cy="144"/>
            </a:xfrm>
            <a:prstGeom prst="line">
              <a:avLst/>
            </a:prstGeom>
            <a:noFill/>
            <a:ln w="25400">
              <a:solidFill>
                <a:schemeClr val="tx1"/>
              </a:solidFill>
              <a:round/>
            </a:ln>
          </p:spPr>
          <p:txBody>
            <a:bodyPr wrap="none" anchor="ctr"/>
            <a:lstStyle/>
            <a:p>
              <a:endParaRPr lang="en-US"/>
            </a:p>
          </p:txBody>
        </p:sp>
        <p:sp>
          <p:nvSpPr>
            <p:cNvPr id="80931" name="Line 13"/>
            <p:cNvSpPr>
              <a:spLocks noChangeShapeType="1"/>
            </p:cNvSpPr>
            <p:nvPr/>
          </p:nvSpPr>
          <p:spPr bwMode="auto">
            <a:xfrm>
              <a:off x="1680"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0932" name="Rectangle 14"/>
            <p:cNvSpPr>
              <a:spLocks noChangeArrowheads="1"/>
            </p:cNvSpPr>
            <p:nvPr/>
          </p:nvSpPr>
          <p:spPr bwMode="auto">
            <a:xfrm>
              <a:off x="2112"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A[i]</a:t>
              </a:r>
              <a:endParaRPr lang="en-US" sz="1600" b="0">
                <a:latin typeface="Calibri" panose="020F0502020204030204" charset="0"/>
              </a:endParaRPr>
            </a:p>
          </p:txBody>
        </p:sp>
      </p:grpSp>
      <p:grpSp>
        <p:nvGrpSpPr>
          <p:cNvPr id="80901" name="Group 15"/>
          <p:cNvGrpSpPr/>
          <p:nvPr/>
        </p:nvGrpSpPr>
        <p:grpSpPr bwMode="auto">
          <a:xfrm>
            <a:off x="6705600" y="3973513"/>
            <a:ext cx="2133600" cy="1524000"/>
            <a:chOff x="4176" y="2064"/>
            <a:chExt cx="1344" cy="960"/>
          </a:xfrm>
        </p:grpSpPr>
        <p:grpSp>
          <p:nvGrpSpPr>
            <p:cNvPr id="80919" name="Group 16"/>
            <p:cNvGrpSpPr/>
            <p:nvPr/>
          </p:nvGrpSpPr>
          <p:grpSpPr bwMode="auto">
            <a:xfrm>
              <a:off x="4176" y="2400"/>
              <a:ext cx="1344" cy="624"/>
              <a:chOff x="1488" y="3504"/>
              <a:chExt cx="1344" cy="624"/>
            </a:xfrm>
          </p:grpSpPr>
          <p:sp>
            <p:nvSpPr>
              <p:cNvPr id="80924" name="Rectangle 19"/>
              <p:cNvSpPr>
                <a:spLocks noChangeArrowheads="1"/>
              </p:cNvSpPr>
              <p:nvPr/>
            </p:nvSpPr>
            <p:spPr bwMode="auto">
              <a:xfrm>
                <a:off x="1488" y="3504"/>
                <a:ext cx="1344" cy="624"/>
              </a:xfrm>
              <a:prstGeom prst="rect">
                <a:avLst/>
              </a:prstGeom>
              <a:solidFill>
                <a:srgbClr val="D5F1CF"/>
              </a:solidFill>
              <a:ln w="28575">
                <a:solidFill>
                  <a:schemeClr val="tx1"/>
                </a:solidFill>
                <a:miter lim="800000"/>
              </a:ln>
            </p:spPr>
            <p:txBody>
              <a:bodyPr wrap="none" anchor="ctr"/>
              <a:lstStyle/>
              <a:p>
                <a:pPr algn="ctr" eaLnBrk="0" hangingPunct="0"/>
                <a:r>
                  <a:rPr lang="en-US" sz="1600" b="0">
                    <a:latin typeface="Calibri" panose="020F0502020204030204" charset="0"/>
                  </a:rPr>
                  <a:t>• • •</a:t>
                </a:r>
              </a:p>
            </p:txBody>
          </p:sp>
          <p:sp>
            <p:nvSpPr>
              <p:cNvPr id="80925" name="Rectangle 17"/>
              <p:cNvSpPr>
                <a:spLocks noChangeArrowheads="1"/>
              </p:cNvSpPr>
              <p:nvPr/>
            </p:nvSpPr>
            <p:spPr bwMode="auto">
              <a:xfrm>
                <a:off x="148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[0]</a:t>
                </a:r>
              </a:p>
            </p:txBody>
          </p:sp>
          <p:sp>
            <p:nvSpPr>
              <p:cNvPr id="80926" name="Rectangle 18"/>
              <p:cNvSpPr>
                <a:spLocks noChangeArrowheads="1"/>
              </p:cNvSpPr>
              <p:nvPr/>
            </p:nvSpPr>
            <p:spPr bwMode="auto">
              <a:xfrm>
                <a:off x="244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[C-1]</a:t>
                </a:r>
              </a:p>
            </p:txBody>
          </p:sp>
        </p:grpSp>
        <p:sp>
          <p:nvSpPr>
            <p:cNvPr id="80920" name="Line 20"/>
            <p:cNvSpPr>
              <a:spLocks noChangeShapeType="1"/>
            </p:cNvSpPr>
            <p:nvPr/>
          </p:nvSpPr>
          <p:spPr bwMode="auto">
            <a:xfrm>
              <a:off x="4176" y="2160"/>
              <a:ext cx="0" cy="144"/>
            </a:xfrm>
            <a:prstGeom prst="line">
              <a:avLst/>
            </a:prstGeom>
            <a:noFill/>
            <a:ln w="25400">
              <a:solidFill>
                <a:schemeClr val="tx1"/>
              </a:solidFill>
              <a:round/>
            </a:ln>
          </p:spPr>
          <p:txBody>
            <a:bodyPr wrap="none" anchor="ctr"/>
            <a:lstStyle/>
            <a:p>
              <a:endParaRPr lang="en-US"/>
            </a:p>
          </p:txBody>
        </p:sp>
        <p:sp>
          <p:nvSpPr>
            <p:cNvPr id="80921" name="Line 21"/>
            <p:cNvSpPr>
              <a:spLocks noChangeShapeType="1"/>
            </p:cNvSpPr>
            <p:nvPr/>
          </p:nvSpPr>
          <p:spPr bwMode="auto">
            <a:xfrm>
              <a:off x="5520" y="2160"/>
              <a:ext cx="0" cy="144"/>
            </a:xfrm>
            <a:prstGeom prst="line">
              <a:avLst/>
            </a:prstGeom>
            <a:noFill/>
            <a:ln w="25400">
              <a:solidFill>
                <a:schemeClr val="tx1"/>
              </a:solidFill>
              <a:round/>
            </a:ln>
          </p:spPr>
          <p:txBody>
            <a:bodyPr wrap="none" anchor="ctr"/>
            <a:lstStyle/>
            <a:p>
              <a:endParaRPr lang="en-US"/>
            </a:p>
          </p:txBody>
        </p:sp>
        <p:sp>
          <p:nvSpPr>
            <p:cNvPr id="80922" name="Line 22"/>
            <p:cNvSpPr>
              <a:spLocks noChangeShapeType="1"/>
            </p:cNvSpPr>
            <p:nvPr/>
          </p:nvSpPr>
          <p:spPr bwMode="auto">
            <a:xfrm>
              <a:off x="4176"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0923" name="Rectangle 23"/>
            <p:cNvSpPr>
              <a:spLocks noChangeArrowheads="1"/>
            </p:cNvSpPr>
            <p:nvPr/>
          </p:nvSpPr>
          <p:spPr bwMode="auto">
            <a:xfrm>
              <a:off x="4608"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A[R-1]</a:t>
              </a:r>
              <a:endParaRPr lang="en-US" sz="1600" b="0">
                <a:latin typeface="Calibri" panose="020F0502020204030204" charset="0"/>
              </a:endParaRPr>
            </a:p>
          </p:txBody>
        </p:sp>
      </p:grpSp>
      <p:sp>
        <p:nvSpPr>
          <p:cNvPr id="80902" name="Rectangle 24"/>
          <p:cNvSpPr>
            <a:spLocks noChangeArrowheads="1"/>
          </p:cNvSpPr>
          <p:nvPr/>
        </p:nvSpPr>
        <p:spPr bwMode="auto">
          <a:xfrm>
            <a:off x="2667000" y="4506913"/>
            <a:ext cx="990600" cy="990600"/>
          </a:xfrm>
          <a:prstGeom prst="rect">
            <a:avLst/>
          </a:prstGeom>
          <a:solidFill>
            <a:schemeClr val="bg1"/>
          </a:solidFill>
          <a:ln w="25400">
            <a:noFill/>
            <a:miter lim="800000"/>
          </a:ln>
        </p:spPr>
        <p:txBody>
          <a:bodyPr wrap="none" anchor="ctr"/>
          <a:lstStyle/>
          <a:p>
            <a:pPr eaLnBrk="0" hangingPunct="0"/>
            <a:r>
              <a:rPr lang="en-US" b="0">
                <a:latin typeface="Calibri" panose="020F0502020204030204" charset="0"/>
              </a:rPr>
              <a:t>•  •  •</a:t>
            </a:r>
          </a:p>
        </p:txBody>
      </p:sp>
      <p:sp>
        <p:nvSpPr>
          <p:cNvPr id="80903" name="Text Box 25"/>
          <p:cNvSpPr txBox="1">
            <a:spLocks noChangeArrowheads="1"/>
          </p:cNvSpPr>
          <p:nvPr/>
        </p:nvSpPr>
        <p:spPr bwMode="auto">
          <a:xfrm>
            <a:off x="338138" y="5718175"/>
            <a:ext cx="396875"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a:t>
            </a:r>
          </a:p>
        </p:txBody>
      </p:sp>
      <p:sp>
        <p:nvSpPr>
          <p:cNvPr id="80904" name="Line 26"/>
          <p:cNvSpPr>
            <a:spLocks noChangeShapeType="1"/>
          </p:cNvSpPr>
          <p:nvPr/>
        </p:nvSpPr>
        <p:spPr bwMode="auto">
          <a:xfrm flipV="1">
            <a:off x="533400" y="5497513"/>
            <a:ext cx="0" cy="228600"/>
          </a:xfrm>
          <a:prstGeom prst="line">
            <a:avLst/>
          </a:prstGeom>
          <a:noFill/>
          <a:ln w="25400">
            <a:solidFill>
              <a:schemeClr val="tx1"/>
            </a:solidFill>
            <a:round/>
            <a:tailEnd type="triangle" w="med" len="sm"/>
          </a:ln>
        </p:spPr>
        <p:txBody>
          <a:bodyPr wrap="none" anchor="ctr"/>
          <a:lstStyle/>
          <a:p>
            <a:endParaRPr lang="en-US"/>
          </a:p>
        </p:txBody>
      </p:sp>
      <p:sp>
        <p:nvSpPr>
          <p:cNvPr id="80905" name="Line 27"/>
          <p:cNvSpPr>
            <a:spLocks noChangeShapeType="1"/>
          </p:cNvSpPr>
          <p:nvPr/>
        </p:nvSpPr>
        <p:spPr bwMode="auto">
          <a:xfrm flipV="1">
            <a:off x="3657600" y="5497513"/>
            <a:ext cx="0" cy="228600"/>
          </a:xfrm>
          <a:prstGeom prst="line">
            <a:avLst/>
          </a:prstGeom>
          <a:noFill/>
          <a:ln w="25400">
            <a:solidFill>
              <a:schemeClr val="tx1"/>
            </a:solidFill>
            <a:round/>
            <a:tailEnd type="triangle" w="med" len="sm"/>
          </a:ln>
        </p:spPr>
        <p:txBody>
          <a:bodyPr wrap="none" anchor="ctr"/>
          <a:lstStyle/>
          <a:p>
            <a:endParaRPr lang="en-US"/>
          </a:p>
        </p:txBody>
      </p:sp>
      <p:grpSp>
        <p:nvGrpSpPr>
          <p:cNvPr id="80906" name="Group 28"/>
          <p:cNvGrpSpPr/>
          <p:nvPr/>
        </p:nvGrpSpPr>
        <p:grpSpPr bwMode="auto">
          <a:xfrm>
            <a:off x="533400" y="3973513"/>
            <a:ext cx="2133600" cy="1524000"/>
            <a:chOff x="336" y="2064"/>
            <a:chExt cx="1344" cy="960"/>
          </a:xfrm>
        </p:grpSpPr>
        <p:grpSp>
          <p:nvGrpSpPr>
            <p:cNvPr id="80911" name="Group 29"/>
            <p:cNvGrpSpPr/>
            <p:nvPr/>
          </p:nvGrpSpPr>
          <p:grpSpPr bwMode="auto">
            <a:xfrm>
              <a:off x="336" y="2400"/>
              <a:ext cx="1344" cy="624"/>
              <a:chOff x="1488" y="3504"/>
              <a:chExt cx="1344" cy="624"/>
            </a:xfrm>
          </p:grpSpPr>
          <p:sp>
            <p:nvSpPr>
              <p:cNvPr id="80916" name="Rectangle 32"/>
              <p:cNvSpPr>
                <a:spLocks noChangeArrowheads="1"/>
              </p:cNvSpPr>
              <p:nvPr/>
            </p:nvSpPr>
            <p:spPr bwMode="auto">
              <a:xfrm>
                <a:off x="1488" y="3504"/>
                <a:ext cx="1344" cy="624"/>
              </a:xfrm>
              <a:prstGeom prst="rect">
                <a:avLst/>
              </a:prstGeom>
              <a:solidFill>
                <a:srgbClr val="F1C7C7"/>
              </a:solidFill>
              <a:ln w="28575">
                <a:solidFill>
                  <a:schemeClr val="tx1"/>
                </a:solidFill>
                <a:miter lim="800000"/>
              </a:ln>
            </p:spPr>
            <p:txBody>
              <a:bodyPr wrap="none" anchor="ctr"/>
              <a:lstStyle/>
              <a:p>
                <a:pPr algn="ctr" eaLnBrk="0" hangingPunct="0"/>
                <a:r>
                  <a:rPr lang="en-US" sz="1600" b="0">
                    <a:latin typeface="Calibri" panose="020F0502020204030204" charset="0"/>
                  </a:rPr>
                  <a:t>• • •</a:t>
                </a:r>
              </a:p>
            </p:txBody>
          </p:sp>
          <p:sp>
            <p:nvSpPr>
              <p:cNvPr id="80917" name="Rectangle 30"/>
              <p:cNvSpPr>
                <a:spLocks noChangeArrowheads="1"/>
              </p:cNvSpPr>
              <p:nvPr/>
            </p:nvSpPr>
            <p:spPr bwMode="auto">
              <a:xfrm>
                <a:off x="148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[0]</a:t>
                </a:r>
              </a:p>
            </p:txBody>
          </p:sp>
          <p:sp>
            <p:nvSpPr>
              <p:cNvPr id="80918" name="Rectangle 31"/>
              <p:cNvSpPr>
                <a:spLocks noChangeArrowheads="1"/>
              </p:cNvSpPr>
              <p:nvPr/>
            </p:nvSpPr>
            <p:spPr bwMode="auto">
              <a:xfrm>
                <a:off x="244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[C-1]</a:t>
                </a:r>
              </a:p>
            </p:txBody>
          </p:sp>
        </p:grpSp>
        <p:sp>
          <p:nvSpPr>
            <p:cNvPr id="80912" name="Line 33"/>
            <p:cNvSpPr>
              <a:spLocks noChangeShapeType="1"/>
            </p:cNvSpPr>
            <p:nvPr/>
          </p:nvSpPr>
          <p:spPr bwMode="auto">
            <a:xfrm>
              <a:off x="336" y="2160"/>
              <a:ext cx="0" cy="144"/>
            </a:xfrm>
            <a:prstGeom prst="line">
              <a:avLst/>
            </a:prstGeom>
            <a:noFill/>
            <a:ln w="25400">
              <a:solidFill>
                <a:schemeClr val="tx1"/>
              </a:solidFill>
              <a:round/>
            </a:ln>
          </p:spPr>
          <p:txBody>
            <a:bodyPr wrap="none" anchor="ctr"/>
            <a:lstStyle/>
            <a:p>
              <a:endParaRPr lang="en-US"/>
            </a:p>
          </p:txBody>
        </p:sp>
        <p:sp>
          <p:nvSpPr>
            <p:cNvPr id="80913" name="Line 34"/>
            <p:cNvSpPr>
              <a:spLocks noChangeShapeType="1"/>
            </p:cNvSpPr>
            <p:nvPr/>
          </p:nvSpPr>
          <p:spPr bwMode="auto">
            <a:xfrm>
              <a:off x="336"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0914" name="Rectangle 35"/>
            <p:cNvSpPr>
              <a:spLocks noChangeArrowheads="1"/>
            </p:cNvSpPr>
            <p:nvPr/>
          </p:nvSpPr>
          <p:spPr bwMode="auto">
            <a:xfrm>
              <a:off x="768"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A[0]</a:t>
              </a:r>
              <a:endParaRPr lang="en-US" sz="1600" b="0">
                <a:latin typeface="Calibri" panose="020F0502020204030204" charset="0"/>
              </a:endParaRPr>
            </a:p>
          </p:txBody>
        </p:sp>
        <p:sp>
          <p:nvSpPr>
            <p:cNvPr id="80915" name="Line 36"/>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grpSp>
      <p:sp>
        <p:nvSpPr>
          <p:cNvPr id="310310" name="Text Box 38"/>
          <p:cNvSpPr txBox="1">
            <a:spLocks noChangeArrowheads="1"/>
          </p:cNvSpPr>
          <p:nvPr/>
        </p:nvSpPr>
        <p:spPr bwMode="auto">
          <a:xfrm>
            <a:off x="3367088" y="5715000"/>
            <a:ext cx="1447800"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A+i*C*4</a:t>
            </a:r>
          </a:p>
        </p:txBody>
      </p:sp>
      <p:sp>
        <p:nvSpPr>
          <p:cNvPr id="310311" name="Text Box 39"/>
          <p:cNvSpPr txBox="1">
            <a:spLocks noChangeArrowheads="1"/>
          </p:cNvSpPr>
          <p:nvPr/>
        </p:nvSpPr>
        <p:spPr bwMode="auto">
          <a:xfrm>
            <a:off x="6553200" y="5715000"/>
            <a:ext cx="1752600"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A+(R-1)*C*4</a:t>
            </a:r>
          </a:p>
        </p:txBody>
      </p:sp>
      <p:sp>
        <p:nvSpPr>
          <p:cNvPr id="80909" name="Line 40"/>
          <p:cNvSpPr>
            <a:spLocks noChangeShapeType="1"/>
          </p:cNvSpPr>
          <p:nvPr/>
        </p:nvSpPr>
        <p:spPr bwMode="auto">
          <a:xfrm flipV="1">
            <a:off x="6705600" y="5497513"/>
            <a:ext cx="0" cy="228600"/>
          </a:xfrm>
          <a:prstGeom prst="line">
            <a:avLst/>
          </a:prstGeom>
          <a:noFill/>
          <a:ln w="25400">
            <a:solidFill>
              <a:schemeClr val="tx1"/>
            </a:solidFill>
            <a:round/>
            <a:tailEnd type="triangle" w="med" len="sm"/>
          </a:ln>
        </p:spPr>
        <p:txBody>
          <a:bodyPr wrap="none" anchor="ctr"/>
          <a:lstStyle/>
          <a:p>
            <a:endParaRPr lang="en-US"/>
          </a:p>
        </p:txBody>
      </p:sp>
      <p:sp>
        <p:nvSpPr>
          <p:cNvPr id="80910" name="Text Box 15"/>
          <p:cNvSpPr txBox="1">
            <a:spLocks noChangeArrowheads="1"/>
          </p:cNvSpPr>
          <p:nvPr/>
        </p:nvSpPr>
        <p:spPr bwMode="auto">
          <a:xfrm>
            <a:off x="425450" y="3429000"/>
            <a:ext cx="2012950" cy="396875"/>
          </a:xfrm>
          <a:prstGeom prst="rect">
            <a:avLst/>
          </a:prstGeom>
          <a:noFill/>
          <a:ln w="25400">
            <a:noFill/>
            <a:miter lim="800000"/>
          </a:ln>
        </p:spPr>
        <p:txBody>
          <a:bodyPr wrap="none">
            <a:spAutoFit/>
          </a:bodyPr>
          <a:lstStyle/>
          <a:p>
            <a:pPr algn="r" eaLnBrk="0" hangingPunct="0"/>
            <a:r>
              <a:rPr lang="en-US" sz="2000">
                <a:latin typeface="Courier New" panose="02070309020205020404" charset="0"/>
              </a:rPr>
              <a:t>int A[R][C];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0276">
                                            <p:txEl>
                                              <p:pRg st="1" end="1"/>
                                            </p:txEl>
                                          </p:spTgt>
                                        </p:tgtEl>
                                        <p:attrNameLst>
                                          <p:attrName>style.visibility</p:attrName>
                                        </p:attrNameLst>
                                      </p:cBhvr>
                                      <p:to>
                                        <p:strVal val="visible"/>
                                      </p:to>
                                    </p:set>
                                    <p:animEffect transition="in" filter="wipe(down)">
                                      <p:cBhvr>
                                        <p:cTn id="7" dur="500"/>
                                        <p:tgtEl>
                                          <p:spTgt spid="310276">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10276">
                                            <p:txEl>
                                              <p:pRg st="2" end="2"/>
                                            </p:txEl>
                                          </p:spTgt>
                                        </p:tgtEl>
                                        <p:attrNameLst>
                                          <p:attrName>style.visibility</p:attrName>
                                        </p:attrNameLst>
                                      </p:cBhvr>
                                      <p:to>
                                        <p:strVal val="visible"/>
                                      </p:to>
                                    </p:set>
                                    <p:animEffect transition="in" filter="wipe(down)">
                                      <p:cBhvr>
                                        <p:cTn id="10" dur="500"/>
                                        <p:tgtEl>
                                          <p:spTgt spid="310276">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10276">
                                            <p:txEl>
                                              <p:pRg st="3" end="3"/>
                                            </p:txEl>
                                          </p:spTgt>
                                        </p:tgtEl>
                                        <p:attrNameLst>
                                          <p:attrName>style.visibility</p:attrName>
                                        </p:attrNameLst>
                                      </p:cBhvr>
                                      <p:to>
                                        <p:strVal val="visible"/>
                                      </p:to>
                                    </p:set>
                                    <p:animEffect transition="in" filter="wipe(down)">
                                      <p:cBhvr>
                                        <p:cTn id="13" dur="500"/>
                                        <p:tgtEl>
                                          <p:spTgt spid="31027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0910"/>
                                        </p:tgtEl>
                                        <p:attrNameLst>
                                          <p:attrName>style.visibility</p:attrName>
                                        </p:attrNameLst>
                                      </p:cBhvr>
                                      <p:to>
                                        <p:strVal val="visible"/>
                                      </p:to>
                                    </p:set>
                                    <p:anim calcmode="lin" valueType="num">
                                      <p:cBhvr additive="base">
                                        <p:cTn id="18" dur="500" fill="hold"/>
                                        <p:tgtEl>
                                          <p:spTgt spid="80910"/>
                                        </p:tgtEl>
                                        <p:attrNameLst>
                                          <p:attrName>ppt_x</p:attrName>
                                        </p:attrNameLst>
                                      </p:cBhvr>
                                      <p:tavLst>
                                        <p:tav tm="0">
                                          <p:val>
                                            <p:strVal val="#ppt_x"/>
                                          </p:val>
                                        </p:tav>
                                        <p:tav tm="100000">
                                          <p:val>
                                            <p:strVal val="#ppt_x"/>
                                          </p:val>
                                        </p:tav>
                                      </p:tavLst>
                                    </p:anim>
                                    <p:anim calcmode="lin" valueType="num">
                                      <p:cBhvr additive="base">
                                        <p:cTn id="19" dur="500" fill="hold"/>
                                        <p:tgtEl>
                                          <p:spTgt spid="809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0897"/>
                                        </p:tgtEl>
                                        <p:attrNameLst>
                                          <p:attrName>style.visibility</p:attrName>
                                        </p:attrNameLst>
                                      </p:cBhvr>
                                      <p:to>
                                        <p:strVal val="visible"/>
                                      </p:to>
                                    </p:set>
                                    <p:anim calcmode="lin" valueType="num">
                                      <p:cBhvr additive="base">
                                        <p:cTn id="24" dur="500" fill="hold"/>
                                        <p:tgtEl>
                                          <p:spTgt spid="80897"/>
                                        </p:tgtEl>
                                        <p:attrNameLst>
                                          <p:attrName>ppt_x</p:attrName>
                                        </p:attrNameLst>
                                      </p:cBhvr>
                                      <p:tavLst>
                                        <p:tav tm="0">
                                          <p:val>
                                            <p:strVal val="#ppt_x"/>
                                          </p:val>
                                        </p:tav>
                                        <p:tav tm="100000">
                                          <p:val>
                                            <p:strVal val="#ppt_x"/>
                                          </p:val>
                                        </p:tav>
                                      </p:tavLst>
                                    </p:anim>
                                    <p:anim calcmode="lin" valueType="num">
                                      <p:cBhvr additive="base">
                                        <p:cTn id="25" dur="500" fill="hold"/>
                                        <p:tgtEl>
                                          <p:spTgt spid="8089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80900"/>
                                        </p:tgtEl>
                                        <p:attrNameLst>
                                          <p:attrName>style.visibility</p:attrName>
                                        </p:attrNameLst>
                                      </p:cBhvr>
                                      <p:to>
                                        <p:strVal val="visible"/>
                                      </p:to>
                                    </p:set>
                                    <p:anim calcmode="lin" valueType="num">
                                      <p:cBhvr additive="base">
                                        <p:cTn id="28" dur="500" fill="hold"/>
                                        <p:tgtEl>
                                          <p:spTgt spid="80900"/>
                                        </p:tgtEl>
                                        <p:attrNameLst>
                                          <p:attrName>ppt_x</p:attrName>
                                        </p:attrNameLst>
                                      </p:cBhvr>
                                      <p:tavLst>
                                        <p:tav tm="0">
                                          <p:val>
                                            <p:strVal val="#ppt_x"/>
                                          </p:val>
                                        </p:tav>
                                        <p:tav tm="100000">
                                          <p:val>
                                            <p:strVal val="#ppt_x"/>
                                          </p:val>
                                        </p:tav>
                                      </p:tavLst>
                                    </p:anim>
                                    <p:anim calcmode="lin" valueType="num">
                                      <p:cBhvr additive="base">
                                        <p:cTn id="29" dur="500" fill="hold"/>
                                        <p:tgtEl>
                                          <p:spTgt spid="8090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80901"/>
                                        </p:tgtEl>
                                        <p:attrNameLst>
                                          <p:attrName>style.visibility</p:attrName>
                                        </p:attrNameLst>
                                      </p:cBhvr>
                                      <p:to>
                                        <p:strVal val="visible"/>
                                      </p:to>
                                    </p:set>
                                    <p:anim calcmode="lin" valueType="num">
                                      <p:cBhvr additive="base">
                                        <p:cTn id="32" dur="500" fill="hold"/>
                                        <p:tgtEl>
                                          <p:spTgt spid="80901"/>
                                        </p:tgtEl>
                                        <p:attrNameLst>
                                          <p:attrName>ppt_x</p:attrName>
                                        </p:attrNameLst>
                                      </p:cBhvr>
                                      <p:tavLst>
                                        <p:tav tm="0">
                                          <p:val>
                                            <p:strVal val="#ppt_x"/>
                                          </p:val>
                                        </p:tav>
                                        <p:tav tm="100000">
                                          <p:val>
                                            <p:strVal val="#ppt_x"/>
                                          </p:val>
                                        </p:tav>
                                      </p:tavLst>
                                    </p:anim>
                                    <p:anim calcmode="lin" valueType="num">
                                      <p:cBhvr additive="base">
                                        <p:cTn id="33" dur="500" fill="hold"/>
                                        <p:tgtEl>
                                          <p:spTgt spid="8090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0902"/>
                                        </p:tgtEl>
                                        <p:attrNameLst>
                                          <p:attrName>style.visibility</p:attrName>
                                        </p:attrNameLst>
                                      </p:cBhvr>
                                      <p:to>
                                        <p:strVal val="visible"/>
                                      </p:to>
                                    </p:set>
                                    <p:anim calcmode="lin" valueType="num">
                                      <p:cBhvr additive="base">
                                        <p:cTn id="36" dur="500" fill="hold"/>
                                        <p:tgtEl>
                                          <p:spTgt spid="80902"/>
                                        </p:tgtEl>
                                        <p:attrNameLst>
                                          <p:attrName>ppt_x</p:attrName>
                                        </p:attrNameLst>
                                      </p:cBhvr>
                                      <p:tavLst>
                                        <p:tav tm="0">
                                          <p:val>
                                            <p:strVal val="#ppt_x"/>
                                          </p:val>
                                        </p:tav>
                                        <p:tav tm="100000">
                                          <p:val>
                                            <p:strVal val="#ppt_x"/>
                                          </p:val>
                                        </p:tav>
                                      </p:tavLst>
                                    </p:anim>
                                    <p:anim calcmode="lin" valueType="num">
                                      <p:cBhvr additive="base">
                                        <p:cTn id="37" dur="500" fill="hold"/>
                                        <p:tgtEl>
                                          <p:spTgt spid="8090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0903"/>
                                        </p:tgtEl>
                                        <p:attrNameLst>
                                          <p:attrName>style.visibility</p:attrName>
                                        </p:attrNameLst>
                                      </p:cBhvr>
                                      <p:to>
                                        <p:strVal val="visible"/>
                                      </p:to>
                                    </p:set>
                                    <p:anim calcmode="lin" valueType="num">
                                      <p:cBhvr additive="base">
                                        <p:cTn id="40" dur="500" fill="hold"/>
                                        <p:tgtEl>
                                          <p:spTgt spid="80903"/>
                                        </p:tgtEl>
                                        <p:attrNameLst>
                                          <p:attrName>ppt_x</p:attrName>
                                        </p:attrNameLst>
                                      </p:cBhvr>
                                      <p:tavLst>
                                        <p:tav tm="0">
                                          <p:val>
                                            <p:strVal val="#ppt_x"/>
                                          </p:val>
                                        </p:tav>
                                        <p:tav tm="100000">
                                          <p:val>
                                            <p:strVal val="#ppt_x"/>
                                          </p:val>
                                        </p:tav>
                                      </p:tavLst>
                                    </p:anim>
                                    <p:anim calcmode="lin" valueType="num">
                                      <p:cBhvr additive="base">
                                        <p:cTn id="41" dur="500" fill="hold"/>
                                        <p:tgtEl>
                                          <p:spTgt spid="8090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80904"/>
                                        </p:tgtEl>
                                        <p:attrNameLst>
                                          <p:attrName>style.visibility</p:attrName>
                                        </p:attrNameLst>
                                      </p:cBhvr>
                                      <p:to>
                                        <p:strVal val="visible"/>
                                      </p:to>
                                    </p:set>
                                    <p:anim calcmode="lin" valueType="num">
                                      <p:cBhvr additive="base">
                                        <p:cTn id="44" dur="500" fill="hold"/>
                                        <p:tgtEl>
                                          <p:spTgt spid="80904"/>
                                        </p:tgtEl>
                                        <p:attrNameLst>
                                          <p:attrName>ppt_x</p:attrName>
                                        </p:attrNameLst>
                                      </p:cBhvr>
                                      <p:tavLst>
                                        <p:tav tm="0">
                                          <p:val>
                                            <p:strVal val="#ppt_x"/>
                                          </p:val>
                                        </p:tav>
                                        <p:tav tm="100000">
                                          <p:val>
                                            <p:strVal val="#ppt_x"/>
                                          </p:val>
                                        </p:tav>
                                      </p:tavLst>
                                    </p:anim>
                                    <p:anim calcmode="lin" valueType="num">
                                      <p:cBhvr additive="base">
                                        <p:cTn id="45" dur="500" fill="hold"/>
                                        <p:tgtEl>
                                          <p:spTgt spid="8090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80905"/>
                                        </p:tgtEl>
                                        <p:attrNameLst>
                                          <p:attrName>style.visibility</p:attrName>
                                        </p:attrNameLst>
                                      </p:cBhvr>
                                      <p:to>
                                        <p:strVal val="visible"/>
                                      </p:to>
                                    </p:set>
                                    <p:anim calcmode="lin" valueType="num">
                                      <p:cBhvr additive="base">
                                        <p:cTn id="48" dur="500" fill="hold"/>
                                        <p:tgtEl>
                                          <p:spTgt spid="80905"/>
                                        </p:tgtEl>
                                        <p:attrNameLst>
                                          <p:attrName>ppt_x</p:attrName>
                                        </p:attrNameLst>
                                      </p:cBhvr>
                                      <p:tavLst>
                                        <p:tav tm="0">
                                          <p:val>
                                            <p:strVal val="#ppt_x"/>
                                          </p:val>
                                        </p:tav>
                                        <p:tav tm="100000">
                                          <p:val>
                                            <p:strVal val="#ppt_x"/>
                                          </p:val>
                                        </p:tav>
                                      </p:tavLst>
                                    </p:anim>
                                    <p:anim calcmode="lin" valueType="num">
                                      <p:cBhvr additive="base">
                                        <p:cTn id="49" dur="500" fill="hold"/>
                                        <p:tgtEl>
                                          <p:spTgt spid="80905"/>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80906"/>
                                        </p:tgtEl>
                                        <p:attrNameLst>
                                          <p:attrName>style.visibility</p:attrName>
                                        </p:attrNameLst>
                                      </p:cBhvr>
                                      <p:to>
                                        <p:strVal val="visible"/>
                                      </p:to>
                                    </p:set>
                                    <p:anim calcmode="lin" valueType="num">
                                      <p:cBhvr additive="base">
                                        <p:cTn id="52" dur="500" fill="hold"/>
                                        <p:tgtEl>
                                          <p:spTgt spid="80906"/>
                                        </p:tgtEl>
                                        <p:attrNameLst>
                                          <p:attrName>ppt_x</p:attrName>
                                        </p:attrNameLst>
                                      </p:cBhvr>
                                      <p:tavLst>
                                        <p:tav tm="0">
                                          <p:val>
                                            <p:strVal val="#ppt_x"/>
                                          </p:val>
                                        </p:tav>
                                        <p:tav tm="100000">
                                          <p:val>
                                            <p:strVal val="#ppt_x"/>
                                          </p:val>
                                        </p:tav>
                                      </p:tavLst>
                                    </p:anim>
                                    <p:anim calcmode="lin" valueType="num">
                                      <p:cBhvr additive="base">
                                        <p:cTn id="53" dur="500" fill="hold"/>
                                        <p:tgtEl>
                                          <p:spTgt spid="8090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10310"/>
                                        </p:tgtEl>
                                        <p:attrNameLst>
                                          <p:attrName>style.visibility</p:attrName>
                                        </p:attrNameLst>
                                      </p:cBhvr>
                                      <p:to>
                                        <p:strVal val="visible"/>
                                      </p:to>
                                    </p:set>
                                    <p:anim calcmode="lin" valueType="num">
                                      <p:cBhvr additive="base">
                                        <p:cTn id="56" dur="500" fill="hold"/>
                                        <p:tgtEl>
                                          <p:spTgt spid="310310"/>
                                        </p:tgtEl>
                                        <p:attrNameLst>
                                          <p:attrName>ppt_x</p:attrName>
                                        </p:attrNameLst>
                                      </p:cBhvr>
                                      <p:tavLst>
                                        <p:tav tm="0">
                                          <p:val>
                                            <p:strVal val="#ppt_x"/>
                                          </p:val>
                                        </p:tav>
                                        <p:tav tm="100000">
                                          <p:val>
                                            <p:strVal val="#ppt_x"/>
                                          </p:val>
                                        </p:tav>
                                      </p:tavLst>
                                    </p:anim>
                                    <p:anim calcmode="lin" valueType="num">
                                      <p:cBhvr additive="base">
                                        <p:cTn id="57" dur="500" fill="hold"/>
                                        <p:tgtEl>
                                          <p:spTgt spid="310310"/>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10311"/>
                                        </p:tgtEl>
                                        <p:attrNameLst>
                                          <p:attrName>style.visibility</p:attrName>
                                        </p:attrNameLst>
                                      </p:cBhvr>
                                      <p:to>
                                        <p:strVal val="visible"/>
                                      </p:to>
                                    </p:set>
                                    <p:anim calcmode="lin" valueType="num">
                                      <p:cBhvr additive="base">
                                        <p:cTn id="60" dur="500" fill="hold"/>
                                        <p:tgtEl>
                                          <p:spTgt spid="310311"/>
                                        </p:tgtEl>
                                        <p:attrNameLst>
                                          <p:attrName>ppt_x</p:attrName>
                                        </p:attrNameLst>
                                      </p:cBhvr>
                                      <p:tavLst>
                                        <p:tav tm="0">
                                          <p:val>
                                            <p:strVal val="#ppt_x"/>
                                          </p:val>
                                        </p:tav>
                                        <p:tav tm="100000">
                                          <p:val>
                                            <p:strVal val="#ppt_x"/>
                                          </p:val>
                                        </p:tav>
                                      </p:tavLst>
                                    </p:anim>
                                    <p:anim calcmode="lin" valueType="num">
                                      <p:cBhvr additive="base">
                                        <p:cTn id="61" dur="500" fill="hold"/>
                                        <p:tgtEl>
                                          <p:spTgt spid="310311"/>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80909"/>
                                        </p:tgtEl>
                                        <p:attrNameLst>
                                          <p:attrName>style.visibility</p:attrName>
                                        </p:attrNameLst>
                                      </p:cBhvr>
                                      <p:to>
                                        <p:strVal val="visible"/>
                                      </p:to>
                                    </p:set>
                                    <p:anim calcmode="lin" valueType="num">
                                      <p:cBhvr additive="base">
                                        <p:cTn id="64" dur="500" fill="hold"/>
                                        <p:tgtEl>
                                          <p:spTgt spid="80909"/>
                                        </p:tgtEl>
                                        <p:attrNameLst>
                                          <p:attrName>ppt_x</p:attrName>
                                        </p:attrNameLst>
                                      </p:cBhvr>
                                      <p:tavLst>
                                        <p:tav tm="0">
                                          <p:val>
                                            <p:strVal val="#ppt_x"/>
                                          </p:val>
                                        </p:tav>
                                        <p:tav tm="100000">
                                          <p:val>
                                            <p:strVal val="#ppt_x"/>
                                          </p:val>
                                        </p:tav>
                                      </p:tavLst>
                                    </p:anim>
                                    <p:anim calcmode="lin" valueType="num">
                                      <p:cBhvr additive="base">
                                        <p:cTn id="65" dur="500" fill="hold"/>
                                        <p:tgtEl>
                                          <p:spTgt spid="809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7" grpId="0" animBg="1"/>
      <p:bldP spid="80902" grpId="0" animBg="1"/>
      <p:bldP spid="80903" grpId="0"/>
      <p:bldP spid="310310" grpId="0"/>
      <p:bldP spid="310311" grpId="0"/>
      <p:bldP spid="80910"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3854450"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嵌套数组行访问</a:t>
            </a:r>
            <a:r>
              <a:rPr lang="zh-CN" sz="2800"/>
              <a:t>代码</a:t>
            </a:r>
          </a:p>
        </p:txBody>
      </p:sp>
      <p:sp>
        <p:nvSpPr>
          <p:cNvPr id="84995" name="Rectangle 4"/>
          <p:cNvSpPr>
            <a:spLocks noChangeArrowheads="1"/>
          </p:cNvSpPr>
          <p:nvPr/>
        </p:nvSpPr>
        <p:spPr bwMode="auto">
          <a:xfrm>
            <a:off x="596900" y="1219200"/>
            <a:ext cx="4114800" cy="17494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int *get_pgh_zip(int index)</a:t>
            </a:r>
          </a:p>
          <a:p>
            <a:pPr eaLnBrk="0" hangingPunct="0"/>
            <a:r>
              <a:rPr lang="en-US" sz="1800">
                <a:latin typeface="Courier New" panose="02070309020205020404" charset="0"/>
              </a:rPr>
              <a:t>{</a:t>
            </a:r>
          </a:p>
          <a:p>
            <a:pPr eaLnBrk="0" hangingPunct="0"/>
            <a:r>
              <a:rPr lang="en-US" sz="1800">
                <a:latin typeface="Courier New" panose="02070309020205020404" charset="0"/>
              </a:rPr>
              <a:t>  return pgh[index];</a:t>
            </a:r>
          </a:p>
          <a:p>
            <a:pPr eaLnBrk="0" hangingPunct="0"/>
            <a:r>
              <a:rPr lang="en-US" sz="1800">
                <a:latin typeface="Courier New" panose="02070309020205020404" charset="0"/>
              </a:rPr>
              <a:t>}</a:t>
            </a:r>
          </a:p>
          <a:p>
            <a:pPr eaLnBrk="0" hangingPunct="0"/>
            <a:endParaRPr lang="en-US" sz="1800">
              <a:latin typeface="Courier New" panose="02070309020205020404" charset="0"/>
            </a:endParaRPr>
          </a:p>
          <a:p>
            <a:pPr eaLnBrk="0" hangingPunct="0"/>
            <a:endParaRPr lang="en-US" sz="1800">
              <a:latin typeface="Courier New" panose="02070309020205020404" charset="0"/>
            </a:endParaRPr>
          </a:p>
        </p:txBody>
      </p:sp>
      <p:sp>
        <p:nvSpPr>
          <p:cNvPr id="84997" name="Rectangle 4"/>
          <p:cNvSpPr>
            <a:spLocks noChangeArrowheads="1"/>
          </p:cNvSpPr>
          <p:nvPr/>
        </p:nvSpPr>
        <p:spPr bwMode="auto">
          <a:xfrm>
            <a:off x="4953000" y="1219200"/>
            <a:ext cx="3352800" cy="17494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#define PCOUNT 4</a:t>
            </a:r>
          </a:p>
          <a:p>
            <a:pPr eaLnBrk="0" hangingPunct="0"/>
            <a:r>
              <a:rPr lang="en-US" sz="1800">
                <a:latin typeface="Courier New" panose="02070309020205020404" charset="0"/>
              </a:rPr>
              <a:t>zip_dig pgh[PCOUNT] = </a:t>
            </a:r>
          </a:p>
          <a:p>
            <a:pPr eaLnBrk="0" hangingPunct="0"/>
            <a:r>
              <a:rPr lang="en-US" sz="1800">
                <a:latin typeface="Courier New" panose="02070309020205020404" charset="0"/>
              </a:rPr>
              <a:t>  {{1, 5, 2, 0, 6},</a:t>
            </a:r>
          </a:p>
          <a:p>
            <a:pPr eaLnBrk="0" hangingPunct="0"/>
            <a:r>
              <a:rPr lang="en-US" sz="1800">
                <a:latin typeface="Courier New" panose="02070309020205020404" charset="0"/>
              </a:rPr>
              <a:t>   {1, 5, 2, 1, 3 },</a:t>
            </a:r>
          </a:p>
          <a:p>
            <a:pPr eaLnBrk="0" hangingPunct="0"/>
            <a:r>
              <a:rPr lang="en-US" sz="1800">
                <a:latin typeface="Courier New" panose="02070309020205020404" charset="0"/>
              </a:rPr>
              <a:t>   {1, 5, 2, 1, 7 },</a:t>
            </a:r>
          </a:p>
          <a:p>
            <a:pPr eaLnBrk="0" hangingPunct="0"/>
            <a:r>
              <a:rPr lang="en-US" sz="1800">
                <a:latin typeface="Courier New" panose="02070309020205020404" charset="0"/>
              </a:rPr>
              <a:t>   {1, 5, 2, 2, 1 }};</a:t>
            </a:r>
          </a:p>
        </p:txBody>
      </p:sp>
      <p:sp>
        <p:nvSpPr>
          <p:cNvPr id="311301" name="Rectangle 5"/>
          <p:cNvSpPr>
            <a:spLocks noChangeArrowheads="1"/>
          </p:cNvSpPr>
          <p:nvPr/>
        </p:nvSpPr>
        <p:spPr bwMode="auto">
          <a:xfrm>
            <a:off x="596900" y="3200400"/>
            <a:ext cx="6781800" cy="925513"/>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342900" algn="l"/>
                <a:tab pos="2628900" algn="l"/>
              </a:tabLst>
              <a:defRPr/>
            </a:pP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index</a:t>
            </a:r>
          </a:p>
          <a:p>
            <a:pPr eaLnBrk="0" hangingPunct="0">
              <a:tabLst>
                <a:tab pos="342900" algn="l"/>
                <a:tab pos="26289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leal</a:t>
            </a:r>
            <a:r>
              <a:rPr lang="en-US" sz="1800" dirty="0">
                <a:latin typeface="Courier New" panose="02070309020205020404" charset="0"/>
                <a:ea typeface="+mn-ea"/>
                <a:cs typeface="+mn-cs"/>
              </a:rPr>
              <a:t> (%eax,%eax,4),%</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5 * index</a:t>
            </a:r>
          </a:p>
          <a:p>
            <a:pPr eaLnBrk="0" hangingPunct="0">
              <a:tabLst>
                <a:tab pos="342900" algn="l"/>
                <a:tab pos="26289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leal</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pgh</a:t>
            </a:r>
            <a:r>
              <a:rPr lang="en-US" sz="1800" dirty="0">
                <a:latin typeface="Courier New" panose="02070309020205020404" charset="0"/>
                <a:ea typeface="+mn-ea"/>
                <a:cs typeface="+mn-cs"/>
              </a:rPr>
              <a:t>(,%eax,4),%</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pgh</a:t>
            </a:r>
            <a:r>
              <a:rPr lang="en-US" sz="1800" dirty="0">
                <a:latin typeface="Courier New" panose="02070309020205020404" charset="0"/>
                <a:ea typeface="+mn-ea"/>
                <a:cs typeface="+mn-cs"/>
              </a:rPr>
              <a:t> + (20 * index)</a:t>
            </a:r>
          </a:p>
        </p:txBody>
      </p:sp>
      <p:sp>
        <p:nvSpPr>
          <p:cNvPr id="84994" name="Rectangle 3"/>
          <p:cNvSpPr>
            <a:spLocks noGrp="1" noChangeArrowheads="1"/>
          </p:cNvSpPr>
          <p:nvPr/>
        </p:nvSpPr>
        <p:spPr>
          <a:xfrm>
            <a:off x="520700" y="4267200"/>
            <a:ext cx="7404100" cy="24384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a:latin typeface="Calibri" panose="020F0502020204030204" charset="0"/>
                <a:ea typeface="宋体" panose="02010600030101010101" pitchFamily="2" charset="-122"/>
              </a:rPr>
              <a:t>行向量</a:t>
            </a:r>
          </a:p>
          <a:p>
            <a:pPr lvl="1">
              <a:buClr>
                <a:srgbClr val="0D0D0D"/>
              </a:buClr>
            </a:pPr>
            <a:r>
              <a:rPr lang="en-US">
                <a:latin typeface="Calibri" panose="020F0502020204030204" charset="0"/>
              </a:rPr>
              <a:t> </a:t>
            </a:r>
            <a:r>
              <a:rPr lang="en-US" b="1">
                <a:latin typeface="Courier New" panose="02070309020205020404" charset="0"/>
              </a:rPr>
              <a:t>pgh[index]</a:t>
            </a:r>
            <a:r>
              <a:rPr lang="en-US" b="1">
                <a:latin typeface="Calibri" panose="020F0502020204030204" charset="0"/>
              </a:rPr>
              <a:t> </a:t>
            </a:r>
            <a:r>
              <a:rPr lang="zh-CN" altLang="en-US" b="1">
                <a:latin typeface="Calibri" panose="020F0502020204030204" charset="0"/>
                <a:ea typeface="宋体" panose="02010600030101010101" pitchFamily="2" charset="-122"/>
              </a:rPr>
              <a:t>是含</a:t>
            </a:r>
            <a:r>
              <a:rPr lang="en-US" altLang="zh-CN" b="1">
                <a:latin typeface="Calibri" panose="020F0502020204030204" charset="0"/>
                <a:ea typeface="宋体" panose="02010600030101010101" pitchFamily="2" charset="-122"/>
              </a:rPr>
              <a:t>5</a:t>
            </a:r>
            <a:r>
              <a:rPr lang="zh-CN" altLang="en-US" b="1">
                <a:latin typeface="Calibri" panose="020F0502020204030204" charset="0"/>
                <a:ea typeface="宋体" panose="02010600030101010101" pitchFamily="2" charset="-122"/>
              </a:rPr>
              <a:t>个</a:t>
            </a:r>
            <a:r>
              <a:rPr lang="en-US" altLang="zh-CN" b="1">
                <a:latin typeface="Calibri" panose="020F0502020204030204" charset="0"/>
                <a:ea typeface="宋体" panose="02010600030101010101" pitchFamily="2" charset="-122"/>
              </a:rPr>
              <a:t>int</a:t>
            </a:r>
            <a:r>
              <a:rPr lang="zh-CN" altLang="en-US" b="1">
                <a:latin typeface="Calibri" panose="020F0502020204030204" charset="0"/>
                <a:ea typeface="宋体" panose="02010600030101010101" pitchFamily="2" charset="-122"/>
              </a:rPr>
              <a:t>型数据的数组</a:t>
            </a:r>
          </a:p>
          <a:p>
            <a:pPr lvl="1">
              <a:buClr>
                <a:srgbClr val="0D0D0D"/>
              </a:buClr>
            </a:pPr>
            <a:r>
              <a:rPr lang="en-US">
                <a:latin typeface="Calibri" panose="020F0502020204030204" charset="0"/>
              </a:rPr>
              <a:t>起始地址 </a:t>
            </a:r>
            <a:r>
              <a:rPr lang="en-US" b="1">
                <a:latin typeface="Courier New" panose="02070309020205020404" charset="0"/>
              </a:rPr>
              <a:t>pgh+20*index</a:t>
            </a:r>
          </a:p>
          <a:p>
            <a:pPr>
              <a:buClr>
                <a:srgbClr val="0D0D0D"/>
              </a:buClr>
            </a:pPr>
            <a:r>
              <a:rPr lang="en-US">
                <a:latin typeface="Calibri" panose="020F0502020204030204" charset="0"/>
              </a:rPr>
              <a:t>IA32 </a:t>
            </a:r>
            <a:r>
              <a:rPr lang="zh-CN" altLang="en-US">
                <a:latin typeface="Calibri" panose="020F0502020204030204" charset="0"/>
                <a:ea typeface="宋体" panose="02010600030101010101" pitchFamily="2" charset="-122"/>
              </a:rPr>
              <a:t>代码</a:t>
            </a:r>
            <a:endParaRPr lang="en-US">
              <a:latin typeface="Calibri" panose="020F0502020204030204" charset="0"/>
            </a:endParaRPr>
          </a:p>
          <a:p>
            <a:pPr lvl="1">
              <a:buClr>
                <a:srgbClr val="0D0D0D"/>
              </a:buClr>
            </a:pPr>
            <a:r>
              <a:rPr lang="zh-CN" altLang="en-US">
                <a:latin typeface="Calibri" panose="020F0502020204030204" charset="0"/>
                <a:ea typeface="宋体" panose="02010600030101010101" pitchFamily="2" charset="-122"/>
              </a:rPr>
              <a:t>计算并且返回地址</a:t>
            </a:r>
          </a:p>
          <a:p>
            <a:pPr lvl="1">
              <a:buClr>
                <a:srgbClr val="0D0D0D"/>
              </a:buClr>
            </a:pPr>
            <a:r>
              <a:rPr lang="zh-CN" altLang="en-US">
                <a:latin typeface="Calibri" panose="020F0502020204030204" charset="0"/>
                <a:ea typeface="宋体" panose="02010600030101010101" pitchFamily="2" charset="-122"/>
              </a:rPr>
              <a:t>计算</a:t>
            </a:r>
            <a:r>
              <a:rPr lang="en-US">
                <a:latin typeface="Calibri" panose="020F0502020204030204" charset="0"/>
              </a:rPr>
              <a:t> </a:t>
            </a:r>
            <a:r>
              <a:rPr lang="en-US" b="1">
                <a:latin typeface="Courier New" panose="02070309020205020404" charset="0"/>
              </a:rPr>
              <a:t>pgh + 4*(index+4*index)</a:t>
            </a:r>
          </a:p>
          <a:p>
            <a:endParaRPr lang="en-US" b="0" i="1">
              <a:latin typeface="Calibri" panose="020F0502020204030204" charset="0"/>
            </a:endParaRPr>
          </a:p>
          <a:p>
            <a:endParaRPr lang="en-US">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4994">
                                            <p:txEl>
                                              <p:pRg st="0" end="0"/>
                                            </p:txEl>
                                          </p:spTgt>
                                        </p:tgtEl>
                                        <p:attrNameLst>
                                          <p:attrName>style.visibility</p:attrName>
                                        </p:attrNameLst>
                                      </p:cBhvr>
                                      <p:to>
                                        <p:strVal val="visible"/>
                                      </p:to>
                                    </p:set>
                                    <p:animEffect transition="in" filter="wipe(down)">
                                      <p:cBhvr>
                                        <p:cTn id="7" dur="500"/>
                                        <p:tgtEl>
                                          <p:spTgt spid="849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4994">
                                            <p:txEl>
                                              <p:pRg st="1" end="1"/>
                                            </p:txEl>
                                          </p:spTgt>
                                        </p:tgtEl>
                                        <p:attrNameLst>
                                          <p:attrName>style.visibility</p:attrName>
                                        </p:attrNameLst>
                                      </p:cBhvr>
                                      <p:to>
                                        <p:strVal val="visible"/>
                                      </p:to>
                                    </p:set>
                                    <p:animEffect transition="in" filter="wipe(down)">
                                      <p:cBhvr>
                                        <p:cTn id="12" dur="500"/>
                                        <p:tgtEl>
                                          <p:spTgt spid="84994">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84994">
                                            <p:txEl>
                                              <p:pRg st="2" end="2"/>
                                            </p:txEl>
                                          </p:spTgt>
                                        </p:tgtEl>
                                        <p:attrNameLst>
                                          <p:attrName>style.visibility</p:attrName>
                                        </p:attrNameLst>
                                      </p:cBhvr>
                                      <p:to>
                                        <p:strVal val="visible"/>
                                      </p:to>
                                    </p:set>
                                    <p:animEffect transition="in" filter="wipe(down)">
                                      <p:cBhvr>
                                        <p:cTn id="15" dur="500"/>
                                        <p:tgtEl>
                                          <p:spTgt spid="8499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4994">
                                            <p:txEl>
                                              <p:pRg st="3" end="3"/>
                                            </p:txEl>
                                          </p:spTgt>
                                        </p:tgtEl>
                                        <p:attrNameLst>
                                          <p:attrName>style.visibility</p:attrName>
                                        </p:attrNameLst>
                                      </p:cBhvr>
                                      <p:to>
                                        <p:strVal val="visible"/>
                                      </p:to>
                                    </p:set>
                                    <p:animEffect transition="in" filter="wipe(down)">
                                      <p:cBhvr>
                                        <p:cTn id="20" dur="500"/>
                                        <p:tgtEl>
                                          <p:spTgt spid="8499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4994">
                                            <p:txEl>
                                              <p:pRg st="4" end="4"/>
                                            </p:txEl>
                                          </p:spTgt>
                                        </p:tgtEl>
                                        <p:attrNameLst>
                                          <p:attrName>style.visibility</p:attrName>
                                        </p:attrNameLst>
                                      </p:cBhvr>
                                      <p:to>
                                        <p:strVal val="visible"/>
                                      </p:to>
                                    </p:set>
                                    <p:animEffect transition="in" filter="wipe(down)">
                                      <p:cBhvr>
                                        <p:cTn id="25" dur="500"/>
                                        <p:tgtEl>
                                          <p:spTgt spid="84994">
                                            <p:txEl>
                                              <p:pRg st="4" end="4"/>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84994">
                                            <p:txEl>
                                              <p:pRg st="5" end="5"/>
                                            </p:txEl>
                                          </p:spTgt>
                                        </p:tgtEl>
                                        <p:attrNameLst>
                                          <p:attrName>style.visibility</p:attrName>
                                        </p:attrNameLst>
                                      </p:cBhvr>
                                      <p:to>
                                        <p:strVal val="visible"/>
                                      </p:to>
                                    </p:set>
                                    <p:animEffect transition="in" filter="wipe(down)">
                                      <p:cBhvr>
                                        <p:cTn id="28" dur="500"/>
                                        <p:tgtEl>
                                          <p:spTgt spid="849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3854450"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嵌套数组行访问</a:t>
            </a:r>
            <a:endParaRPr lang="zh-CN" sz="2800"/>
          </a:p>
        </p:txBody>
      </p:sp>
      <p:sp>
        <p:nvSpPr>
          <p:cNvPr id="310276" name="Rectangle 4"/>
          <p:cNvSpPr>
            <a:spLocks noGrp="1" noChangeArrowheads="1"/>
          </p:cNvSpPr>
          <p:nvPr/>
        </p:nvSpPr>
        <p:spPr>
          <a:xfrm>
            <a:off x="442913" y="1214120"/>
            <a:ext cx="7786687" cy="14509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1F4E79"/>
              </a:buClr>
            </a:pPr>
            <a:r>
              <a:rPr lang="zh-CN" dirty="0">
                <a:latin typeface="Calibri" panose="020F0502020204030204" charset="0"/>
                <a:ea typeface="宋体" panose="02010600030101010101" pitchFamily="2" charset="-122"/>
              </a:rPr>
              <a:t>数组元素</a:t>
            </a:r>
            <a:r>
              <a:rPr lang="en-US" dirty="0">
                <a:latin typeface="Calibri" panose="020F0502020204030204" charset="0"/>
              </a:rPr>
              <a:t> </a:t>
            </a:r>
            <a:endParaRPr lang="en-US" dirty="0">
              <a:latin typeface="Courier New" panose="02070309020205020404" charset="0"/>
            </a:endParaRPr>
          </a:p>
          <a:p>
            <a:pPr lvl="1"/>
            <a:r>
              <a:rPr lang="en-US" dirty="0">
                <a:latin typeface="Calibri" panose="020F0502020204030204" charset="0"/>
              </a:rPr>
              <a:t> </a:t>
            </a:r>
            <a:r>
              <a:rPr lang="en-US" b="1" dirty="0">
                <a:latin typeface="Courier New" panose="02070309020205020404" charset="0"/>
              </a:rPr>
              <a:t>A[</a:t>
            </a:r>
            <a:r>
              <a:rPr lang="en-US" b="1" dirty="0" err="1">
                <a:latin typeface="Courier New" panose="02070309020205020404" charset="0"/>
              </a:rPr>
              <a:t>i</a:t>
            </a:r>
            <a:r>
              <a:rPr lang="en-US" b="1" dirty="0">
                <a:latin typeface="Courier New" panose="02070309020205020404" charset="0"/>
              </a:rPr>
              <a:t>][j]</a:t>
            </a:r>
            <a:r>
              <a:rPr lang="en-US" b="1" dirty="0">
                <a:latin typeface="Calibri" panose="020F0502020204030204" charset="0"/>
              </a:rPr>
              <a:t> </a:t>
            </a:r>
            <a:r>
              <a:rPr lang="zh-CN" altLang="en-US" b="1" dirty="0">
                <a:latin typeface="Calibri" panose="020F0502020204030204" charset="0"/>
                <a:ea typeface="宋体" panose="02010600030101010101" pitchFamily="2" charset="-122"/>
              </a:rPr>
              <a:t>是</a:t>
            </a:r>
            <a:r>
              <a:rPr lang="en-US" altLang="zh-CN" b="1" dirty="0">
                <a:latin typeface="Calibri" panose="020F0502020204030204" charset="0"/>
                <a:ea typeface="宋体" panose="02010600030101010101" pitchFamily="2" charset="-122"/>
              </a:rPr>
              <a:t>T</a:t>
            </a:r>
            <a:r>
              <a:rPr lang="zh-CN" altLang="en-US" b="1" dirty="0">
                <a:latin typeface="Calibri" panose="020F0502020204030204" charset="0"/>
                <a:ea typeface="宋体" panose="02010600030101010101" pitchFamily="2" charset="-122"/>
              </a:rPr>
              <a:t>类型的元素</a:t>
            </a:r>
            <a:r>
              <a:rPr lang="en-US" i="1" dirty="0">
                <a:latin typeface="Calibri" panose="020F0502020204030204" charset="0"/>
              </a:rPr>
              <a:t>, </a:t>
            </a:r>
            <a:r>
              <a:rPr lang="zh-CN" altLang="en-US" i="1" dirty="0">
                <a:latin typeface="Calibri" panose="020F0502020204030204" charset="0"/>
                <a:ea typeface="宋体" panose="02010600030101010101" pitchFamily="2" charset="-122"/>
              </a:rPr>
              <a:t>它需要</a:t>
            </a:r>
            <a:r>
              <a:rPr lang="en-US" dirty="0">
                <a:latin typeface="Calibri" panose="020F0502020204030204" charset="0"/>
              </a:rPr>
              <a:t> </a:t>
            </a:r>
            <a:r>
              <a:rPr lang="en-US" i="1" dirty="0">
                <a:latin typeface="Calibri" panose="020F0502020204030204" charset="0"/>
              </a:rPr>
              <a:t>K</a:t>
            </a:r>
            <a:r>
              <a:rPr lang="en-US" dirty="0">
                <a:latin typeface="Calibri" panose="020F0502020204030204" charset="0"/>
              </a:rPr>
              <a:t> </a:t>
            </a:r>
            <a:r>
              <a:rPr lang="zh-CN" altLang="en-US" dirty="0">
                <a:latin typeface="Calibri" panose="020F0502020204030204" charset="0"/>
                <a:ea typeface="宋体" panose="02010600030101010101" pitchFamily="2" charset="-122"/>
              </a:rPr>
              <a:t>字节</a:t>
            </a:r>
            <a:endParaRPr lang="en-US" dirty="0">
              <a:latin typeface="Courier New" panose="02070309020205020404" charset="0"/>
            </a:endParaRPr>
          </a:p>
          <a:p>
            <a:pPr lvl="1"/>
            <a:r>
              <a:rPr lang="zh-CN" altLang="en-US" dirty="0">
                <a:latin typeface="Calibri" panose="020F0502020204030204" charset="0"/>
                <a:ea typeface="宋体" panose="02010600030101010101" pitchFamily="2" charset="-122"/>
              </a:rPr>
              <a:t>地址</a:t>
            </a:r>
            <a:r>
              <a:rPr lang="en-US" dirty="0">
                <a:latin typeface="Calibri" panose="020F0502020204030204" charset="0"/>
              </a:rPr>
              <a:t>  </a:t>
            </a:r>
            <a:r>
              <a:rPr lang="en-US" b="1" dirty="0">
                <a:latin typeface="Courier New" panose="02070309020205020404" charset="0"/>
              </a:rPr>
              <a:t>A +</a:t>
            </a:r>
            <a:r>
              <a:rPr lang="en-US" dirty="0">
                <a:latin typeface="Courier New" panose="02070309020205020404" charset="0"/>
              </a:rPr>
              <a:t> </a:t>
            </a:r>
            <a:r>
              <a:rPr lang="en-US" i="1" dirty="0" err="1">
                <a:latin typeface="Calibri" panose="020F0502020204030204" charset="0"/>
              </a:rPr>
              <a:t>i</a:t>
            </a:r>
            <a:r>
              <a:rPr lang="en-US" i="1" dirty="0">
                <a:latin typeface="Calibri" panose="020F0502020204030204" charset="0"/>
              </a:rPr>
              <a:t> </a:t>
            </a:r>
            <a:r>
              <a:rPr lang="en-US" dirty="0">
                <a:latin typeface="Calibri" panose="020F0502020204030204" charset="0"/>
              </a:rPr>
              <a:t>* (</a:t>
            </a:r>
            <a:r>
              <a:rPr lang="en-US" i="1" dirty="0">
                <a:latin typeface="Calibri" panose="020F0502020204030204" charset="0"/>
              </a:rPr>
              <a:t>C </a:t>
            </a:r>
            <a:r>
              <a:rPr lang="en-US" dirty="0">
                <a:latin typeface="Calibri" panose="020F0502020204030204" charset="0"/>
              </a:rPr>
              <a:t>* </a:t>
            </a:r>
            <a:r>
              <a:rPr lang="en-US" i="1" dirty="0">
                <a:latin typeface="Calibri" panose="020F0502020204030204" charset="0"/>
              </a:rPr>
              <a:t>K</a:t>
            </a:r>
            <a:r>
              <a:rPr lang="en-US" dirty="0">
                <a:latin typeface="Calibri" panose="020F0502020204030204" charset="0"/>
              </a:rPr>
              <a:t>)</a:t>
            </a:r>
            <a:r>
              <a:rPr lang="en-US" i="1" dirty="0">
                <a:latin typeface="Calibri" panose="020F0502020204030204" charset="0"/>
              </a:rPr>
              <a:t> </a:t>
            </a:r>
            <a:r>
              <a:rPr lang="en-US" dirty="0">
                <a:latin typeface="Calibri" panose="020F0502020204030204" charset="0"/>
              </a:rPr>
              <a:t>+  </a:t>
            </a:r>
            <a:r>
              <a:rPr lang="en-US" i="1" dirty="0">
                <a:latin typeface="Calibri" panose="020F0502020204030204" charset="0"/>
              </a:rPr>
              <a:t>j</a:t>
            </a:r>
            <a:r>
              <a:rPr lang="en-US" dirty="0">
                <a:latin typeface="Calibri" panose="020F0502020204030204" charset="0"/>
              </a:rPr>
              <a:t> * </a:t>
            </a:r>
            <a:r>
              <a:rPr lang="en-US" i="1" dirty="0">
                <a:latin typeface="Calibri" panose="020F0502020204030204" charset="0"/>
              </a:rPr>
              <a:t>K = </a:t>
            </a:r>
            <a:r>
              <a:rPr lang="pl-PL" i="1" dirty="0">
                <a:latin typeface="Calibri" panose="020F0502020204030204" charset="0"/>
              </a:rPr>
              <a:t>A + </a:t>
            </a:r>
            <a:r>
              <a:rPr lang="pl-PL" dirty="0">
                <a:latin typeface="Calibri" panose="020F0502020204030204" charset="0"/>
              </a:rPr>
              <a:t>(</a:t>
            </a:r>
            <a:r>
              <a:rPr lang="pl-PL" i="1" dirty="0">
                <a:latin typeface="Calibri" panose="020F0502020204030204" charset="0"/>
              </a:rPr>
              <a:t>i * C +  j</a:t>
            </a:r>
            <a:r>
              <a:rPr lang="en-US" dirty="0">
                <a:latin typeface="Calibri" panose="020F0502020204030204" charset="0"/>
              </a:rPr>
              <a:t>)</a:t>
            </a:r>
            <a:r>
              <a:rPr lang="pl-PL" i="1" dirty="0">
                <a:latin typeface="Calibri" panose="020F0502020204030204" charset="0"/>
              </a:rPr>
              <a:t>* K</a:t>
            </a:r>
            <a:endParaRPr lang="en-US" i="1" dirty="0">
              <a:latin typeface="Calibri" panose="020F0502020204030204" charset="0"/>
            </a:endParaRPr>
          </a:p>
        </p:txBody>
      </p:sp>
      <p:sp>
        <p:nvSpPr>
          <p:cNvPr id="42" name="Rectangle 6"/>
          <p:cNvSpPr>
            <a:spLocks noGrp="1" noChangeArrowheads="1"/>
          </p:cNvSpPr>
          <p:nvPr/>
        </p:nvSpPr>
        <p:spPr>
          <a:xfrm>
            <a:off x="8618538" y="6088063"/>
            <a:ext cx="492125" cy="228600"/>
          </a:xfrm>
          <a:prstGeom prst="rect">
            <a:avLst/>
          </a:prstGeom>
          <a:noFill/>
          <a:ln w="9525">
            <a:noFill/>
            <a:miter lim="800000"/>
          </a:ln>
        </p:spPr>
        <p:txBody>
          <a:bodyPr vert="horz" wrap="square" lIns="91440" tIns="45720" rIns="91440" bIns="45720" numCol="1" anchor="t" anchorCtr="0" compatLnSpc="1"/>
          <a:lstStyle>
            <a:defPPr>
              <a:defRPr lang="en-US"/>
            </a:defPPr>
            <a:lvl1pPr marL="0" algn="r" defTabSz="914400" rtl="0" eaLnBrk="1" latinLnBrk="0" hangingPunct="1">
              <a:defRPr sz="1400" kern="1200">
                <a:solidFill>
                  <a:schemeClr val="bg1"/>
                </a:solidFill>
                <a:latin typeface="Arial Narrow" panose="020B0606020202030204" pitchFamily="34" charset="0"/>
                <a:ea typeface="MS PGothic" panose="020B0600070205080204" pitchFamily="-96" charset="-128"/>
                <a:cs typeface="MS PGothic" panose="020B0600070205080204" pitchFamily="-96" charset="-12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47BEB56-3624-457F-8C66-182F72039BA1}" type="slidenum">
              <a:rPr lang="en-US"/>
              <a:pPr>
                <a:defRPr/>
              </a:pPr>
              <a:t>178</a:t>
            </a:fld>
            <a:endParaRPr lang="en-US"/>
          </a:p>
        </p:txBody>
      </p:sp>
      <p:sp>
        <p:nvSpPr>
          <p:cNvPr id="87041" name="Rectangle 2"/>
          <p:cNvSpPr>
            <a:spLocks noChangeArrowheads="1"/>
          </p:cNvSpPr>
          <p:nvPr/>
        </p:nvSpPr>
        <p:spPr bwMode="auto">
          <a:xfrm>
            <a:off x="5791200" y="3998913"/>
            <a:ext cx="990600" cy="990600"/>
          </a:xfrm>
          <a:prstGeom prst="rect">
            <a:avLst/>
          </a:prstGeom>
          <a:solidFill>
            <a:schemeClr val="bg1"/>
          </a:solidFill>
          <a:ln w="25400">
            <a:noFill/>
            <a:miter lim="800000"/>
          </a:ln>
        </p:spPr>
        <p:txBody>
          <a:bodyPr wrap="none" anchor="ctr"/>
          <a:lstStyle/>
          <a:p>
            <a:pPr eaLnBrk="0" hangingPunct="0"/>
            <a:r>
              <a:rPr lang="en-US" b="0">
                <a:latin typeface="Calibri" panose="020F0502020204030204" charset="0"/>
              </a:rPr>
              <a:t>•  •  •</a:t>
            </a:r>
          </a:p>
        </p:txBody>
      </p:sp>
      <p:grpSp>
        <p:nvGrpSpPr>
          <p:cNvPr id="87044" name="Group 5"/>
          <p:cNvGrpSpPr/>
          <p:nvPr/>
        </p:nvGrpSpPr>
        <p:grpSpPr bwMode="auto">
          <a:xfrm>
            <a:off x="3657600" y="3465513"/>
            <a:ext cx="2133600" cy="1524000"/>
            <a:chOff x="1680" y="2064"/>
            <a:chExt cx="1344" cy="960"/>
          </a:xfrm>
        </p:grpSpPr>
        <p:grpSp>
          <p:nvGrpSpPr>
            <p:cNvPr id="87073" name="Group 6"/>
            <p:cNvGrpSpPr/>
            <p:nvPr/>
          </p:nvGrpSpPr>
          <p:grpSpPr bwMode="auto">
            <a:xfrm>
              <a:off x="1680" y="2400"/>
              <a:ext cx="1344" cy="624"/>
              <a:chOff x="1488" y="3504"/>
              <a:chExt cx="1344" cy="624"/>
            </a:xfrm>
          </p:grpSpPr>
          <p:sp>
            <p:nvSpPr>
              <p:cNvPr id="310281" name="Rectangle 9"/>
              <p:cNvSpPr>
                <a:spLocks noChangeArrowheads="1"/>
              </p:cNvSpPr>
              <p:nvPr/>
            </p:nvSpPr>
            <p:spPr bwMode="auto">
              <a:xfrm>
                <a:off x="1488" y="3504"/>
                <a:ext cx="1344" cy="624"/>
              </a:xfrm>
              <a:prstGeom prst="rect">
                <a:avLst/>
              </a:prstGeom>
              <a:solidFill>
                <a:schemeClr val="accent2">
                  <a:lumMod val="20000"/>
                  <a:lumOff val="80000"/>
                </a:schemeClr>
              </a:solidFill>
              <a:ln w="28575">
                <a:solidFill>
                  <a:schemeClr val="tx1"/>
                </a:solidFill>
                <a:miter lim="800000"/>
              </a:ln>
              <a:effectLst/>
            </p:spPr>
            <p:txBody>
              <a:bodyPr wrap="none" anchor="ctr"/>
              <a:lstStyle/>
              <a:p>
                <a:pPr eaLnBrk="0" hangingPunct="0">
                  <a:defRPr/>
                </a:pPr>
                <a:r>
                  <a:rPr lang="en-US" sz="1600" b="0" dirty="0">
                    <a:latin typeface="Calibri" panose="020F0502020204030204" charset="0"/>
                    <a:ea typeface="+mn-ea"/>
                    <a:cs typeface="+mn-cs"/>
                  </a:rPr>
                  <a:t> • • •                      • • •</a:t>
                </a:r>
              </a:p>
            </p:txBody>
          </p:sp>
          <p:sp>
            <p:nvSpPr>
              <p:cNvPr id="310279" name="Rectangle 7"/>
              <p:cNvSpPr>
                <a:spLocks noChangeArrowheads="1"/>
              </p:cNvSpPr>
              <p:nvPr/>
            </p:nvSpPr>
            <p:spPr bwMode="auto">
              <a:xfrm>
                <a:off x="1920" y="3504"/>
                <a:ext cx="384" cy="624"/>
              </a:xfrm>
              <a:prstGeom prst="rect">
                <a:avLst/>
              </a:prstGeom>
              <a:solidFill>
                <a:schemeClr val="accent2">
                  <a:lumMod val="20000"/>
                  <a:lumOff val="80000"/>
                </a:schemeClr>
              </a:solidFill>
              <a:ln w="12700">
                <a:solidFill>
                  <a:schemeClr val="tx1"/>
                </a:solidFill>
                <a:miter lim="800000"/>
              </a:ln>
              <a:effectLst/>
            </p:spPr>
            <p:txBody>
              <a:bodyPr wrap="none" anchor="ctr"/>
              <a:lstStyle/>
              <a:p>
                <a:pPr algn="ctr" eaLnBrk="0" hangingPunct="0">
                  <a:defRPr/>
                </a:pPr>
                <a:r>
                  <a:rPr lang="en-US" sz="1600" dirty="0">
                    <a:latin typeface="Courier New" panose="02070309020205020404" charset="0"/>
                    <a:ea typeface="+mn-ea"/>
                    <a:cs typeface="+mn-cs"/>
                  </a:rPr>
                  <a:t>A</a:t>
                </a:r>
              </a:p>
              <a:p>
                <a:pPr algn="ctr" eaLnBrk="0" hangingPunct="0">
                  <a:defRPr/>
                </a:pPr>
                <a:r>
                  <a:rPr lang="en-US" sz="1600" dirty="0">
                    <a:latin typeface="Courier New" panose="02070309020205020404" charset="0"/>
                    <a:ea typeface="+mn-ea"/>
                    <a:cs typeface="+mn-cs"/>
                  </a:rPr>
                  <a:t>[</a:t>
                </a:r>
                <a:r>
                  <a:rPr lang="en-US" sz="1600" dirty="0" err="1">
                    <a:latin typeface="Courier New" panose="02070309020205020404" charset="0"/>
                    <a:ea typeface="+mn-ea"/>
                    <a:cs typeface="+mn-cs"/>
                  </a:rPr>
                  <a:t>i</a:t>
                </a:r>
                <a:r>
                  <a:rPr lang="en-US" sz="1600" dirty="0">
                    <a:latin typeface="Courier New" panose="02070309020205020404" charset="0"/>
                    <a:ea typeface="+mn-ea"/>
                    <a:cs typeface="+mn-cs"/>
                  </a:rPr>
                  <a:t>]</a:t>
                </a:r>
              </a:p>
              <a:p>
                <a:pPr algn="ctr" eaLnBrk="0" hangingPunct="0">
                  <a:defRPr/>
                </a:pPr>
                <a:r>
                  <a:rPr lang="en-US" sz="1600" dirty="0">
                    <a:latin typeface="Courier New" panose="02070309020205020404" charset="0"/>
                    <a:ea typeface="+mn-ea"/>
                    <a:cs typeface="+mn-cs"/>
                  </a:rPr>
                  <a:t>[j]</a:t>
                </a:r>
              </a:p>
            </p:txBody>
          </p:sp>
        </p:grpSp>
        <p:sp>
          <p:nvSpPr>
            <p:cNvPr id="87074" name="Line 10"/>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sp>
          <p:nvSpPr>
            <p:cNvPr id="87075" name="Line 11"/>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sp>
          <p:nvSpPr>
            <p:cNvPr id="87076" name="Line 12"/>
            <p:cNvSpPr>
              <a:spLocks noChangeShapeType="1"/>
            </p:cNvSpPr>
            <p:nvPr/>
          </p:nvSpPr>
          <p:spPr bwMode="auto">
            <a:xfrm>
              <a:off x="3024" y="2160"/>
              <a:ext cx="0" cy="144"/>
            </a:xfrm>
            <a:prstGeom prst="line">
              <a:avLst/>
            </a:prstGeom>
            <a:noFill/>
            <a:ln w="25400">
              <a:solidFill>
                <a:schemeClr val="tx1"/>
              </a:solidFill>
              <a:round/>
            </a:ln>
          </p:spPr>
          <p:txBody>
            <a:bodyPr wrap="none" anchor="ctr"/>
            <a:lstStyle/>
            <a:p>
              <a:endParaRPr lang="en-US"/>
            </a:p>
          </p:txBody>
        </p:sp>
        <p:sp>
          <p:nvSpPr>
            <p:cNvPr id="87077" name="Line 13"/>
            <p:cNvSpPr>
              <a:spLocks noChangeShapeType="1"/>
            </p:cNvSpPr>
            <p:nvPr/>
          </p:nvSpPr>
          <p:spPr bwMode="auto">
            <a:xfrm>
              <a:off x="1680"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7078" name="Rectangle 14"/>
            <p:cNvSpPr>
              <a:spLocks noChangeArrowheads="1"/>
            </p:cNvSpPr>
            <p:nvPr/>
          </p:nvSpPr>
          <p:spPr bwMode="auto">
            <a:xfrm>
              <a:off x="2112"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A[i]</a:t>
              </a:r>
              <a:endParaRPr lang="en-US" sz="1600" b="0">
                <a:latin typeface="Calibri" panose="020F0502020204030204" charset="0"/>
              </a:endParaRPr>
            </a:p>
          </p:txBody>
        </p:sp>
      </p:grpSp>
      <p:grpSp>
        <p:nvGrpSpPr>
          <p:cNvPr id="87045" name="Group 15"/>
          <p:cNvGrpSpPr/>
          <p:nvPr/>
        </p:nvGrpSpPr>
        <p:grpSpPr bwMode="auto">
          <a:xfrm>
            <a:off x="6705600" y="3465513"/>
            <a:ext cx="2133600" cy="1524000"/>
            <a:chOff x="4176" y="2064"/>
            <a:chExt cx="1344" cy="960"/>
          </a:xfrm>
        </p:grpSpPr>
        <p:grpSp>
          <p:nvGrpSpPr>
            <p:cNvPr id="87065" name="Group 16"/>
            <p:cNvGrpSpPr/>
            <p:nvPr/>
          </p:nvGrpSpPr>
          <p:grpSpPr bwMode="auto">
            <a:xfrm>
              <a:off x="4176" y="2400"/>
              <a:ext cx="1344" cy="624"/>
              <a:chOff x="1488" y="3504"/>
              <a:chExt cx="1344" cy="624"/>
            </a:xfrm>
          </p:grpSpPr>
          <p:sp>
            <p:nvSpPr>
              <p:cNvPr id="87070" name="Rectangle 19"/>
              <p:cNvSpPr>
                <a:spLocks noChangeArrowheads="1"/>
              </p:cNvSpPr>
              <p:nvPr/>
            </p:nvSpPr>
            <p:spPr bwMode="auto">
              <a:xfrm>
                <a:off x="1488" y="3504"/>
                <a:ext cx="1344" cy="624"/>
              </a:xfrm>
              <a:prstGeom prst="rect">
                <a:avLst/>
              </a:prstGeom>
              <a:solidFill>
                <a:srgbClr val="D5F1CF"/>
              </a:solidFill>
              <a:ln w="28575">
                <a:solidFill>
                  <a:schemeClr val="tx1"/>
                </a:solidFill>
                <a:miter lim="800000"/>
              </a:ln>
            </p:spPr>
            <p:txBody>
              <a:bodyPr wrap="none" anchor="ctr"/>
              <a:lstStyle/>
              <a:p>
                <a:pPr algn="ctr" eaLnBrk="0" hangingPunct="0"/>
                <a:r>
                  <a:rPr lang="en-US" sz="1600" b="0">
                    <a:latin typeface="Calibri" panose="020F0502020204030204" charset="0"/>
                  </a:rPr>
                  <a:t>• • •</a:t>
                </a:r>
              </a:p>
            </p:txBody>
          </p:sp>
          <p:sp>
            <p:nvSpPr>
              <p:cNvPr id="87071" name="Rectangle 17"/>
              <p:cNvSpPr>
                <a:spLocks noChangeArrowheads="1"/>
              </p:cNvSpPr>
              <p:nvPr/>
            </p:nvSpPr>
            <p:spPr bwMode="auto">
              <a:xfrm>
                <a:off x="148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[0]</a:t>
                </a:r>
              </a:p>
            </p:txBody>
          </p:sp>
          <p:sp>
            <p:nvSpPr>
              <p:cNvPr id="87072" name="Rectangle 18"/>
              <p:cNvSpPr>
                <a:spLocks noChangeArrowheads="1"/>
              </p:cNvSpPr>
              <p:nvPr/>
            </p:nvSpPr>
            <p:spPr bwMode="auto">
              <a:xfrm>
                <a:off x="244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[C-1]</a:t>
                </a:r>
              </a:p>
            </p:txBody>
          </p:sp>
        </p:grpSp>
        <p:sp>
          <p:nvSpPr>
            <p:cNvPr id="87066" name="Line 20"/>
            <p:cNvSpPr>
              <a:spLocks noChangeShapeType="1"/>
            </p:cNvSpPr>
            <p:nvPr/>
          </p:nvSpPr>
          <p:spPr bwMode="auto">
            <a:xfrm>
              <a:off x="4176" y="2160"/>
              <a:ext cx="0" cy="144"/>
            </a:xfrm>
            <a:prstGeom prst="line">
              <a:avLst/>
            </a:prstGeom>
            <a:noFill/>
            <a:ln w="25400">
              <a:solidFill>
                <a:schemeClr val="tx1"/>
              </a:solidFill>
              <a:round/>
            </a:ln>
          </p:spPr>
          <p:txBody>
            <a:bodyPr wrap="none" anchor="ctr"/>
            <a:lstStyle/>
            <a:p>
              <a:endParaRPr lang="en-US"/>
            </a:p>
          </p:txBody>
        </p:sp>
        <p:sp>
          <p:nvSpPr>
            <p:cNvPr id="87067" name="Line 21"/>
            <p:cNvSpPr>
              <a:spLocks noChangeShapeType="1"/>
            </p:cNvSpPr>
            <p:nvPr/>
          </p:nvSpPr>
          <p:spPr bwMode="auto">
            <a:xfrm>
              <a:off x="5520" y="2160"/>
              <a:ext cx="0" cy="144"/>
            </a:xfrm>
            <a:prstGeom prst="line">
              <a:avLst/>
            </a:prstGeom>
            <a:noFill/>
            <a:ln w="25400">
              <a:solidFill>
                <a:schemeClr val="tx1"/>
              </a:solidFill>
              <a:round/>
            </a:ln>
          </p:spPr>
          <p:txBody>
            <a:bodyPr wrap="none" anchor="ctr"/>
            <a:lstStyle/>
            <a:p>
              <a:endParaRPr lang="en-US"/>
            </a:p>
          </p:txBody>
        </p:sp>
        <p:sp>
          <p:nvSpPr>
            <p:cNvPr id="87068" name="Line 22"/>
            <p:cNvSpPr>
              <a:spLocks noChangeShapeType="1"/>
            </p:cNvSpPr>
            <p:nvPr/>
          </p:nvSpPr>
          <p:spPr bwMode="auto">
            <a:xfrm>
              <a:off x="4176"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7069" name="Rectangle 23"/>
            <p:cNvSpPr>
              <a:spLocks noChangeArrowheads="1"/>
            </p:cNvSpPr>
            <p:nvPr/>
          </p:nvSpPr>
          <p:spPr bwMode="auto">
            <a:xfrm>
              <a:off x="4608"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A[R-1]</a:t>
              </a:r>
              <a:endParaRPr lang="en-US" sz="1600" b="0">
                <a:latin typeface="Calibri" panose="020F0502020204030204" charset="0"/>
              </a:endParaRPr>
            </a:p>
          </p:txBody>
        </p:sp>
      </p:grpSp>
      <p:sp>
        <p:nvSpPr>
          <p:cNvPr id="87046" name="Rectangle 24"/>
          <p:cNvSpPr>
            <a:spLocks noChangeArrowheads="1"/>
          </p:cNvSpPr>
          <p:nvPr/>
        </p:nvSpPr>
        <p:spPr bwMode="auto">
          <a:xfrm>
            <a:off x="2667000" y="3998913"/>
            <a:ext cx="990600" cy="990600"/>
          </a:xfrm>
          <a:prstGeom prst="rect">
            <a:avLst/>
          </a:prstGeom>
          <a:solidFill>
            <a:schemeClr val="bg1"/>
          </a:solidFill>
          <a:ln w="25400">
            <a:noFill/>
            <a:miter lim="800000"/>
          </a:ln>
        </p:spPr>
        <p:txBody>
          <a:bodyPr wrap="none" anchor="ctr"/>
          <a:lstStyle/>
          <a:p>
            <a:pPr eaLnBrk="0" hangingPunct="0"/>
            <a:r>
              <a:rPr lang="en-US" b="0">
                <a:latin typeface="Calibri" panose="020F0502020204030204" charset="0"/>
              </a:rPr>
              <a:t>•  •  •</a:t>
            </a:r>
          </a:p>
        </p:txBody>
      </p:sp>
      <p:sp>
        <p:nvSpPr>
          <p:cNvPr id="87047" name="Text Box 25"/>
          <p:cNvSpPr txBox="1">
            <a:spLocks noChangeArrowheads="1"/>
          </p:cNvSpPr>
          <p:nvPr/>
        </p:nvSpPr>
        <p:spPr bwMode="auto">
          <a:xfrm>
            <a:off x="331788" y="5216525"/>
            <a:ext cx="396875"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a:t>
            </a:r>
          </a:p>
        </p:txBody>
      </p:sp>
      <p:sp>
        <p:nvSpPr>
          <p:cNvPr id="87048" name="Line 26"/>
          <p:cNvSpPr>
            <a:spLocks noChangeShapeType="1"/>
          </p:cNvSpPr>
          <p:nvPr/>
        </p:nvSpPr>
        <p:spPr bwMode="auto">
          <a:xfrm flipV="1">
            <a:off x="533400" y="4989513"/>
            <a:ext cx="0" cy="228600"/>
          </a:xfrm>
          <a:prstGeom prst="line">
            <a:avLst/>
          </a:prstGeom>
          <a:noFill/>
          <a:ln w="25400">
            <a:solidFill>
              <a:schemeClr val="tx1"/>
            </a:solidFill>
            <a:round/>
            <a:tailEnd type="triangle" w="med" len="sm"/>
          </a:ln>
        </p:spPr>
        <p:txBody>
          <a:bodyPr wrap="none" anchor="ctr"/>
          <a:lstStyle/>
          <a:p>
            <a:endParaRPr lang="en-US"/>
          </a:p>
        </p:txBody>
      </p:sp>
      <p:sp>
        <p:nvSpPr>
          <p:cNvPr id="87049" name="Line 27"/>
          <p:cNvSpPr>
            <a:spLocks noChangeShapeType="1"/>
          </p:cNvSpPr>
          <p:nvPr/>
        </p:nvSpPr>
        <p:spPr bwMode="auto">
          <a:xfrm flipV="1">
            <a:off x="3657600" y="4989513"/>
            <a:ext cx="0" cy="228600"/>
          </a:xfrm>
          <a:prstGeom prst="line">
            <a:avLst/>
          </a:prstGeom>
          <a:noFill/>
          <a:ln w="25400">
            <a:solidFill>
              <a:schemeClr val="tx1"/>
            </a:solidFill>
            <a:round/>
            <a:tailEnd type="triangle" w="med" len="sm"/>
          </a:ln>
        </p:spPr>
        <p:txBody>
          <a:bodyPr wrap="none" anchor="ctr"/>
          <a:lstStyle/>
          <a:p>
            <a:endParaRPr lang="en-US"/>
          </a:p>
        </p:txBody>
      </p:sp>
      <p:grpSp>
        <p:nvGrpSpPr>
          <p:cNvPr id="87050" name="Group 28"/>
          <p:cNvGrpSpPr/>
          <p:nvPr/>
        </p:nvGrpSpPr>
        <p:grpSpPr bwMode="auto">
          <a:xfrm>
            <a:off x="533400" y="3465513"/>
            <a:ext cx="2133600" cy="1524000"/>
            <a:chOff x="336" y="2064"/>
            <a:chExt cx="1344" cy="960"/>
          </a:xfrm>
        </p:grpSpPr>
        <p:grpSp>
          <p:nvGrpSpPr>
            <p:cNvPr id="87057" name="Group 29"/>
            <p:cNvGrpSpPr/>
            <p:nvPr/>
          </p:nvGrpSpPr>
          <p:grpSpPr bwMode="auto">
            <a:xfrm>
              <a:off x="336" y="2400"/>
              <a:ext cx="1344" cy="624"/>
              <a:chOff x="1488" y="3504"/>
              <a:chExt cx="1344" cy="624"/>
            </a:xfrm>
          </p:grpSpPr>
          <p:sp>
            <p:nvSpPr>
              <p:cNvPr id="87062" name="Rectangle 32"/>
              <p:cNvSpPr>
                <a:spLocks noChangeArrowheads="1"/>
              </p:cNvSpPr>
              <p:nvPr/>
            </p:nvSpPr>
            <p:spPr bwMode="auto">
              <a:xfrm>
                <a:off x="1488" y="3504"/>
                <a:ext cx="1344" cy="624"/>
              </a:xfrm>
              <a:prstGeom prst="rect">
                <a:avLst/>
              </a:prstGeom>
              <a:solidFill>
                <a:srgbClr val="F1C7C7"/>
              </a:solidFill>
              <a:ln w="28575">
                <a:solidFill>
                  <a:schemeClr val="tx1"/>
                </a:solidFill>
                <a:miter lim="800000"/>
              </a:ln>
            </p:spPr>
            <p:txBody>
              <a:bodyPr wrap="none" anchor="ctr"/>
              <a:lstStyle/>
              <a:p>
                <a:pPr algn="ctr" eaLnBrk="0" hangingPunct="0"/>
                <a:r>
                  <a:rPr lang="en-US" sz="1600" b="0">
                    <a:latin typeface="Calibri" panose="020F0502020204030204" charset="0"/>
                  </a:rPr>
                  <a:t>• • •</a:t>
                </a:r>
              </a:p>
            </p:txBody>
          </p:sp>
          <p:sp>
            <p:nvSpPr>
              <p:cNvPr id="87063" name="Rectangle 30"/>
              <p:cNvSpPr>
                <a:spLocks noChangeArrowheads="1"/>
              </p:cNvSpPr>
              <p:nvPr/>
            </p:nvSpPr>
            <p:spPr bwMode="auto">
              <a:xfrm>
                <a:off x="148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[0]</a:t>
                </a:r>
              </a:p>
            </p:txBody>
          </p:sp>
          <p:sp>
            <p:nvSpPr>
              <p:cNvPr id="87064" name="Rectangle 31"/>
              <p:cNvSpPr>
                <a:spLocks noChangeArrowheads="1"/>
              </p:cNvSpPr>
              <p:nvPr/>
            </p:nvSpPr>
            <p:spPr bwMode="auto">
              <a:xfrm>
                <a:off x="244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[C-1]</a:t>
                </a:r>
              </a:p>
            </p:txBody>
          </p:sp>
        </p:grpSp>
        <p:sp>
          <p:nvSpPr>
            <p:cNvPr id="87058" name="Line 33"/>
            <p:cNvSpPr>
              <a:spLocks noChangeShapeType="1"/>
            </p:cNvSpPr>
            <p:nvPr/>
          </p:nvSpPr>
          <p:spPr bwMode="auto">
            <a:xfrm>
              <a:off x="336" y="2160"/>
              <a:ext cx="0" cy="144"/>
            </a:xfrm>
            <a:prstGeom prst="line">
              <a:avLst/>
            </a:prstGeom>
            <a:noFill/>
            <a:ln w="25400">
              <a:solidFill>
                <a:schemeClr val="tx1"/>
              </a:solidFill>
              <a:round/>
            </a:ln>
          </p:spPr>
          <p:txBody>
            <a:bodyPr wrap="none" anchor="ctr"/>
            <a:lstStyle/>
            <a:p>
              <a:endParaRPr lang="en-US"/>
            </a:p>
          </p:txBody>
        </p:sp>
        <p:sp>
          <p:nvSpPr>
            <p:cNvPr id="87059" name="Line 34"/>
            <p:cNvSpPr>
              <a:spLocks noChangeShapeType="1"/>
            </p:cNvSpPr>
            <p:nvPr/>
          </p:nvSpPr>
          <p:spPr bwMode="auto">
            <a:xfrm>
              <a:off x="336"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7060" name="Rectangle 35"/>
            <p:cNvSpPr>
              <a:spLocks noChangeArrowheads="1"/>
            </p:cNvSpPr>
            <p:nvPr/>
          </p:nvSpPr>
          <p:spPr bwMode="auto">
            <a:xfrm>
              <a:off x="768"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A[0]</a:t>
              </a:r>
              <a:endParaRPr lang="en-US" sz="1600" b="0">
                <a:latin typeface="Calibri" panose="020F0502020204030204" charset="0"/>
              </a:endParaRPr>
            </a:p>
          </p:txBody>
        </p:sp>
        <p:sp>
          <p:nvSpPr>
            <p:cNvPr id="87061" name="Line 36"/>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grpSp>
      <p:sp>
        <p:nvSpPr>
          <p:cNvPr id="87051" name="Text Box 38"/>
          <p:cNvSpPr txBox="1">
            <a:spLocks noChangeArrowheads="1"/>
          </p:cNvSpPr>
          <p:nvPr/>
        </p:nvSpPr>
        <p:spPr bwMode="auto">
          <a:xfrm>
            <a:off x="2944813" y="5216525"/>
            <a:ext cx="1447800"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A+i*C*4</a:t>
            </a:r>
          </a:p>
        </p:txBody>
      </p:sp>
      <p:sp>
        <p:nvSpPr>
          <p:cNvPr id="87052" name="Text Box 39"/>
          <p:cNvSpPr txBox="1">
            <a:spLocks noChangeArrowheads="1"/>
          </p:cNvSpPr>
          <p:nvPr/>
        </p:nvSpPr>
        <p:spPr bwMode="auto">
          <a:xfrm>
            <a:off x="6324600" y="5216525"/>
            <a:ext cx="1752600"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A+(R-1)*C*4</a:t>
            </a:r>
          </a:p>
        </p:txBody>
      </p:sp>
      <p:sp>
        <p:nvSpPr>
          <p:cNvPr id="87053" name="Line 40"/>
          <p:cNvSpPr>
            <a:spLocks noChangeShapeType="1"/>
          </p:cNvSpPr>
          <p:nvPr/>
        </p:nvSpPr>
        <p:spPr bwMode="auto">
          <a:xfrm flipV="1">
            <a:off x="6705600" y="4989513"/>
            <a:ext cx="0" cy="228600"/>
          </a:xfrm>
          <a:prstGeom prst="line">
            <a:avLst/>
          </a:prstGeom>
          <a:noFill/>
          <a:ln w="25400">
            <a:solidFill>
              <a:schemeClr val="tx1"/>
            </a:solidFill>
            <a:round/>
            <a:tailEnd type="triangle" w="med" len="sm"/>
          </a:ln>
        </p:spPr>
        <p:txBody>
          <a:bodyPr wrap="none" anchor="ctr"/>
          <a:lstStyle/>
          <a:p>
            <a:endParaRPr lang="en-US"/>
          </a:p>
        </p:txBody>
      </p:sp>
      <p:sp>
        <p:nvSpPr>
          <p:cNvPr id="87054" name="Text Box 15"/>
          <p:cNvSpPr txBox="1">
            <a:spLocks noChangeArrowheads="1"/>
          </p:cNvSpPr>
          <p:nvPr/>
        </p:nvSpPr>
        <p:spPr bwMode="auto">
          <a:xfrm>
            <a:off x="425450" y="2921000"/>
            <a:ext cx="2012950" cy="396875"/>
          </a:xfrm>
          <a:prstGeom prst="rect">
            <a:avLst/>
          </a:prstGeom>
          <a:noFill/>
          <a:ln w="25400">
            <a:noFill/>
            <a:miter lim="800000"/>
          </a:ln>
        </p:spPr>
        <p:txBody>
          <a:bodyPr wrap="none">
            <a:spAutoFit/>
          </a:bodyPr>
          <a:lstStyle/>
          <a:p>
            <a:pPr algn="r" eaLnBrk="0" hangingPunct="0"/>
            <a:r>
              <a:rPr lang="en-US" sz="2000">
                <a:latin typeface="Courier New" panose="02070309020205020404" charset="0"/>
              </a:rPr>
              <a:t>int A[R][C];</a:t>
            </a:r>
          </a:p>
        </p:txBody>
      </p:sp>
      <p:sp>
        <p:nvSpPr>
          <p:cNvPr id="87055" name="Line 27"/>
          <p:cNvSpPr>
            <a:spLocks noChangeShapeType="1"/>
          </p:cNvSpPr>
          <p:nvPr/>
        </p:nvSpPr>
        <p:spPr bwMode="auto">
          <a:xfrm flipV="1">
            <a:off x="4648200" y="4989513"/>
            <a:ext cx="0" cy="674687"/>
          </a:xfrm>
          <a:prstGeom prst="line">
            <a:avLst/>
          </a:prstGeom>
          <a:noFill/>
          <a:ln w="57150">
            <a:solidFill>
              <a:srgbClr val="990000"/>
            </a:solidFill>
            <a:round/>
            <a:tailEnd type="triangle" w="med" len="sm"/>
          </a:ln>
        </p:spPr>
        <p:txBody>
          <a:bodyPr wrap="none" anchor="ctr"/>
          <a:lstStyle/>
          <a:p>
            <a:endParaRPr lang="en-US"/>
          </a:p>
        </p:txBody>
      </p:sp>
      <p:sp>
        <p:nvSpPr>
          <p:cNvPr id="43" name="Text Box 38"/>
          <p:cNvSpPr txBox="1">
            <a:spLocks noChangeArrowheads="1"/>
          </p:cNvSpPr>
          <p:nvPr/>
        </p:nvSpPr>
        <p:spPr bwMode="auto">
          <a:xfrm>
            <a:off x="3370263" y="5751513"/>
            <a:ext cx="2573337" cy="457200"/>
          </a:xfrm>
          <a:prstGeom prst="rect">
            <a:avLst/>
          </a:prstGeom>
          <a:noFill/>
          <a:ln w="25400">
            <a:noFill/>
            <a:miter lim="800000"/>
          </a:ln>
        </p:spPr>
        <p:txBody>
          <a:bodyPr>
            <a:spAutoFit/>
          </a:bodyPr>
          <a:lstStyle/>
          <a:p>
            <a:pPr algn="ctr" eaLnBrk="0" hangingPunct="0"/>
            <a:r>
              <a:rPr lang="en-US" dirty="0" err="1">
                <a:solidFill>
                  <a:srgbClr val="990000"/>
                </a:solidFill>
                <a:latin typeface="Courier New" panose="02070309020205020404" charset="0"/>
              </a:rPr>
              <a:t>A+i</a:t>
            </a:r>
            <a:r>
              <a:rPr lang="en-US" dirty="0">
                <a:solidFill>
                  <a:srgbClr val="990000"/>
                </a:solidFill>
                <a:latin typeface="Courier New" panose="02070309020205020404" charset="0"/>
              </a:rPr>
              <a:t>*C*4+j*4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0276">
                                            <p:txEl>
                                              <p:pRg st="1" end="1"/>
                                            </p:txEl>
                                          </p:spTgt>
                                        </p:tgtEl>
                                        <p:attrNameLst>
                                          <p:attrName>style.visibility</p:attrName>
                                        </p:attrNameLst>
                                      </p:cBhvr>
                                      <p:to>
                                        <p:strVal val="visible"/>
                                      </p:to>
                                    </p:set>
                                    <p:animEffect transition="in" filter="wipe(down)">
                                      <p:cBhvr>
                                        <p:cTn id="7" dur="500"/>
                                        <p:tgtEl>
                                          <p:spTgt spid="310276">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10276">
                                            <p:txEl>
                                              <p:pRg st="2" end="2"/>
                                            </p:txEl>
                                          </p:spTgt>
                                        </p:tgtEl>
                                        <p:attrNameLst>
                                          <p:attrName>style.visibility</p:attrName>
                                        </p:attrNameLst>
                                      </p:cBhvr>
                                      <p:to>
                                        <p:strVal val="visible"/>
                                      </p:to>
                                    </p:set>
                                    <p:animEffect transition="in" filter="wipe(down)">
                                      <p:cBhvr>
                                        <p:cTn id="10" dur="500"/>
                                        <p:tgtEl>
                                          <p:spTgt spid="31027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7041"/>
                                        </p:tgtEl>
                                        <p:attrNameLst>
                                          <p:attrName>style.visibility</p:attrName>
                                        </p:attrNameLst>
                                      </p:cBhvr>
                                      <p:to>
                                        <p:strVal val="visible"/>
                                      </p:to>
                                    </p:set>
                                    <p:anim calcmode="lin" valueType="num">
                                      <p:cBhvr additive="base">
                                        <p:cTn id="19" dur="500" fill="hold"/>
                                        <p:tgtEl>
                                          <p:spTgt spid="87041"/>
                                        </p:tgtEl>
                                        <p:attrNameLst>
                                          <p:attrName>ppt_x</p:attrName>
                                        </p:attrNameLst>
                                      </p:cBhvr>
                                      <p:tavLst>
                                        <p:tav tm="0">
                                          <p:val>
                                            <p:strVal val="#ppt_x"/>
                                          </p:val>
                                        </p:tav>
                                        <p:tav tm="100000">
                                          <p:val>
                                            <p:strVal val="#ppt_x"/>
                                          </p:val>
                                        </p:tav>
                                      </p:tavLst>
                                    </p:anim>
                                    <p:anim calcmode="lin" valueType="num">
                                      <p:cBhvr additive="base">
                                        <p:cTn id="20" dur="500" fill="hold"/>
                                        <p:tgtEl>
                                          <p:spTgt spid="8704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7044"/>
                                        </p:tgtEl>
                                        <p:attrNameLst>
                                          <p:attrName>style.visibility</p:attrName>
                                        </p:attrNameLst>
                                      </p:cBhvr>
                                      <p:to>
                                        <p:strVal val="visible"/>
                                      </p:to>
                                    </p:set>
                                    <p:anim calcmode="lin" valueType="num">
                                      <p:cBhvr additive="base">
                                        <p:cTn id="23" dur="500" fill="hold"/>
                                        <p:tgtEl>
                                          <p:spTgt spid="87044"/>
                                        </p:tgtEl>
                                        <p:attrNameLst>
                                          <p:attrName>ppt_x</p:attrName>
                                        </p:attrNameLst>
                                      </p:cBhvr>
                                      <p:tavLst>
                                        <p:tav tm="0">
                                          <p:val>
                                            <p:strVal val="#ppt_x"/>
                                          </p:val>
                                        </p:tav>
                                        <p:tav tm="100000">
                                          <p:val>
                                            <p:strVal val="#ppt_x"/>
                                          </p:val>
                                        </p:tav>
                                      </p:tavLst>
                                    </p:anim>
                                    <p:anim calcmode="lin" valueType="num">
                                      <p:cBhvr additive="base">
                                        <p:cTn id="24" dur="500" fill="hold"/>
                                        <p:tgtEl>
                                          <p:spTgt spid="8704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7045"/>
                                        </p:tgtEl>
                                        <p:attrNameLst>
                                          <p:attrName>style.visibility</p:attrName>
                                        </p:attrNameLst>
                                      </p:cBhvr>
                                      <p:to>
                                        <p:strVal val="visible"/>
                                      </p:to>
                                    </p:set>
                                    <p:anim calcmode="lin" valueType="num">
                                      <p:cBhvr additive="base">
                                        <p:cTn id="27" dur="500" fill="hold"/>
                                        <p:tgtEl>
                                          <p:spTgt spid="87045"/>
                                        </p:tgtEl>
                                        <p:attrNameLst>
                                          <p:attrName>ppt_x</p:attrName>
                                        </p:attrNameLst>
                                      </p:cBhvr>
                                      <p:tavLst>
                                        <p:tav tm="0">
                                          <p:val>
                                            <p:strVal val="#ppt_x"/>
                                          </p:val>
                                        </p:tav>
                                        <p:tav tm="100000">
                                          <p:val>
                                            <p:strVal val="#ppt_x"/>
                                          </p:val>
                                        </p:tav>
                                      </p:tavLst>
                                    </p:anim>
                                    <p:anim calcmode="lin" valueType="num">
                                      <p:cBhvr additive="base">
                                        <p:cTn id="28" dur="500" fill="hold"/>
                                        <p:tgtEl>
                                          <p:spTgt spid="870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046"/>
                                        </p:tgtEl>
                                        <p:attrNameLst>
                                          <p:attrName>style.visibility</p:attrName>
                                        </p:attrNameLst>
                                      </p:cBhvr>
                                      <p:to>
                                        <p:strVal val="visible"/>
                                      </p:to>
                                    </p:set>
                                    <p:anim calcmode="lin" valueType="num">
                                      <p:cBhvr additive="base">
                                        <p:cTn id="31" dur="500" fill="hold"/>
                                        <p:tgtEl>
                                          <p:spTgt spid="87046"/>
                                        </p:tgtEl>
                                        <p:attrNameLst>
                                          <p:attrName>ppt_x</p:attrName>
                                        </p:attrNameLst>
                                      </p:cBhvr>
                                      <p:tavLst>
                                        <p:tav tm="0">
                                          <p:val>
                                            <p:strVal val="#ppt_x"/>
                                          </p:val>
                                        </p:tav>
                                        <p:tav tm="100000">
                                          <p:val>
                                            <p:strVal val="#ppt_x"/>
                                          </p:val>
                                        </p:tav>
                                      </p:tavLst>
                                    </p:anim>
                                    <p:anim calcmode="lin" valueType="num">
                                      <p:cBhvr additive="base">
                                        <p:cTn id="32" dur="500" fill="hold"/>
                                        <p:tgtEl>
                                          <p:spTgt spid="8704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047"/>
                                        </p:tgtEl>
                                        <p:attrNameLst>
                                          <p:attrName>style.visibility</p:attrName>
                                        </p:attrNameLst>
                                      </p:cBhvr>
                                      <p:to>
                                        <p:strVal val="visible"/>
                                      </p:to>
                                    </p:set>
                                    <p:anim calcmode="lin" valueType="num">
                                      <p:cBhvr additive="base">
                                        <p:cTn id="35" dur="500" fill="hold"/>
                                        <p:tgtEl>
                                          <p:spTgt spid="87047"/>
                                        </p:tgtEl>
                                        <p:attrNameLst>
                                          <p:attrName>ppt_x</p:attrName>
                                        </p:attrNameLst>
                                      </p:cBhvr>
                                      <p:tavLst>
                                        <p:tav tm="0">
                                          <p:val>
                                            <p:strVal val="#ppt_x"/>
                                          </p:val>
                                        </p:tav>
                                        <p:tav tm="100000">
                                          <p:val>
                                            <p:strVal val="#ppt_x"/>
                                          </p:val>
                                        </p:tav>
                                      </p:tavLst>
                                    </p:anim>
                                    <p:anim calcmode="lin" valueType="num">
                                      <p:cBhvr additive="base">
                                        <p:cTn id="36" dur="500" fill="hold"/>
                                        <p:tgtEl>
                                          <p:spTgt spid="8704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7048"/>
                                        </p:tgtEl>
                                        <p:attrNameLst>
                                          <p:attrName>style.visibility</p:attrName>
                                        </p:attrNameLst>
                                      </p:cBhvr>
                                      <p:to>
                                        <p:strVal val="visible"/>
                                      </p:to>
                                    </p:set>
                                    <p:anim calcmode="lin" valueType="num">
                                      <p:cBhvr additive="base">
                                        <p:cTn id="39" dur="500" fill="hold"/>
                                        <p:tgtEl>
                                          <p:spTgt spid="87048"/>
                                        </p:tgtEl>
                                        <p:attrNameLst>
                                          <p:attrName>ppt_x</p:attrName>
                                        </p:attrNameLst>
                                      </p:cBhvr>
                                      <p:tavLst>
                                        <p:tav tm="0">
                                          <p:val>
                                            <p:strVal val="#ppt_x"/>
                                          </p:val>
                                        </p:tav>
                                        <p:tav tm="100000">
                                          <p:val>
                                            <p:strVal val="#ppt_x"/>
                                          </p:val>
                                        </p:tav>
                                      </p:tavLst>
                                    </p:anim>
                                    <p:anim calcmode="lin" valueType="num">
                                      <p:cBhvr additive="base">
                                        <p:cTn id="40" dur="500" fill="hold"/>
                                        <p:tgtEl>
                                          <p:spTgt spid="8704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7049"/>
                                        </p:tgtEl>
                                        <p:attrNameLst>
                                          <p:attrName>style.visibility</p:attrName>
                                        </p:attrNameLst>
                                      </p:cBhvr>
                                      <p:to>
                                        <p:strVal val="visible"/>
                                      </p:to>
                                    </p:set>
                                    <p:anim calcmode="lin" valueType="num">
                                      <p:cBhvr additive="base">
                                        <p:cTn id="43" dur="500" fill="hold"/>
                                        <p:tgtEl>
                                          <p:spTgt spid="87049"/>
                                        </p:tgtEl>
                                        <p:attrNameLst>
                                          <p:attrName>ppt_x</p:attrName>
                                        </p:attrNameLst>
                                      </p:cBhvr>
                                      <p:tavLst>
                                        <p:tav tm="0">
                                          <p:val>
                                            <p:strVal val="#ppt_x"/>
                                          </p:val>
                                        </p:tav>
                                        <p:tav tm="100000">
                                          <p:val>
                                            <p:strVal val="#ppt_x"/>
                                          </p:val>
                                        </p:tav>
                                      </p:tavLst>
                                    </p:anim>
                                    <p:anim calcmode="lin" valueType="num">
                                      <p:cBhvr additive="base">
                                        <p:cTn id="44" dur="500" fill="hold"/>
                                        <p:tgtEl>
                                          <p:spTgt spid="8704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7050"/>
                                        </p:tgtEl>
                                        <p:attrNameLst>
                                          <p:attrName>style.visibility</p:attrName>
                                        </p:attrNameLst>
                                      </p:cBhvr>
                                      <p:to>
                                        <p:strVal val="visible"/>
                                      </p:to>
                                    </p:set>
                                    <p:anim calcmode="lin" valueType="num">
                                      <p:cBhvr additive="base">
                                        <p:cTn id="47" dur="500" fill="hold"/>
                                        <p:tgtEl>
                                          <p:spTgt spid="87050"/>
                                        </p:tgtEl>
                                        <p:attrNameLst>
                                          <p:attrName>ppt_x</p:attrName>
                                        </p:attrNameLst>
                                      </p:cBhvr>
                                      <p:tavLst>
                                        <p:tav tm="0">
                                          <p:val>
                                            <p:strVal val="#ppt_x"/>
                                          </p:val>
                                        </p:tav>
                                        <p:tav tm="100000">
                                          <p:val>
                                            <p:strVal val="#ppt_x"/>
                                          </p:val>
                                        </p:tav>
                                      </p:tavLst>
                                    </p:anim>
                                    <p:anim calcmode="lin" valueType="num">
                                      <p:cBhvr additive="base">
                                        <p:cTn id="48" dur="500" fill="hold"/>
                                        <p:tgtEl>
                                          <p:spTgt spid="8705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7051"/>
                                        </p:tgtEl>
                                        <p:attrNameLst>
                                          <p:attrName>style.visibility</p:attrName>
                                        </p:attrNameLst>
                                      </p:cBhvr>
                                      <p:to>
                                        <p:strVal val="visible"/>
                                      </p:to>
                                    </p:set>
                                    <p:anim calcmode="lin" valueType="num">
                                      <p:cBhvr additive="base">
                                        <p:cTn id="51" dur="500" fill="hold"/>
                                        <p:tgtEl>
                                          <p:spTgt spid="87051"/>
                                        </p:tgtEl>
                                        <p:attrNameLst>
                                          <p:attrName>ppt_x</p:attrName>
                                        </p:attrNameLst>
                                      </p:cBhvr>
                                      <p:tavLst>
                                        <p:tav tm="0">
                                          <p:val>
                                            <p:strVal val="#ppt_x"/>
                                          </p:val>
                                        </p:tav>
                                        <p:tav tm="100000">
                                          <p:val>
                                            <p:strVal val="#ppt_x"/>
                                          </p:val>
                                        </p:tav>
                                      </p:tavLst>
                                    </p:anim>
                                    <p:anim calcmode="lin" valueType="num">
                                      <p:cBhvr additive="base">
                                        <p:cTn id="52" dur="500" fill="hold"/>
                                        <p:tgtEl>
                                          <p:spTgt spid="870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7052"/>
                                        </p:tgtEl>
                                        <p:attrNameLst>
                                          <p:attrName>style.visibility</p:attrName>
                                        </p:attrNameLst>
                                      </p:cBhvr>
                                      <p:to>
                                        <p:strVal val="visible"/>
                                      </p:to>
                                    </p:set>
                                    <p:anim calcmode="lin" valueType="num">
                                      <p:cBhvr additive="base">
                                        <p:cTn id="55" dur="500" fill="hold"/>
                                        <p:tgtEl>
                                          <p:spTgt spid="87052"/>
                                        </p:tgtEl>
                                        <p:attrNameLst>
                                          <p:attrName>ppt_x</p:attrName>
                                        </p:attrNameLst>
                                      </p:cBhvr>
                                      <p:tavLst>
                                        <p:tav tm="0">
                                          <p:val>
                                            <p:strVal val="#ppt_x"/>
                                          </p:val>
                                        </p:tav>
                                        <p:tav tm="100000">
                                          <p:val>
                                            <p:strVal val="#ppt_x"/>
                                          </p:val>
                                        </p:tav>
                                      </p:tavLst>
                                    </p:anim>
                                    <p:anim calcmode="lin" valueType="num">
                                      <p:cBhvr additive="base">
                                        <p:cTn id="56" dur="500" fill="hold"/>
                                        <p:tgtEl>
                                          <p:spTgt spid="8705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7053"/>
                                        </p:tgtEl>
                                        <p:attrNameLst>
                                          <p:attrName>style.visibility</p:attrName>
                                        </p:attrNameLst>
                                      </p:cBhvr>
                                      <p:to>
                                        <p:strVal val="visible"/>
                                      </p:to>
                                    </p:set>
                                    <p:anim calcmode="lin" valueType="num">
                                      <p:cBhvr additive="base">
                                        <p:cTn id="59" dur="500" fill="hold"/>
                                        <p:tgtEl>
                                          <p:spTgt spid="87053"/>
                                        </p:tgtEl>
                                        <p:attrNameLst>
                                          <p:attrName>ppt_x</p:attrName>
                                        </p:attrNameLst>
                                      </p:cBhvr>
                                      <p:tavLst>
                                        <p:tav tm="0">
                                          <p:val>
                                            <p:strVal val="#ppt_x"/>
                                          </p:val>
                                        </p:tav>
                                        <p:tav tm="100000">
                                          <p:val>
                                            <p:strVal val="#ppt_x"/>
                                          </p:val>
                                        </p:tav>
                                      </p:tavLst>
                                    </p:anim>
                                    <p:anim calcmode="lin" valueType="num">
                                      <p:cBhvr additive="base">
                                        <p:cTn id="60" dur="500" fill="hold"/>
                                        <p:tgtEl>
                                          <p:spTgt spid="870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7054"/>
                                        </p:tgtEl>
                                        <p:attrNameLst>
                                          <p:attrName>style.visibility</p:attrName>
                                        </p:attrNameLst>
                                      </p:cBhvr>
                                      <p:to>
                                        <p:strVal val="visible"/>
                                      </p:to>
                                    </p:set>
                                    <p:anim calcmode="lin" valueType="num">
                                      <p:cBhvr additive="base">
                                        <p:cTn id="63" dur="500" fill="hold"/>
                                        <p:tgtEl>
                                          <p:spTgt spid="87054"/>
                                        </p:tgtEl>
                                        <p:attrNameLst>
                                          <p:attrName>ppt_x</p:attrName>
                                        </p:attrNameLst>
                                      </p:cBhvr>
                                      <p:tavLst>
                                        <p:tav tm="0">
                                          <p:val>
                                            <p:strVal val="#ppt_x"/>
                                          </p:val>
                                        </p:tav>
                                        <p:tav tm="100000">
                                          <p:val>
                                            <p:strVal val="#ppt_x"/>
                                          </p:val>
                                        </p:tav>
                                      </p:tavLst>
                                    </p:anim>
                                    <p:anim calcmode="lin" valueType="num">
                                      <p:cBhvr additive="base">
                                        <p:cTn id="64" dur="500" fill="hold"/>
                                        <p:tgtEl>
                                          <p:spTgt spid="8705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87055"/>
                                        </p:tgtEl>
                                        <p:attrNameLst>
                                          <p:attrName>style.visibility</p:attrName>
                                        </p:attrNameLst>
                                      </p:cBhvr>
                                      <p:to>
                                        <p:strVal val="visible"/>
                                      </p:to>
                                    </p:set>
                                    <p:anim calcmode="lin" valueType="num">
                                      <p:cBhvr additive="base">
                                        <p:cTn id="67" dur="500" fill="hold"/>
                                        <p:tgtEl>
                                          <p:spTgt spid="87055"/>
                                        </p:tgtEl>
                                        <p:attrNameLst>
                                          <p:attrName>ppt_x</p:attrName>
                                        </p:attrNameLst>
                                      </p:cBhvr>
                                      <p:tavLst>
                                        <p:tav tm="0">
                                          <p:val>
                                            <p:strVal val="#ppt_x"/>
                                          </p:val>
                                        </p:tav>
                                        <p:tav tm="100000">
                                          <p:val>
                                            <p:strVal val="#ppt_x"/>
                                          </p:val>
                                        </p:tav>
                                      </p:tavLst>
                                    </p:anim>
                                    <p:anim calcmode="lin" valueType="num">
                                      <p:cBhvr additive="base">
                                        <p:cTn id="68" dur="500" fill="hold"/>
                                        <p:tgtEl>
                                          <p:spTgt spid="8705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87041" grpId="0" animBg="1"/>
      <p:bldP spid="87046" grpId="0" animBg="1"/>
      <p:bldP spid="87047" grpId="0"/>
      <p:bldP spid="87051" grpId="0"/>
      <p:bldP spid="87052" grpId="0"/>
      <p:bldP spid="87054" grpId="0"/>
      <p:bldP spid="43"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439229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嵌套数组</a:t>
            </a:r>
            <a:r>
              <a:rPr lang="zh-CN" sz="2800"/>
              <a:t>元素</a:t>
            </a:r>
            <a:r>
              <a:rPr sz="2800"/>
              <a:t>访问</a:t>
            </a:r>
            <a:r>
              <a:rPr lang="zh-CN" sz="2800"/>
              <a:t>代码</a:t>
            </a:r>
          </a:p>
        </p:txBody>
      </p:sp>
      <p:sp>
        <p:nvSpPr>
          <p:cNvPr id="89091" name="Rectangle 4"/>
          <p:cNvSpPr>
            <a:spLocks noChangeArrowheads="1"/>
          </p:cNvSpPr>
          <p:nvPr/>
        </p:nvSpPr>
        <p:spPr bwMode="auto">
          <a:xfrm>
            <a:off x="533400" y="1241425"/>
            <a:ext cx="3733800" cy="1474788"/>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get_pgh_digit</a:t>
            </a:r>
            <a:endParaRPr lang="en-US" sz="1800" dirty="0">
              <a:latin typeface="Courier New" panose="02070309020205020404" charset="0"/>
            </a:endParaRPr>
          </a:p>
          <a:p>
            <a:pPr eaLnBrk="0" hangingPunct="0"/>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index, </a:t>
            </a:r>
            <a:r>
              <a:rPr lang="en-US" sz="1800" dirty="0" err="1">
                <a:latin typeface="Courier New" panose="02070309020205020404" charset="0"/>
              </a:rPr>
              <a:t>int</a:t>
            </a:r>
            <a:r>
              <a:rPr lang="en-US" sz="1800" dirty="0">
                <a:latin typeface="Courier New" panose="02070309020205020404" charset="0"/>
              </a:rPr>
              <a:t> dig)</a:t>
            </a:r>
          </a:p>
          <a:p>
            <a:pPr eaLnBrk="0" hangingPunct="0"/>
            <a:r>
              <a:rPr lang="en-US" sz="1800" dirty="0">
                <a:latin typeface="Courier New" panose="02070309020205020404" charset="0"/>
              </a:rPr>
              <a:t>{</a:t>
            </a:r>
          </a:p>
          <a:p>
            <a:pPr eaLnBrk="0" hangingPunct="0"/>
            <a:r>
              <a:rPr lang="en-US" sz="1800" dirty="0">
                <a:latin typeface="Courier New" panose="02070309020205020404" charset="0"/>
              </a:rPr>
              <a:t>  return </a:t>
            </a:r>
            <a:r>
              <a:rPr lang="en-US" sz="1800" dirty="0" err="1">
                <a:latin typeface="Courier New" panose="02070309020205020404" charset="0"/>
              </a:rPr>
              <a:t>pgh</a:t>
            </a:r>
            <a:r>
              <a:rPr lang="en-US" sz="1800" dirty="0">
                <a:latin typeface="Courier New" panose="02070309020205020404" charset="0"/>
              </a:rPr>
              <a:t>[index][dig];</a:t>
            </a:r>
          </a:p>
          <a:p>
            <a:pPr eaLnBrk="0" hangingPunct="0"/>
            <a:r>
              <a:rPr lang="en-US" sz="1800" dirty="0">
                <a:latin typeface="Courier New" panose="02070309020205020404" charset="0"/>
              </a:rPr>
              <a:t>}</a:t>
            </a:r>
          </a:p>
        </p:txBody>
      </p:sp>
      <p:sp>
        <p:nvSpPr>
          <p:cNvPr id="313349" name="Rectangle 5"/>
          <p:cNvSpPr>
            <a:spLocks noChangeArrowheads="1"/>
          </p:cNvSpPr>
          <p:nvPr/>
        </p:nvSpPr>
        <p:spPr bwMode="auto">
          <a:xfrm>
            <a:off x="533400" y="2792413"/>
            <a:ext cx="8001000" cy="119776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114300" algn="l"/>
                <a:tab pos="968375" algn="l"/>
                <a:tab pos="40005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8(%</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index</a:t>
            </a:r>
          </a:p>
          <a:p>
            <a:pPr eaLnBrk="0" hangingPunct="0">
              <a:tabLst>
                <a:tab pos="114300" algn="l"/>
                <a:tab pos="968375" algn="l"/>
                <a:tab pos="40005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leal</a:t>
            </a:r>
            <a:r>
              <a:rPr lang="en-US" sz="1800" dirty="0">
                <a:latin typeface="Courier New" panose="02070309020205020404" charset="0"/>
                <a:ea typeface="+mn-ea"/>
                <a:cs typeface="+mn-cs"/>
              </a:rPr>
              <a:t>	(%eax,%eax,4),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5*index</a:t>
            </a:r>
          </a:p>
          <a:p>
            <a:pPr eaLnBrk="0" hangingPunct="0">
              <a:tabLst>
                <a:tab pos="114300" algn="l"/>
                <a:tab pos="968375" algn="l"/>
                <a:tab pos="40005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addl</a:t>
            </a:r>
            <a:r>
              <a:rPr lang="en-US" sz="1800" dirty="0">
                <a:latin typeface="Courier New" panose="02070309020205020404" charset="0"/>
                <a:ea typeface="+mn-ea"/>
                <a:cs typeface="+mn-cs"/>
              </a:rPr>
              <a:t>	12(%</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5*</a:t>
            </a:r>
            <a:r>
              <a:rPr lang="en-US" sz="1800" dirty="0" err="1">
                <a:latin typeface="Courier New" panose="02070309020205020404" charset="0"/>
                <a:ea typeface="+mn-ea"/>
                <a:cs typeface="+mn-cs"/>
              </a:rPr>
              <a:t>index+dig</a:t>
            </a:r>
            <a:endParaRPr lang="en-US" sz="1800" dirty="0">
              <a:latin typeface="Courier New" panose="02070309020205020404" charset="0"/>
              <a:ea typeface="+mn-ea"/>
              <a:cs typeface="+mn-cs"/>
            </a:endParaRPr>
          </a:p>
          <a:p>
            <a:pPr eaLnBrk="0" hangingPunct="0">
              <a:tabLst>
                <a:tab pos="114300" algn="l"/>
                <a:tab pos="968375" algn="l"/>
                <a:tab pos="40005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pgh</a:t>
            </a:r>
            <a:r>
              <a:rPr lang="en-US" sz="1800" dirty="0">
                <a:latin typeface="Courier New" panose="02070309020205020404" charset="0"/>
                <a:ea typeface="+mn-ea"/>
                <a:cs typeface="+mn-cs"/>
              </a:rPr>
              <a:t>(,%eax,4),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offset 4*(5*</a:t>
            </a:r>
            <a:r>
              <a:rPr lang="en-US" sz="1800" dirty="0" err="1">
                <a:latin typeface="Courier New" panose="02070309020205020404" charset="0"/>
                <a:ea typeface="+mn-ea"/>
                <a:cs typeface="+mn-cs"/>
              </a:rPr>
              <a:t>index+dig</a:t>
            </a:r>
            <a:r>
              <a:rPr lang="en-US" sz="1800" dirty="0">
                <a:latin typeface="Courier New" panose="02070309020205020404" charset="0"/>
                <a:ea typeface="+mn-ea"/>
                <a:cs typeface="+mn-cs"/>
              </a:rPr>
              <a:t>)</a:t>
            </a:r>
          </a:p>
        </p:txBody>
      </p:sp>
      <p:sp>
        <p:nvSpPr>
          <p:cNvPr id="313347" name="Rectangle 3"/>
          <p:cNvSpPr>
            <a:spLocks noGrp="1" noChangeArrowheads="1"/>
          </p:cNvSpPr>
          <p:nvPr/>
        </p:nvSpPr>
        <p:spPr>
          <a:xfrm>
            <a:off x="457200" y="4152900"/>
            <a:ext cx="8320088" cy="24669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dirty="0">
                <a:latin typeface="Calibri" panose="020F0502020204030204" charset="0"/>
                <a:ea typeface="宋体" panose="02010600030101010101" pitchFamily="2" charset="-122"/>
              </a:rPr>
              <a:t>数组元素</a:t>
            </a:r>
            <a:r>
              <a:rPr lang="en-US" dirty="0">
                <a:latin typeface="Calibri" panose="020F0502020204030204" charset="0"/>
              </a:rPr>
              <a:t> </a:t>
            </a:r>
            <a:endParaRPr lang="en-US" dirty="0">
              <a:latin typeface="Courier New" panose="02070309020205020404" charset="0"/>
            </a:endParaRPr>
          </a:p>
          <a:p>
            <a:pPr lvl="1">
              <a:buClr>
                <a:srgbClr val="0D0D0D"/>
              </a:buClr>
            </a:pPr>
            <a:r>
              <a:rPr lang="en-US" b="1" dirty="0">
                <a:latin typeface="Calibri" panose="020F0502020204030204" charset="0"/>
              </a:rPr>
              <a:t> </a:t>
            </a:r>
            <a:r>
              <a:rPr lang="en-US" b="1" dirty="0" err="1">
                <a:latin typeface="Courier New" panose="02070309020205020404" charset="0"/>
              </a:rPr>
              <a:t>pgh</a:t>
            </a:r>
            <a:r>
              <a:rPr lang="en-US" b="1" dirty="0">
                <a:latin typeface="Courier New" panose="02070309020205020404" charset="0"/>
              </a:rPr>
              <a:t>[index][dig]</a:t>
            </a:r>
            <a:r>
              <a:rPr lang="en-US" b="1" dirty="0">
                <a:latin typeface="Calibri" panose="020F0502020204030204" charset="0"/>
              </a:rPr>
              <a:t> </a:t>
            </a:r>
            <a:r>
              <a:rPr lang="zh-CN" altLang="en-US" b="1" dirty="0">
                <a:latin typeface="Calibri" panose="020F0502020204030204" charset="0"/>
                <a:ea typeface="宋体" panose="02010600030101010101" pitchFamily="2" charset="-122"/>
              </a:rPr>
              <a:t>是</a:t>
            </a:r>
            <a:r>
              <a:rPr lang="en-US" b="1" dirty="0">
                <a:latin typeface="Calibri" panose="020F0502020204030204" charset="0"/>
              </a:rPr>
              <a:t> </a:t>
            </a:r>
            <a:r>
              <a:rPr lang="en-US" b="1" dirty="0" err="1">
                <a:latin typeface="Courier New" panose="02070309020205020404" charset="0"/>
              </a:rPr>
              <a:t>int</a:t>
            </a:r>
            <a:r>
              <a:rPr lang="zh-CN" altLang="en-US" b="1" dirty="0" err="1">
                <a:latin typeface="Courier New" panose="02070309020205020404" charset="0"/>
                <a:ea typeface="宋体" panose="02010600030101010101" pitchFamily="2" charset="-122"/>
              </a:rPr>
              <a:t>型</a:t>
            </a:r>
          </a:p>
          <a:p>
            <a:pPr lvl="1">
              <a:buClr>
                <a:srgbClr val="0D0D0D"/>
              </a:buClr>
            </a:pPr>
            <a:r>
              <a:rPr lang="zh-CN" altLang="en-US" dirty="0">
                <a:latin typeface="Calibri" panose="020F0502020204030204" charset="0"/>
                <a:ea typeface="宋体" panose="02010600030101010101" pitchFamily="2" charset="-122"/>
              </a:rPr>
              <a:t>地址</a:t>
            </a:r>
            <a:r>
              <a:rPr lang="en-US" dirty="0">
                <a:latin typeface="Calibri" panose="020F0502020204030204" charset="0"/>
              </a:rPr>
              <a:t>: </a:t>
            </a:r>
            <a:r>
              <a:rPr lang="en-US" b="1" dirty="0" err="1">
                <a:latin typeface="Courier New" panose="02070309020205020404" charset="0"/>
              </a:rPr>
              <a:t>pgh</a:t>
            </a:r>
            <a:r>
              <a:rPr lang="en-US" b="1" dirty="0">
                <a:latin typeface="Courier New" panose="02070309020205020404" charset="0"/>
              </a:rPr>
              <a:t> + 20*index + 4*dig</a:t>
            </a:r>
          </a:p>
          <a:p>
            <a:pPr lvl="2"/>
            <a:r>
              <a:rPr lang="en-US" dirty="0"/>
              <a:t>=   </a:t>
            </a:r>
            <a:r>
              <a:rPr lang="en-US" b="1" dirty="0" err="1">
                <a:latin typeface="Courier New" panose="02070309020205020404" charset="0"/>
              </a:rPr>
              <a:t>pgh</a:t>
            </a:r>
            <a:r>
              <a:rPr lang="en-US" b="1" dirty="0">
                <a:latin typeface="Courier New" panose="02070309020205020404" charset="0"/>
              </a:rPr>
              <a:t> + 4*(5*index + dig)</a:t>
            </a:r>
          </a:p>
          <a:p>
            <a:pPr>
              <a:buClr>
                <a:srgbClr val="0D0D0D"/>
              </a:buClr>
            </a:pPr>
            <a:r>
              <a:rPr lang="en-US" dirty="0">
                <a:latin typeface="Calibri" panose="020F0502020204030204" charset="0"/>
              </a:rPr>
              <a:t>IA32 </a:t>
            </a:r>
            <a:r>
              <a:rPr lang="zh-CN" altLang="en-US" dirty="0">
                <a:latin typeface="Calibri" panose="020F0502020204030204" charset="0"/>
                <a:ea typeface="宋体" panose="02010600030101010101" pitchFamily="2" charset="-122"/>
              </a:rPr>
              <a:t>代码</a:t>
            </a:r>
          </a:p>
          <a:p>
            <a:pPr lvl="1">
              <a:buClr>
                <a:srgbClr val="0D0D0D"/>
              </a:buClr>
            </a:pPr>
            <a:r>
              <a:rPr lang="zh-CN" altLang="en-US" dirty="0">
                <a:latin typeface="Calibri" panose="020F0502020204030204" charset="0"/>
                <a:ea typeface="宋体" panose="02010600030101010101" pitchFamily="2" charset="-122"/>
              </a:rPr>
              <a:t>计算地址</a:t>
            </a:r>
            <a:r>
              <a:rPr lang="en-US" dirty="0">
                <a:latin typeface="Calibri" panose="020F0502020204030204" charset="0"/>
              </a:rPr>
              <a:t> </a:t>
            </a:r>
            <a:r>
              <a:rPr lang="en-US" b="1" dirty="0" err="1">
                <a:latin typeface="Courier New" panose="02070309020205020404" charset="0"/>
              </a:rPr>
              <a:t>pgh</a:t>
            </a:r>
            <a:r>
              <a:rPr lang="en-US" b="1" dirty="0">
                <a:latin typeface="Courier New" panose="02070309020205020404" charset="0"/>
              </a:rPr>
              <a:t> + 4*((index+4*index)+dig)</a:t>
            </a:r>
            <a:endParaRPr lang="en-US" b="1" dirty="0">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animEffect transition="in" filter="wipe(down)">
                                      <p:cBhvr>
                                        <p:cTn id="7" dur="500"/>
                                        <p:tgtEl>
                                          <p:spTgt spid="313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3347">
                                            <p:txEl>
                                              <p:pRg st="1" end="1"/>
                                            </p:txEl>
                                          </p:spTgt>
                                        </p:tgtEl>
                                        <p:attrNameLst>
                                          <p:attrName>style.visibility</p:attrName>
                                        </p:attrNameLst>
                                      </p:cBhvr>
                                      <p:to>
                                        <p:strVal val="visible"/>
                                      </p:to>
                                    </p:set>
                                    <p:animEffect transition="in" filter="wipe(down)">
                                      <p:cBhvr>
                                        <p:cTn id="12" dur="500"/>
                                        <p:tgtEl>
                                          <p:spTgt spid="313347">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13347">
                                            <p:txEl>
                                              <p:pRg st="2" end="2"/>
                                            </p:txEl>
                                          </p:spTgt>
                                        </p:tgtEl>
                                        <p:attrNameLst>
                                          <p:attrName>style.visibility</p:attrName>
                                        </p:attrNameLst>
                                      </p:cBhvr>
                                      <p:to>
                                        <p:strVal val="visible"/>
                                      </p:to>
                                    </p:set>
                                    <p:animEffect transition="in" filter="wipe(down)">
                                      <p:cBhvr>
                                        <p:cTn id="15" dur="500"/>
                                        <p:tgtEl>
                                          <p:spTgt spid="31334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13347">
                                            <p:txEl>
                                              <p:pRg st="3" end="3"/>
                                            </p:txEl>
                                          </p:spTgt>
                                        </p:tgtEl>
                                        <p:attrNameLst>
                                          <p:attrName>style.visibility</p:attrName>
                                        </p:attrNameLst>
                                      </p:cBhvr>
                                      <p:to>
                                        <p:strVal val="visible"/>
                                      </p:to>
                                    </p:set>
                                    <p:animEffect transition="in" filter="wipe(down)">
                                      <p:cBhvr>
                                        <p:cTn id="20" dur="500"/>
                                        <p:tgtEl>
                                          <p:spTgt spid="31334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13347">
                                            <p:txEl>
                                              <p:pRg st="4" end="4"/>
                                            </p:txEl>
                                          </p:spTgt>
                                        </p:tgtEl>
                                        <p:attrNameLst>
                                          <p:attrName>style.visibility</p:attrName>
                                        </p:attrNameLst>
                                      </p:cBhvr>
                                      <p:to>
                                        <p:strVal val="visible"/>
                                      </p:to>
                                    </p:set>
                                    <p:animEffect transition="in" filter="wipe(down)">
                                      <p:cBhvr>
                                        <p:cTn id="25" dur="500"/>
                                        <p:tgtEl>
                                          <p:spTgt spid="31334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13347">
                                            <p:txEl>
                                              <p:pRg st="5" end="5"/>
                                            </p:txEl>
                                          </p:spTgt>
                                        </p:tgtEl>
                                        <p:attrNameLst>
                                          <p:attrName>style.visibility</p:attrName>
                                        </p:attrNameLst>
                                      </p:cBhvr>
                                      <p:to>
                                        <p:strVal val="visible"/>
                                      </p:to>
                                    </p:set>
                                    <p:animEffect transition="in" filter="wipe(down)">
                                      <p:cBhvr>
                                        <p:cTn id="30" dur="500"/>
                                        <p:tgtEl>
                                          <p:spTgt spid="3133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175895" y="2252345"/>
            <a:ext cx="2453640" cy="2583815"/>
          </a:xfrm>
          <a:prstGeom prst="rect">
            <a:avLst/>
          </a:prstGeom>
          <a:solidFill>
            <a:schemeClr val="accent2">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0" y="13642"/>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865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05191" name="Rectangle 7"/>
          <p:cNvSpPr>
            <a:spLocks noChangeArrowheads="1"/>
          </p:cNvSpPr>
          <p:nvPr/>
        </p:nvSpPr>
        <p:spPr bwMode="auto">
          <a:xfrm>
            <a:off x="175975" y="2252464"/>
            <a:ext cx="2452688" cy="2584450"/>
          </a:xfrm>
          <a:prstGeom prst="rect">
            <a:avLst/>
          </a:prstGeom>
          <a:noFill/>
          <a:ln w="9525">
            <a:solidFill>
              <a:schemeClr val="tx1">
                <a:lumMod val="95000"/>
                <a:lumOff val="5000"/>
              </a:schemeClr>
            </a:solidFill>
            <a:miter lim="800000"/>
          </a:ln>
          <a:effectLst/>
        </p:spPr>
        <p:txBody>
          <a:bodyPr wrap="square" anchor="ctr">
            <a:spAutoFit/>
          </a:bodyPr>
          <a:lstStyle/>
          <a:p>
            <a:pPr indent="288925" eaLnBrk="1" hangingPunct="1"/>
            <a:r>
              <a:rPr lang="en-US" altLang="zh-CN" sz="1350">
                <a:latin typeface="Arial" panose="020B0604020202020204" pitchFamily="34" charset="0"/>
                <a:ea typeface="宋体" panose="02010600030101010101" pitchFamily="2" charset="-122"/>
              </a:rPr>
              <a:t>add: </a:t>
            </a:r>
          </a:p>
          <a:p>
            <a:pPr indent="288925" eaLnBrk="1" hangingPunct="1"/>
            <a:r>
              <a:rPr lang="en-US" altLang="zh-CN" sz="1350">
                <a:latin typeface="Arial" panose="020B0604020202020204" pitchFamily="34" charset="0"/>
                <a:ea typeface="宋体" panose="02010600030101010101" pitchFamily="2" charset="-122"/>
              </a:rPr>
              <a:t>pushl	%ebp</a:t>
            </a:r>
          </a:p>
          <a:p>
            <a:pPr indent="288925" eaLnBrk="1" hangingPunct="1"/>
            <a:r>
              <a:rPr lang="en-US" altLang="zh-CN" sz="1350">
                <a:latin typeface="Arial" panose="020B0604020202020204" pitchFamily="34" charset="0"/>
                <a:ea typeface="宋体" panose="02010600030101010101" pitchFamily="2" charset="-122"/>
              </a:rPr>
              <a:t>movl	%esp, %ebp</a:t>
            </a:r>
          </a:p>
          <a:p>
            <a:pPr indent="288925" eaLnBrk="1" hangingPunct="1"/>
            <a:r>
              <a:rPr lang="en-US" altLang="zh-CN" sz="1350">
                <a:latin typeface="Arial" panose="020B0604020202020204" pitchFamily="34" charset="0"/>
                <a:ea typeface="宋体" panose="02010600030101010101" pitchFamily="2" charset="-122"/>
              </a:rPr>
              <a:t>subl 	$16, %esp </a:t>
            </a:r>
          </a:p>
          <a:p>
            <a:pPr indent="288925" eaLnBrk="1" hangingPunct="1"/>
            <a:r>
              <a:rPr lang="en-US" altLang="zh-CN" sz="1350">
                <a:latin typeface="Arial" panose="020B0604020202020204" pitchFamily="34" charset="0"/>
                <a:ea typeface="宋体" panose="02010600030101010101" pitchFamily="2" charset="-122"/>
              </a:rPr>
              <a:t>movl	12(%ebp), %eax</a:t>
            </a:r>
          </a:p>
          <a:p>
            <a:pPr indent="288925" eaLnBrk="1" hangingPunct="1"/>
            <a:r>
              <a:rPr lang="en-US" altLang="zh-CN" sz="1350">
                <a:latin typeface="Arial" panose="020B0604020202020204" pitchFamily="34" charset="0"/>
                <a:ea typeface="宋体" panose="02010600030101010101" pitchFamily="2" charset="-122"/>
              </a:rPr>
              <a:t>movl	8(%ebp), %edx</a:t>
            </a:r>
          </a:p>
          <a:p>
            <a:pPr indent="288925" eaLnBrk="1" hangingPunct="1"/>
            <a:r>
              <a:rPr lang="en-US" altLang="zh-CN" sz="1350">
                <a:latin typeface="Arial" panose="020B0604020202020204" pitchFamily="34" charset="0"/>
                <a:ea typeface="宋体" panose="02010600030101010101" pitchFamily="2" charset="-122"/>
              </a:rPr>
              <a:t>leal  	(%edx, %eax), %eax</a:t>
            </a:r>
          </a:p>
          <a:p>
            <a:pPr indent="288925" eaLnBrk="1" hangingPunct="1"/>
            <a:r>
              <a:rPr lang="en-US" altLang="zh-CN" sz="1350">
                <a:latin typeface="Arial" panose="020B0604020202020204" pitchFamily="34" charset="0"/>
                <a:ea typeface="宋体" panose="02010600030101010101" pitchFamily="2" charset="-122"/>
              </a:rPr>
              <a:t>movl	%eax, -4(%ebp)</a:t>
            </a:r>
          </a:p>
          <a:p>
            <a:pPr indent="288925" eaLnBrk="1" hangingPunct="1"/>
            <a:r>
              <a:rPr lang="en-US" altLang="zh-CN" sz="1350">
                <a:latin typeface="Arial" panose="020B0604020202020204" pitchFamily="34" charset="0"/>
                <a:ea typeface="宋体" panose="02010600030101010101" pitchFamily="2" charset="-122"/>
              </a:rPr>
              <a:t>movl	-4(%ebp), %eax</a:t>
            </a:r>
          </a:p>
          <a:p>
            <a:pPr indent="288925" eaLnBrk="1" hangingPunct="1"/>
            <a:r>
              <a:rPr lang="en-US" altLang="zh-CN" sz="1350">
                <a:latin typeface="Arial" panose="020B0604020202020204" pitchFamily="34" charset="0"/>
                <a:ea typeface="宋体" panose="02010600030101010101" pitchFamily="2" charset="-122"/>
              </a:rPr>
              <a:t>leave</a:t>
            </a:r>
          </a:p>
          <a:p>
            <a:pPr indent="288925" eaLnBrk="1" hangingPunct="1"/>
            <a:r>
              <a:rPr lang="en-US" altLang="zh-CN" sz="1350">
                <a:latin typeface="Arial" panose="020B0604020202020204" pitchFamily="34" charset="0"/>
                <a:ea typeface="宋体" panose="02010600030101010101" pitchFamily="2" charset="-122"/>
              </a:rPr>
              <a:t>ret</a:t>
            </a:r>
          </a:p>
        </p:txBody>
      </p:sp>
      <p:sp>
        <p:nvSpPr>
          <p:cNvPr id="3" name="Rectangle 9"/>
          <p:cNvSpPr>
            <a:spLocks noChangeArrowheads="1"/>
          </p:cNvSpPr>
          <p:nvPr/>
        </p:nvSpPr>
        <p:spPr bwMode="auto">
          <a:xfrm>
            <a:off x="2797969" y="2054146"/>
            <a:ext cx="3915966" cy="2489200"/>
          </a:xfrm>
          <a:prstGeom prst="rect">
            <a:avLst/>
          </a:prstGeom>
          <a:noFill/>
          <a:ln w="9525">
            <a:noFill/>
            <a:miter lim="800000"/>
          </a:ln>
          <a:effectLst/>
        </p:spPr>
        <p:txBody>
          <a:bodyPr anchor="ctr">
            <a:spAutoFit/>
          </a:bodyPr>
          <a:lstStyle/>
          <a:p>
            <a:pPr indent="288925" eaLnBrk="1" hangingPunct="1">
              <a:lnSpc>
                <a:spcPct val="105000"/>
              </a:lnSpc>
            </a:pPr>
            <a:r>
              <a:rPr lang="en-US" altLang="zh-CN" sz="1350">
                <a:latin typeface="Arial" panose="020B0604020202020204" pitchFamily="34" charset="0"/>
                <a:ea typeface="宋体" panose="02010600030101010101" pitchFamily="2" charset="-122"/>
              </a:rPr>
              <a:t>00000000 &lt;add&gt;: </a:t>
            </a:r>
          </a:p>
          <a:p>
            <a:pPr indent="288925" eaLnBrk="1" hangingPunct="1">
              <a:lnSpc>
                <a:spcPct val="105000"/>
              </a:lnSpc>
            </a:pPr>
            <a:r>
              <a:rPr lang="en-US" altLang="zh-CN" sz="1350">
                <a:latin typeface="Arial" panose="020B0604020202020204" pitchFamily="34" charset="0"/>
                <a:ea typeface="宋体" panose="02010600030101010101" pitchFamily="2" charset="-122"/>
              </a:rPr>
              <a:t>   0:    55	   push   %ebp</a:t>
            </a:r>
          </a:p>
          <a:p>
            <a:pPr indent="288925" eaLnBrk="1" hangingPunct="1">
              <a:lnSpc>
                <a:spcPct val="105000"/>
              </a:lnSpc>
            </a:pPr>
            <a:r>
              <a:rPr lang="en-US" altLang="zh-CN" sz="1350">
                <a:latin typeface="Arial" panose="020B0604020202020204" pitchFamily="34" charset="0"/>
                <a:ea typeface="宋体" panose="02010600030101010101" pitchFamily="2" charset="-122"/>
              </a:rPr>
              <a:t>   1:    89 e5	   mov   %esp, %ebp</a:t>
            </a:r>
          </a:p>
          <a:p>
            <a:pPr indent="288925" eaLnBrk="1" hangingPunct="1">
              <a:lnSpc>
                <a:spcPct val="105000"/>
              </a:lnSpc>
            </a:pPr>
            <a:r>
              <a:rPr lang="en-US" altLang="zh-CN" sz="1350">
                <a:latin typeface="Arial" panose="020B0604020202020204" pitchFamily="34" charset="0"/>
                <a:ea typeface="宋体" panose="02010600030101010101" pitchFamily="2" charset="-122"/>
              </a:rPr>
              <a:t>   3:    83 ec 10   sub    $0x10, %esp</a:t>
            </a:r>
          </a:p>
          <a:p>
            <a:pPr indent="288925" eaLnBrk="1" hangingPunct="1">
              <a:lnSpc>
                <a:spcPct val="105000"/>
              </a:lnSpc>
            </a:pPr>
            <a:r>
              <a:rPr lang="en-US" altLang="zh-CN" sz="1350">
                <a:latin typeface="Arial" panose="020B0604020202020204" pitchFamily="34" charset="0"/>
                <a:ea typeface="宋体" panose="02010600030101010101" pitchFamily="2" charset="-122"/>
              </a:rPr>
              <a:t>   6:    8b 45 0c   mov   0xc(%ebp), %eax</a:t>
            </a:r>
          </a:p>
          <a:p>
            <a:pPr indent="288925" eaLnBrk="1" hangingPunct="1">
              <a:lnSpc>
                <a:spcPct val="105000"/>
              </a:lnSpc>
            </a:pPr>
            <a:r>
              <a:rPr lang="en-US" altLang="zh-CN" sz="1350">
                <a:latin typeface="Arial" panose="020B0604020202020204" pitchFamily="34" charset="0"/>
                <a:ea typeface="宋体" panose="02010600030101010101" pitchFamily="2" charset="-122"/>
              </a:rPr>
              <a:t>   9:    8b 55 08   mov   0x8(%ebp), %edx</a:t>
            </a:r>
          </a:p>
          <a:p>
            <a:pPr indent="288925" eaLnBrk="1" hangingPunct="1">
              <a:lnSpc>
                <a:spcPct val="105000"/>
              </a:lnSpc>
            </a:pPr>
            <a:r>
              <a:rPr lang="en-US" altLang="zh-CN" sz="1350">
                <a:latin typeface="Arial" panose="020B0604020202020204" pitchFamily="34" charset="0"/>
                <a:ea typeface="宋体" panose="02010600030101010101" pitchFamily="2" charset="-122"/>
              </a:rPr>
              <a:t>   c:    8d 04 02   lea     (%edx,%eax,1), %eax</a:t>
            </a:r>
          </a:p>
          <a:p>
            <a:pPr indent="288925" eaLnBrk="1" hangingPunct="1">
              <a:lnSpc>
                <a:spcPct val="105000"/>
              </a:lnSpc>
            </a:pPr>
            <a:r>
              <a:rPr lang="en-US" altLang="zh-CN" sz="1350">
                <a:latin typeface="Arial" panose="020B0604020202020204" pitchFamily="34" charset="0"/>
                <a:ea typeface="宋体" panose="02010600030101010101" pitchFamily="2" charset="-122"/>
              </a:rPr>
              <a:t>   f:     89 45 fc    mov   %eax, -0x4(%ebp)</a:t>
            </a:r>
          </a:p>
          <a:p>
            <a:pPr indent="288925" eaLnBrk="1" hangingPunct="1">
              <a:lnSpc>
                <a:spcPct val="105000"/>
              </a:lnSpc>
            </a:pPr>
            <a:r>
              <a:rPr lang="en-US" altLang="zh-CN" sz="1350">
                <a:latin typeface="Arial" panose="020B0604020202020204" pitchFamily="34" charset="0"/>
                <a:ea typeface="宋体" panose="02010600030101010101" pitchFamily="2" charset="-122"/>
              </a:rPr>
              <a:t>   12:  8b 45 fc    mov   -0x4(%ebp), %eax</a:t>
            </a:r>
          </a:p>
          <a:p>
            <a:pPr indent="288925" eaLnBrk="1" hangingPunct="1">
              <a:lnSpc>
                <a:spcPct val="105000"/>
              </a:lnSpc>
            </a:pPr>
            <a:r>
              <a:rPr lang="en-US" altLang="zh-CN" sz="1350">
                <a:latin typeface="Arial" panose="020B0604020202020204" pitchFamily="34" charset="0"/>
                <a:ea typeface="宋体" panose="02010600030101010101" pitchFamily="2" charset="-122"/>
              </a:rPr>
              <a:t>   15:  c9             leave  </a:t>
            </a:r>
          </a:p>
          <a:p>
            <a:pPr indent="288925" eaLnBrk="1" hangingPunct="1">
              <a:lnSpc>
                <a:spcPct val="105000"/>
              </a:lnSpc>
            </a:pPr>
            <a:r>
              <a:rPr lang="en-US" altLang="zh-CN" sz="1350">
                <a:latin typeface="Arial" panose="020B0604020202020204" pitchFamily="34" charset="0"/>
                <a:ea typeface="宋体" panose="02010600030101010101" pitchFamily="2" charset="-122"/>
              </a:rPr>
              <a:t>   16:  c3             ret </a:t>
            </a:r>
          </a:p>
        </p:txBody>
      </p:sp>
      <p:grpSp>
        <p:nvGrpSpPr>
          <p:cNvPr id="605215" name="Group 31"/>
          <p:cNvGrpSpPr/>
          <p:nvPr/>
        </p:nvGrpSpPr>
        <p:grpSpPr bwMode="auto">
          <a:xfrm>
            <a:off x="2717800" y="2337515"/>
            <a:ext cx="835819" cy="2906853"/>
            <a:chOff x="2200" y="1630"/>
            <a:chExt cx="702" cy="2599"/>
          </a:xfrm>
        </p:grpSpPr>
        <p:sp>
          <p:nvSpPr>
            <p:cNvPr id="605204" name="Rectangle 20"/>
            <p:cNvSpPr>
              <a:spLocks noChangeArrowheads="1"/>
            </p:cNvSpPr>
            <p:nvPr/>
          </p:nvSpPr>
          <p:spPr bwMode="auto">
            <a:xfrm>
              <a:off x="2590" y="1630"/>
              <a:ext cx="312" cy="1871"/>
            </a:xfrm>
            <a:prstGeom prst="rect">
              <a:avLst/>
            </a:prstGeom>
            <a:solidFill>
              <a:srgbClr val="FFFF00">
                <a:alpha val="27000"/>
              </a:srgbClr>
            </a:solidFill>
            <a:ln w="9525">
              <a:solidFill>
                <a:schemeClr val="tx1"/>
              </a:solidFill>
              <a:miter lim="800000"/>
            </a:ln>
            <a:effectLst/>
          </p:spPr>
          <p:txBody>
            <a:bodyPr wrap="none" anchor="ctr"/>
            <a:lstStyle/>
            <a:p>
              <a:endParaRPr lang="zh-CN" altLang="en-US" sz="1350"/>
            </a:p>
          </p:txBody>
        </p:sp>
        <p:grpSp>
          <p:nvGrpSpPr>
            <p:cNvPr id="605207" name="Group 23"/>
            <p:cNvGrpSpPr/>
            <p:nvPr/>
          </p:nvGrpSpPr>
          <p:grpSpPr bwMode="auto">
            <a:xfrm>
              <a:off x="2200" y="3492"/>
              <a:ext cx="567" cy="737"/>
              <a:chOff x="2143" y="3634"/>
              <a:chExt cx="567" cy="737"/>
            </a:xfrm>
          </p:grpSpPr>
          <p:sp>
            <p:nvSpPr>
              <p:cNvPr id="605205" name="Text Box 21"/>
              <p:cNvSpPr txBox="1">
                <a:spLocks noChangeArrowheads="1"/>
              </p:cNvSpPr>
              <p:nvPr/>
            </p:nvSpPr>
            <p:spPr bwMode="auto">
              <a:xfrm>
                <a:off x="2143" y="3918"/>
                <a:ext cx="567" cy="453"/>
              </a:xfrm>
              <a:prstGeom prst="rect">
                <a:avLst/>
              </a:prstGeom>
              <a:noFill/>
              <a:ln w="9525">
                <a:noFill/>
                <a:miter lim="800000"/>
              </a:ln>
              <a:effectLst/>
            </p:spPr>
            <p:txBody>
              <a:bodyPr>
                <a:spAutoFit/>
              </a:bodyPr>
              <a:lstStyle/>
              <a:p>
                <a:pPr eaLnBrk="1" hangingPunct="1">
                  <a:spcBef>
                    <a:spcPct val="50000"/>
                  </a:spcBef>
                </a:pPr>
                <a:r>
                  <a:rPr lang="zh-CN" altLang="en-US" sz="1350">
                    <a:solidFill>
                      <a:srgbClr val="FF3300"/>
                    </a:solidFill>
                    <a:latin typeface="Arial" panose="020B0604020202020204" pitchFamily="34" charset="0"/>
                  </a:rPr>
                  <a:t>位移量</a:t>
                </a:r>
              </a:p>
            </p:txBody>
          </p:sp>
          <p:sp>
            <p:nvSpPr>
              <p:cNvPr id="605206" name="Line 22"/>
              <p:cNvSpPr>
                <a:spLocks noChangeShapeType="1"/>
              </p:cNvSpPr>
              <p:nvPr/>
            </p:nvSpPr>
            <p:spPr bwMode="auto">
              <a:xfrm flipV="1">
                <a:off x="2483" y="3634"/>
                <a:ext cx="199" cy="284"/>
              </a:xfrm>
              <a:prstGeom prst="line">
                <a:avLst/>
              </a:prstGeom>
              <a:noFill/>
              <a:ln w="38100">
                <a:solidFill>
                  <a:srgbClr val="FF3300"/>
                </a:solidFill>
                <a:round/>
                <a:tailEnd type="triangle" w="med" len="med"/>
              </a:ln>
              <a:effectLst/>
            </p:spPr>
            <p:txBody>
              <a:bodyPr/>
              <a:lstStyle/>
              <a:p>
                <a:endParaRPr lang="zh-CN" altLang="en-US" sz="1350"/>
              </a:p>
            </p:txBody>
          </p:sp>
        </p:grpSp>
      </p:grpSp>
      <p:grpSp>
        <p:nvGrpSpPr>
          <p:cNvPr id="4" name="Group 32"/>
          <p:cNvGrpSpPr/>
          <p:nvPr/>
        </p:nvGrpSpPr>
        <p:grpSpPr bwMode="auto">
          <a:xfrm>
            <a:off x="3359547" y="2338705"/>
            <a:ext cx="1012031" cy="2732285"/>
            <a:chOff x="2710" y="1621"/>
            <a:chExt cx="850" cy="2430"/>
          </a:xfrm>
        </p:grpSpPr>
        <p:sp>
          <p:nvSpPr>
            <p:cNvPr id="5" name="Rectangle 17"/>
            <p:cNvSpPr>
              <a:spLocks noChangeArrowheads="1"/>
            </p:cNvSpPr>
            <p:nvPr/>
          </p:nvSpPr>
          <p:spPr bwMode="auto">
            <a:xfrm>
              <a:off x="2880" y="1621"/>
              <a:ext cx="680" cy="1871"/>
            </a:xfrm>
            <a:prstGeom prst="rect">
              <a:avLst/>
            </a:prstGeom>
            <a:solidFill>
              <a:schemeClr val="accent1">
                <a:alpha val="25999"/>
              </a:schemeClr>
            </a:solidFill>
            <a:ln w="9525">
              <a:solidFill>
                <a:schemeClr val="tx1"/>
              </a:solidFill>
              <a:miter lim="800000"/>
            </a:ln>
            <a:effectLst/>
          </p:spPr>
          <p:txBody>
            <a:bodyPr wrap="none" anchor="ctr"/>
            <a:lstStyle/>
            <a:p>
              <a:endParaRPr lang="zh-CN" altLang="en-US" sz="1350"/>
            </a:p>
          </p:txBody>
        </p:sp>
        <p:grpSp>
          <p:nvGrpSpPr>
            <p:cNvPr id="6" name="Group 24"/>
            <p:cNvGrpSpPr/>
            <p:nvPr/>
          </p:nvGrpSpPr>
          <p:grpSpPr bwMode="auto">
            <a:xfrm>
              <a:off x="2710" y="3501"/>
              <a:ext cx="737" cy="550"/>
              <a:chOff x="2143" y="3634"/>
              <a:chExt cx="567" cy="550"/>
            </a:xfrm>
          </p:grpSpPr>
          <p:sp>
            <p:nvSpPr>
              <p:cNvPr id="7" name="Text Box 25"/>
              <p:cNvSpPr txBox="1">
                <a:spLocks noChangeArrowheads="1"/>
              </p:cNvSpPr>
              <p:nvPr/>
            </p:nvSpPr>
            <p:spPr bwMode="auto">
              <a:xfrm>
                <a:off x="2143" y="3918"/>
                <a:ext cx="567" cy="266"/>
              </a:xfrm>
              <a:prstGeom prst="rect">
                <a:avLst/>
              </a:prstGeom>
              <a:noFill/>
              <a:ln w="9525">
                <a:noFill/>
                <a:miter lim="800000"/>
              </a:ln>
              <a:effectLst/>
            </p:spPr>
            <p:txBody>
              <a:bodyPr>
                <a:spAutoFit/>
              </a:bodyPr>
              <a:lstStyle/>
              <a:p>
                <a:pPr eaLnBrk="1" hangingPunct="1">
                  <a:spcBef>
                    <a:spcPct val="50000"/>
                  </a:spcBef>
                </a:pPr>
                <a:r>
                  <a:rPr lang="zh-CN" altLang="en-US" sz="1350">
                    <a:solidFill>
                      <a:srgbClr val="FF3300"/>
                    </a:solidFill>
                    <a:latin typeface="Arial" panose="020B0604020202020204" pitchFamily="34" charset="0"/>
                  </a:rPr>
                  <a:t>机器指令</a:t>
                </a:r>
              </a:p>
            </p:txBody>
          </p:sp>
          <p:sp>
            <p:nvSpPr>
              <p:cNvPr id="9" name="Line 26"/>
              <p:cNvSpPr>
                <a:spLocks noChangeShapeType="1"/>
              </p:cNvSpPr>
              <p:nvPr/>
            </p:nvSpPr>
            <p:spPr bwMode="auto">
              <a:xfrm flipV="1">
                <a:off x="2483" y="3634"/>
                <a:ext cx="199" cy="284"/>
              </a:xfrm>
              <a:prstGeom prst="line">
                <a:avLst/>
              </a:prstGeom>
              <a:noFill/>
              <a:ln w="38100">
                <a:solidFill>
                  <a:srgbClr val="FF3300"/>
                </a:solidFill>
                <a:round/>
                <a:tailEnd type="triangle" w="med" len="med"/>
              </a:ln>
              <a:effectLst/>
            </p:spPr>
            <p:txBody>
              <a:bodyPr/>
              <a:lstStyle/>
              <a:p>
                <a:endParaRPr lang="zh-CN" altLang="en-US" sz="1350"/>
              </a:p>
            </p:txBody>
          </p:sp>
        </p:grpSp>
      </p:grpSp>
      <p:grpSp>
        <p:nvGrpSpPr>
          <p:cNvPr id="10" name="Group 33"/>
          <p:cNvGrpSpPr/>
          <p:nvPr/>
        </p:nvGrpSpPr>
        <p:grpSpPr bwMode="auto">
          <a:xfrm>
            <a:off x="4406106" y="2317671"/>
            <a:ext cx="2362200" cy="2740487"/>
            <a:chOff x="3776" y="1621"/>
            <a:chExt cx="1984" cy="2451"/>
          </a:xfrm>
        </p:grpSpPr>
        <p:sp>
          <p:nvSpPr>
            <p:cNvPr id="11" name="Rectangle 18"/>
            <p:cNvSpPr>
              <a:spLocks noChangeArrowheads="1"/>
            </p:cNvSpPr>
            <p:nvPr/>
          </p:nvSpPr>
          <p:spPr bwMode="auto">
            <a:xfrm>
              <a:off x="3776" y="1621"/>
              <a:ext cx="1984" cy="1900"/>
            </a:xfrm>
            <a:prstGeom prst="rect">
              <a:avLst/>
            </a:prstGeom>
            <a:solidFill>
              <a:srgbClr val="FF0000">
                <a:alpha val="17000"/>
              </a:srgbClr>
            </a:solidFill>
            <a:ln w="9525">
              <a:solidFill>
                <a:schemeClr val="tx1"/>
              </a:solidFill>
              <a:miter lim="800000"/>
            </a:ln>
            <a:effectLst/>
          </p:spPr>
          <p:txBody>
            <a:bodyPr wrap="none" anchor="ctr"/>
            <a:lstStyle/>
            <a:p>
              <a:endParaRPr lang="zh-CN" altLang="en-US" sz="1350"/>
            </a:p>
          </p:txBody>
        </p:sp>
        <p:grpSp>
          <p:nvGrpSpPr>
            <p:cNvPr id="12" name="Group 27"/>
            <p:cNvGrpSpPr/>
            <p:nvPr/>
          </p:nvGrpSpPr>
          <p:grpSpPr bwMode="auto">
            <a:xfrm>
              <a:off x="4059" y="3521"/>
              <a:ext cx="737" cy="551"/>
              <a:chOff x="2143" y="3634"/>
              <a:chExt cx="567" cy="551"/>
            </a:xfrm>
          </p:grpSpPr>
          <p:sp>
            <p:nvSpPr>
              <p:cNvPr id="13" name="Text Box 28"/>
              <p:cNvSpPr txBox="1">
                <a:spLocks noChangeArrowheads="1"/>
              </p:cNvSpPr>
              <p:nvPr/>
            </p:nvSpPr>
            <p:spPr bwMode="auto">
              <a:xfrm>
                <a:off x="2143" y="3918"/>
                <a:ext cx="567" cy="267"/>
              </a:xfrm>
              <a:prstGeom prst="rect">
                <a:avLst/>
              </a:prstGeom>
              <a:noFill/>
              <a:ln w="9525">
                <a:noFill/>
                <a:miter lim="800000"/>
              </a:ln>
              <a:effectLst/>
            </p:spPr>
            <p:txBody>
              <a:bodyPr>
                <a:spAutoFit/>
              </a:bodyPr>
              <a:lstStyle/>
              <a:p>
                <a:pPr eaLnBrk="1" hangingPunct="1">
                  <a:spcBef>
                    <a:spcPct val="50000"/>
                  </a:spcBef>
                </a:pPr>
                <a:r>
                  <a:rPr lang="zh-CN" altLang="en-US" sz="1350">
                    <a:solidFill>
                      <a:srgbClr val="FF3300"/>
                    </a:solidFill>
                    <a:latin typeface="Arial" panose="020B0604020202020204" pitchFamily="34" charset="0"/>
                  </a:rPr>
                  <a:t>汇编指令</a:t>
                </a:r>
              </a:p>
            </p:txBody>
          </p:sp>
          <p:sp>
            <p:nvSpPr>
              <p:cNvPr id="14" name="Line 29"/>
              <p:cNvSpPr>
                <a:spLocks noChangeShapeType="1"/>
              </p:cNvSpPr>
              <p:nvPr/>
            </p:nvSpPr>
            <p:spPr bwMode="auto">
              <a:xfrm flipV="1">
                <a:off x="2483" y="3634"/>
                <a:ext cx="199" cy="284"/>
              </a:xfrm>
              <a:prstGeom prst="line">
                <a:avLst/>
              </a:prstGeom>
              <a:noFill/>
              <a:ln w="38100">
                <a:solidFill>
                  <a:srgbClr val="FF3300"/>
                </a:solidFill>
                <a:round/>
                <a:tailEnd type="triangle" w="med" len="med"/>
              </a:ln>
              <a:effectLst/>
            </p:spPr>
            <p:txBody>
              <a:bodyPr/>
              <a:lstStyle/>
              <a:p>
                <a:endParaRPr lang="zh-CN" altLang="en-US" sz="1350"/>
              </a:p>
            </p:txBody>
          </p:sp>
        </p:grpSp>
      </p:grpSp>
      <p:sp>
        <p:nvSpPr>
          <p:cNvPr id="16" name="文本框 15"/>
          <p:cNvSpPr txBox="1"/>
          <p:nvPr/>
        </p:nvSpPr>
        <p:spPr>
          <a:xfrm>
            <a:off x="176213" y="1969770"/>
            <a:ext cx="1314450" cy="506730"/>
          </a:xfrm>
          <a:prstGeom prst="rect">
            <a:avLst/>
          </a:prstGeom>
          <a:noFill/>
        </p:spPr>
        <p:txBody>
          <a:bodyPr wrap="square" rtlCol="0">
            <a:spAutoFit/>
          </a:bodyPr>
          <a:lstStyle/>
          <a:p>
            <a:r>
              <a:rPr lang="en-US" altLang="zh-CN" sz="1350">
                <a:latin typeface="Arial" panose="020B0604020202020204" pitchFamily="34" charset="0"/>
                <a:ea typeface="宋体" panose="02010600030101010101" pitchFamily="2" charset="-122"/>
                <a:sym typeface="+mn-ea"/>
              </a:rPr>
              <a:t>test.s</a:t>
            </a:r>
            <a:endParaRPr lang="en-US" altLang="zh-CN" sz="1350">
              <a:solidFill>
                <a:srgbClr val="3333CC"/>
              </a:solidFill>
              <a:latin typeface="Arial" panose="020B0604020202020204" pitchFamily="34" charset="0"/>
              <a:ea typeface="宋体" panose="02010600030101010101" pitchFamily="2" charset="-122"/>
            </a:endParaRPr>
          </a:p>
          <a:p>
            <a:endParaRPr lang="zh-CN" altLang="en-US" sz="1350"/>
          </a:p>
        </p:txBody>
      </p:sp>
      <p:sp>
        <p:nvSpPr>
          <p:cNvPr id="18" name="文本框 17"/>
          <p:cNvSpPr txBox="1"/>
          <p:nvPr/>
        </p:nvSpPr>
        <p:spPr>
          <a:xfrm>
            <a:off x="262890" y="1473041"/>
            <a:ext cx="3175635" cy="368300"/>
          </a:xfrm>
          <a:prstGeom prst="rect">
            <a:avLst/>
          </a:prstGeom>
          <a:noFill/>
        </p:spPr>
        <p:txBody>
          <a:bodyPr wrap="square" rtlCol="0">
            <a:spAutoFit/>
          </a:bodyPr>
          <a:lstStyle/>
          <a:p>
            <a:r>
              <a:rPr lang="zh-CN" altLang="en-US" b="1">
                <a:effectLst/>
              </a:rPr>
              <a:t>编译得到结果：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5191"/>
                                        </p:tgtEl>
                                        <p:attrNameLst>
                                          <p:attrName>style.visibility</p:attrName>
                                        </p:attrNameLst>
                                      </p:cBhvr>
                                      <p:to>
                                        <p:strVal val="visible"/>
                                      </p:to>
                                    </p:set>
                                    <p:animEffect transition="in" filter="blinds(horizontal)">
                                      <p:cBhvr>
                                        <p:cTn id="7" dur="500"/>
                                        <p:tgtEl>
                                          <p:spTgt spid="6051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5215"/>
                                        </p:tgtEl>
                                        <p:attrNameLst>
                                          <p:attrName>style.visibility</p:attrName>
                                        </p:attrNameLst>
                                      </p:cBhvr>
                                      <p:to>
                                        <p:strVal val="visible"/>
                                      </p:to>
                                    </p:set>
                                    <p:animEffect transition="in" filter="blinds(horizontal)">
                                      <p:cBhvr>
                                        <p:cTn id="17" dur="500"/>
                                        <p:tgtEl>
                                          <p:spTgt spid="6052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91" grpId="0" bldLvl="0" animBg="1"/>
      <p:bldP spid="3" grpId="0" bldLvl="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3721100"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多级数组示例</a:t>
            </a:r>
          </a:p>
        </p:txBody>
      </p:sp>
      <p:sp>
        <p:nvSpPr>
          <p:cNvPr id="95235" name="Rectangle 4"/>
          <p:cNvSpPr>
            <a:spLocks noChangeArrowheads="1"/>
          </p:cNvSpPr>
          <p:nvPr/>
        </p:nvSpPr>
        <p:spPr bwMode="auto">
          <a:xfrm>
            <a:off x="228600" y="1371600"/>
            <a:ext cx="5257800" cy="925513"/>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zip_dig cmu = { 1, 5, 2, 1, 3 };</a:t>
            </a:r>
          </a:p>
          <a:p>
            <a:pPr eaLnBrk="0" hangingPunct="0"/>
            <a:r>
              <a:rPr lang="en-US" sz="1800">
                <a:latin typeface="Courier New" panose="02070309020205020404" charset="0"/>
              </a:rPr>
              <a:t>zip_dig mit = { 0, 2, 1, 3, 9 };</a:t>
            </a:r>
          </a:p>
          <a:p>
            <a:pPr eaLnBrk="0" hangingPunct="0"/>
            <a:r>
              <a:rPr lang="en-US" sz="1800">
                <a:latin typeface="Courier New" panose="02070309020205020404" charset="0"/>
              </a:rPr>
              <a:t>zip_dig ucb = { 9, 4, 7, 2, 0 };</a:t>
            </a:r>
          </a:p>
        </p:txBody>
      </p:sp>
      <p:sp>
        <p:nvSpPr>
          <p:cNvPr id="95236" name="Rectangle 5"/>
          <p:cNvSpPr>
            <a:spLocks noChangeArrowheads="1"/>
          </p:cNvSpPr>
          <p:nvPr/>
        </p:nvSpPr>
        <p:spPr bwMode="auto">
          <a:xfrm>
            <a:off x="228600" y="2438400"/>
            <a:ext cx="5257800" cy="65087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#define UCOUNT 3</a:t>
            </a:r>
          </a:p>
          <a:p>
            <a:pPr eaLnBrk="0" hangingPunct="0"/>
            <a:r>
              <a:rPr lang="en-US" sz="1800">
                <a:latin typeface="Courier New" panose="02070309020205020404" charset="0"/>
              </a:rPr>
              <a:t>int *univ[UCOUNT] = {mit, cmu, ucb};</a:t>
            </a:r>
          </a:p>
        </p:txBody>
      </p:sp>
      <p:sp>
        <p:nvSpPr>
          <p:cNvPr id="315395" name="Rectangle 3"/>
          <p:cNvSpPr>
            <a:spLocks noGrp="1" noChangeArrowheads="1"/>
          </p:cNvSpPr>
          <p:nvPr/>
        </p:nvSpPr>
        <p:spPr>
          <a:xfrm>
            <a:off x="5638800" y="1265238"/>
            <a:ext cx="3505200" cy="22860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sz="2000">
                <a:latin typeface="微软雅黑" panose="020B0503020204020204" charset="-122"/>
                <a:ea typeface="微软雅黑" panose="020B0503020204020204" charset="-122"/>
              </a:rPr>
              <a:t>表示3个元素数组</a:t>
            </a:r>
          </a:p>
          <a:p>
            <a:pPr>
              <a:buClr>
                <a:srgbClr val="0D0D0D"/>
              </a:buClr>
            </a:pPr>
            <a:r>
              <a:rPr lang="en-US" sz="2000">
                <a:latin typeface="微软雅黑" panose="020B0503020204020204" charset="-122"/>
                <a:ea typeface="微软雅黑" panose="020B0503020204020204" charset="-122"/>
              </a:rPr>
              <a:t>每个元素都是指针</a:t>
            </a:r>
          </a:p>
          <a:p>
            <a:pPr lvl="1">
              <a:buClr>
                <a:srgbClr val="0D0D0D"/>
              </a:buClr>
            </a:pPr>
            <a:r>
              <a:rPr lang="en-US">
                <a:latin typeface="微软雅黑" panose="020B0503020204020204" charset="-122"/>
                <a:ea typeface="微软雅黑" panose="020B0503020204020204" charset="-122"/>
              </a:rPr>
              <a:t>4 </a:t>
            </a:r>
            <a:r>
              <a:rPr lang="zh-CN" altLang="en-US">
                <a:latin typeface="微软雅黑" panose="020B0503020204020204" charset="-122"/>
                <a:ea typeface="微软雅黑" panose="020B0503020204020204" charset="-122"/>
              </a:rPr>
              <a:t>字节</a:t>
            </a:r>
          </a:p>
          <a:p>
            <a:pPr>
              <a:buClr>
                <a:srgbClr val="0D0D0D"/>
              </a:buClr>
            </a:pPr>
            <a:r>
              <a:rPr lang="en-US" sz="2000">
                <a:latin typeface="微软雅黑" panose="020B0503020204020204" charset="-122"/>
                <a:ea typeface="微软雅黑" panose="020B0503020204020204" charset="-122"/>
              </a:rPr>
              <a:t>每个指针指向</a:t>
            </a:r>
            <a:r>
              <a:rPr lang="zh-CN" altLang="en-US" sz="2000">
                <a:latin typeface="微软雅黑" panose="020B0503020204020204" charset="-122"/>
                <a:ea typeface="微软雅黑" panose="020B0503020204020204" charset="-122"/>
              </a:rPr>
              <a:t>一个</a:t>
            </a:r>
            <a:r>
              <a:rPr lang="en-US" sz="2000">
                <a:latin typeface="微软雅黑" panose="020B0503020204020204" charset="-122"/>
                <a:ea typeface="微软雅黑" panose="020B0503020204020204" charset="-122"/>
              </a:rPr>
              <a:t>int数组 </a:t>
            </a:r>
          </a:p>
        </p:txBody>
      </p:sp>
      <p:grpSp>
        <p:nvGrpSpPr>
          <p:cNvPr id="5" name="Group 7"/>
          <p:cNvGrpSpPr/>
          <p:nvPr/>
        </p:nvGrpSpPr>
        <p:grpSpPr bwMode="auto">
          <a:xfrm>
            <a:off x="379413" y="4191000"/>
            <a:ext cx="1982787" cy="1527175"/>
            <a:chOff x="191" y="2112"/>
            <a:chExt cx="1249" cy="962"/>
          </a:xfrm>
        </p:grpSpPr>
        <p:sp>
          <p:nvSpPr>
            <p:cNvPr id="95301" name="Rectangle 8"/>
            <p:cNvSpPr>
              <a:spLocks noChangeArrowheads="1"/>
            </p:cNvSpPr>
            <p:nvPr/>
          </p:nvSpPr>
          <p:spPr bwMode="auto">
            <a:xfrm>
              <a:off x="864" y="2352"/>
              <a:ext cx="576" cy="240"/>
            </a:xfrm>
            <a:prstGeom prst="rect">
              <a:avLst/>
            </a:prstGeom>
            <a:solidFill>
              <a:srgbClr val="F1C7C7"/>
            </a:solidFill>
            <a:ln w="25400">
              <a:solidFill>
                <a:schemeClr val="tx1"/>
              </a:solidFill>
              <a:miter lim="800000"/>
            </a:ln>
          </p:spPr>
          <p:txBody>
            <a:bodyPr wrap="none" anchor="ctr"/>
            <a:lstStyle/>
            <a:p>
              <a:pPr eaLnBrk="0" hangingPunct="0"/>
              <a:r>
                <a:rPr lang="en-US" sz="1800">
                  <a:latin typeface="Courier New" panose="02070309020205020404" charset="0"/>
                </a:rPr>
                <a:t>36</a:t>
              </a:r>
            </a:p>
          </p:txBody>
        </p:sp>
        <p:sp>
          <p:nvSpPr>
            <p:cNvPr id="95302" name="Line 9"/>
            <p:cNvSpPr>
              <a:spLocks noChangeShapeType="1"/>
            </p:cNvSpPr>
            <p:nvPr/>
          </p:nvSpPr>
          <p:spPr bwMode="auto">
            <a:xfrm flipV="1">
              <a:off x="576" y="2485"/>
              <a:ext cx="288" cy="0"/>
            </a:xfrm>
            <a:prstGeom prst="line">
              <a:avLst/>
            </a:prstGeom>
            <a:noFill/>
            <a:ln w="25400">
              <a:solidFill>
                <a:schemeClr val="tx1"/>
              </a:solidFill>
              <a:round/>
              <a:tailEnd type="triangle" w="med" len="sm"/>
            </a:ln>
          </p:spPr>
          <p:txBody>
            <a:bodyPr wrap="none" anchor="ctr"/>
            <a:lstStyle/>
            <a:p>
              <a:endParaRPr lang="en-US"/>
            </a:p>
          </p:txBody>
        </p:sp>
        <p:sp>
          <p:nvSpPr>
            <p:cNvPr id="95303" name="Text Box 10"/>
            <p:cNvSpPr txBox="1">
              <a:spLocks noChangeArrowheads="1"/>
            </p:cNvSpPr>
            <p:nvPr/>
          </p:nvSpPr>
          <p:spPr bwMode="auto">
            <a:xfrm>
              <a:off x="201" y="2363"/>
              <a:ext cx="375" cy="231"/>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160</a:t>
              </a:r>
            </a:p>
          </p:txBody>
        </p:sp>
        <p:sp>
          <p:nvSpPr>
            <p:cNvPr id="95304" name="Rectangle 11"/>
            <p:cNvSpPr>
              <a:spLocks noChangeArrowheads="1"/>
            </p:cNvSpPr>
            <p:nvPr/>
          </p:nvSpPr>
          <p:spPr bwMode="auto">
            <a:xfrm>
              <a:off x="864" y="2592"/>
              <a:ext cx="576" cy="240"/>
            </a:xfrm>
            <a:prstGeom prst="rect">
              <a:avLst/>
            </a:prstGeom>
            <a:solidFill>
              <a:srgbClr val="F1C7C7"/>
            </a:solidFill>
            <a:ln w="25400">
              <a:solidFill>
                <a:schemeClr val="tx1"/>
              </a:solidFill>
              <a:miter lim="800000"/>
            </a:ln>
          </p:spPr>
          <p:txBody>
            <a:bodyPr wrap="none" anchor="ctr"/>
            <a:lstStyle/>
            <a:p>
              <a:pPr eaLnBrk="0" hangingPunct="0"/>
              <a:r>
                <a:rPr lang="en-US" sz="1800">
                  <a:latin typeface="Courier New" panose="02070309020205020404" charset="0"/>
                </a:rPr>
                <a:t>16</a:t>
              </a:r>
            </a:p>
          </p:txBody>
        </p:sp>
        <p:sp>
          <p:nvSpPr>
            <p:cNvPr id="95305" name="Rectangle 12"/>
            <p:cNvSpPr>
              <a:spLocks noChangeArrowheads="1"/>
            </p:cNvSpPr>
            <p:nvPr/>
          </p:nvSpPr>
          <p:spPr bwMode="auto">
            <a:xfrm>
              <a:off x="864" y="2832"/>
              <a:ext cx="576" cy="240"/>
            </a:xfrm>
            <a:prstGeom prst="rect">
              <a:avLst/>
            </a:prstGeom>
            <a:solidFill>
              <a:srgbClr val="F1C7C7"/>
            </a:solidFill>
            <a:ln w="25400">
              <a:solidFill>
                <a:schemeClr val="tx1"/>
              </a:solidFill>
              <a:miter lim="800000"/>
            </a:ln>
          </p:spPr>
          <p:txBody>
            <a:bodyPr wrap="none" anchor="ctr"/>
            <a:lstStyle/>
            <a:p>
              <a:pPr eaLnBrk="0" hangingPunct="0"/>
              <a:r>
                <a:rPr lang="en-US" sz="1800">
                  <a:latin typeface="Courier New" panose="02070309020205020404" charset="0"/>
                </a:rPr>
                <a:t>56</a:t>
              </a:r>
            </a:p>
          </p:txBody>
        </p:sp>
        <p:sp>
          <p:nvSpPr>
            <p:cNvPr id="95306" name="Line 13"/>
            <p:cNvSpPr>
              <a:spLocks noChangeShapeType="1"/>
            </p:cNvSpPr>
            <p:nvPr/>
          </p:nvSpPr>
          <p:spPr bwMode="auto">
            <a:xfrm flipV="1">
              <a:off x="576" y="2725"/>
              <a:ext cx="288" cy="0"/>
            </a:xfrm>
            <a:prstGeom prst="line">
              <a:avLst/>
            </a:prstGeom>
            <a:noFill/>
            <a:ln w="25400">
              <a:solidFill>
                <a:schemeClr val="tx1"/>
              </a:solidFill>
              <a:round/>
              <a:tailEnd type="triangle" w="med" len="sm"/>
            </a:ln>
          </p:spPr>
          <p:txBody>
            <a:bodyPr wrap="none" anchor="ctr"/>
            <a:lstStyle/>
            <a:p>
              <a:endParaRPr lang="en-US"/>
            </a:p>
          </p:txBody>
        </p:sp>
        <p:sp>
          <p:nvSpPr>
            <p:cNvPr id="95307" name="Line 14"/>
            <p:cNvSpPr>
              <a:spLocks noChangeShapeType="1"/>
            </p:cNvSpPr>
            <p:nvPr/>
          </p:nvSpPr>
          <p:spPr bwMode="auto">
            <a:xfrm flipV="1">
              <a:off x="576" y="2965"/>
              <a:ext cx="288" cy="0"/>
            </a:xfrm>
            <a:prstGeom prst="line">
              <a:avLst/>
            </a:prstGeom>
            <a:noFill/>
            <a:ln w="25400">
              <a:solidFill>
                <a:schemeClr val="tx1"/>
              </a:solidFill>
              <a:round/>
              <a:tailEnd type="triangle" w="med" len="sm"/>
            </a:ln>
          </p:spPr>
          <p:txBody>
            <a:bodyPr wrap="none" anchor="ctr"/>
            <a:lstStyle/>
            <a:p>
              <a:endParaRPr lang="en-US"/>
            </a:p>
          </p:txBody>
        </p:sp>
        <p:sp>
          <p:nvSpPr>
            <p:cNvPr id="95308" name="Text Box 15"/>
            <p:cNvSpPr txBox="1">
              <a:spLocks noChangeArrowheads="1"/>
            </p:cNvSpPr>
            <p:nvPr/>
          </p:nvSpPr>
          <p:spPr bwMode="auto">
            <a:xfrm>
              <a:off x="191" y="2612"/>
              <a:ext cx="375" cy="231"/>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164</a:t>
              </a:r>
            </a:p>
          </p:txBody>
        </p:sp>
        <p:sp>
          <p:nvSpPr>
            <p:cNvPr id="95309" name="Text Box 16"/>
            <p:cNvSpPr txBox="1">
              <a:spLocks noChangeArrowheads="1"/>
            </p:cNvSpPr>
            <p:nvPr/>
          </p:nvSpPr>
          <p:spPr bwMode="auto">
            <a:xfrm>
              <a:off x="191" y="2843"/>
              <a:ext cx="375" cy="231"/>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168</a:t>
              </a:r>
            </a:p>
          </p:txBody>
        </p:sp>
        <p:sp>
          <p:nvSpPr>
            <p:cNvPr id="95310" name="Text Box 17"/>
            <p:cNvSpPr txBox="1">
              <a:spLocks noChangeArrowheads="1"/>
            </p:cNvSpPr>
            <p:nvPr/>
          </p:nvSpPr>
          <p:spPr bwMode="auto">
            <a:xfrm>
              <a:off x="864" y="2112"/>
              <a:ext cx="462" cy="231"/>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univ</a:t>
              </a:r>
            </a:p>
          </p:txBody>
        </p:sp>
        <p:sp>
          <p:nvSpPr>
            <p:cNvPr id="95311" name="Oval 18"/>
            <p:cNvSpPr>
              <a:spLocks noChangeArrowheads="1"/>
            </p:cNvSpPr>
            <p:nvPr/>
          </p:nvSpPr>
          <p:spPr bwMode="auto">
            <a:xfrm>
              <a:off x="1200" y="2448"/>
              <a:ext cx="96" cy="96"/>
            </a:xfrm>
            <a:prstGeom prst="ellipse">
              <a:avLst/>
            </a:prstGeom>
            <a:solidFill>
              <a:schemeClr val="tx1"/>
            </a:solid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95312" name="Oval 19"/>
            <p:cNvSpPr>
              <a:spLocks noChangeArrowheads="1"/>
            </p:cNvSpPr>
            <p:nvPr/>
          </p:nvSpPr>
          <p:spPr bwMode="auto">
            <a:xfrm>
              <a:off x="1200" y="2688"/>
              <a:ext cx="96" cy="96"/>
            </a:xfrm>
            <a:prstGeom prst="ellipse">
              <a:avLst/>
            </a:prstGeom>
            <a:solidFill>
              <a:schemeClr val="tx1"/>
            </a:solid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95313" name="Oval 20"/>
            <p:cNvSpPr>
              <a:spLocks noChangeArrowheads="1"/>
            </p:cNvSpPr>
            <p:nvPr/>
          </p:nvSpPr>
          <p:spPr bwMode="auto">
            <a:xfrm>
              <a:off x="1200" y="2928"/>
              <a:ext cx="96" cy="96"/>
            </a:xfrm>
            <a:prstGeom prst="ellipse">
              <a:avLst/>
            </a:prstGeom>
            <a:solidFill>
              <a:schemeClr val="tx1"/>
            </a:solidFill>
            <a:ln w="25400">
              <a:solidFill>
                <a:schemeClr val="tx1"/>
              </a:solidFill>
              <a:round/>
            </a:ln>
          </p:spPr>
          <p:txBody>
            <a:bodyPr wrap="none" anchor="ctr"/>
            <a:lstStyle/>
            <a:p>
              <a:pPr eaLnBrk="0" hangingPunct="0"/>
              <a:endParaRPr lang="en-US" sz="1800">
                <a:latin typeface="Calibri" panose="020F0502020204030204" charset="0"/>
              </a:endParaRPr>
            </a:p>
          </p:txBody>
        </p:sp>
      </p:grpSp>
      <p:sp>
        <p:nvSpPr>
          <p:cNvPr id="315413" name="Text Box 21"/>
          <p:cNvSpPr txBox="1">
            <a:spLocks noChangeArrowheads="1"/>
          </p:cNvSpPr>
          <p:nvPr/>
        </p:nvSpPr>
        <p:spPr bwMode="auto">
          <a:xfrm>
            <a:off x="3122613" y="3733800"/>
            <a:ext cx="595312" cy="366713"/>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cmu</a:t>
            </a:r>
          </a:p>
        </p:txBody>
      </p:sp>
      <p:sp>
        <p:nvSpPr>
          <p:cNvPr id="315433" name="Text Box 41"/>
          <p:cNvSpPr txBox="1">
            <a:spLocks noChangeArrowheads="1"/>
          </p:cNvSpPr>
          <p:nvPr/>
        </p:nvSpPr>
        <p:spPr bwMode="auto">
          <a:xfrm>
            <a:off x="3198813" y="4572000"/>
            <a:ext cx="595312" cy="366713"/>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mit</a:t>
            </a:r>
          </a:p>
        </p:txBody>
      </p:sp>
      <p:sp>
        <p:nvSpPr>
          <p:cNvPr id="315453" name="Text Box 61"/>
          <p:cNvSpPr txBox="1">
            <a:spLocks noChangeArrowheads="1"/>
          </p:cNvSpPr>
          <p:nvPr/>
        </p:nvSpPr>
        <p:spPr bwMode="auto">
          <a:xfrm>
            <a:off x="3122613" y="5272088"/>
            <a:ext cx="595312" cy="366712"/>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ucb</a:t>
            </a:r>
          </a:p>
        </p:txBody>
      </p:sp>
      <p:grpSp>
        <p:nvGrpSpPr>
          <p:cNvPr id="84" name="Group 24"/>
          <p:cNvGrpSpPr/>
          <p:nvPr/>
        </p:nvGrpSpPr>
        <p:grpSpPr bwMode="auto">
          <a:xfrm>
            <a:off x="3554413" y="4006850"/>
            <a:ext cx="5435600" cy="750888"/>
            <a:chOff x="2412765" y="3429000"/>
            <a:chExt cx="5435835" cy="771209"/>
          </a:xfrm>
        </p:grpSpPr>
        <p:grpSp>
          <p:nvGrpSpPr>
            <p:cNvPr id="95283" name="Group 25"/>
            <p:cNvGrpSpPr/>
            <p:nvPr/>
          </p:nvGrpSpPr>
          <p:grpSpPr bwMode="auto">
            <a:xfrm>
              <a:off x="2743200" y="3429000"/>
              <a:ext cx="4572000" cy="228600"/>
              <a:chOff x="1008" y="1968"/>
              <a:chExt cx="2880" cy="144"/>
            </a:xfrm>
          </p:grpSpPr>
          <p:sp>
            <p:nvSpPr>
              <p:cNvPr id="98"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99"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5</a:t>
                </a:r>
              </a:p>
            </p:txBody>
          </p:sp>
          <p:sp>
            <p:nvSpPr>
              <p:cNvPr id="100"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101"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102"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grpSp>
        <p:sp>
          <p:nvSpPr>
            <p:cNvPr id="95284"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16</a:t>
              </a:r>
            </a:p>
          </p:txBody>
        </p:sp>
        <p:sp>
          <p:nvSpPr>
            <p:cNvPr id="95285"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20</a:t>
              </a:r>
            </a:p>
          </p:txBody>
        </p:sp>
        <p:sp>
          <p:nvSpPr>
            <p:cNvPr id="95286"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95287"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88"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24</a:t>
              </a:r>
            </a:p>
          </p:txBody>
        </p:sp>
        <p:sp>
          <p:nvSpPr>
            <p:cNvPr id="95289"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90"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28</a:t>
              </a:r>
            </a:p>
          </p:txBody>
        </p:sp>
        <p:sp>
          <p:nvSpPr>
            <p:cNvPr id="95291"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92"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32</a:t>
              </a:r>
            </a:p>
          </p:txBody>
        </p:sp>
        <p:sp>
          <p:nvSpPr>
            <p:cNvPr id="95293"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94"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36</a:t>
              </a:r>
            </a:p>
          </p:txBody>
        </p:sp>
        <p:sp>
          <p:nvSpPr>
            <p:cNvPr id="95295"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grpSp>
        <p:nvGrpSpPr>
          <p:cNvPr id="103" name="Group 24"/>
          <p:cNvGrpSpPr/>
          <p:nvPr/>
        </p:nvGrpSpPr>
        <p:grpSpPr bwMode="auto">
          <a:xfrm>
            <a:off x="3556000" y="4808538"/>
            <a:ext cx="5435600" cy="750887"/>
            <a:chOff x="2412765" y="3429000"/>
            <a:chExt cx="5435835" cy="771209"/>
          </a:xfrm>
        </p:grpSpPr>
        <p:grpSp>
          <p:nvGrpSpPr>
            <p:cNvPr id="95265" name="Group 25"/>
            <p:cNvGrpSpPr/>
            <p:nvPr/>
          </p:nvGrpSpPr>
          <p:grpSpPr bwMode="auto">
            <a:xfrm>
              <a:off x="2743200" y="3429000"/>
              <a:ext cx="4572000" cy="228600"/>
              <a:chOff x="1008" y="1968"/>
              <a:chExt cx="2880" cy="144"/>
            </a:xfrm>
          </p:grpSpPr>
          <p:sp>
            <p:nvSpPr>
              <p:cNvPr id="117"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0</a:t>
                </a:r>
              </a:p>
            </p:txBody>
          </p:sp>
          <p:sp>
            <p:nvSpPr>
              <p:cNvPr id="118"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119"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120"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sp>
            <p:nvSpPr>
              <p:cNvPr id="121"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9</a:t>
                </a:r>
              </a:p>
            </p:txBody>
          </p:sp>
        </p:grpSp>
        <p:sp>
          <p:nvSpPr>
            <p:cNvPr id="95266"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36</a:t>
              </a:r>
            </a:p>
          </p:txBody>
        </p:sp>
        <p:sp>
          <p:nvSpPr>
            <p:cNvPr id="95267"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40</a:t>
              </a:r>
            </a:p>
          </p:txBody>
        </p:sp>
        <p:sp>
          <p:nvSpPr>
            <p:cNvPr id="95268"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95269"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70"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44</a:t>
              </a:r>
            </a:p>
          </p:txBody>
        </p:sp>
        <p:sp>
          <p:nvSpPr>
            <p:cNvPr id="95271"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72"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48</a:t>
              </a:r>
            </a:p>
          </p:txBody>
        </p:sp>
        <p:sp>
          <p:nvSpPr>
            <p:cNvPr id="95273"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74"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52</a:t>
              </a:r>
            </a:p>
          </p:txBody>
        </p:sp>
        <p:sp>
          <p:nvSpPr>
            <p:cNvPr id="95275"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76"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56</a:t>
              </a:r>
            </a:p>
          </p:txBody>
        </p:sp>
        <p:sp>
          <p:nvSpPr>
            <p:cNvPr id="95277"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grpSp>
        <p:nvGrpSpPr>
          <p:cNvPr id="122" name="Group 24"/>
          <p:cNvGrpSpPr/>
          <p:nvPr/>
        </p:nvGrpSpPr>
        <p:grpSpPr bwMode="auto">
          <a:xfrm>
            <a:off x="3554413" y="5646738"/>
            <a:ext cx="5435600" cy="750887"/>
            <a:chOff x="2412765" y="3429000"/>
            <a:chExt cx="5435835" cy="771209"/>
          </a:xfrm>
        </p:grpSpPr>
        <p:grpSp>
          <p:nvGrpSpPr>
            <p:cNvPr id="95247" name="Group 25"/>
            <p:cNvGrpSpPr/>
            <p:nvPr/>
          </p:nvGrpSpPr>
          <p:grpSpPr bwMode="auto">
            <a:xfrm>
              <a:off x="2743200" y="3429000"/>
              <a:ext cx="4572000" cy="228600"/>
              <a:chOff x="1008" y="1968"/>
              <a:chExt cx="2880" cy="144"/>
            </a:xfrm>
          </p:grpSpPr>
          <p:sp>
            <p:nvSpPr>
              <p:cNvPr id="136"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9</a:t>
                </a:r>
              </a:p>
            </p:txBody>
          </p:sp>
          <p:sp>
            <p:nvSpPr>
              <p:cNvPr id="137"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4</a:t>
                </a:r>
              </a:p>
            </p:txBody>
          </p:sp>
          <p:sp>
            <p:nvSpPr>
              <p:cNvPr id="138"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7</a:t>
                </a:r>
              </a:p>
            </p:txBody>
          </p:sp>
          <p:sp>
            <p:nvSpPr>
              <p:cNvPr id="139"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140"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0</a:t>
                </a:r>
              </a:p>
            </p:txBody>
          </p:sp>
        </p:grpSp>
        <p:sp>
          <p:nvSpPr>
            <p:cNvPr id="95248"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56</a:t>
              </a:r>
            </a:p>
          </p:txBody>
        </p:sp>
        <p:sp>
          <p:nvSpPr>
            <p:cNvPr id="95249"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60</a:t>
              </a:r>
            </a:p>
          </p:txBody>
        </p:sp>
        <p:sp>
          <p:nvSpPr>
            <p:cNvPr id="95250"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95251"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52"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64</a:t>
              </a:r>
            </a:p>
          </p:txBody>
        </p:sp>
        <p:sp>
          <p:nvSpPr>
            <p:cNvPr id="95253"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54"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68</a:t>
              </a:r>
            </a:p>
          </p:txBody>
        </p:sp>
        <p:sp>
          <p:nvSpPr>
            <p:cNvPr id="95255"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56"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72</a:t>
              </a:r>
            </a:p>
          </p:txBody>
        </p:sp>
        <p:sp>
          <p:nvSpPr>
            <p:cNvPr id="95257"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58"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76</a:t>
              </a:r>
            </a:p>
          </p:txBody>
        </p:sp>
        <p:sp>
          <p:nvSpPr>
            <p:cNvPr id="95259"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142" name="Freeform 141"/>
          <p:cNvSpPr>
            <a:spLocks noChangeArrowheads="1"/>
          </p:cNvSpPr>
          <p:nvPr/>
        </p:nvSpPr>
        <p:spPr bwMode="auto">
          <a:xfrm>
            <a:off x="2052638" y="4159250"/>
            <a:ext cx="1693862" cy="1022350"/>
          </a:xfrm>
          <a:custGeom>
            <a:avLst/>
            <a:gdLst>
              <a:gd name="T0" fmla="*/ 0 w 1694329"/>
              <a:gd name="T1" fmla="*/ 1021976 h 1021976"/>
              <a:gd name="T2" fmla="*/ 654423 w 1694329"/>
              <a:gd name="T3" fmla="*/ 340658 h 1021976"/>
              <a:gd name="T4" fmla="*/ 1694329 w 1694329"/>
              <a:gd name="T5" fmla="*/ 0 h 1021976"/>
              <a:gd name="T6" fmla="*/ 0 60000 65536"/>
              <a:gd name="T7" fmla="*/ 0 60000 65536"/>
              <a:gd name="T8" fmla="*/ 0 60000 65536"/>
              <a:gd name="T9" fmla="*/ 0 w 1694329"/>
              <a:gd name="T10" fmla="*/ 0 h 1021976"/>
              <a:gd name="T11" fmla="*/ 1694329 w 1694329"/>
              <a:gd name="T12" fmla="*/ 1021976 h 1021976"/>
            </a:gdLst>
            <a:ahLst/>
            <a:cxnLst>
              <a:cxn ang="T6">
                <a:pos x="T0" y="T1"/>
              </a:cxn>
              <a:cxn ang="T7">
                <a:pos x="T2" y="T3"/>
              </a:cxn>
              <a:cxn ang="T8">
                <a:pos x="T4" y="T5"/>
              </a:cxn>
            </a:cxnLst>
            <a:rect l="T9" t="T10" r="T11" b="T12"/>
            <a:pathLst>
              <a:path w="1694329" h="1021976">
                <a:moveTo>
                  <a:pt x="0" y="1021976"/>
                </a:moveTo>
                <a:cubicBezTo>
                  <a:pt x="186017" y="766481"/>
                  <a:pt x="372035" y="510987"/>
                  <a:pt x="654423" y="340658"/>
                </a:cubicBezTo>
                <a:cubicBezTo>
                  <a:pt x="936811" y="170329"/>
                  <a:pt x="1315570" y="85164"/>
                  <a:pt x="1694329" y="0"/>
                </a:cubicBezTo>
              </a:path>
            </a:pathLst>
          </a:custGeom>
          <a:noFill/>
          <a:ln w="38100">
            <a:solidFill>
              <a:schemeClr val="tx1"/>
            </a:solidFill>
            <a:round/>
            <a:tailEnd type="triangle" w="med" len="med"/>
          </a:ln>
        </p:spPr>
        <p:txBody>
          <a:bodyPr anchor="ctr"/>
          <a:lstStyle/>
          <a:p>
            <a:pPr algn="ctr" eaLnBrk="0" hangingPunct="0"/>
            <a:endParaRPr lang="en-US"/>
          </a:p>
        </p:txBody>
      </p:sp>
      <p:sp>
        <p:nvSpPr>
          <p:cNvPr id="143" name="Freeform 142"/>
          <p:cNvSpPr>
            <a:spLocks noChangeArrowheads="1"/>
          </p:cNvSpPr>
          <p:nvPr/>
        </p:nvSpPr>
        <p:spPr bwMode="auto">
          <a:xfrm>
            <a:off x="2070100" y="4787900"/>
            <a:ext cx="1703388" cy="330200"/>
          </a:xfrm>
          <a:custGeom>
            <a:avLst/>
            <a:gdLst>
              <a:gd name="T0" fmla="*/ 0 w 1703294"/>
              <a:gd name="T1" fmla="*/ 0 h 331694"/>
              <a:gd name="T2" fmla="*/ 905435 w 1703294"/>
              <a:gd name="T3" fmla="*/ 304800 h 331694"/>
              <a:gd name="T4" fmla="*/ 1703294 w 1703294"/>
              <a:gd name="T5" fmla="*/ 161365 h 331694"/>
              <a:gd name="T6" fmla="*/ 0 60000 65536"/>
              <a:gd name="T7" fmla="*/ 0 60000 65536"/>
              <a:gd name="T8" fmla="*/ 0 60000 65536"/>
              <a:gd name="T9" fmla="*/ 0 w 1703294"/>
              <a:gd name="T10" fmla="*/ 0 h 331694"/>
              <a:gd name="T11" fmla="*/ 1703294 w 1703294"/>
              <a:gd name="T12" fmla="*/ 331694 h 331694"/>
            </a:gdLst>
            <a:ahLst/>
            <a:cxnLst>
              <a:cxn ang="T6">
                <a:pos x="T0" y="T1"/>
              </a:cxn>
              <a:cxn ang="T7">
                <a:pos x="T2" y="T3"/>
              </a:cxn>
              <a:cxn ang="T8">
                <a:pos x="T4" y="T5"/>
              </a:cxn>
            </a:cxnLst>
            <a:rect l="T9" t="T10" r="T11" b="T12"/>
            <a:pathLst>
              <a:path w="1703294" h="331694">
                <a:moveTo>
                  <a:pt x="0" y="0"/>
                </a:moveTo>
                <a:cubicBezTo>
                  <a:pt x="310776" y="138953"/>
                  <a:pt x="621553" y="277906"/>
                  <a:pt x="905435" y="304800"/>
                </a:cubicBezTo>
                <a:cubicBezTo>
                  <a:pt x="1189317" y="331694"/>
                  <a:pt x="1446305" y="246529"/>
                  <a:pt x="1703294" y="161365"/>
                </a:cubicBezTo>
              </a:path>
            </a:pathLst>
          </a:custGeom>
          <a:noFill/>
          <a:ln w="38100">
            <a:solidFill>
              <a:schemeClr val="tx1"/>
            </a:solidFill>
            <a:round/>
            <a:tailEnd type="triangle" w="med" len="med"/>
          </a:ln>
        </p:spPr>
        <p:txBody>
          <a:bodyPr anchor="ctr"/>
          <a:lstStyle/>
          <a:p>
            <a:pPr algn="ctr" eaLnBrk="0" hangingPunct="0"/>
            <a:endParaRPr lang="en-US"/>
          </a:p>
        </p:txBody>
      </p:sp>
      <p:sp>
        <p:nvSpPr>
          <p:cNvPr id="144" name="Freeform 143"/>
          <p:cNvSpPr>
            <a:spLocks noChangeArrowheads="1"/>
          </p:cNvSpPr>
          <p:nvPr/>
        </p:nvSpPr>
        <p:spPr bwMode="auto">
          <a:xfrm>
            <a:off x="2052638" y="5557838"/>
            <a:ext cx="1739900" cy="385762"/>
          </a:xfrm>
          <a:custGeom>
            <a:avLst/>
            <a:gdLst>
              <a:gd name="T0" fmla="*/ 0 w 1739153"/>
              <a:gd name="T1" fmla="*/ 0 h 385482"/>
              <a:gd name="T2" fmla="*/ 699247 w 1739153"/>
              <a:gd name="T3" fmla="*/ 349623 h 385482"/>
              <a:gd name="T4" fmla="*/ 1739153 w 1739153"/>
              <a:gd name="T5" fmla="*/ 215153 h 385482"/>
              <a:gd name="T6" fmla="*/ 0 60000 65536"/>
              <a:gd name="T7" fmla="*/ 0 60000 65536"/>
              <a:gd name="T8" fmla="*/ 0 60000 65536"/>
              <a:gd name="T9" fmla="*/ 0 w 1739153"/>
              <a:gd name="T10" fmla="*/ 0 h 385482"/>
              <a:gd name="T11" fmla="*/ 1739153 w 1739153"/>
              <a:gd name="T12" fmla="*/ 385482 h 385482"/>
            </a:gdLst>
            <a:ahLst/>
            <a:cxnLst>
              <a:cxn ang="T6">
                <a:pos x="T0" y="T1"/>
              </a:cxn>
              <a:cxn ang="T7">
                <a:pos x="T2" y="T3"/>
              </a:cxn>
              <a:cxn ang="T8">
                <a:pos x="T4" y="T5"/>
              </a:cxn>
            </a:cxnLst>
            <a:rect l="T9" t="T10" r="T11" b="T12"/>
            <a:pathLst>
              <a:path w="1739153" h="385482">
                <a:moveTo>
                  <a:pt x="0" y="0"/>
                </a:moveTo>
                <a:cubicBezTo>
                  <a:pt x="204694" y="156882"/>
                  <a:pt x="409388" y="313764"/>
                  <a:pt x="699247" y="349623"/>
                </a:cubicBezTo>
                <a:cubicBezTo>
                  <a:pt x="989106" y="385482"/>
                  <a:pt x="1364129" y="300317"/>
                  <a:pt x="1739153" y="215153"/>
                </a:cubicBezTo>
              </a:path>
            </a:pathLst>
          </a:custGeom>
          <a:noFill/>
          <a:ln w="38100">
            <a:solidFill>
              <a:schemeClr val="tx1"/>
            </a:solidFill>
            <a:round/>
            <a:tailEnd type="triangle" w="med" len="med"/>
          </a:ln>
        </p:spPr>
        <p:txBody>
          <a:bodyPr anchor="ctr"/>
          <a:lstStyle/>
          <a:p>
            <a:pPr algn="ctr" eaLnBrk="0" hangingPunct="0"/>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animEffect transition="in" filter="wipe(down)">
                                      <p:cBhvr>
                                        <p:cTn id="7" dur="500"/>
                                        <p:tgtEl>
                                          <p:spTgt spid="31539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15395">
                                            <p:txEl>
                                              <p:pRg st="1" end="1"/>
                                            </p:txEl>
                                          </p:spTgt>
                                        </p:tgtEl>
                                        <p:attrNameLst>
                                          <p:attrName>style.visibility</p:attrName>
                                        </p:attrNameLst>
                                      </p:cBhvr>
                                      <p:to>
                                        <p:strVal val="visible"/>
                                      </p:to>
                                    </p:set>
                                    <p:animEffect transition="in" filter="wipe(down)">
                                      <p:cBhvr>
                                        <p:cTn id="10" dur="500"/>
                                        <p:tgtEl>
                                          <p:spTgt spid="315395">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15395">
                                            <p:txEl>
                                              <p:pRg st="2" end="2"/>
                                            </p:txEl>
                                          </p:spTgt>
                                        </p:tgtEl>
                                        <p:attrNameLst>
                                          <p:attrName>style.visibility</p:attrName>
                                        </p:attrNameLst>
                                      </p:cBhvr>
                                      <p:to>
                                        <p:strVal val="visible"/>
                                      </p:to>
                                    </p:set>
                                    <p:animEffect transition="in" filter="wipe(down)">
                                      <p:cBhvr>
                                        <p:cTn id="13" dur="500"/>
                                        <p:tgtEl>
                                          <p:spTgt spid="315395">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15395">
                                            <p:txEl>
                                              <p:pRg st="3" end="3"/>
                                            </p:txEl>
                                          </p:spTgt>
                                        </p:tgtEl>
                                        <p:attrNameLst>
                                          <p:attrName>style.visibility</p:attrName>
                                        </p:attrNameLst>
                                      </p:cBhvr>
                                      <p:to>
                                        <p:strVal val="visible"/>
                                      </p:to>
                                    </p:set>
                                    <p:animEffect transition="in" filter="wipe(down)">
                                      <p:cBhvr>
                                        <p:cTn id="16" dur="500"/>
                                        <p:tgtEl>
                                          <p:spTgt spid="31539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15413"/>
                                        </p:tgtEl>
                                        <p:attrNameLst>
                                          <p:attrName>style.visibility</p:attrName>
                                        </p:attrNameLst>
                                      </p:cBhvr>
                                      <p:to>
                                        <p:strVal val="visible"/>
                                      </p:to>
                                    </p:set>
                                    <p:animEffect transition="in" filter="wipe(down)">
                                      <p:cBhvr>
                                        <p:cTn id="24" dur="500"/>
                                        <p:tgtEl>
                                          <p:spTgt spid="3154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15433"/>
                                        </p:tgtEl>
                                        <p:attrNameLst>
                                          <p:attrName>style.visibility</p:attrName>
                                        </p:attrNameLst>
                                      </p:cBhvr>
                                      <p:to>
                                        <p:strVal val="visible"/>
                                      </p:to>
                                    </p:set>
                                    <p:animEffect transition="in" filter="wipe(down)">
                                      <p:cBhvr>
                                        <p:cTn id="27" dur="500"/>
                                        <p:tgtEl>
                                          <p:spTgt spid="31543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15453"/>
                                        </p:tgtEl>
                                        <p:attrNameLst>
                                          <p:attrName>style.visibility</p:attrName>
                                        </p:attrNameLst>
                                      </p:cBhvr>
                                      <p:to>
                                        <p:strVal val="visible"/>
                                      </p:to>
                                    </p:set>
                                    <p:animEffect transition="in" filter="wipe(down)">
                                      <p:cBhvr>
                                        <p:cTn id="30" dur="500"/>
                                        <p:tgtEl>
                                          <p:spTgt spid="315453"/>
                                        </p:tgtEl>
                                      </p:cBhvr>
                                    </p:animEffect>
                                  </p:childTnLst>
                                </p:cTn>
                              </p:par>
                              <p:par>
                                <p:cTn id="31" presetID="22" presetClass="entr" presetSubtype="4"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wipe(down)">
                                      <p:cBhvr>
                                        <p:cTn id="33" dur="500"/>
                                        <p:tgtEl>
                                          <p:spTgt spid="84"/>
                                        </p:tgtEl>
                                      </p:cBhvr>
                                    </p:animEffect>
                                  </p:childTnLst>
                                </p:cTn>
                              </p:par>
                              <p:par>
                                <p:cTn id="34" presetID="22" presetClass="entr" presetSubtype="4" fill="hold"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wipe(down)">
                                      <p:cBhvr>
                                        <p:cTn id="36" dur="500"/>
                                        <p:tgtEl>
                                          <p:spTgt spid="103"/>
                                        </p:tgtEl>
                                      </p:cBhvr>
                                    </p:animEffect>
                                  </p:childTnLst>
                                </p:cTn>
                              </p:par>
                              <p:par>
                                <p:cTn id="37" presetID="22" presetClass="entr" presetSubtype="4" fill="hold" nodeType="with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wipe(down)">
                                      <p:cBhvr>
                                        <p:cTn id="39" dur="500"/>
                                        <p:tgtEl>
                                          <p:spTgt spid="12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2"/>
                                        </p:tgtEl>
                                        <p:attrNameLst>
                                          <p:attrName>style.visibility</p:attrName>
                                        </p:attrNameLst>
                                      </p:cBhvr>
                                      <p:to>
                                        <p:strVal val="visible"/>
                                      </p:to>
                                    </p:set>
                                    <p:animEffect transition="in" filter="wipe(down)">
                                      <p:cBhvr>
                                        <p:cTn id="42" dur="500"/>
                                        <p:tgtEl>
                                          <p:spTgt spid="14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43"/>
                                        </p:tgtEl>
                                        <p:attrNameLst>
                                          <p:attrName>style.visibility</p:attrName>
                                        </p:attrNameLst>
                                      </p:cBhvr>
                                      <p:to>
                                        <p:strVal val="visible"/>
                                      </p:to>
                                    </p:set>
                                    <p:animEffect transition="in" filter="wipe(down)">
                                      <p:cBhvr>
                                        <p:cTn id="45" dur="500"/>
                                        <p:tgtEl>
                                          <p:spTgt spid="143"/>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44"/>
                                        </p:tgtEl>
                                        <p:attrNameLst>
                                          <p:attrName>style.visibility</p:attrName>
                                        </p:attrNameLst>
                                      </p:cBhvr>
                                      <p:to>
                                        <p:strVal val="visible"/>
                                      </p:to>
                                    </p:set>
                                    <p:animEffect transition="in" filter="wipe(down)">
                                      <p:cBhvr>
                                        <p:cTn id="4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13" grpId="0"/>
      <p:bldP spid="315433" grpId="0"/>
      <p:bldP spid="315453" grpId="0"/>
      <p:bldP spid="142" grpId="0" animBg="1"/>
      <p:bldP spid="143" grpId="0" animBg="1"/>
      <p:bldP spid="144"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432371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多级数组中的元素访问</a:t>
            </a:r>
          </a:p>
        </p:txBody>
      </p:sp>
      <p:sp>
        <p:nvSpPr>
          <p:cNvPr id="99332" name="Rectangle 5"/>
          <p:cNvSpPr>
            <a:spLocks noChangeArrowheads="1"/>
          </p:cNvSpPr>
          <p:nvPr/>
        </p:nvSpPr>
        <p:spPr bwMode="auto">
          <a:xfrm>
            <a:off x="533400" y="1408113"/>
            <a:ext cx="3886200" cy="1474787"/>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int get_univ_digit</a:t>
            </a:r>
          </a:p>
          <a:p>
            <a:pPr eaLnBrk="0" hangingPunct="0"/>
            <a:r>
              <a:rPr lang="en-US" sz="1800">
                <a:latin typeface="Courier New" panose="02070309020205020404" charset="0"/>
              </a:rPr>
              <a:t>  (int index, int dig)</a:t>
            </a:r>
          </a:p>
          <a:p>
            <a:pPr eaLnBrk="0" hangingPunct="0"/>
            <a:r>
              <a:rPr lang="en-US" sz="1800">
                <a:latin typeface="Courier New" panose="02070309020205020404" charset="0"/>
              </a:rPr>
              <a:t>{</a:t>
            </a:r>
          </a:p>
          <a:p>
            <a:pPr eaLnBrk="0" hangingPunct="0"/>
            <a:r>
              <a:rPr lang="en-US" sz="1800">
                <a:latin typeface="Courier New" panose="02070309020205020404" charset="0"/>
              </a:rPr>
              <a:t>  return univ[index][dig];</a:t>
            </a:r>
          </a:p>
          <a:p>
            <a:pPr eaLnBrk="0" hangingPunct="0"/>
            <a:r>
              <a:rPr lang="en-US" sz="1800">
                <a:latin typeface="Courier New" panose="02070309020205020404" charset="0"/>
              </a:rPr>
              <a:t>}</a:t>
            </a:r>
          </a:p>
        </p:txBody>
      </p:sp>
      <p:sp>
        <p:nvSpPr>
          <p:cNvPr id="316420" name="Rectangle 4"/>
          <p:cNvSpPr>
            <a:spLocks noChangeArrowheads="1"/>
          </p:cNvSpPr>
          <p:nvPr/>
        </p:nvSpPr>
        <p:spPr bwMode="auto">
          <a:xfrm>
            <a:off x="533400" y="3021013"/>
            <a:ext cx="7239000" cy="1197764"/>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8(%</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index</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univ</a:t>
            </a:r>
            <a:r>
              <a:rPr lang="en-US" sz="1800" dirty="0">
                <a:latin typeface="Courier New" panose="02070309020205020404" charset="0"/>
                <a:ea typeface="+mn-ea"/>
                <a:cs typeface="+mn-cs"/>
              </a:rPr>
              <a:t>(,%eax,4), %</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 p = </a:t>
            </a:r>
            <a:r>
              <a:rPr lang="en-US" sz="1800" dirty="0" err="1">
                <a:latin typeface="Courier New" panose="02070309020205020404" charset="0"/>
                <a:ea typeface="+mn-ea"/>
                <a:cs typeface="+mn-cs"/>
              </a:rPr>
              <a:t>univ</a:t>
            </a:r>
            <a:r>
              <a:rPr lang="en-US" sz="1800" dirty="0">
                <a:latin typeface="Courier New" panose="02070309020205020404" charset="0"/>
                <a:ea typeface="+mn-ea"/>
                <a:cs typeface="+mn-cs"/>
              </a:rPr>
              <a:t>[index]</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12(%</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dig</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(%edx,%eax,4),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p[dig]</a:t>
            </a:r>
          </a:p>
        </p:txBody>
      </p:sp>
      <p:sp>
        <p:nvSpPr>
          <p:cNvPr id="99330" name="Rectangle 3"/>
          <p:cNvSpPr>
            <a:spLocks noGrp="1" noChangeArrowheads="1"/>
          </p:cNvSpPr>
          <p:nvPr/>
        </p:nvSpPr>
        <p:spPr>
          <a:xfrm>
            <a:off x="442913" y="4470400"/>
            <a:ext cx="8472487" cy="2122488"/>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a:latin typeface="微软雅黑" panose="020B0503020204020204" charset="-122"/>
                <a:ea typeface="微软雅黑" panose="020B0503020204020204" charset="-122"/>
              </a:rPr>
              <a:t>计算</a:t>
            </a:r>
            <a:r>
              <a:rPr lang="en-US">
                <a:latin typeface="微软雅黑" panose="020B0503020204020204" charset="-122"/>
                <a:ea typeface="微软雅黑" panose="020B0503020204020204" charset="-122"/>
              </a:rPr>
              <a:t> (IA32)</a:t>
            </a:r>
          </a:p>
          <a:p>
            <a:pPr lvl="1">
              <a:buClr>
                <a:srgbClr val="0D0D0D"/>
              </a:buClr>
            </a:pPr>
            <a:r>
              <a:rPr lang="zh-CN" altLang="en-US">
                <a:latin typeface="微软雅黑" panose="020B0503020204020204" charset="-122"/>
                <a:ea typeface="微软雅黑" panose="020B0503020204020204" charset="-122"/>
              </a:rPr>
              <a:t>元素访问</a:t>
            </a:r>
            <a:r>
              <a:rPr lang="en-US">
                <a:latin typeface="微软雅黑" panose="020B0503020204020204" charset="-122"/>
                <a:ea typeface="微软雅黑" panose="020B0503020204020204" charset="-122"/>
              </a:rPr>
              <a:t> </a:t>
            </a:r>
            <a:r>
              <a:rPr lang="en-US" b="1">
                <a:latin typeface="微软雅黑" panose="020B0503020204020204" charset="-122"/>
                <a:ea typeface="微软雅黑" panose="020B0503020204020204" charset="-122"/>
              </a:rPr>
              <a:t>Mem[Mem[univ+4*index]+4*dig]</a:t>
            </a:r>
          </a:p>
          <a:p>
            <a:pPr lvl="1">
              <a:buClr>
                <a:srgbClr val="0D0D0D"/>
              </a:buClr>
            </a:pPr>
            <a:r>
              <a:rPr lang="zh-CN" altLang="en-US">
                <a:latin typeface="微软雅黑" panose="020B0503020204020204" charset="-122"/>
                <a:ea typeface="微软雅黑" panose="020B0503020204020204" charset="-122"/>
              </a:rPr>
              <a:t>两次内存读取</a:t>
            </a:r>
          </a:p>
          <a:p>
            <a:pPr lvl="2"/>
            <a:r>
              <a:rPr lang="en-US">
                <a:latin typeface="微软雅黑" panose="020B0503020204020204" charset="-122"/>
                <a:ea typeface="微软雅黑" panose="020B0503020204020204" charset="-122"/>
              </a:rPr>
              <a:t>首先获取指向行数组的指针</a:t>
            </a:r>
          </a:p>
          <a:p>
            <a:pPr lvl="2"/>
            <a:r>
              <a:rPr lang="en-US">
                <a:latin typeface="微软雅黑" panose="020B0503020204020204" charset="-122"/>
                <a:ea typeface="微软雅黑" panose="020B0503020204020204" charset="-122"/>
              </a:rPr>
              <a:t>然后在数组中访问元素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wipe(down)">
                                      <p:cBhvr>
                                        <p:cTn id="7" dur="500"/>
                                        <p:tgtEl>
                                          <p:spTgt spid="99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wipe(down)">
                                      <p:cBhvr>
                                        <p:cTn id="12" dur="500"/>
                                        <p:tgtEl>
                                          <p:spTgt spid="99330">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99330">
                                            <p:txEl>
                                              <p:pRg st="2" end="2"/>
                                            </p:txEl>
                                          </p:spTgt>
                                        </p:tgtEl>
                                        <p:attrNameLst>
                                          <p:attrName>style.visibility</p:attrName>
                                        </p:attrNameLst>
                                      </p:cBhvr>
                                      <p:to>
                                        <p:strVal val="visible"/>
                                      </p:to>
                                    </p:set>
                                    <p:animEffect transition="in" filter="wipe(down)">
                                      <p:cBhvr>
                                        <p:cTn id="15" dur="500"/>
                                        <p:tgtEl>
                                          <p:spTgt spid="9933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9330">
                                            <p:txEl>
                                              <p:pRg st="3" end="3"/>
                                            </p:txEl>
                                          </p:spTgt>
                                        </p:tgtEl>
                                        <p:attrNameLst>
                                          <p:attrName>style.visibility</p:attrName>
                                        </p:attrNameLst>
                                      </p:cBhvr>
                                      <p:to>
                                        <p:strVal val="visible"/>
                                      </p:to>
                                    </p:set>
                                    <p:animEffect transition="in" filter="wipe(down)">
                                      <p:cBhvr>
                                        <p:cTn id="20" dur="500"/>
                                        <p:tgtEl>
                                          <p:spTgt spid="99330">
                                            <p:txEl>
                                              <p:pRg st="3" end="3"/>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99330">
                                            <p:txEl>
                                              <p:pRg st="4" end="4"/>
                                            </p:txEl>
                                          </p:spTgt>
                                        </p:tgtEl>
                                        <p:attrNameLst>
                                          <p:attrName>style.visibility</p:attrName>
                                        </p:attrNameLst>
                                      </p:cBhvr>
                                      <p:to>
                                        <p:strVal val="visible"/>
                                      </p:to>
                                    </p:set>
                                    <p:animEffect transition="in" filter="wipe(down)">
                                      <p:cBhvr>
                                        <p:cTn id="23" dur="500"/>
                                        <p:tgtEl>
                                          <p:spTgt spid="993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432371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数组元素的访问</a:t>
            </a:r>
          </a:p>
        </p:txBody>
      </p:sp>
      <p:sp>
        <p:nvSpPr>
          <p:cNvPr id="101378" name="Rectangle 4"/>
          <p:cNvSpPr>
            <a:spLocks noChangeArrowheads="1"/>
          </p:cNvSpPr>
          <p:nvPr/>
        </p:nvSpPr>
        <p:spPr bwMode="auto">
          <a:xfrm>
            <a:off x="457200" y="1725613"/>
            <a:ext cx="3733800" cy="1474787"/>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int get_pgh_digit</a:t>
            </a:r>
          </a:p>
          <a:p>
            <a:pPr eaLnBrk="0" hangingPunct="0"/>
            <a:r>
              <a:rPr lang="en-US" sz="1800">
                <a:latin typeface="Courier New" panose="02070309020205020404" charset="0"/>
              </a:rPr>
              <a:t>  (int index, int dig)</a:t>
            </a:r>
          </a:p>
          <a:p>
            <a:pPr eaLnBrk="0" hangingPunct="0"/>
            <a:r>
              <a:rPr lang="en-US" sz="1800">
                <a:latin typeface="Courier New" panose="02070309020205020404" charset="0"/>
              </a:rPr>
              <a:t>{</a:t>
            </a:r>
          </a:p>
          <a:p>
            <a:pPr eaLnBrk="0" hangingPunct="0"/>
            <a:r>
              <a:rPr lang="en-US" sz="1800">
                <a:latin typeface="Courier New" panose="02070309020205020404" charset="0"/>
              </a:rPr>
              <a:t>  return pgh[index][dig];</a:t>
            </a:r>
          </a:p>
          <a:p>
            <a:pPr eaLnBrk="0" hangingPunct="0"/>
            <a:r>
              <a:rPr lang="en-US" sz="1800">
                <a:latin typeface="Courier New" panose="02070309020205020404" charset="0"/>
              </a:rPr>
              <a:t>}</a:t>
            </a:r>
          </a:p>
        </p:txBody>
      </p:sp>
      <p:sp>
        <p:nvSpPr>
          <p:cNvPr id="101379" name="Rectangle 8"/>
          <p:cNvSpPr>
            <a:spLocks noChangeArrowheads="1"/>
          </p:cNvSpPr>
          <p:nvPr/>
        </p:nvSpPr>
        <p:spPr bwMode="auto">
          <a:xfrm>
            <a:off x="4648200" y="1725613"/>
            <a:ext cx="3886200" cy="1474787"/>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int get_univ_digit</a:t>
            </a:r>
          </a:p>
          <a:p>
            <a:pPr eaLnBrk="0" hangingPunct="0"/>
            <a:r>
              <a:rPr lang="en-US" sz="1800">
                <a:latin typeface="Courier New" panose="02070309020205020404" charset="0"/>
              </a:rPr>
              <a:t>  (int index, int dig)</a:t>
            </a:r>
          </a:p>
          <a:p>
            <a:pPr eaLnBrk="0" hangingPunct="0"/>
            <a:r>
              <a:rPr lang="en-US" sz="1800">
                <a:latin typeface="Courier New" panose="02070309020205020404" charset="0"/>
              </a:rPr>
              <a:t>{</a:t>
            </a:r>
          </a:p>
          <a:p>
            <a:pPr eaLnBrk="0" hangingPunct="0"/>
            <a:r>
              <a:rPr lang="en-US" sz="1800">
                <a:latin typeface="Courier New" panose="02070309020205020404" charset="0"/>
              </a:rPr>
              <a:t>  return univ[index][dig];</a:t>
            </a:r>
          </a:p>
          <a:p>
            <a:pPr eaLnBrk="0" hangingPunct="0"/>
            <a:r>
              <a:rPr lang="en-US" sz="1800">
                <a:latin typeface="Courier New" panose="02070309020205020404" charset="0"/>
              </a:rPr>
              <a:t>}</a:t>
            </a:r>
          </a:p>
        </p:txBody>
      </p:sp>
      <p:sp>
        <p:nvSpPr>
          <p:cNvPr id="101380" name="TextBox 11"/>
          <p:cNvSpPr txBox="1">
            <a:spLocks noChangeArrowheads="1"/>
          </p:cNvSpPr>
          <p:nvPr/>
        </p:nvSpPr>
        <p:spPr bwMode="auto">
          <a:xfrm>
            <a:off x="368300" y="1382713"/>
            <a:ext cx="109728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嵌套数组</a:t>
            </a:r>
          </a:p>
        </p:txBody>
      </p:sp>
      <p:sp>
        <p:nvSpPr>
          <p:cNvPr id="101381" name="TextBox 12"/>
          <p:cNvSpPr txBox="1">
            <a:spLocks noChangeArrowheads="1"/>
          </p:cNvSpPr>
          <p:nvPr/>
        </p:nvSpPr>
        <p:spPr bwMode="auto">
          <a:xfrm>
            <a:off x="4559300" y="1371600"/>
            <a:ext cx="109728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多级数组</a:t>
            </a:r>
          </a:p>
        </p:txBody>
      </p:sp>
      <p:pic>
        <p:nvPicPr>
          <p:cNvPr id="101382" name="Picture 2" descr="C:\Documents and Settings\pueschel\My Documents\teaching\18-243-CMUspring09\08-05Feb09\multi.png"/>
          <p:cNvPicPr>
            <a:picLocks noChangeAspect="1" noChangeArrowheads="1"/>
          </p:cNvPicPr>
          <p:nvPr/>
        </p:nvPicPr>
        <p:blipFill>
          <a:blip r:embed="rId2"/>
          <a:srcRect/>
          <a:stretch>
            <a:fillRect/>
          </a:stretch>
        </p:blipFill>
        <p:spPr bwMode="auto">
          <a:xfrm>
            <a:off x="381000" y="3657600"/>
            <a:ext cx="3505200" cy="731838"/>
          </a:xfrm>
          <a:prstGeom prst="rect">
            <a:avLst/>
          </a:prstGeom>
          <a:noFill/>
          <a:ln w="9525">
            <a:noFill/>
            <a:miter lim="800000"/>
            <a:headEnd/>
            <a:tailEnd/>
          </a:ln>
        </p:spPr>
      </p:pic>
      <p:pic>
        <p:nvPicPr>
          <p:cNvPr id="101383" name="Picture 3" descr="C:\Documents and Settings\pueschel\My Documents\teaching\18-243-CMUspring09\08-05Feb09\nested.png"/>
          <p:cNvPicPr>
            <a:picLocks noChangeAspect="1" noChangeArrowheads="1"/>
          </p:cNvPicPr>
          <p:nvPr/>
        </p:nvPicPr>
        <p:blipFill>
          <a:blip r:embed="rId3"/>
          <a:srcRect/>
          <a:stretch>
            <a:fillRect/>
          </a:stretch>
        </p:blipFill>
        <p:spPr bwMode="auto">
          <a:xfrm>
            <a:off x="4649788" y="3355975"/>
            <a:ext cx="3656012" cy="1139825"/>
          </a:xfrm>
          <a:prstGeom prst="rect">
            <a:avLst/>
          </a:prstGeom>
          <a:noFill/>
          <a:ln w="9525">
            <a:noFill/>
            <a:miter lim="800000"/>
            <a:headEnd/>
            <a:tailEnd/>
          </a:ln>
        </p:spPr>
      </p:pic>
      <p:sp>
        <p:nvSpPr>
          <p:cNvPr id="101385" name="Rectangle 16"/>
          <p:cNvSpPr>
            <a:spLocks noChangeArrowheads="1"/>
          </p:cNvSpPr>
          <p:nvPr/>
        </p:nvSpPr>
        <p:spPr bwMode="auto">
          <a:xfrm>
            <a:off x="368300" y="4683443"/>
            <a:ext cx="5090160" cy="521970"/>
          </a:xfrm>
          <a:prstGeom prst="rect">
            <a:avLst/>
          </a:prstGeom>
          <a:noFill/>
          <a:ln w="9525">
            <a:noFill/>
            <a:miter lim="800000"/>
          </a:ln>
        </p:spPr>
        <p:txBody>
          <a:bodyPr wrap="none">
            <a:spAutoFit/>
          </a:bodyPr>
          <a:lstStyle/>
          <a:p>
            <a:pPr eaLnBrk="0" hangingPunct="0">
              <a:buFont typeface="Wingdings" panose="05000000000000000000" pitchFamily="2" charset="2"/>
              <a:buNone/>
            </a:pPr>
            <a:r>
              <a:rPr lang="en-US" sz="2800">
                <a:latin typeface="Courier New" panose="02070309020205020404" charset="0"/>
              </a:rPr>
              <a:t>Mem[pgh+20*index+4*dig]</a:t>
            </a:r>
          </a:p>
        </p:txBody>
      </p:sp>
      <p:sp>
        <p:nvSpPr>
          <p:cNvPr id="101386" name="Rectangle 17"/>
          <p:cNvSpPr>
            <a:spLocks noChangeArrowheads="1"/>
          </p:cNvSpPr>
          <p:nvPr/>
        </p:nvSpPr>
        <p:spPr bwMode="auto">
          <a:xfrm>
            <a:off x="3011170" y="5421630"/>
            <a:ext cx="6156960" cy="521970"/>
          </a:xfrm>
          <a:prstGeom prst="rect">
            <a:avLst/>
          </a:prstGeom>
          <a:noFill/>
          <a:ln w="9525">
            <a:noFill/>
            <a:miter lim="800000"/>
          </a:ln>
        </p:spPr>
        <p:txBody>
          <a:bodyPr wrap="none">
            <a:spAutoFit/>
          </a:bodyPr>
          <a:lstStyle/>
          <a:p>
            <a:pPr eaLnBrk="0" hangingPunct="0">
              <a:buFont typeface="Wingdings" panose="05000000000000000000" pitchFamily="2" charset="2"/>
              <a:buNone/>
            </a:pPr>
            <a:r>
              <a:rPr lang="en-US" sz="2800">
                <a:latin typeface="Courier New" panose="02070309020205020404" charset="0"/>
              </a:rPr>
              <a:t>Mem[Mem[univ+4*index]+4*dig]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wipe(down)">
                                      <p:cBhvr>
                                        <p:cTn id="7" dur="500"/>
                                        <p:tgtEl>
                                          <p:spTgt spid="1013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1382"/>
                                        </p:tgtEl>
                                        <p:attrNameLst>
                                          <p:attrName>style.visibility</p:attrName>
                                        </p:attrNameLst>
                                      </p:cBhvr>
                                      <p:to>
                                        <p:strVal val="visible"/>
                                      </p:to>
                                    </p:set>
                                    <p:animEffect transition="in" filter="wipe(down)">
                                      <p:cBhvr>
                                        <p:cTn id="12" dur="500"/>
                                        <p:tgtEl>
                                          <p:spTgt spid="1013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1385"/>
                                        </p:tgtEl>
                                        <p:attrNameLst>
                                          <p:attrName>style.visibility</p:attrName>
                                        </p:attrNameLst>
                                      </p:cBhvr>
                                      <p:to>
                                        <p:strVal val="visible"/>
                                      </p:to>
                                    </p:set>
                                    <p:animEffect transition="in" filter="wipe(down)">
                                      <p:cBhvr>
                                        <p:cTn id="17" dur="500"/>
                                        <p:tgtEl>
                                          <p:spTgt spid="1013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1379"/>
                                        </p:tgtEl>
                                        <p:attrNameLst>
                                          <p:attrName>style.visibility</p:attrName>
                                        </p:attrNameLst>
                                      </p:cBhvr>
                                      <p:to>
                                        <p:strVal val="visible"/>
                                      </p:to>
                                    </p:set>
                                    <p:animEffect transition="in" filter="wipe(down)">
                                      <p:cBhvr>
                                        <p:cTn id="22" dur="500"/>
                                        <p:tgtEl>
                                          <p:spTgt spid="1013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1383"/>
                                        </p:tgtEl>
                                        <p:attrNameLst>
                                          <p:attrName>style.visibility</p:attrName>
                                        </p:attrNameLst>
                                      </p:cBhvr>
                                      <p:to>
                                        <p:strVal val="visible"/>
                                      </p:to>
                                    </p:set>
                                    <p:animEffect transition="in" filter="wipe(down)">
                                      <p:cBhvr>
                                        <p:cTn id="27" dur="500"/>
                                        <p:tgtEl>
                                          <p:spTgt spid="1013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1386"/>
                                        </p:tgtEl>
                                        <p:attrNameLst>
                                          <p:attrName>style.visibility</p:attrName>
                                        </p:attrNameLst>
                                      </p:cBhvr>
                                      <p:to>
                                        <p:strVal val="visible"/>
                                      </p:to>
                                    </p:set>
                                    <p:animEffect transition="in" filter="wipe(down)">
                                      <p:cBhvr>
                                        <p:cTn id="32" dur="500"/>
                                        <p:tgtEl>
                                          <p:spTgt spid="101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animBg="1"/>
      <p:bldP spid="101379" grpId="0" animBg="1"/>
      <p:bldP spid="101385" grpId="0"/>
      <p:bldP spid="101386"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432371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16×16矩阵访问</a:t>
            </a:r>
          </a:p>
        </p:txBody>
      </p:sp>
      <p:sp>
        <p:nvSpPr>
          <p:cNvPr id="9" name="Rectangle 4"/>
          <p:cNvSpPr txBox="1">
            <a:spLocks noChangeArrowheads="1"/>
          </p:cNvSpPr>
          <p:nvPr/>
        </p:nvSpPr>
        <p:spPr>
          <a:xfrm>
            <a:off x="403543" y="1094740"/>
            <a:ext cx="7786687" cy="1450975"/>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000000"/>
              </a:buClr>
              <a:buSzPct val="60000"/>
              <a:buFont typeface="Wingdings 2" panose="05020102010507070707" pitchFamily="18" charset="2"/>
              <a:buChar char="¢"/>
              <a:defRPr/>
            </a:pPr>
            <a:r>
              <a:rPr kumimoji="0" lang="zh-CN" altLang="en-US" sz="2400" b="1" i="0" u="none" strike="noStrike" kern="0" cap="none" spc="0" normalizeH="0" baseline="0" noProof="0" dirty="0">
                <a:ln>
                  <a:noFill/>
                </a:ln>
                <a:solidFill>
                  <a:schemeClr val="tx1"/>
                </a:solidFill>
                <a:effectLst/>
                <a:uLnTx/>
                <a:uFillTx/>
                <a:latin typeface="Calibri" panose="020F0502020204030204" charset="0"/>
                <a:ea typeface="宋体" panose="02010600030101010101" pitchFamily="2" charset="-122"/>
                <a:cs typeface="MS PGothic" panose="020B0600070205080204" pitchFamily="-96" charset="-128"/>
              </a:rPr>
              <a:t>数组元素</a:t>
            </a:r>
            <a:r>
              <a:rPr kumimoji="0" lang="en-US" sz="2400" b="1"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cs typeface="MS PGothic" panose="020B0600070205080204" pitchFamily="-96" charset="-128"/>
              </a:rPr>
              <a:t> </a:t>
            </a:r>
            <a:endParaRPr kumimoji="0" lang="en-US" sz="2000" b="0" i="0" u="none" strike="noStrike" kern="0" cap="none" spc="0" normalizeH="0" baseline="0" noProof="0" dirty="0">
              <a:ln>
                <a:noFill/>
              </a:ln>
              <a:solidFill>
                <a:schemeClr val="tx1"/>
              </a:solidFill>
              <a:effectLst/>
              <a:uLnTx/>
              <a:uFillTx/>
              <a:latin typeface="Courier New" panose="02070309020205020404" charset="0"/>
              <a:ea typeface="MS PGothic" panose="020B0600070205080204" pitchFamily="-96" charset="-128"/>
            </a:endParaRPr>
          </a:p>
          <a:p>
            <a:pPr marL="742950" marR="0" lvl="1" indent="-285750" algn="l" defTabSz="914400" rtl="0" eaLnBrk="1" fontAlgn="base" latinLnBrk="0" hangingPunct="1">
              <a:lnSpc>
                <a:spcPct val="100000"/>
              </a:lnSpc>
              <a:spcBef>
                <a:spcPct val="20000"/>
              </a:spcBef>
              <a:spcAft>
                <a:spcPct val="0"/>
              </a:spcAft>
              <a:buClr>
                <a:srgbClr val="000000"/>
              </a:buClr>
              <a:buSzPct val="110000"/>
              <a:buFont typeface="Wingdings" panose="05000000000000000000" pitchFamily="2" charset="2"/>
              <a:buChar char="§"/>
              <a:defRPr/>
            </a:pPr>
            <a:r>
              <a:rPr kumimoji="0" lang="zh-CN" altLang="en-US" sz="2000" b="0" i="0" u="none" strike="noStrike" kern="0" cap="none" spc="0" normalizeH="0" baseline="0" noProof="0" dirty="0">
                <a:ln>
                  <a:noFill/>
                </a:ln>
                <a:solidFill>
                  <a:schemeClr val="tx1"/>
                </a:solidFill>
                <a:effectLst/>
                <a:uLnTx/>
                <a:uFillTx/>
                <a:latin typeface="Calibri" panose="020F0502020204030204" charset="0"/>
                <a:ea typeface="宋体" panose="02010600030101010101" pitchFamily="2" charset="-122"/>
              </a:rPr>
              <a:t>地址</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1" i="0" u="none" strike="noStrike" kern="0" cap="none" spc="0" normalizeH="0" baseline="0" noProof="0" dirty="0">
                <a:ln>
                  <a:noFill/>
                </a:ln>
                <a:solidFill>
                  <a:schemeClr val="tx1"/>
                </a:solidFill>
                <a:effectLst/>
                <a:uLnTx/>
                <a:uFillTx/>
                <a:latin typeface="Courier New" panose="02070309020205020404" charset="0"/>
                <a:ea typeface="MS PGothic" panose="020B0600070205080204" pitchFamily="-96" charset="-128"/>
              </a:rPr>
              <a:t>A +</a:t>
            </a:r>
            <a:r>
              <a:rPr kumimoji="0" lang="en-US" sz="2000" b="0" i="0" u="none" strike="noStrike" kern="0" cap="none" spc="0" normalizeH="0" baseline="0" noProof="0" dirty="0">
                <a:ln>
                  <a:noFill/>
                </a:ln>
                <a:solidFill>
                  <a:schemeClr val="tx1"/>
                </a:solidFill>
                <a:effectLst/>
                <a:uLnTx/>
                <a:uFillTx/>
                <a:latin typeface="Courier New" panose="02070309020205020404" charset="0"/>
                <a:ea typeface="MS PGothic" panose="020B0600070205080204" pitchFamily="-96" charset="-128"/>
              </a:rPr>
              <a:t> </a:t>
            </a:r>
            <a:r>
              <a:rPr kumimoji="0" lang="en-US" sz="2000" b="0" i="1" u="none" strike="noStrike" kern="0" cap="none" spc="0" normalizeH="0" baseline="0" noProof="0" dirty="0" err="1">
                <a:ln>
                  <a:noFill/>
                </a:ln>
                <a:solidFill>
                  <a:schemeClr val="tx1"/>
                </a:solidFill>
                <a:effectLst/>
                <a:uLnTx/>
                <a:uFillTx/>
                <a:latin typeface="Calibri" panose="020F0502020204030204" charset="0"/>
                <a:ea typeface="MS PGothic" panose="020B0600070205080204" pitchFamily="-96" charset="-128"/>
              </a:rPr>
              <a:t>i</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C </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K</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j</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 </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K</a:t>
            </a:r>
          </a:p>
          <a:p>
            <a:pPr marL="742950" marR="0" lvl="1" indent="-285750" algn="l" defTabSz="914400" rtl="0" eaLnBrk="1" fontAlgn="base" latinLnBrk="0" hangingPunct="1">
              <a:lnSpc>
                <a:spcPct val="100000"/>
              </a:lnSpc>
              <a:spcBef>
                <a:spcPct val="20000"/>
              </a:spcBef>
              <a:spcAft>
                <a:spcPct val="0"/>
              </a:spcAft>
              <a:buClr>
                <a:srgbClr val="000000"/>
              </a:buClr>
              <a:buSzPct val="110000"/>
              <a:buFont typeface="Wingdings" panose="05000000000000000000" pitchFamily="2" charset="2"/>
              <a:buChar char="§"/>
              <a:defRPr/>
            </a:pPr>
            <a:r>
              <a:rPr lang="en-US" sz="2000" b="0" kern="0" dirty="0">
                <a:latin typeface="Calibri" panose="020F0502020204030204" charset="0"/>
              </a:rPr>
              <a:t>C = 16, K = 4</a:t>
            </a:r>
            <a:endParaRPr kumimoji="0" lang="en-US" sz="2000" b="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endParaRPr>
          </a:p>
        </p:txBody>
      </p:sp>
      <p:sp>
        <p:nvSpPr>
          <p:cNvPr id="107523" name="Rectangle 4"/>
          <p:cNvSpPr>
            <a:spLocks noChangeArrowheads="1"/>
          </p:cNvSpPr>
          <p:nvPr/>
        </p:nvSpPr>
        <p:spPr bwMode="auto">
          <a:xfrm>
            <a:off x="903580" y="2545560"/>
            <a:ext cx="6786611" cy="1197764"/>
          </a:xfrm>
          <a:prstGeom prst="rect">
            <a:avLst/>
          </a:prstGeom>
          <a:solidFill>
            <a:srgbClr val="F6F5BD"/>
          </a:solidFill>
          <a:ln w="12700">
            <a:solidFill>
              <a:srgbClr val="000000"/>
            </a:solidFill>
            <a:miter lim="800000"/>
          </a:ln>
        </p:spPr>
        <p:txBody>
          <a:bodyPr wrap="square" lIns="90487" tIns="44450" rIns="90487" bIns="44450">
            <a:spAutoFit/>
          </a:bodyPr>
          <a:lstStyle/>
          <a:p>
            <a:pPr eaLnBrk="0" hangingPunct="0"/>
            <a:r>
              <a:rPr lang="en-US" sz="1800" dirty="0">
                <a:latin typeface="Courier New" panose="02070309020205020404" charset="0"/>
              </a:rPr>
              <a:t>/* Get element a[</a:t>
            </a:r>
            <a:r>
              <a:rPr lang="en-US" sz="1800" dirty="0" err="1">
                <a:latin typeface="Courier New" panose="02070309020205020404" charset="0"/>
              </a:rPr>
              <a:t>i</a:t>
            </a:r>
            <a:r>
              <a:rPr lang="en-US" sz="1800" dirty="0">
                <a:latin typeface="Courier New" panose="02070309020205020404" charset="0"/>
              </a:rPr>
              <a:t>][j] */</a:t>
            </a:r>
          </a:p>
          <a:p>
            <a:pPr eaLnBrk="0" hangingPunct="0"/>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fix_ele</a:t>
            </a:r>
            <a:r>
              <a:rPr lang="en-US" sz="1800" dirty="0">
                <a:latin typeface="Courier New" panose="02070309020205020404" charset="0"/>
              </a:rPr>
              <a:t>(</a:t>
            </a:r>
            <a:r>
              <a:rPr lang="en-US" sz="1800" dirty="0" err="1">
                <a:solidFill>
                  <a:srgbClr val="7030A0"/>
                </a:solidFill>
                <a:latin typeface="Courier New" panose="02070309020205020404" charset="0"/>
              </a:rPr>
              <a:t>fix_matrix</a:t>
            </a:r>
            <a:r>
              <a:rPr lang="en-US" sz="1800" dirty="0">
                <a:solidFill>
                  <a:srgbClr val="7030A0"/>
                </a:solidFill>
                <a:latin typeface="Courier New" panose="02070309020205020404" charset="0"/>
              </a:rPr>
              <a:t> a</a:t>
            </a:r>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i</a:t>
            </a:r>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j) {</a:t>
            </a:r>
          </a:p>
          <a:p>
            <a:pPr eaLnBrk="0" hangingPunct="0"/>
            <a:r>
              <a:rPr lang="en-US" sz="1800" dirty="0">
                <a:latin typeface="Courier New" panose="02070309020205020404" charset="0"/>
              </a:rPr>
              <a:t>  return a[</a:t>
            </a:r>
            <a:r>
              <a:rPr lang="en-US" sz="1800" dirty="0" err="1">
                <a:latin typeface="Courier New" panose="02070309020205020404" charset="0"/>
              </a:rPr>
              <a:t>i</a:t>
            </a:r>
            <a:r>
              <a:rPr lang="en-US" sz="1800" dirty="0">
                <a:latin typeface="Courier New" panose="02070309020205020404" charset="0"/>
              </a:rPr>
              <a:t>][j];</a:t>
            </a:r>
          </a:p>
          <a:p>
            <a:pPr eaLnBrk="0" hangingPunct="0"/>
            <a:r>
              <a:rPr lang="en-US" sz="1800" dirty="0">
                <a:latin typeface="Courier New" panose="02070309020205020404" charset="0"/>
              </a:rPr>
              <a:t>}</a:t>
            </a:r>
          </a:p>
        </p:txBody>
      </p:sp>
      <p:sp>
        <p:nvSpPr>
          <p:cNvPr id="8" name="Rectangle 4"/>
          <p:cNvSpPr>
            <a:spLocks noChangeArrowheads="1"/>
          </p:cNvSpPr>
          <p:nvPr/>
        </p:nvSpPr>
        <p:spPr bwMode="auto">
          <a:xfrm>
            <a:off x="903580" y="4156931"/>
            <a:ext cx="7239000" cy="1751762"/>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12(%</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i</a:t>
            </a:r>
            <a:endParaRPr lang="en-US" sz="1800" dirty="0">
              <a:latin typeface="Courier New" panose="02070309020205020404" charset="0"/>
              <a:ea typeface="+mn-ea"/>
              <a:cs typeface="+mn-cs"/>
            </a:endParaRP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sall</a:t>
            </a:r>
            <a:r>
              <a:rPr lang="en-US" sz="1800" dirty="0">
                <a:latin typeface="Courier New" panose="02070309020205020404" charset="0"/>
                <a:ea typeface="+mn-ea"/>
                <a:cs typeface="+mn-cs"/>
              </a:rPr>
              <a:t>	$6, %</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i</a:t>
            </a:r>
            <a:r>
              <a:rPr lang="en-US" sz="1800" dirty="0">
                <a:latin typeface="Courier New" panose="02070309020205020404" charset="0"/>
                <a:ea typeface="+mn-ea"/>
                <a:cs typeface="+mn-cs"/>
              </a:rPr>
              <a:t>*64</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16(%</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j</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sall</a:t>
            </a:r>
            <a:r>
              <a:rPr lang="en-US" sz="1800" dirty="0">
                <a:latin typeface="Courier New" panose="02070309020205020404" charset="0"/>
                <a:ea typeface="+mn-ea"/>
                <a:cs typeface="+mn-cs"/>
              </a:rPr>
              <a:t>	$2,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j*4</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addl</a:t>
            </a:r>
            <a:r>
              <a:rPr lang="en-US" sz="1800" dirty="0">
                <a:latin typeface="Courier New" panose="02070309020205020404" charset="0"/>
                <a:ea typeface="+mn-ea"/>
                <a:cs typeface="+mn-cs"/>
              </a:rPr>
              <a:t>	8(%</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a + j*4</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eax,%edx</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*(a + j*4 + </a:t>
            </a:r>
            <a:r>
              <a:rPr lang="en-US" sz="1800" dirty="0" err="1">
                <a:latin typeface="Courier New" panose="02070309020205020404" charset="0"/>
                <a:ea typeface="+mn-ea"/>
                <a:cs typeface="+mn-cs"/>
              </a:rPr>
              <a:t>i</a:t>
            </a:r>
            <a:r>
              <a:rPr lang="en-US" sz="1800" dirty="0">
                <a:latin typeface="Courier New" panose="02070309020205020404" charset="0"/>
                <a:ea typeface="+mn-ea"/>
                <a:cs typeface="+mn-cs"/>
              </a:rPr>
              <a:t>*64)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down)">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down)">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7523"/>
                                        </p:tgtEl>
                                        <p:attrNameLst>
                                          <p:attrName>style.visibility</p:attrName>
                                        </p:attrNameLst>
                                      </p:cBhvr>
                                      <p:to>
                                        <p:strVal val="visible"/>
                                      </p:to>
                                    </p:set>
                                    <p:animEffect transition="in" filter="wipe(down)">
                                      <p:cBhvr>
                                        <p:cTn id="17" dur="500"/>
                                        <p:tgtEl>
                                          <p:spTgt spid="1075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animBg="1"/>
      <p:bldP spid="8"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432371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n</a:t>
            </a:r>
            <a:r>
              <a:rPr sz="2800"/>
              <a:t>×</a:t>
            </a:r>
            <a:r>
              <a:rPr lang="en-US" sz="2800"/>
              <a:t>n</a:t>
            </a:r>
            <a:r>
              <a:rPr sz="2800"/>
              <a:t>矩阵访问</a:t>
            </a:r>
          </a:p>
        </p:txBody>
      </p:sp>
      <p:sp>
        <p:nvSpPr>
          <p:cNvPr id="9" name="Rectangle 4"/>
          <p:cNvSpPr txBox="1">
            <a:spLocks noChangeArrowheads="1"/>
          </p:cNvSpPr>
          <p:nvPr/>
        </p:nvSpPr>
        <p:spPr>
          <a:xfrm>
            <a:off x="403543" y="1094740"/>
            <a:ext cx="7786687" cy="1450975"/>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000000"/>
              </a:buClr>
              <a:buSzPct val="60000"/>
              <a:buFont typeface="Wingdings 2" panose="05020102010507070707" pitchFamily="18" charset="2"/>
              <a:buChar char="¢"/>
              <a:defRPr/>
            </a:pPr>
            <a:r>
              <a:rPr kumimoji="0" lang="zh-CN" altLang="en-US" sz="2400" b="1" i="0" u="none" strike="noStrike" kern="0" cap="none" spc="0" normalizeH="0" baseline="0" noProof="0" dirty="0">
                <a:ln>
                  <a:noFill/>
                </a:ln>
                <a:solidFill>
                  <a:schemeClr val="tx1"/>
                </a:solidFill>
                <a:effectLst/>
                <a:uLnTx/>
                <a:uFillTx/>
                <a:latin typeface="Calibri" panose="020F0502020204030204" charset="0"/>
                <a:ea typeface="宋体" panose="02010600030101010101" pitchFamily="2" charset="-122"/>
                <a:cs typeface="MS PGothic" panose="020B0600070205080204" pitchFamily="-96" charset="-128"/>
              </a:rPr>
              <a:t>数组元素</a:t>
            </a:r>
            <a:r>
              <a:rPr kumimoji="0" lang="en-US" sz="2400" b="1"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cs typeface="MS PGothic" panose="020B0600070205080204" pitchFamily="-96" charset="-128"/>
              </a:rPr>
              <a:t> </a:t>
            </a:r>
            <a:endParaRPr kumimoji="0" lang="en-US" sz="2000" b="0" i="0" u="none" strike="noStrike" kern="0" cap="none" spc="0" normalizeH="0" baseline="0" noProof="0" dirty="0">
              <a:ln>
                <a:noFill/>
              </a:ln>
              <a:solidFill>
                <a:schemeClr val="tx1"/>
              </a:solidFill>
              <a:effectLst/>
              <a:uLnTx/>
              <a:uFillTx/>
              <a:latin typeface="Courier New" panose="02070309020205020404" charset="0"/>
              <a:ea typeface="MS PGothic" panose="020B0600070205080204" pitchFamily="-96" charset="-128"/>
            </a:endParaRPr>
          </a:p>
          <a:p>
            <a:pPr marL="742950" marR="0" lvl="1" indent="-285750" algn="l" defTabSz="914400" rtl="0" eaLnBrk="1" fontAlgn="base" latinLnBrk="0" hangingPunct="1">
              <a:lnSpc>
                <a:spcPct val="100000"/>
              </a:lnSpc>
              <a:spcBef>
                <a:spcPct val="20000"/>
              </a:spcBef>
              <a:spcAft>
                <a:spcPct val="0"/>
              </a:spcAft>
              <a:buClr>
                <a:srgbClr val="000000"/>
              </a:buClr>
              <a:buSzPct val="110000"/>
              <a:buFont typeface="Wingdings" panose="05000000000000000000" pitchFamily="2" charset="2"/>
              <a:buChar char="§"/>
              <a:defRPr/>
            </a:pPr>
            <a:r>
              <a:rPr kumimoji="0" lang="zh-CN" altLang="en-US" sz="2000" b="0" i="0" u="none" strike="noStrike" kern="0" cap="none" spc="0" normalizeH="0" baseline="0" noProof="0" dirty="0">
                <a:ln>
                  <a:noFill/>
                </a:ln>
                <a:solidFill>
                  <a:schemeClr val="tx1"/>
                </a:solidFill>
                <a:effectLst/>
                <a:uLnTx/>
                <a:uFillTx/>
                <a:latin typeface="Calibri" panose="020F0502020204030204" charset="0"/>
                <a:ea typeface="宋体" panose="02010600030101010101" pitchFamily="2" charset="-122"/>
              </a:rPr>
              <a:t>地址</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1" i="0" u="none" strike="noStrike" kern="0" cap="none" spc="0" normalizeH="0" baseline="0" noProof="0" dirty="0">
                <a:ln>
                  <a:noFill/>
                </a:ln>
                <a:solidFill>
                  <a:schemeClr val="tx1"/>
                </a:solidFill>
                <a:effectLst/>
                <a:uLnTx/>
                <a:uFillTx/>
                <a:latin typeface="Courier New" panose="02070309020205020404" charset="0"/>
                <a:ea typeface="MS PGothic" panose="020B0600070205080204" pitchFamily="-96" charset="-128"/>
              </a:rPr>
              <a:t>A +</a:t>
            </a:r>
            <a:r>
              <a:rPr kumimoji="0" lang="en-US" sz="2000" b="0" i="0" u="none" strike="noStrike" kern="0" cap="none" spc="0" normalizeH="0" baseline="0" noProof="0" dirty="0">
                <a:ln>
                  <a:noFill/>
                </a:ln>
                <a:solidFill>
                  <a:schemeClr val="tx1"/>
                </a:solidFill>
                <a:effectLst/>
                <a:uLnTx/>
                <a:uFillTx/>
                <a:latin typeface="Courier New" panose="02070309020205020404" charset="0"/>
                <a:ea typeface="MS PGothic" panose="020B0600070205080204" pitchFamily="-96" charset="-128"/>
              </a:rPr>
              <a:t> </a:t>
            </a:r>
            <a:r>
              <a:rPr kumimoji="0" lang="en-US" sz="2000" b="0" i="1" u="none" strike="noStrike" kern="0" cap="none" spc="0" normalizeH="0" baseline="0" noProof="0" dirty="0" err="1">
                <a:ln>
                  <a:noFill/>
                </a:ln>
                <a:solidFill>
                  <a:schemeClr val="tx1"/>
                </a:solidFill>
                <a:effectLst/>
                <a:uLnTx/>
                <a:uFillTx/>
                <a:latin typeface="Calibri" panose="020F0502020204030204" charset="0"/>
                <a:ea typeface="MS PGothic" panose="020B0600070205080204" pitchFamily="-96" charset="-128"/>
              </a:rPr>
              <a:t>i</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C </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K</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j</a:t>
            </a:r>
            <a:r>
              <a:rPr kumimoji="0" lang="en-US" sz="2000" b="0" i="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 * </a:t>
            </a:r>
            <a:r>
              <a:rPr kumimoji="0" lang="en-US" sz="2000" b="0" i="1"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rPr>
              <a:t>K</a:t>
            </a:r>
          </a:p>
          <a:p>
            <a:pPr marL="742950" marR="0" lvl="1" indent="-285750" algn="l" defTabSz="914400" rtl="0" eaLnBrk="1" fontAlgn="base" latinLnBrk="0" hangingPunct="1">
              <a:lnSpc>
                <a:spcPct val="100000"/>
              </a:lnSpc>
              <a:spcBef>
                <a:spcPct val="20000"/>
              </a:spcBef>
              <a:spcAft>
                <a:spcPct val="0"/>
              </a:spcAft>
              <a:buClr>
                <a:srgbClr val="000000"/>
              </a:buClr>
              <a:buSzPct val="110000"/>
              <a:buFont typeface="Wingdings" panose="05000000000000000000" pitchFamily="2" charset="2"/>
              <a:buChar char="§"/>
              <a:defRPr/>
            </a:pPr>
            <a:r>
              <a:rPr lang="en-US" sz="2000" b="0" kern="0" dirty="0">
                <a:latin typeface="Calibri" panose="020F0502020204030204" charset="0"/>
              </a:rPr>
              <a:t>C = n, K = 4</a:t>
            </a:r>
            <a:endParaRPr kumimoji="0" lang="en-US" sz="2000" b="0" u="none" strike="noStrike" kern="0" cap="none" spc="0" normalizeH="0" baseline="0" noProof="0" dirty="0">
              <a:ln>
                <a:noFill/>
              </a:ln>
              <a:solidFill>
                <a:schemeClr val="tx1"/>
              </a:solidFill>
              <a:effectLst/>
              <a:uLnTx/>
              <a:uFillTx/>
              <a:latin typeface="Calibri" panose="020F0502020204030204" charset="0"/>
              <a:ea typeface="MS PGothic" panose="020B0600070205080204" pitchFamily="-96" charset="-128"/>
            </a:endParaRPr>
          </a:p>
        </p:txBody>
      </p:sp>
      <p:sp>
        <p:nvSpPr>
          <p:cNvPr id="15" name="Rectangle 5"/>
          <p:cNvSpPr>
            <a:spLocks noChangeArrowheads="1"/>
          </p:cNvSpPr>
          <p:nvPr/>
        </p:nvSpPr>
        <p:spPr bwMode="auto">
          <a:xfrm>
            <a:off x="857224" y="2616087"/>
            <a:ext cx="6786611" cy="1197764"/>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pt-BR" sz="1800" dirty="0">
                <a:latin typeface="Courier New" panose="02070309020205020404" charset="0"/>
              </a:rPr>
              <a:t>/* Get element a[i][j] */</a:t>
            </a:r>
          </a:p>
          <a:p>
            <a:pPr eaLnBrk="0" hangingPunct="0"/>
            <a:r>
              <a:rPr lang="pt-BR" sz="1800" dirty="0">
                <a:latin typeface="Courier New" panose="02070309020205020404" charset="0"/>
              </a:rPr>
              <a:t>int var_ele(int n, </a:t>
            </a:r>
            <a:r>
              <a:rPr lang="pt-BR" sz="1800" dirty="0">
                <a:solidFill>
                  <a:srgbClr val="7030A0"/>
                </a:solidFill>
                <a:latin typeface="Courier New" panose="02070309020205020404" charset="0"/>
              </a:rPr>
              <a:t>int a[n][n]</a:t>
            </a:r>
            <a:r>
              <a:rPr lang="pt-BR" sz="1800" dirty="0">
                <a:latin typeface="Courier New" panose="02070309020205020404" charset="0"/>
              </a:rPr>
              <a:t>, int i, int j) {</a:t>
            </a:r>
          </a:p>
          <a:p>
            <a:pPr eaLnBrk="0" hangingPunct="0"/>
            <a:r>
              <a:rPr lang="pt-BR" sz="1800" dirty="0">
                <a:latin typeface="Courier New" panose="02070309020205020404" charset="0"/>
              </a:rPr>
              <a:t>  return a[i][j];</a:t>
            </a:r>
          </a:p>
          <a:p>
            <a:pPr eaLnBrk="0" hangingPunct="0"/>
            <a:r>
              <a:rPr lang="pt-BR" sz="1800" dirty="0">
                <a:latin typeface="Courier New" panose="02070309020205020404" charset="0"/>
              </a:rPr>
              <a:t>}</a:t>
            </a:r>
          </a:p>
        </p:txBody>
      </p:sp>
      <p:sp>
        <p:nvSpPr>
          <p:cNvPr id="5" name="Rectangle 4"/>
          <p:cNvSpPr>
            <a:spLocks noChangeArrowheads="1"/>
          </p:cNvSpPr>
          <p:nvPr/>
        </p:nvSpPr>
        <p:spPr bwMode="auto">
          <a:xfrm>
            <a:off x="857224" y="3909323"/>
            <a:ext cx="7239000" cy="2305759"/>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8(%</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n</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sall</a:t>
            </a:r>
            <a:r>
              <a:rPr lang="en-US" sz="1800" dirty="0">
                <a:latin typeface="Courier New" panose="02070309020205020404" charset="0"/>
                <a:ea typeface="+mn-ea"/>
                <a:cs typeface="+mn-cs"/>
              </a:rPr>
              <a:t>	$2,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n*4</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 n*4</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imull</a:t>
            </a:r>
            <a:r>
              <a:rPr lang="en-US" sz="1800" dirty="0">
                <a:latin typeface="Courier New" panose="02070309020205020404" charset="0"/>
                <a:ea typeface="+mn-ea"/>
                <a:cs typeface="+mn-cs"/>
              </a:rPr>
              <a:t>	16(%</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i</a:t>
            </a:r>
            <a:r>
              <a:rPr lang="en-US" sz="1800" dirty="0">
                <a:latin typeface="Courier New" panose="02070309020205020404" charset="0"/>
                <a:ea typeface="+mn-ea"/>
                <a:cs typeface="+mn-cs"/>
              </a:rPr>
              <a:t>*n*4</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20(%</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j</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sall</a:t>
            </a:r>
            <a:r>
              <a:rPr lang="en-US" sz="1800" dirty="0">
                <a:latin typeface="Courier New" panose="02070309020205020404" charset="0"/>
                <a:ea typeface="+mn-ea"/>
                <a:cs typeface="+mn-cs"/>
              </a:rPr>
              <a:t>	$2,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j*4</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addl</a:t>
            </a:r>
            <a:r>
              <a:rPr lang="en-US" sz="1800" dirty="0">
                <a:latin typeface="Courier New" panose="02070309020205020404" charset="0"/>
                <a:ea typeface="+mn-ea"/>
                <a:cs typeface="+mn-cs"/>
              </a:rPr>
              <a:t>	12(%</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a + j*4</a:t>
            </a:r>
          </a:p>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eax,%edx</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*(a + j*4 + </a:t>
            </a:r>
            <a:r>
              <a:rPr lang="en-US" sz="1800" dirty="0" err="1">
                <a:latin typeface="Courier New" panose="02070309020205020404" charset="0"/>
                <a:ea typeface="+mn-ea"/>
                <a:cs typeface="+mn-cs"/>
              </a:rPr>
              <a:t>i</a:t>
            </a:r>
            <a:r>
              <a:rPr lang="en-US" sz="1800" dirty="0">
                <a:latin typeface="Courier New" panose="02070309020205020404" charset="0"/>
                <a:ea typeface="+mn-ea"/>
                <a:cs typeface="+mn-cs"/>
              </a:rPr>
              <a:t>*n*4)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down)">
                                      <p:cBhvr>
                                        <p:cTn id="7" dur="500"/>
                                        <p:tgtEl>
                                          <p:spTgt spid="9">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wipe(down)">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2341245"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结构</a:t>
            </a:r>
          </a:p>
        </p:txBody>
      </p:sp>
      <p:sp>
        <p:nvSpPr>
          <p:cNvPr id="117761" name="Rectangle 2"/>
          <p:cNvSpPr>
            <a:spLocks noChangeArrowheads="1"/>
          </p:cNvSpPr>
          <p:nvPr/>
        </p:nvSpPr>
        <p:spPr bwMode="auto">
          <a:xfrm>
            <a:off x="568960" y="1333836"/>
            <a:ext cx="2444739" cy="1474763"/>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a:t>
            </a:r>
          </a:p>
          <a:p>
            <a:pPr eaLnBrk="0" hangingPunct="0"/>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a[3];</a:t>
            </a:r>
          </a:p>
          <a:p>
            <a:pPr eaLnBrk="0" hangingPunct="0"/>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i</a:t>
            </a:r>
            <a:r>
              <a:rPr lang="en-US" sz="1800" dirty="0">
                <a:latin typeface="Courier New" panose="02070309020205020404" charset="0"/>
              </a:rPr>
              <a:t>;</a:t>
            </a:r>
          </a:p>
          <a:p>
            <a:pPr eaLnBrk="0" hangingPunct="0"/>
            <a:r>
              <a:rPr lang="en-US" sz="1800" dirty="0">
                <a:latin typeface="Courier New" panose="02070309020205020404" charset="0"/>
              </a:rPr>
              <a:t>  </a:t>
            </a:r>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*n;</a:t>
            </a:r>
          </a:p>
          <a:p>
            <a:pPr eaLnBrk="0" hangingPunct="0"/>
            <a:r>
              <a:rPr lang="en-US" sz="1800" dirty="0">
                <a:latin typeface="Courier New" panose="02070309020205020404" charset="0"/>
              </a:rPr>
              <a:t>};</a:t>
            </a:r>
          </a:p>
        </p:txBody>
      </p:sp>
      <p:sp>
        <p:nvSpPr>
          <p:cNvPr id="322568" name="Rectangle 8"/>
          <p:cNvSpPr>
            <a:spLocks noChangeArrowheads="1"/>
          </p:cNvSpPr>
          <p:nvPr/>
        </p:nvSpPr>
        <p:spPr bwMode="auto">
          <a:xfrm>
            <a:off x="4083056" y="1196752"/>
            <a:ext cx="2191642" cy="412750"/>
          </a:xfrm>
          <a:prstGeom prst="rect">
            <a:avLst/>
          </a:prstGeom>
          <a:noFill/>
          <a:ln w="12700">
            <a:noFill/>
            <a:miter lim="800000"/>
          </a:ln>
        </p:spPr>
        <p:txBody>
          <a:bodyPr lIns="90487" tIns="44450" rIns="90487" bIns="44450"/>
          <a:lstStyle/>
          <a:p>
            <a:pPr marL="224155" indent="-224155" defTabSz="895350" eaLnBrk="0" hangingPunct="0">
              <a:spcBef>
                <a:spcPct val="30000"/>
              </a:spcBef>
            </a:pPr>
            <a:r>
              <a:rPr lang="zh-CN" altLang="en-US" dirty="0">
                <a:solidFill>
                  <a:schemeClr val="tx2"/>
                </a:solidFill>
                <a:latin typeface="Calibri" panose="020F0502020204030204" charset="0"/>
              </a:rPr>
              <a:t>内存布局</a:t>
            </a:r>
          </a:p>
        </p:txBody>
      </p:sp>
      <p:sp>
        <p:nvSpPr>
          <p:cNvPr id="322570" name="Rectangle 10"/>
          <p:cNvSpPr>
            <a:spLocks noChangeArrowheads="1"/>
          </p:cNvSpPr>
          <p:nvPr/>
        </p:nvSpPr>
        <p:spPr bwMode="auto">
          <a:xfrm>
            <a:off x="5422900" y="1690021"/>
            <a:ext cx="431800" cy="431800"/>
          </a:xfrm>
          <a:prstGeom prst="rect">
            <a:avLst/>
          </a:prstGeom>
          <a:solidFill>
            <a:srgbClr val="F1C7C7"/>
          </a:solidFill>
          <a:ln w="25400">
            <a:solidFill>
              <a:schemeClr val="tx1"/>
            </a:solidFill>
            <a:miter lim="800000"/>
          </a:ln>
        </p:spPr>
        <p:txBody>
          <a:bodyPr wrap="none" lIns="90487" tIns="44450" rIns="90487" bIns="44450" anchor="ctr"/>
          <a:lstStyle/>
          <a:p>
            <a:pPr algn="ctr" eaLnBrk="0" hangingPunct="0"/>
            <a:r>
              <a:rPr lang="en-US" sz="2000">
                <a:latin typeface="Courier New" panose="02070309020205020404" charset="0"/>
              </a:rPr>
              <a:t>i</a:t>
            </a:r>
          </a:p>
        </p:txBody>
      </p:sp>
      <p:sp>
        <p:nvSpPr>
          <p:cNvPr id="322571" name="Rectangle 11"/>
          <p:cNvSpPr>
            <a:spLocks noChangeArrowheads="1"/>
          </p:cNvSpPr>
          <p:nvPr/>
        </p:nvSpPr>
        <p:spPr bwMode="auto">
          <a:xfrm>
            <a:off x="4083056" y="1690021"/>
            <a:ext cx="1346200" cy="431800"/>
          </a:xfrm>
          <a:prstGeom prst="rect">
            <a:avLst/>
          </a:prstGeom>
          <a:solidFill>
            <a:schemeClr val="accent2">
              <a:lumMod val="20000"/>
              <a:lumOff val="80000"/>
            </a:schemeClr>
          </a:solidFill>
          <a:ln w="25400">
            <a:solidFill>
              <a:schemeClr val="tx1"/>
            </a:solidFill>
            <a:miter lim="800000"/>
          </a:ln>
          <a:effectLst/>
        </p:spPr>
        <p:txBody>
          <a:bodyPr wrap="none" lIns="90487" tIns="44450" rIns="90487" bIns="44450" anchor="ctr"/>
          <a:lstStyle/>
          <a:p>
            <a:pPr eaLnBrk="0" hangingPunct="0">
              <a:defRPr/>
            </a:pPr>
            <a:r>
              <a:rPr lang="en-US" sz="2000">
                <a:latin typeface="Courier New" panose="02070309020205020404" charset="0"/>
                <a:ea typeface="+mn-ea"/>
                <a:cs typeface="+mn-cs"/>
              </a:rPr>
              <a:t>a</a:t>
            </a:r>
          </a:p>
        </p:txBody>
      </p:sp>
      <p:sp>
        <p:nvSpPr>
          <p:cNvPr id="322572" name="Rectangle 12"/>
          <p:cNvSpPr>
            <a:spLocks noChangeArrowheads="1"/>
          </p:cNvSpPr>
          <p:nvPr/>
        </p:nvSpPr>
        <p:spPr bwMode="auto">
          <a:xfrm>
            <a:off x="5867400" y="1690021"/>
            <a:ext cx="431800" cy="431800"/>
          </a:xfrm>
          <a:prstGeom prst="rect">
            <a:avLst/>
          </a:prstGeom>
          <a:solidFill>
            <a:srgbClr val="D5F1CF"/>
          </a:solidFill>
          <a:ln w="25400">
            <a:solidFill>
              <a:schemeClr val="tx1"/>
            </a:solidFill>
            <a:miter lim="800000"/>
          </a:ln>
        </p:spPr>
        <p:txBody>
          <a:bodyPr wrap="none" lIns="90487" tIns="44450" rIns="90487" bIns="44450" anchor="ctr"/>
          <a:lstStyle/>
          <a:p>
            <a:pPr algn="ctr" eaLnBrk="0" hangingPunct="0"/>
            <a:r>
              <a:rPr lang="en-US" sz="2000" dirty="0">
                <a:latin typeface="Courier New" panose="02070309020205020404" charset="0"/>
              </a:rPr>
              <a:t>n</a:t>
            </a:r>
          </a:p>
        </p:txBody>
      </p:sp>
      <p:sp>
        <p:nvSpPr>
          <p:cNvPr id="322573" name="Rectangle 13"/>
          <p:cNvSpPr>
            <a:spLocks noChangeArrowheads="1"/>
          </p:cNvSpPr>
          <p:nvPr/>
        </p:nvSpPr>
        <p:spPr bwMode="auto">
          <a:xfrm>
            <a:off x="3889375" y="2105946"/>
            <a:ext cx="3333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0</a:t>
            </a:r>
          </a:p>
        </p:txBody>
      </p:sp>
      <p:sp>
        <p:nvSpPr>
          <p:cNvPr id="322574" name="Rectangle 14"/>
          <p:cNvSpPr>
            <a:spLocks noChangeArrowheads="1"/>
          </p:cNvSpPr>
          <p:nvPr/>
        </p:nvSpPr>
        <p:spPr bwMode="auto">
          <a:xfrm>
            <a:off x="5148282" y="2102761"/>
            <a:ext cx="490518" cy="397545"/>
          </a:xfrm>
          <a:prstGeom prst="rect">
            <a:avLst/>
          </a:prstGeom>
          <a:noFill/>
          <a:ln w="25400">
            <a:noFill/>
            <a:miter lim="800000"/>
          </a:ln>
        </p:spPr>
        <p:txBody>
          <a:bodyPr wrap="none" lIns="90487" tIns="44450" rIns="90487" bIns="44450">
            <a:spAutoFit/>
          </a:bodyPr>
          <a:lstStyle/>
          <a:p>
            <a:pPr eaLnBrk="0" hangingPunct="0"/>
            <a:r>
              <a:rPr lang="en-US" sz="2000" dirty="0">
                <a:latin typeface="Courier New" panose="02070309020205020404" charset="0"/>
              </a:rPr>
              <a:t>12</a:t>
            </a:r>
          </a:p>
        </p:txBody>
      </p:sp>
      <p:sp>
        <p:nvSpPr>
          <p:cNvPr id="322575" name="Rectangle 15"/>
          <p:cNvSpPr>
            <a:spLocks noChangeArrowheads="1"/>
          </p:cNvSpPr>
          <p:nvPr/>
        </p:nvSpPr>
        <p:spPr bwMode="auto">
          <a:xfrm>
            <a:off x="5638800" y="2105946"/>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16</a:t>
            </a:r>
          </a:p>
        </p:txBody>
      </p:sp>
      <p:sp>
        <p:nvSpPr>
          <p:cNvPr id="322576" name="Rectangle 16"/>
          <p:cNvSpPr>
            <a:spLocks noChangeArrowheads="1"/>
          </p:cNvSpPr>
          <p:nvPr/>
        </p:nvSpPr>
        <p:spPr bwMode="auto">
          <a:xfrm>
            <a:off x="6062663" y="2088483"/>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20</a:t>
            </a:r>
          </a:p>
        </p:txBody>
      </p:sp>
      <p:sp>
        <p:nvSpPr>
          <p:cNvPr id="322567" name="Rectangle 7"/>
          <p:cNvSpPr>
            <a:spLocks noGrp="1" noChangeArrowheads="1"/>
          </p:cNvSpPr>
          <p:nvPr/>
        </p:nvSpPr>
        <p:spPr>
          <a:xfrm>
            <a:off x="457200" y="2980055"/>
            <a:ext cx="7926388" cy="22098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E86914"/>
              </a:buClr>
            </a:pPr>
            <a:r>
              <a:rPr lang="en-US" dirty="0">
                <a:latin typeface="微软雅黑" panose="020B0503020204020204" charset="-122"/>
                <a:ea typeface="微软雅黑" panose="020B0503020204020204" charset="-122"/>
              </a:rPr>
              <a:t>C</a:t>
            </a:r>
            <a:r>
              <a:rPr lang="zh-CN" altLang="en-US" dirty="0">
                <a:latin typeface="微软雅黑" panose="020B0503020204020204" charset="-122"/>
                <a:ea typeface="微软雅黑" panose="020B0503020204020204" charset="-122"/>
              </a:rPr>
              <a:t>概念</a:t>
            </a:r>
          </a:p>
          <a:p>
            <a:pPr lvl="1"/>
            <a:r>
              <a:rPr lang="en-US" dirty="0">
                <a:latin typeface="微软雅黑" panose="020B0503020204020204" charset="-122"/>
                <a:ea typeface="微软雅黑" panose="020B0503020204020204" charset="-122"/>
              </a:rPr>
              <a:t>连续分配的内存区域</a:t>
            </a:r>
          </a:p>
          <a:p>
            <a:pPr lvl="1"/>
            <a:r>
              <a:rPr lang="en-US" dirty="0">
                <a:latin typeface="微软雅黑" panose="020B0503020204020204" charset="-122"/>
                <a:ea typeface="微软雅黑" panose="020B0503020204020204" charset="-122"/>
              </a:rPr>
              <a:t>在结构中按名称引用成员</a:t>
            </a:r>
          </a:p>
          <a:p>
            <a:pPr lvl="1"/>
            <a:r>
              <a:rPr lang="en-US" dirty="0">
                <a:latin typeface="微软雅黑" panose="020B0503020204020204" charset="-122"/>
                <a:ea typeface="微软雅黑" panose="020B0503020204020204" charset="-122"/>
              </a:rPr>
              <a:t>成员可能有不同的类型</a:t>
            </a:r>
          </a:p>
          <a:p>
            <a:pPr lvl="1"/>
            <a:endParaRPr 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2567">
                                            <p:txEl>
                                              <p:pRg st="0" end="0"/>
                                            </p:txEl>
                                          </p:spTgt>
                                        </p:tgtEl>
                                        <p:attrNameLst>
                                          <p:attrName>style.visibility</p:attrName>
                                        </p:attrNameLst>
                                      </p:cBhvr>
                                      <p:to>
                                        <p:strVal val="visible"/>
                                      </p:to>
                                    </p:set>
                                    <p:animEffect transition="in" filter="wipe(down)">
                                      <p:cBhvr>
                                        <p:cTn id="7" dur="500"/>
                                        <p:tgtEl>
                                          <p:spTgt spid="3225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2567">
                                            <p:txEl>
                                              <p:pRg st="1" end="1"/>
                                            </p:txEl>
                                          </p:spTgt>
                                        </p:tgtEl>
                                        <p:attrNameLst>
                                          <p:attrName>style.visibility</p:attrName>
                                        </p:attrNameLst>
                                      </p:cBhvr>
                                      <p:to>
                                        <p:strVal val="visible"/>
                                      </p:to>
                                    </p:set>
                                    <p:animEffect transition="in" filter="wipe(down)">
                                      <p:cBhvr>
                                        <p:cTn id="12" dur="500"/>
                                        <p:tgtEl>
                                          <p:spTgt spid="322567">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22567">
                                            <p:txEl>
                                              <p:pRg st="2" end="2"/>
                                            </p:txEl>
                                          </p:spTgt>
                                        </p:tgtEl>
                                        <p:attrNameLst>
                                          <p:attrName>style.visibility</p:attrName>
                                        </p:attrNameLst>
                                      </p:cBhvr>
                                      <p:to>
                                        <p:strVal val="visible"/>
                                      </p:to>
                                    </p:set>
                                    <p:animEffect transition="in" filter="wipe(down)">
                                      <p:cBhvr>
                                        <p:cTn id="15" dur="500"/>
                                        <p:tgtEl>
                                          <p:spTgt spid="322567">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22567">
                                            <p:txEl>
                                              <p:pRg st="3" end="3"/>
                                            </p:txEl>
                                          </p:spTgt>
                                        </p:tgtEl>
                                        <p:attrNameLst>
                                          <p:attrName>style.visibility</p:attrName>
                                        </p:attrNameLst>
                                      </p:cBhvr>
                                      <p:to>
                                        <p:strVal val="visible"/>
                                      </p:to>
                                    </p:set>
                                    <p:animEffect transition="in" filter="wipe(down)">
                                      <p:cBhvr>
                                        <p:cTn id="18" dur="500"/>
                                        <p:tgtEl>
                                          <p:spTgt spid="3225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2907665"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结构的访问</a:t>
            </a:r>
          </a:p>
        </p:txBody>
      </p:sp>
      <p:sp>
        <p:nvSpPr>
          <p:cNvPr id="5" name="Rectangle 2"/>
          <p:cNvSpPr>
            <a:spLocks noChangeArrowheads="1"/>
          </p:cNvSpPr>
          <p:nvPr/>
        </p:nvSpPr>
        <p:spPr bwMode="auto">
          <a:xfrm>
            <a:off x="634365" y="1294466"/>
            <a:ext cx="2444739" cy="1474763"/>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a:t>
            </a:r>
          </a:p>
          <a:p>
            <a:pPr eaLnBrk="0" hangingPunct="0"/>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a[3];</a:t>
            </a:r>
          </a:p>
          <a:p>
            <a:pPr eaLnBrk="0" hangingPunct="0"/>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i</a:t>
            </a:r>
            <a:r>
              <a:rPr lang="en-US" sz="1800" dirty="0">
                <a:latin typeface="Courier New" panose="02070309020205020404" charset="0"/>
              </a:rPr>
              <a:t>;</a:t>
            </a:r>
          </a:p>
          <a:p>
            <a:pPr eaLnBrk="0" hangingPunct="0"/>
            <a:r>
              <a:rPr lang="en-US" sz="1800" dirty="0">
                <a:latin typeface="Courier New" panose="02070309020205020404" charset="0"/>
              </a:rPr>
              <a:t>  </a:t>
            </a:r>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*n;</a:t>
            </a:r>
          </a:p>
          <a:p>
            <a:pPr eaLnBrk="0" hangingPunct="0"/>
            <a:r>
              <a:rPr lang="en-US" sz="1800" dirty="0">
                <a:latin typeface="Courier New" panose="02070309020205020404" charset="0"/>
              </a:rPr>
              <a:t>};</a:t>
            </a:r>
          </a:p>
        </p:txBody>
      </p:sp>
      <p:sp>
        <p:nvSpPr>
          <p:cNvPr id="6" name="Rectangle 10"/>
          <p:cNvSpPr>
            <a:spLocks noChangeArrowheads="1"/>
          </p:cNvSpPr>
          <p:nvPr/>
        </p:nvSpPr>
        <p:spPr bwMode="auto">
          <a:xfrm>
            <a:off x="5422900" y="1690021"/>
            <a:ext cx="431800" cy="431800"/>
          </a:xfrm>
          <a:prstGeom prst="rect">
            <a:avLst/>
          </a:prstGeom>
          <a:solidFill>
            <a:srgbClr val="F1C7C7"/>
          </a:solidFill>
          <a:ln w="25400">
            <a:solidFill>
              <a:schemeClr val="tx1"/>
            </a:solidFill>
            <a:miter lim="800000"/>
          </a:ln>
        </p:spPr>
        <p:txBody>
          <a:bodyPr wrap="none" lIns="90487" tIns="44450" rIns="90487" bIns="44450" anchor="ctr"/>
          <a:lstStyle/>
          <a:p>
            <a:pPr algn="ctr" eaLnBrk="0" hangingPunct="0"/>
            <a:r>
              <a:rPr lang="en-US" sz="2000">
                <a:latin typeface="Courier New" panose="02070309020205020404" charset="0"/>
              </a:rPr>
              <a:t>i</a:t>
            </a:r>
          </a:p>
        </p:txBody>
      </p:sp>
      <p:sp>
        <p:nvSpPr>
          <p:cNvPr id="7" name="Rectangle 11"/>
          <p:cNvSpPr>
            <a:spLocks noChangeArrowheads="1"/>
          </p:cNvSpPr>
          <p:nvPr/>
        </p:nvSpPr>
        <p:spPr bwMode="auto">
          <a:xfrm>
            <a:off x="4083056" y="1690021"/>
            <a:ext cx="1346200" cy="431800"/>
          </a:xfrm>
          <a:prstGeom prst="rect">
            <a:avLst/>
          </a:prstGeom>
          <a:solidFill>
            <a:schemeClr val="accent2">
              <a:lumMod val="20000"/>
              <a:lumOff val="80000"/>
            </a:schemeClr>
          </a:solidFill>
          <a:ln w="25400">
            <a:solidFill>
              <a:schemeClr val="tx1"/>
            </a:solidFill>
            <a:miter lim="800000"/>
          </a:ln>
          <a:effectLst/>
        </p:spPr>
        <p:txBody>
          <a:bodyPr wrap="none" lIns="90487" tIns="44450" rIns="90487" bIns="44450" anchor="ctr"/>
          <a:lstStyle/>
          <a:p>
            <a:pPr eaLnBrk="0" hangingPunct="0">
              <a:defRPr/>
            </a:pPr>
            <a:r>
              <a:rPr lang="en-US" sz="2000">
                <a:latin typeface="Courier New" panose="02070309020205020404" charset="0"/>
                <a:ea typeface="+mn-ea"/>
                <a:cs typeface="+mn-cs"/>
              </a:rPr>
              <a:t>a</a:t>
            </a:r>
          </a:p>
        </p:txBody>
      </p:sp>
      <p:sp>
        <p:nvSpPr>
          <p:cNvPr id="8" name="Rectangle 12"/>
          <p:cNvSpPr>
            <a:spLocks noChangeArrowheads="1"/>
          </p:cNvSpPr>
          <p:nvPr/>
        </p:nvSpPr>
        <p:spPr bwMode="auto">
          <a:xfrm>
            <a:off x="5867400" y="1690021"/>
            <a:ext cx="431800" cy="431800"/>
          </a:xfrm>
          <a:prstGeom prst="rect">
            <a:avLst/>
          </a:prstGeom>
          <a:solidFill>
            <a:srgbClr val="D5F1CF"/>
          </a:solidFill>
          <a:ln w="25400">
            <a:solidFill>
              <a:schemeClr val="tx1"/>
            </a:solidFill>
            <a:miter lim="800000"/>
          </a:ln>
        </p:spPr>
        <p:txBody>
          <a:bodyPr wrap="none" lIns="90487" tIns="44450" rIns="90487" bIns="44450" anchor="ctr"/>
          <a:lstStyle/>
          <a:p>
            <a:pPr algn="ctr" eaLnBrk="0" hangingPunct="0"/>
            <a:r>
              <a:rPr lang="en-US" sz="2000" dirty="0">
                <a:latin typeface="Courier New" panose="02070309020205020404" charset="0"/>
              </a:rPr>
              <a:t>n</a:t>
            </a:r>
          </a:p>
        </p:txBody>
      </p:sp>
      <p:sp>
        <p:nvSpPr>
          <p:cNvPr id="9" name="Rectangle 13"/>
          <p:cNvSpPr>
            <a:spLocks noChangeArrowheads="1"/>
          </p:cNvSpPr>
          <p:nvPr/>
        </p:nvSpPr>
        <p:spPr bwMode="auto">
          <a:xfrm>
            <a:off x="3889375" y="2105946"/>
            <a:ext cx="3333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0</a:t>
            </a:r>
          </a:p>
        </p:txBody>
      </p:sp>
      <p:sp>
        <p:nvSpPr>
          <p:cNvPr id="10" name="Rectangle 14"/>
          <p:cNvSpPr>
            <a:spLocks noChangeArrowheads="1"/>
          </p:cNvSpPr>
          <p:nvPr/>
        </p:nvSpPr>
        <p:spPr bwMode="auto">
          <a:xfrm>
            <a:off x="5148282" y="2102761"/>
            <a:ext cx="490518" cy="397545"/>
          </a:xfrm>
          <a:prstGeom prst="rect">
            <a:avLst/>
          </a:prstGeom>
          <a:noFill/>
          <a:ln w="25400">
            <a:noFill/>
            <a:miter lim="800000"/>
          </a:ln>
        </p:spPr>
        <p:txBody>
          <a:bodyPr wrap="none" lIns="90487" tIns="44450" rIns="90487" bIns="44450">
            <a:spAutoFit/>
          </a:bodyPr>
          <a:lstStyle/>
          <a:p>
            <a:pPr eaLnBrk="0" hangingPunct="0"/>
            <a:r>
              <a:rPr lang="en-US" sz="2000" dirty="0">
                <a:latin typeface="Courier New" panose="02070309020205020404" charset="0"/>
              </a:rPr>
              <a:t>12</a:t>
            </a:r>
          </a:p>
        </p:txBody>
      </p:sp>
      <p:sp>
        <p:nvSpPr>
          <p:cNvPr id="11" name="Rectangle 15"/>
          <p:cNvSpPr>
            <a:spLocks noChangeArrowheads="1"/>
          </p:cNvSpPr>
          <p:nvPr/>
        </p:nvSpPr>
        <p:spPr bwMode="auto">
          <a:xfrm>
            <a:off x="5638800" y="2105946"/>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16</a:t>
            </a:r>
          </a:p>
        </p:txBody>
      </p:sp>
      <p:sp>
        <p:nvSpPr>
          <p:cNvPr id="12" name="Rectangle 16"/>
          <p:cNvSpPr>
            <a:spLocks noChangeArrowheads="1"/>
          </p:cNvSpPr>
          <p:nvPr/>
        </p:nvSpPr>
        <p:spPr bwMode="auto">
          <a:xfrm>
            <a:off x="6062663" y="2088483"/>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20</a:t>
            </a:r>
          </a:p>
        </p:txBody>
      </p:sp>
      <p:sp>
        <p:nvSpPr>
          <p:cNvPr id="17" name="Line 14"/>
          <p:cNvSpPr>
            <a:spLocks noChangeShapeType="1"/>
          </p:cNvSpPr>
          <p:nvPr/>
        </p:nvSpPr>
        <p:spPr bwMode="auto">
          <a:xfrm>
            <a:off x="5458537" y="1238232"/>
            <a:ext cx="0" cy="381000"/>
          </a:xfrm>
          <a:prstGeom prst="line">
            <a:avLst/>
          </a:prstGeom>
          <a:noFill/>
          <a:ln w="25400">
            <a:solidFill>
              <a:schemeClr val="tx1"/>
            </a:solidFill>
            <a:round/>
            <a:tailEnd type="triangle" w="med" len="med"/>
          </a:ln>
        </p:spPr>
        <p:txBody>
          <a:bodyPr wrap="none" anchor="ctr"/>
          <a:lstStyle/>
          <a:p>
            <a:endParaRPr lang="en-US"/>
          </a:p>
        </p:txBody>
      </p:sp>
      <p:sp>
        <p:nvSpPr>
          <p:cNvPr id="18" name="Rectangle 15"/>
          <p:cNvSpPr>
            <a:spLocks noChangeArrowheads="1"/>
          </p:cNvSpPr>
          <p:nvPr/>
        </p:nvSpPr>
        <p:spPr bwMode="auto">
          <a:xfrm>
            <a:off x="5306137" y="857232"/>
            <a:ext cx="922047" cy="461665"/>
          </a:xfrm>
          <a:prstGeom prst="rect">
            <a:avLst/>
          </a:prstGeom>
          <a:noFill/>
          <a:ln w="25400">
            <a:noFill/>
            <a:miter lim="800000"/>
          </a:ln>
        </p:spPr>
        <p:txBody>
          <a:bodyPr wrap="none">
            <a:spAutoFit/>
          </a:bodyPr>
          <a:lstStyle/>
          <a:p>
            <a:pPr eaLnBrk="0" hangingPunct="0"/>
            <a:r>
              <a:rPr lang="en-US" dirty="0">
                <a:latin typeface="Courier New" panose="02070309020205020404" charset="0"/>
              </a:rPr>
              <a:t>r+12</a:t>
            </a:r>
          </a:p>
        </p:txBody>
      </p:sp>
      <p:sp>
        <p:nvSpPr>
          <p:cNvPr id="19" name="Line 16"/>
          <p:cNvSpPr>
            <a:spLocks noChangeShapeType="1"/>
          </p:cNvSpPr>
          <p:nvPr/>
        </p:nvSpPr>
        <p:spPr bwMode="auto">
          <a:xfrm>
            <a:off x="4076328" y="1238232"/>
            <a:ext cx="0" cy="381000"/>
          </a:xfrm>
          <a:prstGeom prst="line">
            <a:avLst/>
          </a:prstGeom>
          <a:noFill/>
          <a:ln w="25400">
            <a:solidFill>
              <a:schemeClr val="tx1"/>
            </a:solidFill>
            <a:round/>
            <a:tailEnd type="triangle" w="med" len="med"/>
          </a:ln>
        </p:spPr>
        <p:txBody>
          <a:bodyPr wrap="none" anchor="ctr"/>
          <a:lstStyle/>
          <a:p>
            <a:endParaRPr lang="en-US"/>
          </a:p>
        </p:txBody>
      </p:sp>
      <p:sp>
        <p:nvSpPr>
          <p:cNvPr id="20" name="Rectangle 17"/>
          <p:cNvSpPr>
            <a:spLocks noChangeArrowheads="1"/>
          </p:cNvSpPr>
          <p:nvPr/>
        </p:nvSpPr>
        <p:spPr bwMode="auto">
          <a:xfrm>
            <a:off x="3923928" y="857232"/>
            <a:ext cx="366713" cy="457200"/>
          </a:xfrm>
          <a:prstGeom prst="rect">
            <a:avLst/>
          </a:prstGeom>
          <a:noFill/>
          <a:ln w="25400">
            <a:noFill/>
            <a:miter lim="800000"/>
          </a:ln>
        </p:spPr>
        <p:txBody>
          <a:bodyPr wrap="none">
            <a:spAutoFit/>
          </a:bodyPr>
          <a:lstStyle/>
          <a:p>
            <a:pPr eaLnBrk="0" hangingPunct="0"/>
            <a:r>
              <a:rPr lang="en-US">
                <a:latin typeface="Courier New" panose="02070309020205020404" charset="0"/>
              </a:rPr>
              <a:t>r</a:t>
            </a:r>
          </a:p>
        </p:txBody>
      </p:sp>
      <p:sp>
        <p:nvSpPr>
          <p:cNvPr id="13" name="Rectangle 7"/>
          <p:cNvSpPr>
            <a:spLocks noGrp="1" noChangeArrowheads="1"/>
          </p:cNvSpPr>
          <p:nvPr/>
        </p:nvSpPr>
        <p:spPr>
          <a:xfrm>
            <a:off x="465455" y="2845435"/>
            <a:ext cx="7926388" cy="22098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a:latin typeface="微软雅黑" panose="020B0503020204020204" charset="-122"/>
                <a:ea typeface="微软雅黑" panose="020B0503020204020204" charset="-122"/>
              </a:rPr>
              <a:t>访问结构成员</a:t>
            </a:r>
          </a:p>
          <a:p>
            <a:pPr lvl="1">
              <a:buClr>
                <a:srgbClr val="0D0D0D"/>
              </a:buClr>
            </a:pPr>
            <a:r>
              <a:rPr lang="en-US" dirty="0">
                <a:latin typeface="微软雅黑" panose="020B0503020204020204" charset="-122"/>
                <a:ea typeface="微软雅黑" panose="020B0503020204020204" charset="-122"/>
              </a:rPr>
              <a:t>指针表示结构的第一个字节</a:t>
            </a:r>
          </a:p>
          <a:p>
            <a:pPr lvl="1">
              <a:buClr>
                <a:srgbClr val="0D0D0D"/>
              </a:buClr>
            </a:pPr>
            <a:r>
              <a:rPr lang="en-US" dirty="0">
                <a:latin typeface="微软雅黑" panose="020B0503020204020204" charset="-122"/>
                <a:ea typeface="微软雅黑" panose="020B0503020204020204" charset="-122"/>
              </a:rPr>
              <a:t>访问带偏移的元素</a:t>
            </a:r>
          </a:p>
          <a:p>
            <a:pPr lvl="1"/>
            <a:endParaRPr lang="en-US" dirty="0">
              <a:latin typeface="微软雅黑" panose="020B0503020204020204" charset="-122"/>
              <a:ea typeface="微软雅黑" panose="020B0503020204020204" charset="-122"/>
            </a:endParaRPr>
          </a:p>
        </p:txBody>
      </p:sp>
      <p:sp>
        <p:nvSpPr>
          <p:cNvPr id="322565" name="Rectangle 5"/>
          <p:cNvSpPr>
            <a:spLocks noChangeArrowheads="1"/>
          </p:cNvSpPr>
          <p:nvPr/>
        </p:nvSpPr>
        <p:spPr bwMode="auto">
          <a:xfrm>
            <a:off x="333979" y="4201964"/>
            <a:ext cx="2968625" cy="17494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void </a:t>
            </a:r>
          </a:p>
          <a:p>
            <a:pPr eaLnBrk="0" hangingPunct="0"/>
            <a:r>
              <a:rPr lang="en-US" sz="1800">
                <a:latin typeface="Courier New" panose="02070309020205020404" charset="0"/>
              </a:rPr>
              <a:t>set_i(struct rec *r,</a:t>
            </a:r>
          </a:p>
          <a:p>
            <a:pPr eaLnBrk="0" hangingPunct="0"/>
            <a:r>
              <a:rPr lang="en-US" sz="1800">
                <a:latin typeface="Courier New" panose="02070309020205020404" charset="0"/>
              </a:rPr>
              <a:t>      int val)</a:t>
            </a:r>
          </a:p>
          <a:p>
            <a:pPr eaLnBrk="0" hangingPunct="0"/>
            <a:r>
              <a:rPr lang="en-US" sz="1800">
                <a:latin typeface="Courier New" panose="02070309020205020404" charset="0"/>
              </a:rPr>
              <a:t>{</a:t>
            </a:r>
          </a:p>
          <a:p>
            <a:pPr eaLnBrk="0" hangingPunct="0"/>
            <a:r>
              <a:rPr lang="en-US" sz="1800">
                <a:latin typeface="Courier New" panose="02070309020205020404" charset="0"/>
              </a:rPr>
              <a:t>  r-&gt;i = val;</a:t>
            </a:r>
          </a:p>
          <a:p>
            <a:pPr eaLnBrk="0" hangingPunct="0"/>
            <a:r>
              <a:rPr lang="en-US" sz="1800">
                <a:latin typeface="Courier New" panose="02070309020205020404" charset="0"/>
              </a:rPr>
              <a:t>}</a:t>
            </a:r>
          </a:p>
        </p:txBody>
      </p:sp>
      <p:sp>
        <p:nvSpPr>
          <p:cNvPr id="322563" name="Rectangle 3"/>
          <p:cNvSpPr>
            <a:spLocks noChangeArrowheads="1"/>
          </p:cNvSpPr>
          <p:nvPr/>
        </p:nvSpPr>
        <p:spPr bwMode="auto">
          <a:xfrm>
            <a:off x="3379788" y="4293096"/>
            <a:ext cx="3365500" cy="412750"/>
          </a:xfrm>
          <a:prstGeom prst="rect">
            <a:avLst/>
          </a:prstGeom>
          <a:noFill/>
          <a:ln w="12700">
            <a:noFill/>
            <a:miter lim="800000"/>
          </a:ln>
        </p:spPr>
        <p:txBody>
          <a:bodyPr lIns="90487" tIns="44450" rIns="90487" bIns="44450"/>
          <a:lstStyle/>
          <a:p>
            <a:pPr marL="224155" indent="-224155" defTabSz="895350" eaLnBrk="0" hangingPunct="0">
              <a:spcBef>
                <a:spcPct val="30000"/>
              </a:spcBef>
            </a:pPr>
            <a:r>
              <a:rPr lang="en-US">
                <a:solidFill>
                  <a:schemeClr val="tx2"/>
                </a:solidFill>
                <a:latin typeface="Calibri" panose="020F0502020204030204" charset="0"/>
              </a:rPr>
              <a:t>IA32 </a:t>
            </a:r>
            <a:r>
              <a:rPr lang="zh-CN" altLang="en-US">
                <a:solidFill>
                  <a:schemeClr val="tx2"/>
                </a:solidFill>
                <a:latin typeface="Calibri" panose="020F0502020204030204" charset="0"/>
              </a:rPr>
              <a:t>汇编</a:t>
            </a:r>
          </a:p>
        </p:txBody>
      </p:sp>
      <p:sp>
        <p:nvSpPr>
          <p:cNvPr id="322564" name="Rectangle 4"/>
          <p:cNvSpPr>
            <a:spLocks noChangeArrowheads="1"/>
          </p:cNvSpPr>
          <p:nvPr/>
        </p:nvSpPr>
        <p:spPr bwMode="auto">
          <a:xfrm>
            <a:off x="3357555" y="4721724"/>
            <a:ext cx="5753108" cy="920765"/>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114300" algn="l"/>
                <a:tab pos="2912745" algn="l"/>
              </a:tabLst>
              <a:defRPr/>
            </a:pP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val</a:t>
            </a:r>
            <a:endParaRPr lang="en-US" sz="1800" dirty="0">
              <a:latin typeface="Courier New" panose="02070309020205020404" charset="0"/>
              <a:ea typeface="+mn-ea"/>
              <a:cs typeface="+mn-cs"/>
            </a:endParaRPr>
          </a:p>
          <a:p>
            <a:pPr eaLnBrk="0" hangingPunct="0">
              <a:tabLst>
                <a:tab pos="114300" algn="l"/>
                <a:tab pos="2912745" algn="l"/>
              </a:tabLst>
              <a:defRPr/>
            </a:pP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r</a:t>
            </a:r>
          </a:p>
          <a:p>
            <a:pPr eaLnBrk="0" hangingPunct="0">
              <a:tabLst>
                <a:tab pos="114300" algn="l"/>
                <a:tab pos="2912745"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12(%</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Mem</a:t>
            </a:r>
            <a:r>
              <a:rPr lang="en-US" sz="1800" dirty="0">
                <a:latin typeface="Courier New" panose="02070309020205020404" charset="0"/>
                <a:ea typeface="+mn-ea"/>
                <a:cs typeface="+mn-cs"/>
              </a:rPr>
              <a:t>[r+12] = </a:t>
            </a:r>
            <a:r>
              <a:rPr lang="en-US" sz="1800" dirty="0" err="1">
                <a:latin typeface="Courier New" panose="02070309020205020404" charset="0"/>
                <a:ea typeface="+mn-ea"/>
                <a:cs typeface="+mn-cs"/>
              </a:rPr>
              <a:t>val</a:t>
            </a:r>
            <a:endParaRPr lang="en-US" sz="1800" dirty="0">
              <a:latin typeface="Courier New" panose="0207030902020502040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down)">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down)">
                                      <p:cBhvr>
                                        <p:cTn id="12" dur="500"/>
                                        <p:tgtEl>
                                          <p:spTgt spid="1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wipe(down)">
                                      <p:cBhvr>
                                        <p:cTn id="15" dur="500"/>
                                        <p:tgtEl>
                                          <p:spTgt spid="1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22565"/>
                                        </p:tgtEl>
                                        <p:attrNameLst>
                                          <p:attrName>style.visibility</p:attrName>
                                        </p:attrNameLst>
                                      </p:cBhvr>
                                      <p:to>
                                        <p:strVal val="visible"/>
                                      </p:to>
                                    </p:set>
                                    <p:animEffect transition="in" filter="wipe(down)">
                                      <p:cBhvr>
                                        <p:cTn id="20" dur="500"/>
                                        <p:tgtEl>
                                          <p:spTgt spid="32256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22563"/>
                                        </p:tgtEl>
                                        <p:attrNameLst>
                                          <p:attrName>style.visibility</p:attrName>
                                        </p:attrNameLst>
                                      </p:cBhvr>
                                      <p:to>
                                        <p:strVal val="visible"/>
                                      </p:to>
                                    </p:set>
                                    <p:animEffect transition="in" filter="wipe(down)">
                                      <p:cBhvr>
                                        <p:cTn id="25" dur="500"/>
                                        <p:tgtEl>
                                          <p:spTgt spid="32256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22564"/>
                                        </p:tgtEl>
                                        <p:attrNameLst>
                                          <p:attrName>style.visibility</p:attrName>
                                        </p:attrNameLst>
                                      </p:cBhvr>
                                      <p:to>
                                        <p:strVal val="visible"/>
                                      </p:to>
                                    </p:set>
                                    <p:animEffect transition="in" filter="wipe(down)">
                                      <p:cBhvr>
                                        <p:cTn id="28" dur="500"/>
                                        <p:tgtEl>
                                          <p:spTgt spid="322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5" grpId="0" animBg="1"/>
      <p:bldP spid="322563" grpId="0"/>
      <p:bldP spid="322564"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4986655"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生成指向结构成员的指针</a:t>
            </a:r>
          </a:p>
        </p:txBody>
      </p:sp>
      <p:sp>
        <p:nvSpPr>
          <p:cNvPr id="32" name="Rectangle 2"/>
          <p:cNvSpPr>
            <a:spLocks noChangeArrowheads="1"/>
          </p:cNvSpPr>
          <p:nvPr/>
        </p:nvSpPr>
        <p:spPr bwMode="auto">
          <a:xfrm>
            <a:off x="555625" y="1297012"/>
            <a:ext cx="2444739" cy="1473835"/>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a:t>
            </a:r>
          </a:p>
          <a:p>
            <a:pPr eaLnBrk="0" hangingPunct="0"/>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a[3];</a:t>
            </a:r>
          </a:p>
          <a:p>
            <a:pPr eaLnBrk="0" hangingPunct="0"/>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i</a:t>
            </a:r>
            <a:r>
              <a:rPr lang="en-US" sz="1800" dirty="0">
                <a:latin typeface="Courier New" panose="02070309020205020404" charset="0"/>
              </a:rPr>
              <a:t>;</a:t>
            </a:r>
          </a:p>
          <a:p>
            <a:pPr eaLnBrk="0" hangingPunct="0"/>
            <a:r>
              <a:rPr lang="en-US" sz="1800" dirty="0">
                <a:latin typeface="Courier New" panose="02070309020205020404" charset="0"/>
              </a:rPr>
              <a:t>  </a:t>
            </a:r>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*n;</a:t>
            </a:r>
          </a:p>
          <a:p>
            <a:pPr eaLnBrk="0" hangingPunct="0"/>
            <a:r>
              <a:rPr lang="en-US" sz="1800" dirty="0">
                <a:latin typeface="Courier New" panose="02070309020205020404" charset="0"/>
              </a:rPr>
              <a:t>};</a:t>
            </a:r>
          </a:p>
        </p:txBody>
      </p:sp>
      <p:sp>
        <p:nvSpPr>
          <p:cNvPr id="28" name="Line 14"/>
          <p:cNvSpPr>
            <a:spLocks noChangeShapeType="1"/>
          </p:cNvSpPr>
          <p:nvPr/>
        </p:nvSpPr>
        <p:spPr bwMode="auto">
          <a:xfrm>
            <a:off x="4433905" y="1504932"/>
            <a:ext cx="0" cy="381000"/>
          </a:xfrm>
          <a:prstGeom prst="line">
            <a:avLst/>
          </a:prstGeom>
          <a:noFill/>
          <a:ln w="25400">
            <a:solidFill>
              <a:schemeClr val="tx1"/>
            </a:solidFill>
            <a:round/>
            <a:tailEnd type="triangle" w="med" len="med"/>
          </a:ln>
        </p:spPr>
        <p:txBody>
          <a:bodyPr wrap="none" anchor="ctr"/>
          <a:lstStyle/>
          <a:p>
            <a:endParaRPr lang="en-US"/>
          </a:p>
        </p:txBody>
      </p:sp>
      <p:sp>
        <p:nvSpPr>
          <p:cNvPr id="29" name="Rectangle 15"/>
          <p:cNvSpPr>
            <a:spLocks noChangeArrowheads="1"/>
          </p:cNvSpPr>
          <p:nvPr/>
        </p:nvSpPr>
        <p:spPr bwMode="auto">
          <a:xfrm>
            <a:off x="4281505" y="1123932"/>
            <a:ext cx="1143000" cy="368300"/>
          </a:xfrm>
          <a:prstGeom prst="rect">
            <a:avLst/>
          </a:prstGeom>
          <a:noFill/>
          <a:ln w="25400">
            <a:noFill/>
            <a:miter lim="800000"/>
          </a:ln>
        </p:spPr>
        <p:txBody>
          <a:bodyPr wrap="none">
            <a:spAutoFit/>
          </a:bodyPr>
          <a:lstStyle/>
          <a:p>
            <a:pPr eaLnBrk="0" hangingPunct="0"/>
            <a:r>
              <a:rPr lang="en-US" dirty="0" err="1">
                <a:latin typeface="Courier New" panose="02070309020205020404" charset="0"/>
              </a:rPr>
              <a:t>r+idx</a:t>
            </a:r>
            <a:r>
              <a:rPr lang="en-US" dirty="0">
                <a:latin typeface="Courier New" panose="02070309020205020404" charset="0"/>
              </a:rPr>
              <a:t>*4</a:t>
            </a:r>
          </a:p>
        </p:txBody>
      </p:sp>
      <p:sp>
        <p:nvSpPr>
          <p:cNvPr id="30" name="Line 16"/>
          <p:cNvSpPr>
            <a:spLocks noChangeShapeType="1"/>
          </p:cNvSpPr>
          <p:nvPr/>
        </p:nvSpPr>
        <p:spPr bwMode="auto">
          <a:xfrm>
            <a:off x="3906838" y="1504932"/>
            <a:ext cx="0" cy="381000"/>
          </a:xfrm>
          <a:prstGeom prst="line">
            <a:avLst/>
          </a:prstGeom>
          <a:noFill/>
          <a:ln w="25400">
            <a:solidFill>
              <a:schemeClr val="tx1"/>
            </a:solidFill>
            <a:round/>
            <a:tailEnd type="triangle" w="med" len="med"/>
          </a:ln>
        </p:spPr>
        <p:txBody>
          <a:bodyPr wrap="none" anchor="ctr"/>
          <a:lstStyle/>
          <a:p>
            <a:endParaRPr lang="en-US"/>
          </a:p>
        </p:txBody>
      </p:sp>
      <p:sp>
        <p:nvSpPr>
          <p:cNvPr id="31" name="Rectangle 17"/>
          <p:cNvSpPr>
            <a:spLocks noChangeArrowheads="1"/>
          </p:cNvSpPr>
          <p:nvPr/>
        </p:nvSpPr>
        <p:spPr bwMode="auto">
          <a:xfrm>
            <a:off x="3754438" y="1123932"/>
            <a:ext cx="320040" cy="368300"/>
          </a:xfrm>
          <a:prstGeom prst="rect">
            <a:avLst/>
          </a:prstGeom>
          <a:noFill/>
          <a:ln w="25400">
            <a:noFill/>
            <a:miter lim="800000"/>
          </a:ln>
        </p:spPr>
        <p:txBody>
          <a:bodyPr wrap="none">
            <a:spAutoFit/>
          </a:bodyPr>
          <a:lstStyle/>
          <a:p>
            <a:pPr eaLnBrk="0" hangingPunct="0"/>
            <a:r>
              <a:rPr lang="en-US">
                <a:latin typeface="Courier New" panose="02070309020205020404" charset="0"/>
              </a:rPr>
              <a:t>r</a:t>
            </a:r>
          </a:p>
        </p:txBody>
      </p:sp>
      <p:sp>
        <p:nvSpPr>
          <p:cNvPr id="14" name="Rectangle 10"/>
          <p:cNvSpPr>
            <a:spLocks noChangeArrowheads="1"/>
          </p:cNvSpPr>
          <p:nvPr/>
        </p:nvSpPr>
        <p:spPr bwMode="auto">
          <a:xfrm>
            <a:off x="5272106" y="1925638"/>
            <a:ext cx="431800" cy="431800"/>
          </a:xfrm>
          <a:prstGeom prst="rect">
            <a:avLst/>
          </a:prstGeom>
          <a:solidFill>
            <a:srgbClr val="F1C7C7"/>
          </a:solidFill>
          <a:ln w="25400">
            <a:solidFill>
              <a:schemeClr val="tx1"/>
            </a:solidFill>
            <a:miter lim="800000"/>
          </a:ln>
        </p:spPr>
        <p:txBody>
          <a:bodyPr wrap="none" lIns="90487" tIns="44450" rIns="90487" bIns="44450" anchor="ctr"/>
          <a:lstStyle/>
          <a:p>
            <a:pPr algn="ctr" eaLnBrk="0" hangingPunct="0"/>
            <a:r>
              <a:rPr lang="en-US" sz="2000">
                <a:latin typeface="Courier New" panose="02070309020205020404" charset="0"/>
              </a:rPr>
              <a:t>i</a:t>
            </a:r>
          </a:p>
        </p:txBody>
      </p:sp>
      <p:sp>
        <p:nvSpPr>
          <p:cNvPr id="21" name="Rectangle 11"/>
          <p:cNvSpPr>
            <a:spLocks noChangeArrowheads="1"/>
          </p:cNvSpPr>
          <p:nvPr/>
        </p:nvSpPr>
        <p:spPr bwMode="auto">
          <a:xfrm>
            <a:off x="3932262" y="1925638"/>
            <a:ext cx="1346200" cy="431800"/>
          </a:xfrm>
          <a:prstGeom prst="rect">
            <a:avLst/>
          </a:prstGeom>
          <a:solidFill>
            <a:schemeClr val="accent2">
              <a:lumMod val="20000"/>
              <a:lumOff val="80000"/>
            </a:schemeClr>
          </a:solidFill>
          <a:ln w="25400">
            <a:solidFill>
              <a:schemeClr val="tx1"/>
            </a:solidFill>
            <a:miter lim="800000"/>
          </a:ln>
          <a:effectLst/>
        </p:spPr>
        <p:txBody>
          <a:bodyPr wrap="none" lIns="90487" tIns="44450" rIns="90487" bIns="44450" anchor="ctr"/>
          <a:lstStyle/>
          <a:p>
            <a:pPr eaLnBrk="0" hangingPunct="0">
              <a:defRPr/>
            </a:pPr>
            <a:r>
              <a:rPr lang="en-US" sz="2000">
                <a:latin typeface="Courier New" panose="02070309020205020404" charset="0"/>
                <a:ea typeface="+mn-ea"/>
                <a:cs typeface="+mn-cs"/>
              </a:rPr>
              <a:t>a</a:t>
            </a:r>
          </a:p>
        </p:txBody>
      </p:sp>
      <p:sp>
        <p:nvSpPr>
          <p:cNvPr id="23" name="Rectangle 12"/>
          <p:cNvSpPr>
            <a:spLocks noChangeArrowheads="1"/>
          </p:cNvSpPr>
          <p:nvPr/>
        </p:nvSpPr>
        <p:spPr bwMode="auto">
          <a:xfrm>
            <a:off x="5716606" y="1925638"/>
            <a:ext cx="431800" cy="431800"/>
          </a:xfrm>
          <a:prstGeom prst="rect">
            <a:avLst/>
          </a:prstGeom>
          <a:solidFill>
            <a:srgbClr val="D5F1CF"/>
          </a:solidFill>
          <a:ln w="25400">
            <a:solidFill>
              <a:schemeClr val="tx1"/>
            </a:solidFill>
            <a:miter lim="800000"/>
          </a:ln>
        </p:spPr>
        <p:txBody>
          <a:bodyPr wrap="none" lIns="90487" tIns="44450" rIns="90487" bIns="44450" anchor="ctr"/>
          <a:lstStyle/>
          <a:p>
            <a:pPr algn="ctr" eaLnBrk="0" hangingPunct="0"/>
            <a:r>
              <a:rPr lang="en-US" sz="2000" dirty="0">
                <a:latin typeface="Courier New" panose="02070309020205020404" charset="0"/>
              </a:rPr>
              <a:t>n</a:t>
            </a:r>
          </a:p>
        </p:txBody>
      </p:sp>
      <p:sp>
        <p:nvSpPr>
          <p:cNvPr id="24" name="Rectangle 13"/>
          <p:cNvSpPr>
            <a:spLocks noChangeArrowheads="1"/>
          </p:cNvSpPr>
          <p:nvPr/>
        </p:nvSpPr>
        <p:spPr bwMode="auto">
          <a:xfrm>
            <a:off x="3738581" y="2341563"/>
            <a:ext cx="332740" cy="39624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0</a:t>
            </a:r>
          </a:p>
        </p:txBody>
      </p:sp>
      <p:sp>
        <p:nvSpPr>
          <p:cNvPr id="25" name="Rectangle 14"/>
          <p:cNvSpPr>
            <a:spLocks noChangeArrowheads="1"/>
          </p:cNvSpPr>
          <p:nvPr/>
        </p:nvSpPr>
        <p:spPr bwMode="auto">
          <a:xfrm>
            <a:off x="4997488" y="2338378"/>
            <a:ext cx="485140" cy="396240"/>
          </a:xfrm>
          <a:prstGeom prst="rect">
            <a:avLst/>
          </a:prstGeom>
          <a:noFill/>
          <a:ln w="25400">
            <a:noFill/>
            <a:miter lim="800000"/>
          </a:ln>
        </p:spPr>
        <p:txBody>
          <a:bodyPr wrap="none" lIns="90487" tIns="44450" rIns="90487" bIns="44450">
            <a:spAutoFit/>
          </a:bodyPr>
          <a:lstStyle/>
          <a:p>
            <a:pPr eaLnBrk="0" hangingPunct="0"/>
            <a:r>
              <a:rPr lang="en-US" sz="2000" dirty="0">
                <a:latin typeface="Courier New" panose="02070309020205020404" charset="0"/>
              </a:rPr>
              <a:t>12</a:t>
            </a:r>
          </a:p>
        </p:txBody>
      </p:sp>
      <p:sp>
        <p:nvSpPr>
          <p:cNvPr id="26" name="Rectangle 15"/>
          <p:cNvSpPr>
            <a:spLocks noChangeArrowheads="1"/>
          </p:cNvSpPr>
          <p:nvPr/>
        </p:nvSpPr>
        <p:spPr bwMode="auto">
          <a:xfrm>
            <a:off x="5488006" y="2341563"/>
            <a:ext cx="485140" cy="39624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16</a:t>
            </a:r>
          </a:p>
        </p:txBody>
      </p:sp>
      <p:sp>
        <p:nvSpPr>
          <p:cNvPr id="27" name="Rectangle 16"/>
          <p:cNvSpPr>
            <a:spLocks noChangeArrowheads="1"/>
          </p:cNvSpPr>
          <p:nvPr/>
        </p:nvSpPr>
        <p:spPr bwMode="auto">
          <a:xfrm>
            <a:off x="5911869" y="2324100"/>
            <a:ext cx="485140" cy="39624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20</a:t>
            </a:r>
          </a:p>
        </p:txBody>
      </p:sp>
      <p:sp>
        <p:nvSpPr>
          <p:cNvPr id="323590" name="Rectangle 6"/>
          <p:cNvSpPr>
            <a:spLocks noGrp="1" noChangeArrowheads="1"/>
          </p:cNvSpPr>
          <p:nvPr/>
        </p:nvSpPr>
        <p:spPr>
          <a:xfrm>
            <a:off x="357188" y="3078163"/>
            <a:ext cx="3924300" cy="28638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a:latin typeface="微软雅黑" panose="020B0503020204020204" charset="-122"/>
                <a:ea typeface="微软雅黑" panose="020B0503020204020204" charset="-122"/>
              </a:rPr>
              <a:t>生成指向数组元素的指针</a:t>
            </a:r>
          </a:p>
          <a:p>
            <a:pPr lvl="1">
              <a:buClr>
                <a:srgbClr val="0D0D0D"/>
              </a:buClr>
            </a:pPr>
            <a:r>
              <a:rPr lang="en-US" dirty="0">
                <a:latin typeface="微软雅黑" panose="020B0503020204020204" charset="-122"/>
                <a:ea typeface="微软雅黑" panose="020B0503020204020204" charset="-122"/>
              </a:rPr>
              <a:t>编译时确定每个结构成员的偏移量</a:t>
            </a:r>
          </a:p>
          <a:p>
            <a:pPr lvl="1">
              <a:buClr>
                <a:srgbClr val="0D0D0D"/>
              </a:buClr>
            </a:pPr>
            <a:r>
              <a:rPr lang="zh-CN" altLang="en-US" dirty="0">
                <a:latin typeface="微软雅黑" panose="020B0503020204020204" charset="-122"/>
                <a:ea typeface="微软雅黑" panose="020B0503020204020204" charset="-122"/>
              </a:rPr>
              <a:t>参数</a:t>
            </a:r>
          </a:p>
          <a:p>
            <a:pPr lvl="2"/>
            <a:r>
              <a:rPr lang="en-US" dirty="0" err="1">
                <a:latin typeface="微软雅黑" panose="020B0503020204020204" charset="-122"/>
                <a:ea typeface="微软雅黑" panose="020B0503020204020204" charset="-122"/>
              </a:rPr>
              <a:t>Mem</a:t>
            </a:r>
            <a:r>
              <a:rPr lang="en-US" dirty="0">
                <a:latin typeface="微软雅黑" panose="020B0503020204020204" charset="-122"/>
                <a:ea typeface="微软雅黑" panose="020B0503020204020204" charset="-122"/>
              </a:rPr>
              <a:t>[</a:t>
            </a:r>
            <a:r>
              <a:rPr lang="en-US" dirty="0">
                <a:latin typeface="微软雅黑" panose="020B0503020204020204" charset="-122"/>
                <a:ea typeface="微软雅黑" panose="020B0503020204020204" charset="-122"/>
                <a:cs typeface="Courier New" panose="02070309020205020404" charset="0"/>
              </a:rPr>
              <a:t>%ebp</a:t>
            </a:r>
            <a:r>
              <a:rPr lang="en-US" dirty="0">
                <a:latin typeface="微软雅黑" panose="020B0503020204020204" charset="-122"/>
                <a:ea typeface="微软雅黑" panose="020B0503020204020204" charset="-122"/>
              </a:rPr>
              <a:t>+8]: </a:t>
            </a:r>
            <a:r>
              <a:rPr lang="en-US" b="1" dirty="0">
                <a:latin typeface="微软雅黑" panose="020B0503020204020204" charset="-122"/>
                <a:ea typeface="微软雅黑" panose="020B0503020204020204" charset="-122"/>
                <a:cs typeface="Courier New" panose="02070309020205020404" charset="0"/>
              </a:rPr>
              <a:t>r</a:t>
            </a:r>
          </a:p>
          <a:p>
            <a:pPr lvl="2"/>
            <a:r>
              <a:rPr lang="en-US" dirty="0" err="1">
                <a:latin typeface="微软雅黑" panose="020B0503020204020204" charset="-122"/>
                <a:ea typeface="微软雅黑" panose="020B0503020204020204" charset="-122"/>
              </a:rPr>
              <a:t>Mem</a:t>
            </a:r>
            <a:r>
              <a:rPr lang="en-US" dirty="0">
                <a:latin typeface="微软雅黑" panose="020B0503020204020204" charset="-122"/>
                <a:ea typeface="微软雅黑" panose="020B0503020204020204" charset="-122"/>
              </a:rPr>
              <a:t>[</a:t>
            </a:r>
            <a:r>
              <a:rPr lang="en-US" dirty="0">
                <a:latin typeface="微软雅黑" panose="020B0503020204020204" charset="-122"/>
                <a:ea typeface="微软雅黑" panose="020B0503020204020204" charset="-122"/>
                <a:cs typeface="Courier New" panose="02070309020205020404" charset="0"/>
              </a:rPr>
              <a:t>%ebp</a:t>
            </a:r>
            <a:r>
              <a:rPr lang="en-US" dirty="0">
                <a:latin typeface="微软雅黑" panose="020B0503020204020204" charset="-122"/>
                <a:ea typeface="微软雅黑" panose="020B0503020204020204" charset="-122"/>
              </a:rPr>
              <a:t>+12]: </a:t>
            </a:r>
            <a:r>
              <a:rPr lang="en-US" b="1" dirty="0" err="1">
                <a:latin typeface="微软雅黑" panose="020B0503020204020204" charset="-122"/>
                <a:ea typeface="微软雅黑" panose="020B0503020204020204" charset="-122"/>
                <a:cs typeface="Courier New" panose="02070309020205020404" charset="0"/>
              </a:rPr>
              <a:t>idx</a:t>
            </a:r>
            <a:endParaRPr lang="en-US" b="1" dirty="0">
              <a:latin typeface="微软雅黑" panose="020B0503020204020204" charset="-122"/>
              <a:ea typeface="微软雅黑" panose="020B0503020204020204" charset="-122"/>
              <a:cs typeface="Courier New" panose="02070309020205020404" charset="0"/>
            </a:endParaRPr>
          </a:p>
          <a:p>
            <a:pPr lvl="1"/>
            <a:endParaRPr lang="en-US" dirty="0">
              <a:latin typeface="微软雅黑" panose="020B0503020204020204" charset="-122"/>
              <a:ea typeface="微软雅黑" panose="020B0503020204020204" charset="-122"/>
            </a:endParaRPr>
          </a:p>
        </p:txBody>
      </p:sp>
      <p:sp>
        <p:nvSpPr>
          <p:cNvPr id="323588" name="Rectangle 4"/>
          <p:cNvSpPr>
            <a:spLocks noChangeArrowheads="1"/>
          </p:cNvSpPr>
          <p:nvPr/>
        </p:nvSpPr>
        <p:spPr bwMode="auto">
          <a:xfrm>
            <a:off x="4986407" y="3170238"/>
            <a:ext cx="3810000" cy="147383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get_ap</a:t>
            </a:r>
            <a:endParaRPr lang="en-US" sz="1800" dirty="0">
              <a:latin typeface="Courier New" panose="02070309020205020404" charset="0"/>
            </a:endParaRPr>
          </a:p>
          <a:p>
            <a:pPr eaLnBrk="0" hangingPunct="0"/>
            <a:r>
              <a:rPr lang="en-US" sz="1800" dirty="0">
                <a:latin typeface="Courier New" panose="02070309020205020404" charset="0"/>
              </a:rPr>
              <a:t> (</a:t>
            </a:r>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*r,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idx</a:t>
            </a:r>
            <a:r>
              <a:rPr lang="en-US" sz="1800" dirty="0">
                <a:latin typeface="Courier New" panose="02070309020205020404" charset="0"/>
              </a:rPr>
              <a:t>)</a:t>
            </a:r>
          </a:p>
          <a:p>
            <a:pPr eaLnBrk="0" hangingPunct="0"/>
            <a:r>
              <a:rPr lang="en-US" sz="1800" dirty="0">
                <a:latin typeface="Courier New" panose="02070309020205020404" charset="0"/>
              </a:rPr>
              <a:t>{</a:t>
            </a:r>
          </a:p>
          <a:p>
            <a:pPr eaLnBrk="0" hangingPunct="0"/>
            <a:r>
              <a:rPr lang="en-US" sz="1800" dirty="0">
                <a:latin typeface="Courier New" panose="02070309020205020404" charset="0"/>
              </a:rPr>
              <a:t>  return &amp;r-&gt;a[</a:t>
            </a:r>
            <a:r>
              <a:rPr lang="en-US" sz="1800" dirty="0" err="1">
                <a:latin typeface="Courier New" panose="02070309020205020404" charset="0"/>
              </a:rPr>
              <a:t>idx</a:t>
            </a:r>
            <a:r>
              <a:rPr lang="en-US" sz="1800" dirty="0">
                <a:latin typeface="Courier New" panose="02070309020205020404" charset="0"/>
              </a:rPr>
              <a:t>];</a:t>
            </a:r>
          </a:p>
          <a:p>
            <a:pPr eaLnBrk="0" hangingPunct="0"/>
            <a:r>
              <a:rPr lang="en-US" sz="1800" dirty="0">
                <a:latin typeface="Courier New" panose="02070309020205020404" charset="0"/>
              </a:rPr>
              <a:t>}</a:t>
            </a:r>
          </a:p>
        </p:txBody>
      </p:sp>
      <p:sp>
        <p:nvSpPr>
          <p:cNvPr id="323587" name="Rectangle 3"/>
          <p:cNvSpPr>
            <a:spLocks noChangeArrowheads="1"/>
          </p:cNvSpPr>
          <p:nvPr/>
        </p:nvSpPr>
        <p:spPr bwMode="auto">
          <a:xfrm>
            <a:off x="4071334" y="5627063"/>
            <a:ext cx="5089525" cy="919480"/>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114300" algn="l"/>
                <a:tab pos="1033145" algn="l"/>
                <a:tab pos="32639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12(%</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Get </a:t>
            </a:r>
            <a:r>
              <a:rPr lang="en-US" sz="1800" dirty="0" err="1">
                <a:latin typeface="Courier New" panose="02070309020205020404" charset="0"/>
                <a:ea typeface="+mn-ea"/>
                <a:cs typeface="+mn-cs"/>
              </a:rPr>
              <a:t>idx</a:t>
            </a:r>
            <a:endParaRPr lang="en-US" sz="1800" dirty="0">
              <a:latin typeface="Courier New" panose="02070309020205020404" charset="0"/>
              <a:ea typeface="+mn-ea"/>
              <a:cs typeface="+mn-cs"/>
            </a:endParaRPr>
          </a:p>
          <a:p>
            <a:pPr eaLnBrk="0" hangingPunct="0">
              <a:tabLst>
                <a:tab pos="114300" algn="l"/>
                <a:tab pos="1033145" algn="l"/>
                <a:tab pos="32639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sall</a:t>
            </a:r>
            <a:r>
              <a:rPr lang="en-US" sz="1800" dirty="0">
                <a:latin typeface="Courier New" panose="02070309020205020404" charset="0"/>
                <a:ea typeface="+mn-ea"/>
                <a:cs typeface="+mn-cs"/>
              </a:rPr>
              <a:t>	$2,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idx</a:t>
            </a:r>
            <a:r>
              <a:rPr lang="en-US" sz="1800" dirty="0">
                <a:latin typeface="Courier New" panose="02070309020205020404" charset="0"/>
                <a:ea typeface="+mn-ea"/>
                <a:cs typeface="+mn-cs"/>
              </a:rPr>
              <a:t>*4</a:t>
            </a:r>
          </a:p>
          <a:p>
            <a:pPr eaLnBrk="0" hangingPunct="0">
              <a:tabLst>
                <a:tab pos="114300" algn="l"/>
                <a:tab pos="1033145" algn="l"/>
                <a:tab pos="32639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addl</a:t>
            </a:r>
            <a:r>
              <a:rPr lang="en-US" sz="1800" dirty="0">
                <a:latin typeface="Courier New" panose="02070309020205020404" charset="0"/>
                <a:ea typeface="+mn-ea"/>
                <a:cs typeface="+mn-cs"/>
              </a:rPr>
              <a:t>	8(%</a:t>
            </a:r>
            <a:r>
              <a:rPr lang="en-US" sz="1800" dirty="0" err="1">
                <a:latin typeface="Courier New" panose="02070309020205020404" charset="0"/>
                <a:ea typeface="+mn-ea"/>
                <a:cs typeface="+mn-cs"/>
              </a:rPr>
              <a:t>ebp</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r+idx</a:t>
            </a:r>
            <a:r>
              <a:rPr lang="en-US" sz="1800" dirty="0">
                <a:latin typeface="Courier New" panose="02070309020205020404" charset="0"/>
                <a:ea typeface="+mn-ea"/>
                <a:cs typeface="+mn-cs"/>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3590">
                                            <p:txEl>
                                              <p:pRg st="0" end="0"/>
                                            </p:txEl>
                                          </p:spTgt>
                                        </p:tgtEl>
                                        <p:attrNameLst>
                                          <p:attrName>style.visibility</p:attrName>
                                        </p:attrNameLst>
                                      </p:cBhvr>
                                      <p:to>
                                        <p:strVal val="visible"/>
                                      </p:to>
                                    </p:set>
                                    <p:animEffect transition="in" filter="wipe(down)">
                                      <p:cBhvr>
                                        <p:cTn id="7" dur="500"/>
                                        <p:tgtEl>
                                          <p:spTgt spid="3235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3590">
                                            <p:txEl>
                                              <p:pRg st="1" end="1"/>
                                            </p:txEl>
                                          </p:spTgt>
                                        </p:tgtEl>
                                        <p:attrNameLst>
                                          <p:attrName>style.visibility</p:attrName>
                                        </p:attrNameLst>
                                      </p:cBhvr>
                                      <p:to>
                                        <p:strVal val="visible"/>
                                      </p:to>
                                    </p:set>
                                    <p:animEffect transition="in" filter="wipe(down)">
                                      <p:cBhvr>
                                        <p:cTn id="12" dur="500"/>
                                        <p:tgtEl>
                                          <p:spTgt spid="323590">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23590">
                                            <p:txEl>
                                              <p:pRg st="2" end="2"/>
                                            </p:txEl>
                                          </p:spTgt>
                                        </p:tgtEl>
                                        <p:attrNameLst>
                                          <p:attrName>style.visibility</p:attrName>
                                        </p:attrNameLst>
                                      </p:cBhvr>
                                      <p:to>
                                        <p:strVal val="visible"/>
                                      </p:to>
                                    </p:set>
                                    <p:animEffect transition="in" filter="wipe(down)">
                                      <p:cBhvr>
                                        <p:cTn id="15" dur="500"/>
                                        <p:tgtEl>
                                          <p:spTgt spid="32359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23590">
                                            <p:txEl>
                                              <p:pRg st="3" end="3"/>
                                            </p:txEl>
                                          </p:spTgt>
                                        </p:tgtEl>
                                        <p:attrNameLst>
                                          <p:attrName>style.visibility</p:attrName>
                                        </p:attrNameLst>
                                      </p:cBhvr>
                                      <p:to>
                                        <p:strVal val="visible"/>
                                      </p:to>
                                    </p:set>
                                    <p:animEffect transition="in" filter="wipe(down)">
                                      <p:cBhvr>
                                        <p:cTn id="20" dur="500"/>
                                        <p:tgtEl>
                                          <p:spTgt spid="323590">
                                            <p:txEl>
                                              <p:pRg st="3" end="3"/>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23590">
                                            <p:txEl>
                                              <p:pRg st="4" end="4"/>
                                            </p:txEl>
                                          </p:spTgt>
                                        </p:tgtEl>
                                        <p:attrNameLst>
                                          <p:attrName>style.visibility</p:attrName>
                                        </p:attrNameLst>
                                      </p:cBhvr>
                                      <p:to>
                                        <p:strVal val="visible"/>
                                      </p:to>
                                    </p:set>
                                    <p:animEffect transition="in" filter="wipe(down)">
                                      <p:cBhvr>
                                        <p:cTn id="23" dur="500"/>
                                        <p:tgtEl>
                                          <p:spTgt spid="32359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23588"/>
                                        </p:tgtEl>
                                        <p:attrNameLst>
                                          <p:attrName>style.visibility</p:attrName>
                                        </p:attrNameLst>
                                      </p:cBhvr>
                                      <p:to>
                                        <p:strVal val="visible"/>
                                      </p:to>
                                    </p:set>
                                    <p:animEffect transition="in" filter="wipe(down)">
                                      <p:cBhvr>
                                        <p:cTn id="28" dur="500"/>
                                        <p:tgtEl>
                                          <p:spTgt spid="32358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23587"/>
                                        </p:tgtEl>
                                        <p:attrNameLst>
                                          <p:attrName>style.visibility</p:attrName>
                                        </p:attrNameLst>
                                      </p:cBhvr>
                                      <p:to>
                                        <p:strVal val="visible"/>
                                      </p:to>
                                    </p:set>
                                    <p:animEffect transition="in" filter="wipe(down)">
                                      <p:cBhvr>
                                        <p:cTn id="33" dur="500"/>
                                        <p:tgtEl>
                                          <p:spTgt spid="323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8" grpId="0" animBg="1"/>
      <p:bldP spid="32358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4986655"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生成指向结构成员的指针</a:t>
            </a:r>
          </a:p>
        </p:txBody>
      </p:sp>
      <p:sp>
        <p:nvSpPr>
          <p:cNvPr id="121861" name="Rectangle 6"/>
          <p:cNvSpPr>
            <a:spLocks noGrp="1" noChangeArrowheads="1"/>
          </p:cNvSpPr>
          <p:nvPr/>
        </p:nvSpPr>
        <p:spPr>
          <a:xfrm>
            <a:off x="328295" y="1008380"/>
            <a:ext cx="3044825" cy="709602"/>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a:latin typeface="Calibri" panose="020F0502020204030204" charset="0"/>
              </a:rPr>
              <a:t>C </a:t>
            </a:r>
            <a:r>
              <a:rPr lang="zh-CN" altLang="en-US" dirty="0">
                <a:latin typeface="Calibri" panose="020F0502020204030204" charset="0"/>
                <a:ea typeface="宋体" panose="02010600030101010101" pitchFamily="2" charset="-122"/>
              </a:rPr>
              <a:t>代码</a:t>
            </a:r>
          </a:p>
        </p:txBody>
      </p:sp>
      <p:sp>
        <p:nvSpPr>
          <p:cNvPr id="5" name="Rectangle 2"/>
          <p:cNvSpPr>
            <a:spLocks noChangeArrowheads="1"/>
          </p:cNvSpPr>
          <p:nvPr/>
        </p:nvSpPr>
        <p:spPr bwMode="auto">
          <a:xfrm>
            <a:off x="5171472" y="266114"/>
            <a:ext cx="2444739" cy="1474763"/>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a:t>
            </a:r>
          </a:p>
          <a:p>
            <a:pPr eaLnBrk="0" hangingPunct="0"/>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a[3];</a:t>
            </a:r>
          </a:p>
          <a:p>
            <a:pPr eaLnBrk="0" hangingPunct="0"/>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i</a:t>
            </a:r>
            <a:r>
              <a:rPr lang="en-US" sz="1800" dirty="0">
                <a:latin typeface="Courier New" panose="02070309020205020404" charset="0"/>
              </a:rPr>
              <a:t>;</a:t>
            </a:r>
          </a:p>
          <a:p>
            <a:pPr eaLnBrk="0" hangingPunct="0"/>
            <a:r>
              <a:rPr lang="en-US" sz="1800" dirty="0">
                <a:latin typeface="Courier New" panose="02070309020205020404" charset="0"/>
              </a:rPr>
              <a:t>  </a:t>
            </a:r>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*n;</a:t>
            </a:r>
          </a:p>
          <a:p>
            <a:pPr eaLnBrk="0" hangingPunct="0"/>
            <a:r>
              <a:rPr lang="en-US" sz="1800" dirty="0">
                <a:latin typeface="Courier New" panose="02070309020205020404" charset="0"/>
              </a:rPr>
              <a:t>};</a:t>
            </a:r>
          </a:p>
        </p:txBody>
      </p:sp>
      <p:sp>
        <p:nvSpPr>
          <p:cNvPr id="324612" name="Rectangle 4"/>
          <p:cNvSpPr>
            <a:spLocks noChangeArrowheads="1"/>
          </p:cNvSpPr>
          <p:nvPr/>
        </p:nvSpPr>
        <p:spPr bwMode="auto">
          <a:xfrm>
            <a:off x="328264" y="1609725"/>
            <a:ext cx="3971924" cy="2582758"/>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nn-NO" sz="1800" dirty="0">
                <a:latin typeface="Courier New" panose="02070309020205020404" charset="0"/>
              </a:rPr>
              <a:t>void set_val</a:t>
            </a:r>
          </a:p>
          <a:p>
            <a:pPr eaLnBrk="0" hangingPunct="0"/>
            <a:r>
              <a:rPr lang="nn-NO" sz="1800" dirty="0">
                <a:latin typeface="Courier New" panose="02070309020205020404" charset="0"/>
              </a:rPr>
              <a:t>  (struct rec *r, int val)</a:t>
            </a:r>
          </a:p>
          <a:p>
            <a:pPr eaLnBrk="0" hangingPunct="0"/>
            <a:r>
              <a:rPr lang="nn-NO" sz="1800" dirty="0">
                <a:latin typeface="Courier New" panose="02070309020205020404" charset="0"/>
              </a:rPr>
              <a:t>{</a:t>
            </a:r>
          </a:p>
          <a:p>
            <a:pPr eaLnBrk="0" hangingPunct="0"/>
            <a:r>
              <a:rPr lang="nn-NO" sz="1800" dirty="0">
                <a:latin typeface="Courier New" panose="02070309020205020404" charset="0"/>
              </a:rPr>
              <a:t>  while (r) {</a:t>
            </a:r>
          </a:p>
          <a:p>
            <a:pPr eaLnBrk="0" hangingPunct="0"/>
            <a:r>
              <a:rPr lang="nn-NO" sz="1800" dirty="0">
                <a:latin typeface="Courier New" panose="02070309020205020404" charset="0"/>
              </a:rPr>
              <a:t>    int i = r-&gt;i;</a:t>
            </a:r>
          </a:p>
          <a:p>
            <a:pPr eaLnBrk="0" hangingPunct="0"/>
            <a:r>
              <a:rPr lang="nn-NO" sz="1800" dirty="0">
                <a:latin typeface="Courier New" panose="02070309020205020404" charset="0"/>
              </a:rPr>
              <a:t>    r-&gt;a[i] = val;</a:t>
            </a:r>
          </a:p>
          <a:p>
            <a:pPr eaLnBrk="0" hangingPunct="0"/>
            <a:r>
              <a:rPr lang="nn-NO" sz="1800" dirty="0">
                <a:latin typeface="Courier New" panose="02070309020205020404" charset="0"/>
              </a:rPr>
              <a:t>    r = r-&gt;</a:t>
            </a:r>
            <a:r>
              <a:rPr lang="nn-NO" sz="1800" dirty="0" err="1">
                <a:latin typeface="Courier New" panose="02070309020205020404" charset="0"/>
              </a:rPr>
              <a:t>next</a:t>
            </a:r>
            <a:r>
              <a:rPr lang="nn-NO" sz="1800" dirty="0">
                <a:latin typeface="Courier New" panose="02070309020205020404" charset="0"/>
              </a:rPr>
              <a:t>;</a:t>
            </a:r>
          </a:p>
          <a:p>
            <a:pPr eaLnBrk="0" hangingPunct="0"/>
            <a:r>
              <a:rPr lang="nn-NO" sz="1800" dirty="0">
                <a:latin typeface="Courier New" panose="02070309020205020404" charset="0"/>
              </a:rPr>
              <a:t>  }</a:t>
            </a:r>
          </a:p>
          <a:p>
            <a:pPr eaLnBrk="0" hangingPunct="0"/>
            <a:r>
              <a:rPr lang="nn-NO" sz="1800" dirty="0">
                <a:latin typeface="Courier New" panose="02070309020205020404" charset="0"/>
              </a:rPr>
              <a:t>}</a:t>
            </a:r>
          </a:p>
        </p:txBody>
      </p:sp>
      <p:sp>
        <p:nvSpPr>
          <p:cNvPr id="6" name="Rectangle 10"/>
          <p:cNvSpPr>
            <a:spLocks noChangeArrowheads="1"/>
          </p:cNvSpPr>
          <p:nvPr/>
        </p:nvSpPr>
        <p:spPr bwMode="auto">
          <a:xfrm>
            <a:off x="6518296" y="2235200"/>
            <a:ext cx="431800" cy="431800"/>
          </a:xfrm>
          <a:prstGeom prst="rect">
            <a:avLst/>
          </a:prstGeom>
          <a:solidFill>
            <a:srgbClr val="F1C7C7"/>
          </a:solidFill>
          <a:ln w="25400">
            <a:solidFill>
              <a:schemeClr val="tx1"/>
            </a:solidFill>
            <a:miter lim="800000"/>
          </a:ln>
        </p:spPr>
        <p:txBody>
          <a:bodyPr wrap="none" lIns="90487" tIns="44450" rIns="90487" bIns="44450" anchor="ctr"/>
          <a:lstStyle/>
          <a:p>
            <a:pPr algn="ctr" eaLnBrk="0" hangingPunct="0"/>
            <a:r>
              <a:rPr lang="en-US" sz="2000">
                <a:latin typeface="Courier New" panose="02070309020205020404" charset="0"/>
              </a:rPr>
              <a:t>i</a:t>
            </a:r>
          </a:p>
        </p:txBody>
      </p:sp>
      <p:sp>
        <p:nvSpPr>
          <p:cNvPr id="7" name="Rectangle 11"/>
          <p:cNvSpPr>
            <a:spLocks noChangeArrowheads="1"/>
          </p:cNvSpPr>
          <p:nvPr/>
        </p:nvSpPr>
        <p:spPr bwMode="auto">
          <a:xfrm>
            <a:off x="5178452" y="2235200"/>
            <a:ext cx="1346200" cy="431800"/>
          </a:xfrm>
          <a:prstGeom prst="rect">
            <a:avLst/>
          </a:prstGeom>
          <a:solidFill>
            <a:schemeClr val="accent2">
              <a:lumMod val="20000"/>
              <a:lumOff val="80000"/>
            </a:schemeClr>
          </a:solidFill>
          <a:ln w="25400">
            <a:solidFill>
              <a:schemeClr val="tx1"/>
            </a:solidFill>
            <a:miter lim="800000"/>
          </a:ln>
          <a:effectLst/>
        </p:spPr>
        <p:txBody>
          <a:bodyPr wrap="none" lIns="90487" tIns="44450" rIns="90487" bIns="44450" anchor="ctr"/>
          <a:lstStyle/>
          <a:p>
            <a:pPr eaLnBrk="0" hangingPunct="0">
              <a:defRPr/>
            </a:pPr>
            <a:r>
              <a:rPr lang="en-US" sz="2000">
                <a:latin typeface="Courier New" panose="02070309020205020404" charset="0"/>
                <a:ea typeface="+mn-ea"/>
                <a:cs typeface="+mn-cs"/>
              </a:rPr>
              <a:t>a</a:t>
            </a:r>
          </a:p>
        </p:txBody>
      </p:sp>
      <p:sp>
        <p:nvSpPr>
          <p:cNvPr id="8" name="Rectangle 12"/>
          <p:cNvSpPr>
            <a:spLocks noChangeArrowheads="1"/>
          </p:cNvSpPr>
          <p:nvPr/>
        </p:nvSpPr>
        <p:spPr bwMode="auto">
          <a:xfrm>
            <a:off x="6962796" y="2235200"/>
            <a:ext cx="431800" cy="431800"/>
          </a:xfrm>
          <a:prstGeom prst="rect">
            <a:avLst/>
          </a:prstGeom>
          <a:solidFill>
            <a:srgbClr val="D5F1CF"/>
          </a:solidFill>
          <a:ln w="25400">
            <a:solidFill>
              <a:schemeClr val="tx1"/>
            </a:solidFill>
            <a:miter lim="800000"/>
          </a:ln>
        </p:spPr>
        <p:txBody>
          <a:bodyPr wrap="none" lIns="90487" tIns="44450" rIns="90487" bIns="44450" anchor="ctr"/>
          <a:lstStyle/>
          <a:p>
            <a:pPr algn="ctr" eaLnBrk="0" hangingPunct="0"/>
            <a:r>
              <a:rPr lang="en-US" sz="2000" dirty="0">
                <a:latin typeface="Courier New" panose="02070309020205020404" charset="0"/>
              </a:rPr>
              <a:t>n</a:t>
            </a:r>
          </a:p>
        </p:txBody>
      </p:sp>
      <p:sp>
        <p:nvSpPr>
          <p:cNvPr id="9" name="Rectangle 13"/>
          <p:cNvSpPr>
            <a:spLocks noChangeArrowheads="1"/>
          </p:cNvSpPr>
          <p:nvPr/>
        </p:nvSpPr>
        <p:spPr bwMode="auto">
          <a:xfrm>
            <a:off x="4984771" y="2651125"/>
            <a:ext cx="3333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0</a:t>
            </a:r>
          </a:p>
        </p:txBody>
      </p:sp>
      <p:sp>
        <p:nvSpPr>
          <p:cNvPr id="44" name="Rectangle 14"/>
          <p:cNvSpPr>
            <a:spLocks noChangeArrowheads="1"/>
          </p:cNvSpPr>
          <p:nvPr/>
        </p:nvSpPr>
        <p:spPr bwMode="auto">
          <a:xfrm>
            <a:off x="6243678" y="2647940"/>
            <a:ext cx="490518" cy="397545"/>
          </a:xfrm>
          <a:prstGeom prst="rect">
            <a:avLst/>
          </a:prstGeom>
          <a:noFill/>
          <a:ln w="25400">
            <a:noFill/>
            <a:miter lim="800000"/>
          </a:ln>
        </p:spPr>
        <p:txBody>
          <a:bodyPr wrap="none" lIns="90487" tIns="44450" rIns="90487" bIns="44450">
            <a:spAutoFit/>
          </a:bodyPr>
          <a:lstStyle/>
          <a:p>
            <a:pPr eaLnBrk="0" hangingPunct="0"/>
            <a:r>
              <a:rPr lang="en-US" sz="2000" dirty="0">
                <a:latin typeface="Courier New" panose="02070309020205020404" charset="0"/>
              </a:rPr>
              <a:t>12</a:t>
            </a:r>
          </a:p>
        </p:txBody>
      </p:sp>
      <p:sp>
        <p:nvSpPr>
          <p:cNvPr id="45" name="Rectangle 15"/>
          <p:cNvSpPr>
            <a:spLocks noChangeArrowheads="1"/>
          </p:cNvSpPr>
          <p:nvPr/>
        </p:nvSpPr>
        <p:spPr bwMode="auto">
          <a:xfrm>
            <a:off x="6734196" y="2651125"/>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16</a:t>
            </a:r>
          </a:p>
        </p:txBody>
      </p:sp>
      <p:sp>
        <p:nvSpPr>
          <p:cNvPr id="46" name="Rectangle 16"/>
          <p:cNvSpPr>
            <a:spLocks noChangeArrowheads="1"/>
          </p:cNvSpPr>
          <p:nvPr/>
        </p:nvSpPr>
        <p:spPr bwMode="auto">
          <a:xfrm>
            <a:off x="7158059" y="2633662"/>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20</a:t>
            </a:r>
          </a:p>
        </p:txBody>
      </p:sp>
      <p:sp>
        <p:nvSpPr>
          <p:cNvPr id="47" name="Freeform 16"/>
          <p:cNvSpPr/>
          <p:nvPr/>
        </p:nvSpPr>
        <p:spPr bwMode="auto">
          <a:xfrm flipH="1">
            <a:off x="7188200" y="1873274"/>
            <a:ext cx="990600" cy="457200"/>
          </a:xfrm>
          <a:custGeom>
            <a:avLst/>
            <a:gdLst>
              <a:gd name="T0" fmla="*/ 624 w 624"/>
              <a:gd name="T1" fmla="*/ 288 h 288"/>
              <a:gd name="T2" fmla="*/ 576 w 624"/>
              <a:gd name="T3" fmla="*/ 0 h 288"/>
              <a:gd name="T4" fmla="*/ 96 w 624"/>
              <a:gd name="T5" fmla="*/ 0 h 288"/>
              <a:gd name="T6" fmla="*/ 0 w 624"/>
              <a:gd name="T7" fmla="*/ 144 h 288"/>
              <a:gd name="T8" fmla="*/ 0 60000 65536"/>
              <a:gd name="T9" fmla="*/ 0 60000 65536"/>
              <a:gd name="T10" fmla="*/ 0 60000 65536"/>
              <a:gd name="T11" fmla="*/ 0 60000 65536"/>
              <a:gd name="T12" fmla="*/ 0 w 624"/>
              <a:gd name="T13" fmla="*/ 0 h 288"/>
              <a:gd name="T14" fmla="*/ 624 w 624"/>
              <a:gd name="T15" fmla="*/ 288 h 288"/>
            </a:gdLst>
            <a:ahLst/>
            <a:cxnLst>
              <a:cxn ang="T8">
                <a:pos x="T0" y="T1"/>
              </a:cxn>
              <a:cxn ang="T9">
                <a:pos x="T2" y="T3"/>
              </a:cxn>
              <a:cxn ang="T10">
                <a:pos x="T4" y="T5"/>
              </a:cxn>
              <a:cxn ang="T11">
                <a:pos x="T6" y="T7"/>
              </a:cxn>
            </a:cxnLst>
            <a:rect l="T12" t="T13" r="T14" b="T15"/>
            <a:pathLst>
              <a:path w="624" h="288">
                <a:moveTo>
                  <a:pt x="624" y="288"/>
                </a:moveTo>
                <a:lnTo>
                  <a:pt x="576" y="0"/>
                </a:lnTo>
                <a:lnTo>
                  <a:pt x="96" y="0"/>
                </a:lnTo>
                <a:lnTo>
                  <a:pt x="0" y="144"/>
                </a:lnTo>
              </a:path>
            </a:pathLst>
          </a:custGeom>
          <a:noFill/>
          <a:ln w="38100">
            <a:solidFill>
              <a:schemeClr val="tx1"/>
            </a:solidFill>
            <a:round/>
            <a:tailEnd type="triangle" w="med" len="med"/>
          </a:ln>
        </p:spPr>
        <p:txBody>
          <a:bodyPr wrap="none" anchor="ctr"/>
          <a:lstStyle/>
          <a:p>
            <a:pPr eaLnBrk="0" hangingPunct="0"/>
            <a:endParaRPr lang="en-US">
              <a:latin typeface="Calibri" panose="020F0502020204030204" charset="0"/>
            </a:endParaRPr>
          </a:p>
        </p:txBody>
      </p:sp>
      <p:sp>
        <p:nvSpPr>
          <p:cNvPr id="48" name="Line 17"/>
          <p:cNvSpPr>
            <a:spLocks noChangeShapeType="1"/>
          </p:cNvSpPr>
          <p:nvPr/>
        </p:nvSpPr>
        <p:spPr bwMode="auto">
          <a:xfrm flipV="1">
            <a:off x="5638800" y="2667000"/>
            <a:ext cx="0" cy="381000"/>
          </a:xfrm>
          <a:prstGeom prst="line">
            <a:avLst/>
          </a:prstGeom>
          <a:noFill/>
          <a:ln w="25400">
            <a:solidFill>
              <a:schemeClr val="tx1"/>
            </a:solidFill>
            <a:round/>
            <a:tailEnd type="triangle" w="med" len="med"/>
          </a:ln>
        </p:spPr>
        <p:txBody>
          <a:bodyPr wrap="none" anchor="ctr"/>
          <a:lstStyle/>
          <a:p>
            <a:endParaRPr lang="en-US"/>
          </a:p>
        </p:txBody>
      </p:sp>
      <p:sp>
        <p:nvSpPr>
          <p:cNvPr id="49" name="Rectangle 18"/>
          <p:cNvSpPr>
            <a:spLocks noChangeArrowheads="1"/>
          </p:cNvSpPr>
          <p:nvPr/>
        </p:nvSpPr>
        <p:spPr bwMode="auto">
          <a:xfrm>
            <a:off x="4800600" y="3048000"/>
            <a:ext cx="1524000" cy="381000"/>
          </a:xfrm>
          <a:prstGeom prst="rect">
            <a:avLst/>
          </a:prstGeom>
          <a:noFill/>
          <a:ln w="12700">
            <a:noFill/>
            <a:miter lim="800000"/>
          </a:ln>
        </p:spPr>
        <p:txBody>
          <a:bodyPr lIns="90487" tIns="44450" rIns="90487" bIns="44450"/>
          <a:lstStyle/>
          <a:p>
            <a:pPr marL="224155" indent="-224155" defTabSz="895350" eaLnBrk="0" hangingPunct="0">
              <a:spcBef>
                <a:spcPct val="30000"/>
              </a:spcBef>
            </a:pPr>
            <a:r>
              <a:rPr lang="zh-CN" altLang="en-US">
                <a:solidFill>
                  <a:schemeClr val="tx2"/>
                </a:solidFill>
                <a:latin typeface="Calibri" panose="020F0502020204030204" charset="0"/>
              </a:rPr>
              <a:t>元素</a:t>
            </a:r>
            <a:r>
              <a:rPr lang="en-US">
                <a:solidFill>
                  <a:schemeClr val="tx2"/>
                </a:solidFill>
                <a:latin typeface="Calibri" panose="020F0502020204030204" charset="0"/>
              </a:rPr>
              <a:t> </a:t>
            </a:r>
            <a:r>
              <a:rPr lang="en-US">
                <a:latin typeface="Courier New" panose="02070309020205020404" charset="0"/>
              </a:rPr>
              <a:t>i</a:t>
            </a:r>
            <a:endParaRPr lang="en-US">
              <a:solidFill>
                <a:schemeClr val="tx2"/>
              </a:solidFill>
              <a:latin typeface="Calibri" panose="020F0502020204030204" charset="0"/>
            </a:endParaRPr>
          </a:p>
        </p:txBody>
      </p:sp>
      <p:graphicFrame>
        <p:nvGraphicFramePr>
          <p:cNvPr id="50" name="Table 49"/>
          <p:cNvGraphicFramePr>
            <a:graphicFrameLocks noGrp="1"/>
          </p:cNvGraphicFramePr>
          <p:nvPr/>
        </p:nvGraphicFramePr>
        <p:xfrm>
          <a:off x="4800600" y="3541393"/>
          <a:ext cx="2895600" cy="1112520"/>
        </p:xfrm>
        <a:graphic>
          <a:graphicData uri="http://schemas.openxmlformats.org/drawingml/2006/table">
            <a:tbl>
              <a:tblPr firstRow="1" bandRow="1">
                <a:tableStyleId>{00A15C55-8517-42AA-B614-E9B94910E393}</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370840">
                <a:tc>
                  <a:txBody>
                    <a:bodyPr/>
                    <a:lstStyle/>
                    <a:p>
                      <a:r>
                        <a:rPr lang="zh-CN" altLang="en-US" dirty="0">
                          <a:latin typeface="Calibri" panose="020F0502020204030204" charset="0"/>
                        </a:rPr>
                        <a:t>寄存器</a:t>
                      </a:r>
                    </a:p>
                  </a:txBody>
                  <a:tcPr/>
                </a:tc>
                <a:tc>
                  <a:txBody>
                    <a:bodyPr/>
                    <a:lstStyle/>
                    <a:p>
                      <a:r>
                        <a:rPr lang="zh-CN" altLang="en-US" dirty="0">
                          <a:latin typeface="Calibri" panose="020F0502020204030204" charset="0"/>
                        </a:rPr>
                        <a:t>值</a:t>
                      </a:r>
                    </a:p>
                  </a:txBody>
                  <a:tcPr/>
                </a:tc>
                <a:extLst>
                  <a:ext uri="{0D108BD9-81ED-4DB2-BD59-A6C34878D82A}">
                    <a16:rowId xmlns:a16="http://schemas.microsoft.com/office/drawing/2014/main" val="10000"/>
                  </a:ext>
                </a:extLst>
              </a:tr>
              <a:tr h="370840">
                <a:tc>
                  <a:txBody>
                    <a:bodyPr/>
                    <a:lstStyle/>
                    <a:p>
                      <a:r>
                        <a:rPr lang="en-US" b="1" dirty="0">
                          <a:latin typeface="Courier New" panose="02070309020205020404" charset="0"/>
                          <a:cs typeface="Courier New" panose="02070309020205020404" charset="0"/>
                        </a:rPr>
                        <a:t>%</a:t>
                      </a:r>
                      <a:r>
                        <a:rPr lang="en-US" b="1" dirty="0" err="1">
                          <a:latin typeface="Courier New" panose="02070309020205020404" charset="0"/>
                          <a:cs typeface="Courier New" panose="02070309020205020404" charset="0"/>
                        </a:rPr>
                        <a:t>edx</a:t>
                      </a:r>
                      <a:endParaRPr lang="en-US" b="1" dirty="0">
                        <a:latin typeface="Courier New" panose="02070309020205020404" charset="0"/>
                        <a:cs typeface="Courier New" panose="02070309020205020404" charset="0"/>
                      </a:endParaRPr>
                    </a:p>
                  </a:txBody>
                  <a:tcPr/>
                </a:tc>
                <a:tc>
                  <a:txBody>
                    <a:bodyPr/>
                    <a:lstStyle/>
                    <a:p>
                      <a:r>
                        <a:rPr lang="en-US" b="1" dirty="0">
                          <a:latin typeface="Courier New" panose="02070309020205020404" charset="0"/>
                          <a:cs typeface="Courier New" panose="02070309020205020404" charset="0"/>
                        </a:rPr>
                        <a:t>r</a:t>
                      </a:r>
                    </a:p>
                  </a:txBody>
                  <a:tcPr/>
                </a:tc>
                <a:extLst>
                  <a:ext uri="{0D108BD9-81ED-4DB2-BD59-A6C34878D82A}">
                    <a16:rowId xmlns:a16="http://schemas.microsoft.com/office/drawing/2014/main" val="10001"/>
                  </a:ext>
                </a:extLst>
              </a:tr>
              <a:tr h="370840">
                <a:tc>
                  <a:txBody>
                    <a:bodyPr/>
                    <a:lstStyle/>
                    <a:p>
                      <a:r>
                        <a:rPr lang="en-US" b="1" dirty="0">
                          <a:latin typeface="Courier New" panose="02070309020205020404" charset="0"/>
                          <a:cs typeface="Courier New" panose="02070309020205020404" charset="0"/>
                        </a:rPr>
                        <a:t>%</a:t>
                      </a:r>
                      <a:r>
                        <a:rPr lang="en-US" b="1" dirty="0" err="1">
                          <a:latin typeface="Courier New" panose="02070309020205020404" charset="0"/>
                          <a:cs typeface="Courier New" panose="02070309020205020404" charset="0"/>
                        </a:rPr>
                        <a:t>ecx</a:t>
                      </a:r>
                      <a:endParaRPr lang="en-US" b="1" dirty="0">
                        <a:latin typeface="Courier New" panose="02070309020205020404" charset="0"/>
                        <a:cs typeface="Courier New" panose="02070309020205020404" charset="0"/>
                      </a:endParaRPr>
                    </a:p>
                  </a:txBody>
                  <a:tcPr/>
                </a:tc>
                <a:tc>
                  <a:txBody>
                    <a:bodyPr/>
                    <a:lstStyle/>
                    <a:p>
                      <a:r>
                        <a:rPr lang="en-US" b="1" dirty="0" err="1">
                          <a:latin typeface="Courier New" panose="02070309020205020404" charset="0"/>
                          <a:cs typeface="Courier New" panose="02070309020205020404" charset="0"/>
                        </a:rPr>
                        <a:t>val</a:t>
                      </a:r>
                      <a:endParaRPr lang="en-US" b="1" dirty="0">
                        <a:latin typeface="Courier New" panose="02070309020205020404" charset="0"/>
                        <a:cs typeface="Courier New" panose="02070309020205020404" charset="0"/>
                      </a:endParaRPr>
                    </a:p>
                  </a:txBody>
                  <a:tcPr/>
                </a:tc>
                <a:extLst>
                  <a:ext uri="{0D108BD9-81ED-4DB2-BD59-A6C34878D82A}">
                    <a16:rowId xmlns:a16="http://schemas.microsoft.com/office/drawing/2014/main" val="10002"/>
                  </a:ext>
                </a:extLst>
              </a:tr>
            </a:tbl>
          </a:graphicData>
        </a:graphic>
      </p:graphicFrame>
      <p:sp>
        <p:nvSpPr>
          <p:cNvPr id="324611" name="Rectangle 3"/>
          <p:cNvSpPr>
            <a:spLocks noChangeArrowheads="1"/>
          </p:cNvSpPr>
          <p:nvPr/>
        </p:nvSpPr>
        <p:spPr bwMode="auto">
          <a:xfrm>
            <a:off x="769006" y="4898710"/>
            <a:ext cx="7159604" cy="1751762"/>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114300" algn="l"/>
                <a:tab pos="1255395" algn="l"/>
                <a:tab pos="3944620" algn="l"/>
              </a:tabLst>
              <a:defRPr/>
            </a:pPr>
            <a:r>
              <a:rPr lang="en-US" sz="1800" dirty="0">
                <a:latin typeface="Courier New" panose="02070309020205020404" charset="0"/>
                <a:ea typeface="+mn-ea"/>
                <a:cs typeface="+mn-cs"/>
              </a:rPr>
              <a:t> .L17:		# loop: </a:t>
            </a:r>
          </a:p>
          <a:p>
            <a:pPr eaLnBrk="0" hangingPunct="0">
              <a:tabLst>
                <a:tab pos="114300" algn="l"/>
                <a:tab pos="1255395" algn="l"/>
                <a:tab pos="394462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12(%</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r-&gt;</a:t>
            </a:r>
            <a:r>
              <a:rPr lang="en-US" sz="1800" dirty="0" err="1">
                <a:latin typeface="Courier New" panose="02070309020205020404" charset="0"/>
                <a:ea typeface="+mn-ea"/>
                <a:cs typeface="+mn-cs"/>
              </a:rPr>
              <a:t>i</a:t>
            </a:r>
            <a:endParaRPr lang="en-US" sz="1800" dirty="0">
              <a:latin typeface="Courier New" panose="02070309020205020404" charset="0"/>
              <a:ea typeface="+mn-ea"/>
              <a:cs typeface="+mn-cs"/>
            </a:endParaRPr>
          </a:p>
          <a:p>
            <a:pPr eaLnBrk="0" hangingPunct="0">
              <a:tabLst>
                <a:tab pos="114300" algn="l"/>
                <a:tab pos="1255395" algn="l"/>
                <a:tab pos="394462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ecx</a:t>
            </a:r>
            <a:r>
              <a:rPr lang="en-US" sz="1800" dirty="0">
                <a:latin typeface="Courier New" panose="02070309020205020404" charset="0"/>
                <a:ea typeface="+mn-ea"/>
                <a:cs typeface="+mn-cs"/>
              </a:rPr>
              <a:t>, (%edx,%eax,4)	# r-&gt;a[</a:t>
            </a:r>
            <a:r>
              <a:rPr lang="en-US" sz="1800" dirty="0" err="1">
                <a:latin typeface="Courier New" panose="02070309020205020404" charset="0"/>
                <a:ea typeface="+mn-ea"/>
                <a:cs typeface="+mn-cs"/>
              </a:rPr>
              <a:t>i</a:t>
            </a: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val</a:t>
            </a:r>
            <a:endParaRPr lang="en-US" sz="1800" dirty="0">
              <a:latin typeface="Courier New" panose="02070309020205020404" charset="0"/>
              <a:ea typeface="+mn-ea"/>
              <a:cs typeface="+mn-cs"/>
            </a:endParaRPr>
          </a:p>
          <a:p>
            <a:pPr eaLnBrk="0" hangingPunct="0">
              <a:tabLst>
                <a:tab pos="114300" algn="l"/>
                <a:tab pos="1255395" algn="l"/>
                <a:tab pos="394462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16(%</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 r = r-&gt;n</a:t>
            </a:r>
          </a:p>
          <a:p>
            <a:pPr eaLnBrk="0" hangingPunct="0">
              <a:tabLst>
                <a:tab pos="114300" algn="l"/>
                <a:tab pos="1255395" algn="l"/>
                <a:tab pos="394462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testl</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edx</a:t>
            </a:r>
            <a:r>
              <a:rPr lang="en-US" sz="1800" dirty="0">
                <a:latin typeface="Courier New" panose="02070309020205020404" charset="0"/>
                <a:ea typeface="+mn-ea"/>
                <a:cs typeface="+mn-cs"/>
              </a:rPr>
              <a:t>	# Test r</a:t>
            </a:r>
          </a:p>
          <a:p>
            <a:pPr eaLnBrk="0" hangingPunct="0">
              <a:tabLst>
                <a:tab pos="114300" algn="l"/>
                <a:tab pos="1255395" algn="l"/>
                <a:tab pos="394462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jne</a:t>
            </a:r>
            <a:r>
              <a:rPr lang="en-US" sz="1800" dirty="0">
                <a:latin typeface="Courier New" panose="02070309020205020404" charset="0"/>
                <a:ea typeface="+mn-ea"/>
                <a:cs typeface="+mn-cs"/>
              </a:rPr>
              <a:t>	.L17	# If != 0 </a:t>
            </a:r>
            <a:r>
              <a:rPr lang="en-US" sz="1800" dirty="0" err="1">
                <a:latin typeface="Courier New" panose="02070309020205020404" charset="0"/>
                <a:ea typeface="+mn-ea"/>
                <a:cs typeface="+mn-cs"/>
              </a:rPr>
              <a:t>goto</a:t>
            </a:r>
            <a:r>
              <a:rPr lang="en-US" sz="1800" dirty="0">
                <a:latin typeface="Courier New" panose="02070309020205020404" charset="0"/>
                <a:ea typeface="+mn-ea"/>
                <a:cs typeface="+mn-cs"/>
              </a:rPr>
              <a:t> loop</a:t>
            </a:r>
          </a:p>
        </p:txBody>
      </p:sp>
      <p:sp>
        <p:nvSpPr>
          <p:cNvPr id="10" name="下箭头 9"/>
          <p:cNvSpPr/>
          <p:nvPr/>
        </p:nvSpPr>
        <p:spPr>
          <a:xfrm>
            <a:off x="2108200" y="4192270"/>
            <a:ext cx="360680" cy="70675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4611"/>
                                        </p:tgtEl>
                                        <p:attrNameLst>
                                          <p:attrName>style.visibility</p:attrName>
                                        </p:attrNameLst>
                                      </p:cBhvr>
                                      <p:to>
                                        <p:strVal val="visible"/>
                                      </p:to>
                                    </p:set>
                                    <p:animEffect transition="in" filter="wipe(down)">
                                      <p:cBhvr>
                                        <p:cTn id="12" dur="500"/>
                                        <p:tgtEl>
                                          <p:spTgt spid="324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animBg="1"/>
      <p:bldP spid="10"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296037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结构</a:t>
            </a:r>
            <a:r>
              <a:rPr lang="en-US" sz="2800" dirty="0">
                <a:sym typeface="+mn-ea"/>
              </a:rPr>
              <a:t>&amp;</a:t>
            </a:r>
            <a:r>
              <a:rPr lang="zh-CN" altLang="en-US" sz="2800" dirty="0">
                <a:sym typeface="+mn-ea"/>
              </a:rPr>
              <a:t>对齐</a:t>
            </a:r>
          </a:p>
        </p:txBody>
      </p:sp>
      <p:sp>
        <p:nvSpPr>
          <p:cNvPr id="22532" name="Rectangle 4"/>
          <p:cNvSpPr>
            <a:spLocks noGrp="1" noChangeArrowheads="1"/>
          </p:cNvSpPr>
          <p:nvPr/>
        </p:nvSpPr>
        <p:spPr>
          <a:xfrm>
            <a:off x="396875" y="1197679"/>
            <a:ext cx="7896225" cy="3602922"/>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a:latin typeface="微软雅黑" panose="020B0503020204020204" charset="-122"/>
                <a:ea typeface="微软雅黑" panose="020B0503020204020204" charset="-122"/>
              </a:rPr>
              <a:t>未对齐的数据</a:t>
            </a:r>
          </a:p>
          <a:p>
            <a:endParaRPr lang="en-US" dirty="0">
              <a:latin typeface="微软雅黑" panose="020B0503020204020204" charset="-122"/>
              <a:ea typeface="微软雅黑" panose="020B0503020204020204" charset="-122"/>
            </a:endParaRPr>
          </a:p>
          <a:p>
            <a:pPr>
              <a:buNone/>
            </a:pPr>
            <a:endParaRPr lang="en-US" dirty="0">
              <a:latin typeface="微软雅黑" panose="020B0503020204020204" charset="-122"/>
              <a:ea typeface="微软雅黑" panose="020B0503020204020204" charset="-122"/>
            </a:endParaRPr>
          </a:p>
          <a:p>
            <a:endParaRPr lang="en-US" dirty="0">
              <a:latin typeface="微软雅黑" panose="020B0503020204020204" charset="-122"/>
              <a:ea typeface="微软雅黑" panose="020B0503020204020204" charset="-122"/>
            </a:endParaRPr>
          </a:p>
          <a:p>
            <a:pPr>
              <a:buClr>
                <a:srgbClr val="0D0D0D"/>
              </a:buClr>
            </a:pPr>
            <a:r>
              <a:rPr lang="en-US" dirty="0">
                <a:latin typeface="微软雅黑" panose="020B0503020204020204" charset="-122"/>
                <a:ea typeface="微软雅黑" panose="020B0503020204020204" charset="-122"/>
              </a:rPr>
              <a:t>对齐数据</a:t>
            </a:r>
          </a:p>
          <a:p>
            <a:pPr marL="552450" lvl="1">
              <a:buClr>
                <a:srgbClr val="0D0D0D"/>
              </a:buClr>
            </a:pPr>
            <a:r>
              <a:rPr lang="en-US" dirty="0">
                <a:latin typeface="微软雅黑" panose="020B0503020204020204" charset="-122"/>
                <a:ea typeface="微软雅黑" panose="020B0503020204020204" charset="-122"/>
              </a:rPr>
              <a:t>原始数据类型</a:t>
            </a:r>
            <a:r>
              <a:rPr lang="zh-CN" altLang="en-US" dirty="0">
                <a:latin typeface="微软雅黑" panose="020B0503020204020204" charset="-122"/>
                <a:ea typeface="微软雅黑" panose="020B0503020204020204" charset="-122"/>
              </a:rPr>
              <a:t>占</a:t>
            </a:r>
            <a:r>
              <a:rPr lang="en-US" dirty="0">
                <a:latin typeface="微软雅黑" panose="020B0503020204020204" charset="-122"/>
                <a:ea typeface="微软雅黑" panose="020B0503020204020204" charset="-122"/>
              </a:rPr>
              <a:t>k字节</a:t>
            </a:r>
          </a:p>
          <a:p>
            <a:pPr marL="552450" lvl="1">
              <a:buClr>
                <a:srgbClr val="0D0D0D"/>
              </a:buClr>
            </a:pPr>
            <a:r>
              <a:rPr lang="en-US" dirty="0">
                <a:latin typeface="微软雅黑" panose="020B0503020204020204" charset="-122"/>
                <a:ea typeface="微软雅黑" panose="020B0503020204020204" charset="-122"/>
              </a:rPr>
              <a:t>地址必须是k的倍数</a:t>
            </a:r>
          </a:p>
        </p:txBody>
      </p:sp>
      <p:sp>
        <p:nvSpPr>
          <p:cNvPr id="25" name="Rectangle 7"/>
          <p:cNvSpPr/>
          <p:nvPr/>
        </p:nvSpPr>
        <p:spPr bwMode="auto">
          <a:xfrm>
            <a:off x="633413" y="17526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a:solidFill>
                  <a:schemeClr val="tx1"/>
                </a:solidFill>
                <a:latin typeface="Courier New" panose="02070309020205020404" charset="0"/>
                <a:cs typeface="Courier New" panose="02070309020205020404" charset="0"/>
                <a:sym typeface="Courier New Bold" charset="0"/>
              </a:rPr>
              <a:t>c</a:t>
            </a:r>
          </a:p>
        </p:txBody>
      </p:sp>
      <p:sp>
        <p:nvSpPr>
          <p:cNvPr id="26" name="Rectangle 8"/>
          <p:cNvSpPr/>
          <p:nvPr/>
        </p:nvSpPr>
        <p:spPr bwMode="auto">
          <a:xfrm>
            <a:off x="936625" y="17526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i[0]</a:t>
            </a:r>
          </a:p>
        </p:txBody>
      </p:sp>
      <p:sp>
        <p:nvSpPr>
          <p:cNvPr id="27" name="Rectangle 9"/>
          <p:cNvSpPr/>
          <p:nvPr/>
        </p:nvSpPr>
        <p:spPr bwMode="auto">
          <a:xfrm>
            <a:off x="2206625" y="17526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err="1">
                <a:solidFill>
                  <a:schemeClr val="tx1"/>
                </a:solidFill>
                <a:latin typeface="Courier New" panose="02070309020205020404" charset="0"/>
                <a:cs typeface="Courier New" panose="02070309020205020404" charset="0"/>
                <a:sym typeface="Courier New Bold" charset="0"/>
              </a:rPr>
              <a:t>i</a:t>
            </a:r>
            <a:r>
              <a:rPr lang="en-US" sz="2000" dirty="0">
                <a:solidFill>
                  <a:schemeClr val="tx1"/>
                </a:solidFill>
                <a:latin typeface="Courier New" panose="02070309020205020404" charset="0"/>
                <a:cs typeface="Courier New" panose="02070309020205020404" charset="0"/>
                <a:sym typeface="Courier New Bold" charset="0"/>
              </a:rPr>
              <a:t>[1]</a:t>
            </a:r>
          </a:p>
        </p:txBody>
      </p:sp>
      <p:sp>
        <p:nvSpPr>
          <p:cNvPr id="28" name="Rectangle 10"/>
          <p:cNvSpPr/>
          <p:nvPr/>
        </p:nvSpPr>
        <p:spPr bwMode="auto">
          <a:xfrm>
            <a:off x="3449638" y="1752600"/>
            <a:ext cx="25400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a:solidFill>
                  <a:schemeClr val="tx1"/>
                </a:solidFill>
                <a:latin typeface="Courier New" panose="02070309020205020404" charset="0"/>
                <a:cs typeface="Courier New" panose="02070309020205020404" charset="0"/>
                <a:sym typeface="Courier New Bold" charset="0"/>
              </a:rPr>
              <a:t>v</a:t>
            </a:r>
          </a:p>
        </p:txBody>
      </p:sp>
      <p:sp>
        <p:nvSpPr>
          <p:cNvPr id="31" name="Rectangle 13"/>
          <p:cNvSpPr/>
          <p:nvPr/>
        </p:nvSpPr>
        <p:spPr bwMode="auto">
          <a:xfrm>
            <a:off x="533400" y="2146300"/>
            <a:ext cx="21336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a:solidFill>
                  <a:schemeClr val="tx1"/>
                </a:solidFill>
                <a:latin typeface="Courier New" panose="02070309020205020404" charset="0"/>
                <a:cs typeface="Courier New" panose="02070309020205020404" charset="0"/>
                <a:sym typeface="Courier New Bold" charset="0"/>
              </a:rPr>
              <a:t>p</a:t>
            </a:r>
          </a:p>
        </p:txBody>
      </p:sp>
      <p:sp>
        <p:nvSpPr>
          <p:cNvPr id="32" name="Rectangle 14"/>
          <p:cNvSpPr/>
          <p:nvPr/>
        </p:nvSpPr>
        <p:spPr bwMode="auto">
          <a:xfrm>
            <a:off x="838200" y="21463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a:solidFill>
                  <a:schemeClr val="tx1"/>
                </a:solidFill>
                <a:latin typeface="Courier New" panose="02070309020205020404" charset="0"/>
                <a:cs typeface="Courier New" panose="02070309020205020404" charset="0"/>
                <a:sym typeface="Courier New Bold" charset="0"/>
              </a:rPr>
              <a:t>p+1</a:t>
            </a:r>
          </a:p>
        </p:txBody>
      </p:sp>
      <p:sp>
        <p:nvSpPr>
          <p:cNvPr id="33" name="Rectangle 15"/>
          <p:cNvSpPr/>
          <p:nvPr/>
        </p:nvSpPr>
        <p:spPr bwMode="auto">
          <a:xfrm>
            <a:off x="1941512" y="21463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a:solidFill>
                  <a:schemeClr val="tx1"/>
                </a:solidFill>
                <a:latin typeface="Courier New" panose="02070309020205020404" charset="0"/>
                <a:cs typeface="Courier New" panose="02070309020205020404" charset="0"/>
                <a:sym typeface="Courier New Bold" charset="0"/>
              </a:rPr>
              <a:t>p+5</a:t>
            </a:r>
          </a:p>
        </p:txBody>
      </p:sp>
      <p:sp>
        <p:nvSpPr>
          <p:cNvPr id="34" name="Rectangle 16"/>
          <p:cNvSpPr/>
          <p:nvPr/>
        </p:nvSpPr>
        <p:spPr bwMode="auto">
          <a:xfrm>
            <a:off x="3124200" y="21463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a:solidFill>
                  <a:schemeClr val="tx1"/>
                </a:solidFill>
                <a:latin typeface="Courier New" panose="02070309020205020404" charset="0"/>
                <a:cs typeface="Courier New" panose="02070309020205020404" charset="0"/>
                <a:sym typeface="Courier New Bold" charset="0"/>
              </a:rPr>
              <a:t>p+9</a:t>
            </a:r>
          </a:p>
        </p:txBody>
      </p:sp>
      <p:sp>
        <p:nvSpPr>
          <p:cNvPr id="35" name="Rectangle 17"/>
          <p:cNvSpPr/>
          <p:nvPr/>
        </p:nvSpPr>
        <p:spPr bwMode="auto">
          <a:xfrm>
            <a:off x="5670550" y="2146300"/>
            <a:ext cx="62484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a:solidFill>
                  <a:schemeClr val="tx1"/>
                </a:solidFill>
                <a:latin typeface="Courier New" panose="02070309020205020404" charset="0"/>
                <a:cs typeface="Courier New" panose="02070309020205020404" charset="0"/>
                <a:sym typeface="Courier New Bold" charset="0"/>
              </a:rPr>
              <a:t>p+17</a:t>
            </a:r>
          </a:p>
        </p:txBody>
      </p:sp>
      <p:sp>
        <p:nvSpPr>
          <p:cNvPr id="44" name="Rectangle 3"/>
          <p:cNvSpPr/>
          <p:nvPr/>
        </p:nvSpPr>
        <p:spPr bwMode="auto">
          <a:xfrm>
            <a:off x="6642100" y="1355724"/>
            <a:ext cx="2222500" cy="1539875"/>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a:solidFill>
                  <a:schemeClr val="tx1"/>
                </a:solidFill>
                <a:latin typeface="Courier New" panose="02070309020205020404" charset="0"/>
                <a:cs typeface="Courier New" panose="02070309020205020404" charset="0"/>
                <a:sym typeface="Courier New Bold" charset="0"/>
              </a:rPr>
              <a:t>struct S1 {</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char c;</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int i[2];</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double v;</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*p;</a:t>
            </a:r>
          </a:p>
        </p:txBody>
      </p:sp>
      <p:sp>
        <p:nvSpPr>
          <p:cNvPr id="6" name="Rectangle 7"/>
          <p:cNvSpPr/>
          <p:nvPr/>
        </p:nvSpPr>
        <p:spPr bwMode="auto">
          <a:xfrm>
            <a:off x="633413" y="45720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c</a:t>
            </a:r>
          </a:p>
        </p:txBody>
      </p:sp>
      <p:sp>
        <p:nvSpPr>
          <p:cNvPr id="7" name="Rectangle 8"/>
          <p:cNvSpPr/>
          <p:nvPr/>
        </p:nvSpPr>
        <p:spPr bwMode="auto">
          <a:xfrm>
            <a:off x="1903413" y="45720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i[0]</a:t>
            </a:r>
          </a:p>
        </p:txBody>
      </p:sp>
      <p:sp>
        <p:nvSpPr>
          <p:cNvPr id="8" name="Rectangle 9"/>
          <p:cNvSpPr/>
          <p:nvPr/>
        </p:nvSpPr>
        <p:spPr bwMode="auto">
          <a:xfrm>
            <a:off x="3173413" y="45720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i[1]</a:t>
            </a:r>
          </a:p>
        </p:txBody>
      </p:sp>
      <p:sp>
        <p:nvSpPr>
          <p:cNvPr id="9" name="Rectangle 10"/>
          <p:cNvSpPr/>
          <p:nvPr/>
        </p:nvSpPr>
        <p:spPr bwMode="auto">
          <a:xfrm>
            <a:off x="5713413" y="4572000"/>
            <a:ext cx="25400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a:solidFill>
                  <a:schemeClr val="tx1"/>
                </a:solidFill>
                <a:latin typeface="Courier New" panose="02070309020205020404" charset="0"/>
                <a:cs typeface="Courier New" panose="02070309020205020404" charset="0"/>
                <a:sym typeface="Courier New Bold" charset="0"/>
              </a:rPr>
              <a:t>v</a:t>
            </a:r>
          </a:p>
        </p:txBody>
      </p:sp>
      <p:sp>
        <p:nvSpPr>
          <p:cNvPr id="10" name="Rectangle 11"/>
          <p:cNvSpPr/>
          <p:nvPr/>
        </p:nvSpPr>
        <p:spPr bwMode="auto">
          <a:xfrm>
            <a:off x="950913" y="4572000"/>
            <a:ext cx="952500"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600" dirty="0">
                <a:solidFill>
                  <a:srgbClr val="FFFFFF"/>
                </a:solidFill>
                <a:latin typeface="Calibri Bold Italic" charset="0"/>
                <a:ea typeface="Calibri Bold Italic" charset="0"/>
                <a:cs typeface="Calibri Bold Italic" charset="0"/>
                <a:sym typeface="Calibri Bold Italic" charset="0"/>
              </a:rPr>
              <a:t>3 bytes</a:t>
            </a:r>
          </a:p>
        </p:txBody>
      </p:sp>
      <p:sp>
        <p:nvSpPr>
          <p:cNvPr id="11" name="Rectangle 12"/>
          <p:cNvSpPr/>
          <p:nvPr/>
        </p:nvSpPr>
        <p:spPr bwMode="auto">
          <a:xfrm>
            <a:off x="4443413" y="4572000"/>
            <a:ext cx="1270000"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600">
                <a:solidFill>
                  <a:srgbClr val="FFFFFF"/>
                </a:solidFill>
                <a:latin typeface="Calibri Bold Italic" charset="0"/>
                <a:ea typeface="Calibri Bold Italic" charset="0"/>
                <a:cs typeface="Calibri Bold Italic" charset="0"/>
                <a:sym typeface="Calibri Bold Italic" charset="0"/>
              </a:rPr>
              <a:t>4 bytes</a:t>
            </a:r>
          </a:p>
        </p:txBody>
      </p:sp>
      <p:sp>
        <p:nvSpPr>
          <p:cNvPr id="12" name="Rectangle 13"/>
          <p:cNvSpPr/>
          <p:nvPr/>
        </p:nvSpPr>
        <p:spPr bwMode="auto">
          <a:xfrm>
            <a:off x="381000" y="49657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a:solidFill>
                  <a:schemeClr val="tx1"/>
                </a:solidFill>
                <a:latin typeface="Courier New" panose="02070309020205020404" charset="0"/>
                <a:cs typeface="Courier New" panose="02070309020205020404" charset="0"/>
                <a:sym typeface="Courier New Bold" charset="0"/>
              </a:rPr>
              <a:t>p+0</a:t>
            </a:r>
          </a:p>
        </p:txBody>
      </p:sp>
      <p:sp>
        <p:nvSpPr>
          <p:cNvPr id="13" name="Rectangle 14"/>
          <p:cNvSpPr/>
          <p:nvPr/>
        </p:nvSpPr>
        <p:spPr bwMode="auto">
          <a:xfrm>
            <a:off x="1652588" y="49657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a:solidFill>
                  <a:schemeClr val="tx1"/>
                </a:solidFill>
                <a:latin typeface="Courier New" panose="02070309020205020404" charset="0"/>
                <a:cs typeface="Courier New" panose="02070309020205020404" charset="0"/>
                <a:sym typeface="Courier New Bold" charset="0"/>
              </a:rPr>
              <a:t>p+4</a:t>
            </a:r>
          </a:p>
        </p:txBody>
      </p:sp>
      <p:sp>
        <p:nvSpPr>
          <p:cNvPr id="14" name="Rectangle 15"/>
          <p:cNvSpPr/>
          <p:nvPr/>
        </p:nvSpPr>
        <p:spPr bwMode="auto">
          <a:xfrm>
            <a:off x="2908300" y="49657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a:solidFill>
                  <a:schemeClr val="tx1"/>
                </a:solidFill>
                <a:latin typeface="Courier New" panose="02070309020205020404" charset="0"/>
                <a:cs typeface="Courier New" panose="02070309020205020404" charset="0"/>
                <a:sym typeface="Courier New Bold" charset="0"/>
              </a:rPr>
              <a:t>p+8</a:t>
            </a:r>
          </a:p>
        </p:txBody>
      </p:sp>
      <p:sp>
        <p:nvSpPr>
          <p:cNvPr id="15" name="Rectangle 16"/>
          <p:cNvSpPr/>
          <p:nvPr/>
        </p:nvSpPr>
        <p:spPr bwMode="auto">
          <a:xfrm>
            <a:off x="5387975" y="4965700"/>
            <a:ext cx="62484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a:solidFill>
                  <a:schemeClr val="tx1"/>
                </a:solidFill>
                <a:latin typeface="Courier New" panose="02070309020205020404" charset="0"/>
                <a:cs typeface="Courier New" panose="02070309020205020404" charset="0"/>
                <a:sym typeface="Courier New Bold" charset="0"/>
              </a:rPr>
              <a:t>p+16</a:t>
            </a:r>
          </a:p>
        </p:txBody>
      </p:sp>
      <p:sp>
        <p:nvSpPr>
          <p:cNvPr id="16" name="Rectangle 17"/>
          <p:cNvSpPr/>
          <p:nvPr/>
        </p:nvSpPr>
        <p:spPr bwMode="auto">
          <a:xfrm>
            <a:off x="7934325" y="4965700"/>
            <a:ext cx="62484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a:solidFill>
                  <a:schemeClr val="tx1"/>
                </a:solidFill>
                <a:latin typeface="Courier New" panose="02070309020205020404" charset="0"/>
                <a:cs typeface="Courier New" panose="02070309020205020404" charset="0"/>
                <a:sym typeface="Courier New Bold" charset="0"/>
              </a:rPr>
              <a:t>p+24</a:t>
            </a:r>
          </a:p>
        </p:txBody>
      </p:sp>
      <p:sp>
        <p:nvSpPr>
          <p:cNvPr id="17" name="Line 18"/>
          <p:cNvSpPr>
            <a:spLocks noChangeShapeType="1"/>
          </p:cNvSpPr>
          <p:nvPr/>
        </p:nvSpPr>
        <p:spPr bwMode="auto">
          <a:xfrm rot="10800000" flipH="1">
            <a:off x="1903413" y="5314950"/>
            <a:ext cx="0" cy="3810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8" name="Rectangle 19"/>
          <p:cNvSpPr/>
          <p:nvPr/>
        </p:nvSpPr>
        <p:spPr bwMode="auto">
          <a:xfrm>
            <a:off x="1382713" y="5648325"/>
            <a:ext cx="2070100" cy="355600"/>
          </a:xfrm>
          <a:prstGeom prst="rect">
            <a:avLst/>
          </a:prstGeom>
          <a:noFill/>
          <a:ln w="12700" cap="flat">
            <a:noFill/>
            <a:miter lim="800000"/>
            <a:headEnd type="none" w="med" len="med"/>
            <a:tailEnd type="none" w="med" len="med"/>
          </a:ln>
        </p:spPr>
        <p:txBody>
          <a:bodyPr lIns="38100" tIns="38100" rIns="38100" bIns="38100"/>
          <a:lstStyle/>
          <a:p>
            <a:pPr marL="186055" indent="-186055">
              <a:spcBef>
                <a:spcPts val="640"/>
              </a:spcBef>
            </a:pPr>
            <a:r>
              <a:rPr lang="en-US" sz="1800">
                <a:solidFill>
                  <a:schemeClr val="tx1"/>
                </a:solidFill>
                <a:latin typeface="Calibri Bold" charset="0"/>
                <a:ea typeface="Calibri Bold" charset="0"/>
                <a:cs typeface="Calibri Bold" charset="0"/>
                <a:sym typeface="Calibri Bold" charset="0"/>
              </a:rPr>
              <a:t> 4</a:t>
            </a:r>
            <a:r>
              <a:rPr lang="en-US">
                <a:latin typeface="Calibri Bold" charset="0"/>
                <a:ea typeface="Calibri Bold" charset="0"/>
                <a:cs typeface="Calibri Bold" charset="0"/>
                <a:sym typeface="Calibri Bold" charset="0"/>
              </a:rPr>
              <a:t>的倍数</a:t>
            </a:r>
            <a:endParaRPr lang="en-US" sz="1800">
              <a:solidFill>
                <a:schemeClr val="tx1"/>
              </a:solidFill>
              <a:latin typeface="Calibri Bold" charset="0"/>
              <a:ea typeface="Calibri Bold" charset="0"/>
              <a:cs typeface="Calibri Bold" charset="0"/>
              <a:sym typeface="Calibri Bold" charset="0"/>
            </a:endParaRPr>
          </a:p>
        </p:txBody>
      </p:sp>
      <p:sp>
        <p:nvSpPr>
          <p:cNvPr id="19" name="Rectangle 20"/>
          <p:cNvSpPr/>
          <p:nvPr/>
        </p:nvSpPr>
        <p:spPr bwMode="auto">
          <a:xfrm>
            <a:off x="5218113" y="5648325"/>
            <a:ext cx="1905000" cy="355600"/>
          </a:xfrm>
          <a:prstGeom prst="rect">
            <a:avLst/>
          </a:prstGeom>
          <a:noFill/>
          <a:ln w="12700" cap="flat">
            <a:noFill/>
            <a:miter lim="800000"/>
            <a:headEnd type="none" w="med" len="med"/>
            <a:tailEnd type="none" w="med" len="med"/>
          </a:ln>
        </p:spPr>
        <p:txBody>
          <a:bodyPr lIns="38100" tIns="38100" rIns="38100" bIns="38100"/>
          <a:lstStyle/>
          <a:p>
            <a:pPr marL="186055" indent="-186055">
              <a:spcBef>
                <a:spcPts val="640"/>
              </a:spcBef>
            </a:pPr>
            <a:r>
              <a:rPr lang="en-US">
                <a:latin typeface="Calibri Bold" charset="0"/>
                <a:ea typeface="Calibri Bold" charset="0"/>
                <a:cs typeface="Calibri Bold" charset="0"/>
                <a:sym typeface="Calibri Bold" charset="0"/>
              </a:rPr>
              <a:t>8的倍数</a:t>
            </a:r>
            <a:endParaRPr lang="en-US" sz="1800">
              <a:solidFill>
                <a:schemeClr val="tx1"/>
              </a:solidFill>
              <a:latin typeface="Calibri Bold" charset="0"/>
              <a:ea typeface="Calibri Bold" charset="0"/>
              <a:cs typeface="Calibri Bold" charset="0"/>
              <a:sym typeface="Calibri Bold" charset="0"/>
            </a:endParaRPr>
          </a:p>
        </p:txBody>
      </p:sp>
      <p:sp>
        <p:nvSpPr>
          <p:cNvPr id="20" name="Line 21"/>
          <p:cNvSpPr>
            <a:spLocks noChangeShapeType="1"/>
          </p:cNvSpPr>
          <p:nvPr/>
        </p:nvSpPr>
        <p:spPr bwMode="auto">
          <a:xfrm rot="10800000" flipH="1">
            <a:off x="5713413" y="5314950"/>
            <a:ext cx="0" cy="3810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1" name="Rectangle 22"/>
          <p:cNvSpPr/>
          <p:nvPr/>
        </p:nvSpPr>
        <p:spPr bwMode="auto">
          <a:xfrm>
            <a:off x="404813" y="6159500"/>
            <a:ext cx="1536700" cy="355600"/>
          </a:xfrm>
          <a:prstGeom prst="rect">
            <a:avLst/>
          </a:prstGeom>
          <a:noFill/>
          <a:ln w="12700" cap="flat">
            <a:noFill/>
            <a:miter lim="800000"/>
            <a:headEnd type="none" w="med" len="med"/>
            <a:tailEnd type="none" w="med" len="med"/>
          </a:ln>
        </p:spPr>
        <p:txBody>
          <a:bodyPr lIns="38100" tIns="38100" rIns="38100" bIns="38100"/>
          <a:lstStyle/>
          <a:p>
            <a:pPr marL="186055" indent="-186055">
              <a:spcBef>
                <a:spcPts val="640"/>
              </a:spcBef>
            </a:pPr>
            <a:r>
              <a:rPr lang="en-US" sz="1800">
                <a:solidFill>
                  <a:schemeClr val="tx1"/>
                </a:solidFill>
                <a:latin typeface="Calibri Bold" charset="0"/>
                <a:ea typeface="Calibri Bold" charset="0"/>
                <a:cs typeface="Calibri Bold" charset="0"/>
                <a:sym typeface="Calibri Bold" charset="0"/>
              </a:rPr>
              <a:t>8的倍数</a:t>
            </a:r>
          </a:p>
        </p:txBody>
      </p:sp>
      <p:sp>
        <p:nvSpPr>
          <p:cNvPr id="22" name="Line 23"/>
          <p:cNvSpPr>
            <a:spLocks noChangeShapeType="1"/>
          </p:cNvSpPr>
          <p:nvPr/>
        </p:nvSpPr>
        <p:spPr bwMode="auto">
          <a:xfrm rot="10800000" flipH="1">
            <a:off x="633413" y="5314950"/>
            <a:ext cx="0" cy="8382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3" name="Rectangle 24"/>
          <p:cNvSpPr/>
          <p:nvPr/>
        </p:nvSpPr>
        <p:spPr bwMode="auto">
          <a:xfrm>
            <a:off x="7669530" y="6159500"/>
            <a:ext cx="1116330" cy="355600"/>
          </a:xfrm>
          <a:prstGeom prst="rect">
            <a:avLst/>
          </a:prstGeom>
          <a:noFill/>
          <a:ln w="12700" cap="flat">
            <a:noFill/>
            <a:miter lim="800000"/>
            <a:headEnd type="none" w="med" len="med"/>
            <a:tailEnd type="none" w="med" len="med"/>
          </a:ln>
        </p:spPr>
        <p:txBody>
          <a:bodyPr lIns="38100" tIns="38100" rIns="38100" bIns="38100"/>
          <a:lstStyle/>
          <a:p>
            <a:pPr marL="186055" indent="-186055">
              <a:spcBef>
                <a:spcPts val="640"/>
              </a:spcBef>
            </a:pPr>
            <a:r>
              <a:rPr lang="en-US">
                <a:latin typeface="Calibri Bold" charset="0"/>
                <a:ea typeface="Calibri Bold" charset="0"/>
                <a:cs typeface="Calibri Bold" charset="0"/>
                <a:sym typeface="Calibri Bold" charset="0"/>
              </a:rPr>
              <a:t>8的倍数</a:t>
            </a:r>
            <a:endParaRPr lang="en-US" sz="1800">
              <a:solidFill>
                <a:schemeClr val="tx1"/>
              </a:solidFill>
              <a:latin typeface="Calibri Bold" charset="0"/>
              <a:ea typeface="Calibri Bold" charset="0"/>
              <a:cs typeface="Calibri Bold" charset="0"/>
              <a:sym typeface="Calibri Bold" charset="0"/>
            </a:endParaRPr>
          </a:p>
        </p:txBody>
      </p:sp>
      <p:sp>
        <p:nvSpPr>
          <p:cNvPr id="24" name="Line 25"/>
          <p:cNvSpPr>
            <a:spLocks noChangeShapeType="1"/>
          </p:cNvSpPr>
          <p:nvPr/>
        </p:nvSpPr>
        <p:spPr bwMode="auto">
          <a:xfrm rot="10800000" flipH="1">
            <a:off x="8253413" y="5314950"/>
            <a:ext cx="0" cy="8382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532">
                                            <p:txEl>
                                              <p:pRg st="4" end="4"/>
                                            </p:txEl>
                                          </p:spTgt>
                                        </p:tgtEl>
                                        <p:attrNameLst>
                                          <p:attrName>style.visibility</p:attrName>
                                        </p:attrNameLst>
                                      </p:cBhvr>
                                      <p:to>
                                        <p:strVal val="visible"/>
                                      </p:to>
                                    </p:set>
                                    <p:animEffect transition="in" filter="wipe(down)">
                                      <p:cBhvr>
                                        <p:cTn id="7" dur="500"/>
                                        <p:tgtEl>
                                          <p:spTgt spid="2253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532">
                                            <p:txEl>
                                              <p:pRg st="5" end="5"/>
                                            </p:txEl>
                                          </p:spTgt>
                                        </p:tgtEl>
                                        <p:attrNameLst>
                                          <p:attrName>style.visibility</p:attrName>
                                        </p:attrNameLst>
                                      </p:cBhvr>
                                      <p:to>
                                        <p:strVal val="visible"/>
                                      </p:to>
                                    </p:set>
                                    <p:animEffect transition="in" filter="wipe(down)">
                                      <p:cBhvr>
                                        <p:cTn id="12" dur="500"/>
                                        <p:tgtEl>
                                          <p:spTgt spid="22532">
                                            <p:txEl>
                                              <p:pRg st="5" end="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2532">
                                            <p:txEl>
                                              <p:pRg st="6" end="6"/>
                                            </p:txEl>
                                          </p:spTgt>
                                        </p:tgtEl>
                                        <p:attrNameLst>
                                          <p:attrName>style.visibility</p:attrName>
                                        </p:attrNameLst>
                                      </p:cBhvr>
                                      <p:to>
                                        <p:strVal val="visible"/>
                                      </p:to>
                                    </p:set>
                                    <p:animEffect transition="in" filter="wipe(down)">
                                      <p:cBhvr>
                                        <p:cTn id="15" dur="500"/>
                                        <p:tgtEl>
                                          <p:spTgt spid="22532">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down)">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down)">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additive="base">
                                        <p:cTn id="88" dur="500" fill="hold"/>
                                        <p:tgtEl>
                                          <p:spTgt spid="24"/>
                                        </p:tgtEl>
                                        <p:attrNameLst>
                                          <p:attrName>ppt_x</p:attrName>
                                        </p:attrNameLst>
                                      </p:cBhvr>
                                      <p:tavLst>
                                        <p:tav tm="0">
                                          <p:val>
                                            <p:strVal val="#ppt_x"/>
                                          </p:val>
                                        </p:tav>
                                        <p:tav tm="100000">
                                          <p:val>
                                            <p:strVal val="#ppt_x"/>
                                          </p:val>
                                        </p:tav>
                                      </p:tavLst>
                                    </p:anim>
                                    <p:anim calcmode="lin" valueType="num">
                                      <p:cBhvr additive="base">
                                        <p:cTn id="8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wipe(down)">
                                      <p:cBhvr>
                                        <p:cTn id="9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P spid="15" grpId="0"/>
      <p:bldP spid="16" grpId="0"/>
      <p:bldP spid="18" grpId="0"/>
      <p:bldP spid="19" grpId="0"/>
      <p:bldP spid="21"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13642"/>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865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8" name="文本框 17"/>
          <p:cNvSpPr txBox="1"/>
          <p:nvPr/>
        </p:nvSpPr>
        <p:spPr>
          <a:xfrm>
            <a:off x="262890" y="1473041"/>
            <a:ext cx="3175635" cy="368300"/>
          </a:xfrm>
          <a:prstGeom prst="rect">
            <a:avLst/>
          </a:prstGeom>
          <a:noFill/>
        </p:spPr>
        <p:txBody>
          <a:bodyPr wrap="square" rtlCol="0">
            <a:spAutoFit/>
          </a:bodyPr>
          <a:lstStyle/>
          <a:p>
            <a:r>
              <a:rPr lang="zh-CN" altLang="en-US" b="1">
                <a:effectLst/>
              </a:rPr>
              <a:t>反汇编得到结果：</a:t>
            </a:r>
          </a:p>
        </p:txBody>
      </p:sp>
      <p:sp>
        <p:nvSpPr>
          <p:cNvPr id="607235" name="Rectangle 3"/>
          <p:cNvSpPr>
            <a:spLocks noGrp="1" noChangeArrowheads="1"/>
          </p:cNvSpPr>
          <p:nvPr/>
        </p:nvSpPr>
        <p:spPr>
          <a:xfrm>
            <a:off x="3834765" y="1893570"/>
            <a:ext cx="3011805" cy="371475"/>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a:lnSpc>
                <a:spcPct val="105000"/>
              </a:lnSpc>
              <a:buFontTx/>
              <a:buNone/>
            </a:pPr>
            <a:r>
              <a:rPr lang="en-US" altLang="zh-CN" sz="1800" b="0">
                <a:solidFill>
                  <a:srgbClr val="007635"/>
                </a:solidFill>
                <a:latin typeface="微软雅黑" panose="020B0503020204020204" charset="-122"/>
                <a:ea typeface="微软雅黑" panose="020B0503020204020204" charset="-122"/>
              </a:rPr>
              <a:t>“objdump -d test” </a:t>
            </a:r>
            <a:r>
              <a:rPr lang="zh-CN" altLang="en-US" sz="1800" b="0">
                <a:solidFill>
                  <a:srgbClr val="007635"/>
                </a:solidFill>
                <a:latin typeface="微软雅黑" panose="020B0503020204020204" charset="-122"/>
                <a:ea typeface="微软雅黑" panose="020B0503020204020204" charset="-122"/>
              </a:rPr>
              <a:t>结果</a:t>
            </a:r>
          </a:p>
        </p:txBody>
      </p:sp>
      <p:sp>
        <p:nvSpPr>
          <p:cNvPr id="607238" name="Rectangle 6"/>
          <p:cNvSpPr>
            <a:spLocks noChangeArrowheads="1"/>
          </p:cNvSpPr>
          <p:nvPr/>
        </p:nvSpPr>
        <p:spPr bwMode="auto">
          <a:xfrm>
            <a:off x="34290" y="2227977"/>
            <a:ext cx="4205288" cy="2489200"/>
          </a:xfrm>
          <a:prstGeom prst="rect">
            <a:avLst/>
          </a:prstGeom>
          <a:noFill/>
          <a:ln w="9525">
            <a:noFill/>
            <a:miter lim="800000"/>
          </a:ln>
          <a:effectLst/>
        </p:spPr>
        <p:txBody>
          <a:bodyPr anchor="ctr">
            <a:spAutoFit/>
          </a:bodyPr>
          <a:lstStyle/>
          <a:p>
            <a:pPr indent="288925" eaLnBrk="1" hangingPunct="1">
              <a:lnSpc>
                <a:spcPct val="105000"/>
              </a:lnSpc>
            </a:pPr>
            <a:r>
              <a:rPr lang="en-US" altLang="zh-CN" sz="1350" dirty="0">
                <a:solidFill>
                  <a:srgbClr val="FF3300"/>
                </a:solidFill>
                <a:latin typeface="Arial" panose="020B0604020202020204" pitchFamily="34" charset="0"/>
                <a:ea typeface="宋体" panose="02010600030101010101" pitchFamily="2" charset="-122"/>
              </a:rPr>
              <a:t>00000000</a:t>
            </a:r>
            <a:r>
              <a:rPr lang="en-US" altLang="zh-CN" sz="1350" dirty="0">
                <a:latin typeface="Arial" panose="020B0604020202020204" pitchFamily="34" charset="0"/>
                <a:ea typeface="宋体" panose="02010600030101010101" pitchFamily="2" charset="-122"/>
              </a:rPr>
              <a:t> &lt;add&gt;: </a:t>
            </a:r>
          </a:p>
          <a:p>
            <a:pPr indent="288925" eaLnBrk="1" hangingPunct="1">
              <a:lnSpc>
                <a:spcPct val="105000"/>
              </a:lnSpc>
            </a:pPr>
            <a:r>
              <a:rPr lang="en-US" altLang="zh-CN" sz="1350" dirty="0">
                <a:latin typeface="Arial" panose="020B0604020202020204" pitchFamily="34" charset="0"/>
                <a:ea typeface="宋体" panose="02010600030101010101" pitchFamily="2" charset="-122"/>
              </a:rPr>
              <a:t>   0:    55	   push   %</a:t>
            </a:r>
            <a:r>
              <a:rPr lang="en-US" altLang="zh-CN" sz="1350" dirty="0" err="1">
                <a:latin typeface="Arial" panose="020B0604020202020204" pitchFamily="34" charset="0"/>
                <a:ea typeface="宋体" panose="02010600030101010101" pitchFamily="2" charset="-122"/>
              </a:rPr>
              <a:t>ebp</a:t>
            </a:r>
            <a:endParaRPr lang="en-US" altLang="zh-CN" sz="1350" dirty="0">
              <a:latin typeface="Arial" panose="020B0604020202020204" pitchFamily="34" charset="0"/>
              <a:ea typeface="宋体" panose="02010600030101010101" pitchFamily="2" charset="-122"/>
            </a:endParaRPr>
          </a:p>
          <a:p>
            <a:pPr indent="288925" eaLnBrk="1" hangingPunct="1">
              <a:lnSpc>
                <a:spcPct val="105000"/>
              </a:lnSpc>
            </a:pPr>
            <a:r>
              <a:rPr lang="en-US" altLang="zh-CN" sz="1350" dirty="0">
                <a:latin typeface="Arial" panose="020B0604020202020204" pitchFamily="34" charset="0"/>
                <a:ea typeface="宋体" panose="02010600030101010101" pitchFamily="2" charset="-122"/>
              </a:rPr>
              <a:t>   1:    89 e5	   mov   %</a:t>
            </a:r>
            <a:r>
              <a:rPr lang="en-US" altLang="zh-CN" sz="1350" dirty="0" err="1">
                <a:latin typeface="Arial" panose="020B0604020202020204" pitchFamily="34" charset="0"/>
                <a:ea typeface="宋体" panose="02010600030101010101" pitchFamily="2" charset="-122"/>
              </a:rPr>
              <a:t>esp</a:t>
            </a:r>
            <a:r>
              <a:rPr lang="en-US" altLang="zh-CN" sz="1350" dirty="0">
                <a:latin typeface="Arial" panose="020B0604020202020204" pitchFamily="34" charset="0"/>
                <a:ea typeface="宋体" panose="02010600030101010101" pitchFamily="2" charset="-122"/>
              </a:rPr>
              <a:t>, %</a:t>
            </a:r>
            <a:r>
              <a:rPr lang="en-US" altLang="zh-CN" sz="1350" dirty="0" err="1">
                <a:latin typeface="Arial" panose="020B0604020202020204" pitchFamily="34" charset="0"/>
                <a:ea typeface="宋体" panose="02010600030101010101" pitchFamily="2" charset="-122"/>
              </a:rPr>
              <a:t>ebp</a:t>
            </a:r>
            <a:endParaRPr lang="en-US" altLang="zh-CN" sz="1350" dirty="0">
              <a:latin typeface="Arial" panose="020B0604020202020204" pitchFamily="34" charset="0"/>
              <a:ea typeface="宋体" panose="02010600030101010101" pitchFamily="2" charset="-122"/>
            </a:endParaRPr>
          </a:p>
          <a:p>
            <a:pPr indent="288925" eaLnBrk="1" hangingPunct="1">
              <a:lnSpc>
                <a:spcPct val="105000"/>
              </a:lnSpc>
            </a:pPr>
            <a:r>
              <a:rPr lang="en-US" altLang="zh-CN" sz="1350" dirty="0">
                <a:latin typeface="Arial" panose="020B0604020202020204" pitchFamily="34" charset="0"/>
                <a:ea typeface="宋体" panose="02010600030101010101" pitchFamily="2" charset="-122"/>
              </a:rPr>
              <a:t>   3:    83 </a:t>
            </a:r>
            <a:r>
              <a:rPr lang="en-US" altLang="zh-CN" sz="1350" dirty="0" err="1">
                <a:latin typeface="Arial" panose="020B0604020202020204" pitchFamily="34" charset="0"/>
                <a:ea typeface="宋体" panose="02010600030101010101" pitchFamily="2" charset="-122"/>
              </a:rPr>
              <a:t>ec</a:t>
            </a:r>
            <a:r>
              <a:rPr lang="en-US" altLang="zh-CN" sz="1350" dirty="0">
                <a:latin typeface="Arial" panose="020B0604020202020204" pitchFamily="34" charset="0"/>
                <a:ea typeface="宋体" panose="02010600030101010101" pitchFamily="2" charset="-122"/>
              </a:rPr>
              <a:t> 10   sub    $0x10, %</a:t>
            </a:r>
            <a:r>
              <a:rPr lang="en-US" altLang="zh-CN" sz="1350" dirty="0" err="1">
                <a:latin typeface="Arial" panose="020B0604020202020204" pitchFamily="34" charset="0"/>
                <a:ea typeface="宋体" panose="02010600030101010101" pitchFamily="2" charset="-122"/>
              </a:rPr>
              <a:t>esp</a:t>
            </a:r>
            <a:endParaRPr lang="en-US" altLang="zh-CN" sz="1350" dirty="0">
              <a:latin typeface="Arial" panose="020B0604020202020204" pitchFamily="34" charset="0"/>
              <a:ea typeface="宋体" panose="02010600030101010101" pitchFamily="2" charset="-122"/>
            </a:endParaRPr>
          </a:p>
          <a:p>
            <a:pPr indent="288925" eaLnBrk="1" hangingPunct="1">
              <a:lnSpc>
                <a:spcPct val="105000"/>
              </a:lnSpc>
            </a:pPr>
            <a:r>
              <a:rPr lang="en-US" altLang="zh-CN" sz="1350" dirty="0">
                <a:latin typeface="Arial" panose="020B0604020202020204" pitchFamily="34" charset="0"/>
                <a:ea typeface="宋体" panose="02010600030101010101" pitchFamily="2" charset="-122"/>
              </a:rPr>
              <a:t>   6:    8b 45 0c   mov   0xc(%</a:t>
            </a:r>
            <a:r>
              <a:rPr lang="en-US" altLang="zh-CN" sz="1350" dirty="0" err="1">
                <a:latin typeface="Arial" panose="020B0604020202020204" pitchFamily="34" charset="0"/>
                <a:ea typeface="宋体" panose="02010600030101010101" pitchFamily="2" charset="-122"/>
              </a:rPr>
              <a:t>ebp</a:t>
            </a:r>
            <a:r>
              <a:rPr lang="en-US" altLang="zh-CN" sz="1350" dirty="0">
                <a:latin typeface="Arial" panose="020B0604020202020204" pitchFamily="34" charset="0"/>
                <a:ea typeface="宋体" panose="02010600030101010101" pitchFamily="2" charset="-122"/>
              </a:rPr>
              <a:t>), %</a:t>
            </a:r>
            <a:r>
              <a:rPr lang="en-US" altLang="zh-CN" sz="1350" dirty="0" err="1">
                <a:latin typeface="Arial" panose="020B0604020202020204" pitchFamily="34" charset="0"/>
                <a:ea typeface="宋体" panose="02010600030101010101" pitchFamily="2" charset="-122"/>
              </a:rPr>
              <a:t>eax</a:t>
            </a:r>
            <a:endParaRPr lang="en-US" altLang="zh-CN" sz="1350" dirty="0">
              <a:latin typeface="Arial" panose="020B0604020202020204" pitchFamily="34" charset="0"/>
              <a:ea typeface="宋体" panose="02010600030101010101" pitchFamily="2" charset="-122"/>
            </a:endParaRPr>
          </a:p>
          <a:p>
            <a:pPr indent="288925" eaLnBrk="1" hangingPunct="1">
              <a:lnSpc>
                <a:spcPct val="105000"/>
              </a:lnSpc>
            </a:pPr>
            <a:r>
              <a:rPr lang="en-US" altLang="zh-CN" sz="1350" dirty="0">
                <a:latin typeface="Arial" panose="020B0604020202020204" pitchFamily="34" charset="0"/>
                <a:ea typeface="宋体" panose="02010600030101010101" pitchFamily="2" charset="-122"/>
              </a:rPr>
              <a:t>   9:    8b 55 08   mov   0x8(%</a:t>
            </a:r>
            <a:r>
              <a:rPr lang="en-US" altLang="zh-CN" sz="1350" dirty="0" err="1">
                <a:latin typeface="Arial" panose="020B0604020202020204" pitchFamily="34" charset="0"/>
                <a:ea typeface="宋体" panose="02010600030101010101" pitchFamily="2" charset="-122"/>
              </a:rPr>
              <a:t>ebp</a:t>
            </a:r>
            <a:r>
              <a:rPr lang="en-US" altLang="zh-CN" sz="1350" dirty="0">
                <a:latin typeface="Arial" panose="020B0604020202020204" pitchFamily="34" charset="0"/>
                <a:ea typeface="宋体" panose="02010600030101010101" pitchFamily="2" charset="-122"/>
              </a:rPr>
              <a:t>), %</a:t>
            </a:r>
            <a:r>
              <a:rPr lang="en-US" altLang="zh-CN" sz="1350" dirty="0" err="1">
                <a:latin typeface="Arial" panose="020B0604020202020204" pitchFamily="34" charset="0"/>
                <a:ea typeface="宋体" panose="02010600030101010101" pitchFamily="2" charset="-122"/>
              </a:rPr>
              <a:t>edx</a:t>
            </a:r>
            <a:endParaRPr lang="en-US" altLang="zh-CN" sz="1350" dirty="0">
              <a:latin typeface="Arial" panose="020B0604020202020204" pitchFamily="34" charset="0"/>
              <a:ea typeface="宋体" panose="02010600030101010101" pitchFamily="2" charset="-122"/>
            </a:endParaRPr>
          </a:p>
          <a:p>
            <a:pPr indent="288925" eaLnBrk="1" hangingPunct="1">
              <a:lnSpc>
                <a:spcPct val="105000"/>
              </a:lnSpc>
            </a:pPr>
            <a:r>
              <a:rPr lang="en-US" altLang="zh-CN" sz="1350" dirty="0">
                <a:latin typeface="Arial" panose="020B0604020202020204" pitchFamily="34" charset="0"/>
                <a:ea typeface="宋体" panose="02010600030101010101" pitchFamily="2" charset="-122"/>
              </a:rPr>
              <a:t>   c:    8d 04 02   lea     (%edx,%eax,1), %</a:t>
            </a:r>
            <a:r>
              <a:rPr lang="en-US" altLang="zh-CN" sz="1350" dirty="0" err="1">
                <a:latin typeface="Arial" panose="020B0604020202020204" pitchFamily="34" charset="0"/>
                <a:ea typeface="宋体" panose="02010600030101010101" pitchFamily="2" charset="-122"/>
              </a:rPr>
              <a:t>eax</a:t>
            </a:r>
            <a:endParaRPr lang="en-US" altLang="zh-CN" sz="1350" dirty="0">
              <a:latin typeface="Arial" panose="020B0604020202020204" pitchFamily="34" charset="0"/>
              <a:ea typeface="宋体" panose="02010600030101010101" pitchFamily="2" charset="-122"/>
            </a:endParaRPr>
          </a:p>
          <a:p>
            <a:pPr indent="288925" eaLnBrk="1" hangingPunct="1">
              <a:lnSpc>
                <a:spcPct val="105000"/>
              </a:lnSpc>
            </a:pPr>
            <a:r>
              <a:rPr lang="en-US" altLang="zh-CN" sz="1350" dirty="0">
                <a:latin typeface="Arial" panose="020B0604020202020204" pitchFamily="34" charset="0"/>
                <a:ea typeface="宋体" panose="02010600030101010101" pitchFamily="2" charset="-122"/>
              </a:rPr>
              <a:t>   f:     89 45 fc    mov   %</a:t>
            </a:r>
            <a:r>
              <a:rPr lang="en-US" altLang="zh-CN" sz="1350" dirty="0" err="1">
                <a:latin typeface="Arial" panose="020B0604020202020204" pitchFamily="34" charset="0"/>
                <a:ea typeface="宋体" panose="02010600030101010101" pitchFamily="2" charset="-122"/>
              </a:rPr>
              <a:t>eax</a:t>
            </a:r>
            <a:r>
              <a:rPr lang="en-US" altLang="zh-CN" sz="1350" dirty="0">
                <a:latin typeface="Arial" panose="020B0604020202020204" pitchFamily="34" charset="0"/>
                <a:ea typeface="宋体" panose="02010600030101010101" pitchFamily="2" charset="-122"/>
              </a:rPr>
              <a:t>, -0x4(%</a:t>
            </a:r>
            <a:r>
              <a:rPr lang="en-US" altLang="zh-CN" sz="1350" dirty="0" err="1">
                <a:latin typeface="Arial" panose="020B0604020202020204" pitchFamily="34" charset="0"/>
                <a:ea typeface="宋体" panose="02010600030101010101" pitchFamily="2" charset="-122"/>
              </a:rPr>
              <a:t>ebp</a:t>
            </a:r>
            <a:r>
              <a:rPr lang="en-US" altLang="zh-CN" sz="1350" dirty="0">
                <a:latin typeface="Arial" panose="020B0604020202020204" pitchFamily="34" charset="0"/>
                <a:ea typeface="宋体" panose="02010600030101010101" pitchFamily="2" charset="-122"/>
              </a:rPr>
              <a:t>)</a:t>
            </a:r>
          </a:p>
          <a:p>
            <a:pPr indent="288925" eaLnBrk="1" hangingPunct="1">
              <a:lnSpc>
                <a:spcPct val="105000"/>
              </a:lnSpc>
            </a:pPr>
            <a:r>
              <a:rPr lang="en-US" altLang="zh-CN" sz="1350" dirty="0">
                <a:latin typeface="Arial" panose="020B0604020202020204" pitchFamily="34" charset="0"/>
                <a:ea typeface="宋体" panose="02010600030101010101" pitchFamily="2" charset="-122"/>
              </a:rPr>
              <a:t>   12:  8b 45 fc    mov   -0x4(%</a:t>
            </a:r>
            <a:r>
              <a:rPr lang="en-US" altLang="zh-CN" sz="1350" dirty="0" err="1">
                <a:latin typeface="Arial" panose="020B0604020202020204" pitchFamily="34" charset="0"/>
                <a:ea typeface="宋体" panose="02010600030101010101" pitchFamily="2" charset="-122"/>
              </a:rPr>
              <a:t>ebp</a:t>
            </a:r>
            <a:r>
              <a:rPr lang="en-US" altLang="zh-CN" sz="1350" dirty="0">
                <a:latin typeface="Arial" panose="020B0604020202020204" pitchFamily="34" charset="0"/>
                <a:ea typeface="宋体" panose="02010600030101010101" pitchFamily="2" charset="-122"/>
              </a:rPr>
              <a:t>), %</a:t>
            </a:r>
            <a:r>
              <a:rPr lang="en-US" altLang="zh-CN" sz="1350" dirty="0" err="1">
                <a:latin typeface="Arial" panose="020B0604020202020204" pitchFamily="34" charset="0"/>
                <a:ea typeface="宋体" panose="02010600030101010101" pitchFamily="2" charset="-122"/>
              </a:rPr>
              <a:t>eax</a:t>
            </a:r>
            <a:endParaRPr lang="en-US" altLang="zh-CN" sz="1350" dirty="0">
              <a:latin typeface="Arial" panose="020B0604020202020204" pitchFamily="34" charset="0"/>
              <a:ea typeface="宋体" panose="02010600030101010101" pitchFamily="2" charset="-122"/>
            </a:endParaRPr>
          </a:p>
          <a:p>
            <a:pPr indent="288925" eaLnBrk="1" hangingPunct="1">
              <a:lnSpc>
                <a:spcPct val="105000"/>
              </a:lnSpc>
            </a:pPr>
            <a:r>
              <a:rPr lang="en-US" altLang="zh-CN" sz="1350" dirty="0">
                <a:latin typeface="Arial" panose="020B0604020202020204" pitchFamily="34" charset="0"/>
                <a:ea typeface="宋体" panose="02010600030101010101" pitchFamily="2" charset="-122"/>
              </a:rPr>
              <a:t>   15:  c9             leave  </a:t>
            </a:r>
          </a:p>
          <a:p>
            <a:pPr indent="288925" eaLnBrk="1" hangingPunct="1">
              <a:lnSpc>
                <a:spcPct val="105000"/>
              </a:lnSpc>
            </a:pPr>
            <a:r>
              <a:rPr lang="en-US" altLang="zh-CN" sz="1350" dirty="0">
                <a:latin typeface="Arial" panose="020B0604020202020204" pitchFamily="34" charset="0"/>
                <a:ea typeface="宋体" panose="02010600030101010101" pitchFamily="2" charset="-122"/>
              </a:rPr>
              <a:t>   16:  c3             ret </a:t>
            </a:r>
          </a:p>
        </p:txBody>
      </p:sp>
      <p:sp>
        <p:nvSpPr>
          <p:cNvPr id="607256" name="Rectangle 24"/>
          <p:cNvSpPr>
            <a:spLocks noChangeArrowheads="1"/>
          </p:cNvSpPr>
          <p:nvPr/>
        </p:nvSpPr>
        <p:spPr bwMode="auto">
          <a:xfrm>
            <a:off x="3902631" y="2236311"/>
            <a:ext cx="2834878" cy="2489200"/>
          </a:xfrm>
          <a:prstGeom prst="rect">
            <a:avLst/>
          </a:prstGeom>
          <a:noFill/>
          <a:ln w="9525">
            <a:noFill/>
            <a:miter lim="800000"/>
          </a:ln>
          <a:effectLst/>
        </p:spPr>
        <p:txBody>
          <a:bodyPr anchor="ctr">
            <a:spAutoFit/>
          </a:bodyPr>
          <a:lstStyle/>
          <a:p>
            <a:pPr indent="288925" eaLnBrk="1" hangingPunct="1">
              <a:lnSpc>
                <a:spcPct val="105000"/>
              </a:lnSpc>
            </a:pPr>
            <a:r>
              <a:rPr lang="en-US" altLang="zh-CN" sz="1350">
                <a:solidFill>
                  <a:srgbClr val="FF3300"/>
                </a:solidFill>
                <a:latin typeface="Arial" panose="020B0604020202020204" pitchFamily="34" charset="0"/>
                <a:ea typeface="宋体" panose="02010600030101010101" pitchFamily="2" charset="-122"/>
              </a:rPr>
              <a:t>080483d4 </a:t>
            </a:r>
            <a:r>
              <a:rPr lang="en-US" altLang="zh-CN" sz="1350">
                <a:latin typeface="Arial" panose="020B0604020202020204" pitchFamily="34" charset="0"/>
                <a:ea typeface="宋体" panose="02010600030101010101" pitchFamily="2" charset="-122"/>
              </a:rPr>
              <a:t>&lt;add&gt;:</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80483d4:    55              push ...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80483d5:    89 e5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80483d7:    83 ec 10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80483da:    8b 45 0c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80483dd:    8b 55 08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80483e0:    8d 04 02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80483e3:    89 45 fc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80483e6:    8b 45 fc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80483e9:    c9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80483ea:    c3</a:t>
            </a:r>
            <a:r>
              <a:rPr lang="en-US" altLang="zh-CN" sz="1350" b="0">
                <a:latin typeface="Arial" panose="020B0604020202020204" pitchFamily="34" charset="0"/>
                <a:ea typeface="宋体" panose="02010600030101010101" pitchFamily="2" charset="-122"/>
              </a:rPr>
              <a:t>                 </a:t>
            </a:r>
            <a:r>
              <a:rPr lang="en-US" altLang="zh-CN" sz="1350">
                <a:latin typeface="Arial" panose="020B0604020202020204" pitchFamily="34" charset="0"/>
                <a:ea typeface="宋体" panose="02010600030101010101" pitchFamily="2" charset="-122"/>
              </a:rPr>
              <a:t>ret</a:t>
            </a:r>
            <a:r>
              <a:rPr lang="en-US" altLang="zh-CN" sz="1350" b="0">
                <a:latin typeface="Arial" panose="020B0604020202020204" pitchFamily="34" charset="0"/>
                <a:ea typeface="宋体" panose="02010600030101010101" pitchFamily="2" charset="-122"/>
              </a:rPr>
              <a:t>       </a:t>
            </a:r>
          </a:p>
        </p:txBody>
      </p:sp>
      <p:sp>
        <p:nvSpPr>
          <p:cNvPr id="607257" name="Rectangle 25"/>
          <p:cNvSpPr>
            <a:spLocks noChangeArrowheads="1"/>
          </p:cNvSpPr>
          <p:nvPr/>
        </p:nvSpPr>
        <p:spPr bwMode="auto">
          <a:xfrm>
            <a:off x="222409" y="1890634"/>
            <a:ext cx="3308747" cy="303609"/>
          </a:xfrm>
          <a:prstGeom prst="rect">
            <a:avLst/>
          </a:prstGeom>
          <a:noFill/>
          <a:ln w="9525">
            <a:noFill/>
            <a:miter lim="800000"/>
          </a:ln>
        </p:spPr>
        <p:txBody>
          <a:bodyPr/>
          <a:lstStyle/>
          <a:p>
            <a:pPr marL="342900" indent="-342900">
              <a:lnSpc>
                <a:spcPct val="105000"/>
              </a:lnSpc>
              <a:spcBef>
                <a:spcPct val="20000"/>
              </a:spcBef>
            </a:pPr>
            <a:r>
              <a:rPr lang="en-US" altLang="zh-CN" dirty="0">
                <a:solidFill>
                  <a:srgbClr val="007635"/>
                </a:solidFill>
              </a:rPr>
              <a:t>“</a:t>
            </a:r>
            <a:r>
              <a:rPr lang="en-US" altLang="zh-CN" dirty="0" err="1">
                <a:solidFill>
                  <a:srgbClr val="007635"/>
                </a:solidFill>
              </a:rPr>
              <a:t>objdump</a:t>
            </a:r>
            <a:r>
              <a:rPr lang="en-US" altLang="zh-CN" dirty="0">
                <a:solidFill>
                  <a:srgbClr val="007635"/>
                </a:solidFill>
              </a:rPr>
              <a:t> -d </a:t>
            </a:r>
            <a:r>
              <a:rPr lang="en-US" altLang="zh-CN" dirty="0" err="1">
                <a:solidFill>
                  <a:srgbClr val="007635"/>
                </a:solidFill>
              </a:rPr>
              <a:t>test.o</a:t>
            </a:r>
            <a:r>
              <a:rPr lang="en-US" altLang="zh-CN" dirty="0">
                <a:solidFill>
                  <a:srgbClr val="007635"/>
                </a:solidFill>
              </a:rPr>
              <a:t>”</a:t>
            </a:r>
            <a:r>
              <a:rPr lang="zh-CN" altLang="en-US" dirty="0">
                <a:solidFill>
                  <a:srgbClr val="007635"/>
                </a:solidFill>
              </a:rPr>
              <a:t>结果</a:t>
            </a:r>
          </a:p>
        </p:txBody>
      </p:sp>
      <p:sp>
        <p:nvSpPr>
          <p:cNvPr id="607258" name="Rectangle 26"/>
          <p:cNvSpPr>
            <a:spLocks noChangeArrowheads="1"/>
          </p:cNvSpPr>
          <p:nvPr/>
        </p:nvSpPr>
        <p:spPr bwMode="auto">
          <a:xfrm>
            <a:off x="4171712" y="2481977"/>
            <a:ext cx="877490" cy="2227659"/>
          </a:xfrm>
          <a:prstGeom prst="rect">
            <a:avLst/>
          </a:prstGeom>
          <a:solidFill>
            <a:schemeClr val="accent1">
              <a:alpha val="28000"/>
            </a:schemeClr>
          </a:solidFill>
          <a:ln w="9525">
            <a:solidFill>
              <a:schemeClr val="tx1"/>
            </a:solidFill>
            <a:miter lim="800000"/>
          </a:ln>
          <a:effectLst/>
        </p:spPr>
        <p:txBody>
          <a:bodyPr wrap="none" anchor="ctr"/>
          <a:lstStyle/>
          <a:p>
            <a:endParaRPr lang="zh-CN" altLang="en-US" sz="1350"/>
          </a:p>
        </p:txBody>
      </p:sp>
      <p:sp>
        <p:nvSpPr>
          <p:cNvPr id="607259" name="Rectangle 27"/>
          <p:cNvSpPr>
            <a:spLocks noChangeArrowheads="1"/>
          </p:cNvSpPr>
          <p:nvPr/>
        </p:nvSpPr>
        <p:spPr bwMode="auto">
          <a:xfrm>
            <a:off x="358140" y="2481977"/>
            <a:ext cx="371475" cy="2194322"/>
          </a:xfrm>
          <a:prstGeom prst="rect">
            <a:avLst/>
          </a:prstGeom>
          <a:solidFill>
            <a:schemeClr val="accent1">
              <a:alpha val="28000"/>
            </a:schemeClr>
          </a:solidFill>
          <a:ln w="9525">
            <a:solidFill>
              <a:schemeClr val="tx1"/>
            </a:solidFill>
            <a:miter lim="800000"/>
          </a:ln>
          <a:effectLst/>
        </p:spPr>
        <p:txBody>
          <a:bodyPr wrap="none" anchor="ctr"/>
          <a:lstStyle/>
          <a:p>
            <a:endParaRPr lang="zh-CN" altLang="en-US" sz="1350"/>
          </a:p>
        </p:txBody>
      </p:sp>
      <p:sp>
        <p:nvSpPr>
          <p:cNvPr id="21" name="线形标注 1(带强调线) 20"/>
          <p:cNvSpPr/>
          <p:nvPr/>
        </p:nvSpPr>
        <p:spPr>
          <a:xfrm>
            <a:off x="4272280" y="699135"/>
            <a:ext cx="2241550" cy="1119505"/>
          </a:xfrm>
          <a:prstGeom prst="accentCallout1">
            <a:avLst>
              <a:gd name="adj1" fmla="val 18750"/>
              <a:gd name="adj2" fmla="val -8333"/>
              <a:gd name="adj3" fmla="val 155019"/>
              <a:gd name="adj4" fmla="val -38470"/>
            </a:avLst>
          </a:prstGeom>
          <a:gradFill>
            <a:gsLst>
              <a:gs pos="0">
                <a:schemeClr val="accent1">
                  <a:lumMod val="5000"/>
                  <a:lumOff val="95000"/>
                </a:schemeClr>
              </a:gs>
              <a:gs pos="24000">
                <a:schemeClr val="bg1">
                  <a:lumMod val="95000"/>
                </a:schemeClr>
              </a:gs>
              <a:gs pos="100000">
                <a:schemeClr val="accent1">
                  <a:lumMod val="30000"/>
                  <a:lumOff val="7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3300"/>
                </a:solidFill>
                <a:latin typeface="Arial" panose="020B0604020202020204" pitchFamily="34" charset="0"/>
                <a:ea typeface="宋体" panose="02010600030101010101" pitchFamily="2" charset="-122"/>
              </a:rPr>
              <a:t>test.o中的代码从地址0开始，test中的代码从80483d4开始！</a:t>
            </a:r>
          </a:p>
        </p:txBody>
      </p:sp>
      <p:cxnSp>
        <p:nvCxnSpPr>
          <p:cNvPr id="23" name="直接连接符 22"/>
          <p:cNvCxnSpPr/>
          <p:nvPr/>
        </p:nvCxnSpPr>
        <p:spPr>
          <a:xfrm>
            <a:off x="262890" y="2467451"/>
            <a:ext cx="5383530" cy="1476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7238"/>
                                        </p:tgtEl>
                                        <p:attrNameLst>
                                          <p:attrName>style.visibility</p:attrName>
                                        </p:attrNameLst>
                                      </p:cBhvr>
                                      <p:to>
                                        <p:strVal val="visible"/>
                                      </p:to>
                                    </p:set>
                                    <p:animEffect transition="in" filter="blinds(horizontal)">
                                      <p:cBhvr>
                                        <p:cTn id="7" dur="500"/>
                                        <p:tgtEl>
                                          <p:spTgt spid="6072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7259"/>
                                        </p:tgtEl>
                                        <p:attrNameLst>
                                          <p:attrName>style.visibility</p:attrName>
                                        </p:attrNameLst>
                                      </p:cBhvr>
                                      <p:to>
                                        <p:strVal val="visible"/>
                                      </p:to>
                                    </p:set>
                                    <p:animEffect transition="in" filter="blinds(horizontal)">
                                      <p:cBhvr>
                                        <p:cTn id="12" dur="500"/>
                                        <p:tgtEl>
                                          <p:spTgt spid="6072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7256"/>
                                        </p:tgtEl>
                                        <p:attrNameLst>
                                          <p:attrName>style.visibility</p:attrName>
                                        </p:attrNameLst>
                                      </p:cBhvr>
                                      <p:to>
                                        <p:strVal val="visible"/>
                                      </p:to>
                                    </p:set>
                                    <p:animEffect transition="in" filter="blinds(horizontal)">
                                      <p:cBhvr>
                                        <p:cTn id="17" dur="500"/>
                                        <p:tgtEl>
                                          <p:spTgt spid="60725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07258"/>
                                        </p:tgtEl>
                                        <p:attrNameLst>
                                          <p:attrName>style.visibility</p:attrName>
                                        </p:attrNameLst>
                                      </p:cBhvr>
                                      <p:to>
                                        <p:strVal val="visible"/>
                                      </p:to>
                                    </p:set>
                                    <p:animEffect transition="in" filter="blinds(horizontal)">
                                      <p:cBhvr>
                                        <p:cTn id="22" dur="500"/>
                                        <p:tgtEl>
                                          <p:spTgt spid="607258"/>
                                        </p:tgtEl>
                                      </p:cBhvr>
                                    </p:animEffect>
                                  </p:childTnLst>
                                </p:cTn>
                              </p:par>
                            </p:childTnLst>
                          </p:cTn>
                        </p:par>
                      </p:childTnLst>
                    </p:cTn>
                  </p:par>
                  <p:par>
                    <p:cTn id="23" fill="hold">
                      <p:stCondLst>
                        <p:cond delay="indefinite"/>
                      </p:stCondLst>
                      <p:childTnLst>
                        <p:par>
                          <p:cTn id="24" fill="hold">
                            <p:stCondLst>
                              <p:cond delay="0"/>
                            </p:stCondLst>
                            <p:childTnLst>
                              <p:par>
                                <p:cTn id="25" presetID="54" presetClass="entr" presetSubtype="0" accel="10000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strVal val="#ppt_w*0.05"/>
                                          </p:val>
                                        </p:tav>
                                        <p:tav tm="100000">
                                          <p:val>
                                            <p:strVal val="#ppt_w"/>
                                          </p:val>
                                        </p:tav>
                                      </p:tavLst>
                                    </p:anim>
                                    <p:anim calcmode="lin" valueType="num">
                                      <p:cBhvr>
                                        <p:cTn id="28" dur="500" fill="hold"/>
                                        <p:tgtEl>
                                          <p:spTgt spid="23"/>
                                        </p:tgtEl>
                                        <p:attrNameLst>
                                          <p:attrName>ppt_h</p:attrName>
                                        </p:attrNameLst>
                                      </p:cBhvr>
                                      <p:tavLst>
                                        <p:tav tm="0">
                                          <p:val>
                                            <p:strVal val="#ppt_h"/>
                                          </p:val>
                                        </p:tav>
                                        <p:tav tm="100000">
                                          <p:val>
                                            <p:strVal val="#ppt_h"/>
                                          </p:val>
                                        </p:tav>
                                      </p:tavLst>
                                    </p:anim>
                                    <p:anim calcmode="lin" valueType="num">
                                      <p:cBhvr>
                                        <p:cTn id="29" dur="500" fill="hold"/>
                                        <p:tgtEl>
                                          <p:spTgt spid="23"/>
                                        </p:tgtEl>
                                        <p:attrNameLst>
                                          <p:attrName>ppt_x</p:attrName>
                                        </p:attrNameLst>
                                      </p:cBhvr>
                                      <p:tavLst>
                                        <p:tav tm="0">
                                          <p:val>
                                            <p:strVal val="#ppt_x-.2"/>
                                          </p:val>
                                        </p:tav>
                                        <p:tav tm="100000">
                                          <p:val>
                                            <p:strVal val="#ppt_x"/>
                                          </p:val>
                                        </p:tav>
                                      </p:tavLst>
                                    </p:anim>
                                    <p:anim calcmode="lin" valueType="num">
                                      <p:cBhvr>
                                        <p:cTn id="30" dur="500" fill="hold"/>
                                        <p:tgtEl>
                                          <p:spTgt spid="23"/>
                                        </p:tgtEl>
                                        <p:attrNameLst>
                                          <p:attrName>ppt_y</p:attrName>
                                        </p:attrNameLst>
                                      </p:cBhvr>
                                      <p:tavLst>
                                        <p:tav tm="0">
                                          <p:val>
                                            <p:strVal val="#ppt_y"/>
                                          </p:val>
                                        </p:tav>
                                        <p:tav tm="100000">
                                          <p:val>
                                            <p:strVal val="#ppt_y"/>
                                          </p:val>
                                        </p:tav>
                                      </p:tavLst>
                                    </p:anim>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54" presetClass="entr" presetSubtype="0" accel="10000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strVal val="#ppt_w*0.05"/>
                                          </p:val>
                                        </p:tav>
                                        <p:tav tm="100000">
                                          <p:val>
                                            <p:strVal val="#ppt_w"/>
                                          </p:val>
                                        </p:tav>
                                      </p:tavLst>
                                    </p:anim>
                                    <p:anim calcmode="lin" valueType="num">
                                      <p:cBhvr>
                                        <p:cTn id="37" dur="500" fill="hold"/>
                                        <p:tgtEl>
                                          <p:spTgt spid="21"/>
                                        </p:tgtEl>
                                        <p:attrNameLst>
                                          <p:attrName>ppt_h</p:attrName>
                                        </p:attrNameLst>
                                      </p:cBhvr>
                                      <p:tavLst>
                                        <p:tav tm="0">
                                          <p:val>
                                            <p:strVal val="#ppt_h"/>
                                          </p:val>
                                        </p:tav>
                                        <p:tav tm="100000">
                                          <p:val>
                                            <p:strVal val="#ppt_h"/>
                                          </p:val>
                                        </p:tav>
                                      </p:tavLst>
                                    </p:anim>
                                    <p:anim calcmode="lin" valueType="num">
                                      <p:cBhvr>
                                        <p:cTn id="38" dur="500" fill="hold"/>
                                        <p:tgtEl>
                                          <p:spTgt spid="21"/>
                                        </p:tgtEl>
                                        <p:attrNameLst>
                                          <p:attrName>ppt_x</p:attrName>
                                        </p:attrNameLst>
                                      </p:cBhvr>
                                      <p:tavLst>
                                        <p:tav tm="0">
                                          <p:val>
                                            <p:strVal val="#ppt_x-.2"/>
                                          </p:val>
                                        </p:tav>
                                        <p:tav tm="100000">
                                          <p:val>
                                            <p:strVal val="#ppt_x"/>
                                          </p:val>
                                        </p:tav>
                                      </p:tavLst>
                                    </p:anim>
                                    <p:anim calcmode="lin" valueType="num">
                                      <p:cBhvr>
                                        <p:cTn id="39" dur="500" fill="hold"/>
                                        <p:tgtEl>
                                          <p:spTgt spid="21"/>
                                        </p:tgtEl>
                                        <p:attrNameLst>
                                          <p:attrName>ppt_y</p:attrName>
                                        </p:attrNameLst>
                                      </p:cBhvr>
                                      <p:tavLst>
                                        <p:tav tm="0">
                                          <p:val>
                                            <p:strVal val="#ppt_y"/>
                                          </p:val>
                                        </p:tav>
                                        <p:tav tm="100000">
                                          <p:val>
                                            <p:strVal val="#ppt_y"/>
                                          </p:val>
                                        </p:tav>
                                      </p:tavLst>
                                    </p:anim>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38" grpId="0" bldLvl="0" animBg="1"/>
      <p:bldP spid="607256" grpId="0" bldLvl="0" animBg="1"/>
      <p:bldP spid="607258" grpId="0" bldLvl="0" animBg="1"/>
      <p:bldP spid="607259" grpId="0" bldLvl="0" animBg="1"/>
      <p:bldP spid="21" grpId="0" bldLvl="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271145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对齐原则</a:t>
            </a:r>
          </a:p>
        </p:txBody>
      </p:sp>
      <p:sp>
        <p:nvSpPr>
          <p:cNvPr id="22532" name="Rectangle 4"/>
          <p:cNvSpPr>
            <a:spLocks noGrp="1" noChangeArrowheads="1"/>
          </p:cNvSpPr>
          <p:nvPr/>
        </p:nvSpPr>
        <p:spPr>
          <a:xfrm>
            <a:off x="357505" y="12096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dirty="0">
                <a:latin typeface="微软雅黑" panose="020B0503020204020204" charset="-122"/>
                <a:ea typeface="微软雅黑" panose="020B0503020204020204" charset="-122"/>
              </a:rPr>
              <a:t>数据对齐</a:t>
            </a:r>
          </a:p>
          <a:p>
            <a:pPr marL="552450" lvl="1">
              <a:buClr>
                <a:srgbClr val="0D0D0D"/>
              </a:buClr>
            </a:pPr>
            <a:r>
              <a:rPr lang="en-US" dirty="0">
                <a:latin typeface="微软雅黑" panose="020B0503020204020204" charset="-122"/>
                <a:ea typeface="微软雅黑" panose="020B0503020204020204" charset="-122"/>
              </a:rPr>
              <a:t>数据类型</a:t>
            </a:r>
            <a:r>
              <a:rPr lang="zh-CN" altLang="en-US" dirty="0">
                <a:latin typeface="微软雅黑" panose="020B0503020204020204" charset="-122"/>
                <a:ea typeface="微软雅黑" panose="020B0503020204020204" charset="-122"/>
              </a:rPr>
              <a:t>为</a:t>
            </a:r>
            <a:r>
              <a:rPr lang="en-US" dirty="0">
                <a:latin typeface="微软雅黑" panose="020B0503020204020204" charset="-122"/>
                <a:ea typeface="微软雅黑" panose="020B0503020204020204" charset="-122"/>
              </a:rPr>
              <a:t>k字节</a:t>
            </a:r>
          </a:p>
          <a:p>
            <a:pPr marL="552450" lvl="1">
              <a:buClr>
                <a:srgbClr val="0D0D0D"/>
              </a:buClr>
            </a:pPr>
            <a:r>
              <a:rPr lang="en-US" dirty="0">
                <a:latin typeface="微软雅黑" panose="020B0503020204020204" charset="-122"/>
                <a:ea typeface="微软雅黑" panose="020B0503020204020204" charset="-122"/>
              </a:rPr>
              <a:t>地址必须是k的倍数</a:t>
            </a:r>
          </a:p>
          <a:p>
            <a:pPr marL="552450" lvl="1">
              <a:buClr>
                <a:srgbClr val="0D0D0D"/>
              </a:buClr>
            </a:pPr>
            <a:r>
              <a:rPr lang="zh-CN" altLang="en-US" dirty="0">
                <a:latin typeface="微软雅黑" panose="020B0503020204020204" charset="-122"/>
                <a:ea typeface="微软雅黑" panose="020B0503020204020204" charset="-122"/>
              </a:rPr>
              <a:t>建议在</a:t>
            </a:r>
            <a:r>
              <a:rPr lang="en-US" dirty="0">
                <a:latin typeface="微软雅黑" panose="020B0503020204020204" charset="-122"/>
                <a:ea typeface="微软雅黑" panose="020B0503020204020204" charset="-122"/>
              </a:rPr>
              <a:t> x86-64</a:t>
            </a:r>
            <a:r>
              <a:rPr lang="zh-CN" altLang="en-US" dirty="0">
                <a:latin typeface="微软雅黑" panose="020B0503020204020204" charset="-122"/>
                <a:ea typeface="微软雅黑" panose="020B0503020204020204" charset="-122"/>
              </a:rPr>
              <a:t>系统</a:t>
            </a:r>
          </a:p>
          <a:p>
            <a:pPr>
              <a:buClr>
                <a:srgbClr val="0D0D0D"/>
              </a:buClr>
            </a:pPr>
            <a:r>
              <a:rPr lang="en-US" dirty="0">
                <a:latin typeface="微软雅黑" panose="020B0503020204020204" charset="-122"/>
                <a:ea typeface="微软雅黑" panose="020B0503020204020204" charset="-122"/>
              </a:rPr>
              <a:t>数据</a:t>
            </a:r>
            <a:r>
              <a:rPr lang="en-US" dirty="0">
                <a:latin typeface="微软雅黑" panose="020B0503020204020204" charset="-122"/>
                <a:ea typeface="微软雅黑" panose="020B0503020204020204" charset="-122"/>
                <a:sym typeface="+mn-ea"/>
              </a:rPr>
              <a:t>对齐</a:t>
            </a:r>
            <a:r>
              <a:rPr lang="en-US" dirty="0">
                <a:latin typeface="微软雅黑" panose="020B0503020204020204" charset="-122"/>
                <a:ea typeface="微软雅黑" panose="020B0503020204020204" charset="-122"/>
              </a:rPr>
              <a:t>的动机</a:t>
            </a:r>
          </a:p>
          <a:p>
            <a:pPr marL="552450" lvl="1">
              <a:buClr>
                <a:srgbClr val="0D0D0D"/>
              </a:buClr>
            </a:pPr>
            <a:r>
              <a:rPr lang="en-US" dirty="0">
                <a:latin typeface="微软雅黑" panose="020B0503020204020204" charset="-122"/>
                <a:ea typeface="微软雅黑" panose="020B0503020204020204" charset="-122"/>
              </a:rPr>
              <a:t>由4字节或8字节（对齐的）块访问的内存（系统相关）</a:t>
            </a:r>
          </a:p>
          <a:p>
            <a:pPr marL="838200" lvl="2"/>
            <a:r>
              <a:rPr lang="en-US" dirty="0">
                <a:latin typeface="微软雅黑" panose="020B0503020204020204" charset="-122"/>
                <a:ea typeface="微软雅黑" panose="020B0503020204020204" charset="-122"/>
              </a:rPr>
              <a:t>无法装载或存储跨越四字边界的数据</a:t>
            </a:r>
          </a:p>
          <a:p>
            <a:pPr marL="838200" lvl="2"/>
            <a:r>
              <a:rPr lang="en-US" dirty="0">
                <a:latin typeface="微软雅黑" panose="020B0503020204020204" charset="-122"/>
                <a:ea typeface="微软雅黑" panose="020B0503020204020204" charset="-122"/>
              </a:rPr>
              <a:t>当数据</a:t>
            </a:r>
            <a:r>
              <a:rPr lang="zh-CN" altLang="en-US" dirty="0">
                <a:latin typeface="微软雅黑" panose="020B0503020204020204" charset="-122"/>
                <a:ea typeface="微软雅黑" panose="020B0503020204020204" charset="-122"/>
              </a:rPr>
              <a:t>超过</a:t>
            </a:r>
            <a:r>
              <a:rPr lang="en-US" dirty="0">
                <a:latin typeface="微软雅黑" panose="020B0503020204020204" charset="-122"/>
                <a:ea typeface="微软雅黑" panose="020B0503020204020204" charset="-122"/>
              </a:rPr>
              <a:t>2页时，虚拟内存更难处理</a:t>
            </a:r>
          </a:p>
          <a:p>
            <a:pPr>
              <a:buClr>
                <a:srgbClr val="0D0D0D"/>
              </a:buClr>
            </a:pPr>
            <a:r>
              <a:rPr lang="zh-CN" altLang="en-US" dirty="0">
                <a:latin typeface="微软雅黑" panose="020B0503020204020204" charset="-122"/>
                <a:ea typeface="微软雅黑" panose="020B0503020204020204" charset="-122"/>
              </a:rPr>
              <a:t>编译器</a:t>
            </a:r>
          </a:p>
          <a:p>
            <a:pPr marL="552450" lvl="1">
              <a:buClr>
                <a:srgbClr val="0D0D0D"/>
              </a:buClr>
            </a:pPr>
            <a:r>
              <a:rPr lang="zh-CN" altLang="en-US" dirty="0">
                <a:latin typeface="微软雅黑" panose="020B0503020204020204" charset="-122"/>
                <a:ea typeface="微软雅黑" panose="020B0503020204020204" charset="-122"/>
              </a:rPr>
              <a:t>在</a:t>
            </a:r>
            <a:r>
              <a:rPr lang="en-US" dirty="0">
                <a:latin typeface="微软雅黑" panose="020B0503020204020204" charset="-122"/>
                <a:ea typeface="微软雅黑" panose="020B0503020204020204" charset="-122"/>
              </a:rPr>
              <a:t>结构</a:t>
            </a:r>
            <a:r>
              <a:rPr lang="zh-CN" altLang="en-US" dirty="0">
                <a:latin typeface="微软雅黑" panose="020B0503020204020204" charset="-122"/>
                <a:ea typeface="微软雅黑" panose="020B0503020204020204" charset="-122"/>
              </a:rPr>
              <a:t>中</a:t>
            </a:r>
            <a:r>
              <a:rPr lang="en-US" dirty="0">
                <a:latin typeface="微软雅黑" panose="020B0503020204020204" charset="-122"/>
                <a:ea typeface="微软雅黑" panose="020B0503020204020204" charset="-122"/>
                <a:sym typeface="+mn-ea"/>
              </a:rPr>
              <a:t>插入</a:t>
            </a:r>
            <a:r>
              <a:rPr lang="en-US" dirty="0">
                <a:latin typeface="微软雅黑" panose="020B0503020204020204" charset="-122"/>
                <a:ea typeface="微软雅黑" panose="020B0503020204020204" charset="-122"/>
              </a:rPr>
              <a:t>间隙，以确保字段对齐正确</a:t>
            </a:r>
          </a:p>
        </p:txBody>
      </p:sp>
      <p:sp>
        <p:nvSpPr>
          <p:cNvPr id="5" name="云形标注 4"/>
          <p:cNvSpPr/>
          <p:nvPr/>
        </p:nvSpPr>
        <p:spPr>
          <a:xfrm>
            <a:off x="3740150" y="13335"/>
            <a:ext cx="4883785" cy="2644140"/>
          </a:xfrm>
          <a:prstGeom prst="cloudCallout">
            <a:avLst>
              <a:gd name="adj1" fmla="val -75549"/>
              <a:gd name="adj2" fmla="val 1801"/>
            </a:avLst>
          </a:prstGeom>
          <a:solidFill>
            <a:schemeClr val="accent2">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zh-CN" altLang="en-US" sz="2000" b="1" dirty="0">
                <a:sym typeface="+mn-ea"/>
              </a:rPr>
              <a:t>数据对齐可能会浪费存储空间，但通常会提升性能；</a:t>
            </a:r>
          </a:p>
          <a:p>
            <a:pPr lvl="1"/>
            <a:r>
              <a:rPr lang="zh-CN" altLang="en-US" sz="2000" b="1" dirty="0">
                <a:sym typeface="+mn-ea"/>
              </a:rPr>
              <a:t>在汇编语言中使用</a:t>
            </a:r>
            <a:r>
              <a:rPr lang="en-US" altLang="zh-CN" sz="2000" b="1" dirty="0">
                <a:sym typeface="+mn-ea"/>
              </a:rPr>
              <a:t>.align</a:t>
            </a:r>
            <a:r>
              <a:rPr lang="zh-CN" altLang="en-US" sz="2000" b="1" dirty="0">
                <a:sym typeface="+mn-ea"/>
              </a:rPr>
              <a:t>关键字</a:t>
            </a:r>
            <a:r>
              <a:rPr lang="en-US" altLang="zh-CN" sz="2000" b="1" dirty="0">
                <a:sym typeface="+mn-ea"/>
              </a:rPr>
              <a:t>——</a:t>
            </a:r>
            <a:r>
              <a:rPr lang="zh-CN" altLang="en-US" sz="2000" b="1" dirty="0">
                <a:sym typeface="+mn-ea"/>
              </a:rPr>
              <a:t>例如“</a:t>
            </a:r>
            <a:r>
              <a:rPr lang="en-US" altLang="zh-CN" sz="2000" b="1" dirty="0">
                <a:sym typeface="+mn-ea"/>
              </a:rPr>
              <a:t>.align 4</a:t>
            </a:r>
            <a:r>
              <a:rPr lang="zh-CN" altLang="en-US" sz="2000" b="1" dirty="0">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532">
                                            <p:txEl>
                                              <p:pRg st="1" end="1"/>
                                            </p:txEl>
                                          </p:spTgt>
                                        </p:tgtEl>
                                        <p:attrNameLst>
                                          <p:attrName>style.visibility</p:attrName>
                                        </p:attrNameLst>
                                      </p:cBhvr>
                                      <p:to>
                                        <p:strVal val="visible"/>
                                      </p:to>
                                    </p:set>
                                    <p:animEffect transition="in" filter="wipe(down)">
                                      <p:cBhvr>
                                        <p:cTn id="7" dur="500"/>
                                        <p:tgtEl>
                                          <p:spTgt spid="22532">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2532">
                                            <p:txEl>
                                              <p:pRg st="2" end="2"/>
                                            </p:txEl>
                                          </p:spTgt>
                                        </p:tgtEl>
                                        <p:attrNameLst>
                                          <p:attrName>style.visibility</p:attrName>
                                        </p:attrNameLst>
                                      </p:cBhvr>
                                      <p:to>
                                        <p:strVal val="visible"/>
                                      </p:to>
                                    </p:set>
                                    <p:animEffect transition="in" filter="wipe(down)">
                                      <p:cBhvr>
                                        <p:cTn id="10" dur="500"/>
                                        <p:tgtEl>
                                          <p:spTgt spid="22532">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2532">
                                            <p:txEl>
                                              <p:pRg st="3" end="3"/>
                                            </p:txEl>
                                          </p:spTgt>
                                        </p:tgtEl>
                                        <p:attrNameLst>
                                          <p:attrName>style.visibility</p:attrName>
                                        </p:attrNameLst>
                                      </p:cBhvr>
                                      <p:to>
                                        <p:strVal val="visible"/>
                                      </p:to>
                                    </p:set>
                                    <p:animEffect transition="in" filter="wipe(down)">
                                      <p:cBhvr>
                                        <p:cTn id="13" dur="500"/>
                                        <p:tgtEl>
                                          <p:spTgt spid="2253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2532">
                                            <p:txEl>
                                              <p:pRg st="4" end="4"/>
                                            </p:txEl>
                                          </p:spTgt>
                                        </p:tgtEl>
                                        <p:attrNameLst>
                                          <p:attrName>style.visibility</p:attrName>
                                        </p:attrNameLst>
                                      </p:cBhvr>
                                      <p:to>
                                        <p:strVal val="visible"/>
                                      </p:to>
                                    </p:set>
                                    <p:animEffect transition="in" filter="wipe(down)">
                                      <p:cBhvr>
                                        <p:cTn id="18" dur="500"/>
                                        <p:tgtEl>
                                          <p:spTgt spid="2253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532">
                                            <p:txEl>
                                              <p:pRg st="5" end="5"/>
                                            </p:txEl>
                                          </p:spTgt>
                                        </p:tgtEl>
                                        <p:attrNameLst>
                                          <p:attrName>style.visibility</p:attrName>
                                        </p:attrNameLst>
                                      </p:cBhvr>
                                      <p:to>
                                        <p:strVal val="visible"/>
                                      </p:to>
                                    </p:set>
                                    <p:animEffect transition="in" filter="wipe(down)">
                                      <p:cBhvr>
                                        <p:cTn id="23" dur="500"/>
                                        <p:tgtEl>
                                          <p:spTgt spid="2253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2532">
                                            <p:txEl>
                                              <p:pRg st="6" end="6"/>
                                            </p:txEl>
                                          </p:spTgt>
                                        </p:tgtEl>
                                        <p:attrNameLst>
                                          <p:attrName>style.visibility</p:attrName>
                                        </p:attrNameLst>
                                      </p:cBhvr>
                                      <p:to>
                                        <p:strVal val="visible"/>
                                      </p:to>
                                    </p:set>
                                    <p:animEffect transition="in" filter="wipe(down)">
                                      <p:cBhvr>
                                        <p:cTn id="28" dur="500"/>
                                        <p:tgtEl>
                                          <p:spTgt spid="22532">
                                            <p:txEl>
                                              <p:pRg st="6" end="6"/>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22532">
                                            <p:txEl>
                                              <p:pRg st="7" end="7"/>
                                            </p:txEl>
                                          </p:spTgt>
                                        </p:tgtEl>
                                        <p:attrNameLst>
                                          <p:attrName>style.visibility</p:attrName>
                                        </p:attrNameLst>
                                      </p:cBhvr>
                                      <p:to>
                                        <p:strVal val="visible"/>
                                      </p:to>
                                    </p:set>
                                    <p:animEffect transition="in" filter="wipe(down)">
                                      <p:cBhvr>
                                        <p:cTn id="31" dur="500"/>
                                        <p:tgtEl>
                                          <p:spTgt spid="2253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2532">
                                            <p:txEl>
                                              <p:pRg st="8" end="8"/>
                                            </p:txEl>
                                          </p:spTgt>
                                        </p:tgtEl>
                                        <p:attrNameLst>
                                          <p:attrName>style.visibility</p:attrName>
                                        </p:attrNameLst>
                                      </p:cBhvr>
                                      <p:to>
                                        <p:strVal val="visible"/>
                                      </p:to>
                                    </p:set>
                                    <p:animEffect transition="in" filter="wipe(down)">
                                      <p:cBhvr>
                                        <p:cTn id="36" dur="500"/>
                                        <p:tgtEl>
                                          <p:spTgt spid="22532">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2532">
                                            <p:txEl>
                                              <p:pRg st="9" end="9"/>
                                            </p:txEl>
                                          </p:spTgt>
                                        </p:tgtEl>
                                        <p:attrNameLst>
                                          <p:attrName>style.visibility</p:attrName>
                                        </p:attrNameLst>
                                      </p:cBhvr>
                                      <p:to>
                                        <p:strVal val="visible"/>
                                      </p:to>
                                    </p:set>
                                    <p:animEffect transition="in" filter="wipe(down)">
                                      <p:cBhvr>
                                        <p:cTn id="41" dur="500"/>
                                        <p:tgtEl>
                                          <p:spTgt spid="22532">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409321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a:t>数据对齐</a:t>
            </a:r>
            <a:r>
              <a:rPr sz="2800"/>
              <a:t>（x86-64）</a:t>
            </a:r>
          </a:p>
        </p:txBody>
      </p:sp>
      <p:sp>
        <p:nvSpPr>
          <p:cNvPr id="24580" name="Rectangle 4"/>
          <p:cNvSpPr>
            <a:spLocks noGrp="1" noChangeArrowheads="1"/>
          </p:cNvSpPr>
          <p:nvPr/>
        </p:nvSpPr>
        <p:spPr>
          <a:xfrm>
            <a:off x="396875" y="1363980"/>
            <a:ext cx="5619115" cy="34321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a:latin typeface="微软雅黑" panose="020B0503020204020204" charset="-122"/>
                <a:ea typeface="微软雅黑" panose="020B0503020204020204" charset="-122"/>
              </a:rPr>
              <a:t>1 </a:t>
            </a:r>
            <a:r>
              <a:rPr lang="zh-CN" altLang="en-US" dirty="0">
                <a:latin typeface="微软雅黑" panose="020B0503020204020204" charset="-122"/>
                <a:ea typeface="微软雅黑" panose="020B0503020204020204" charset="-122"/>
              </a:rPr>
              <a:t>字节</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Bold" charset="0"/>
                <a:sym typeface="Courier New Bold" charset="0"/>
              </a:rPr>
              <a:t>char</a:t>
            </a:r>
            <a:r>
              <a:rPr lang="en-US" dirty="0">
                <a:latin typeface="微软雅黑" panose="020B0503020204020204" charset="-122"/>
                <a:ea typeface="微软雅黑" panose="020B0503020204020204" charset="-122"/>
              </a:rPr>
              <a:t>, …</a:t>
            </a:r>
          </a:p>
          <a:p>
            <a:pPr marL="552450" lvl="1">
              <a:buClr>
                <a:srgbClr val="ED7D31"/>
              </a:buClr>
            </a:pPr>
            <a:r>
              <a:rPr lang="zh-CN" altLang="en-US" dirty="0">
                <a:latin typeface="微软雅黑" panose="020B0503020204020204" charset="-122"/>
                <a:ea typeface="微软雅黑" panose="020B0503020204020204" charset="-122"/>
              </a:rPr>
              <a:t>没有地址限制</a:t>
            </a:r>
          </a:p>
          <a:p>
            <a:pPr>
              <a:buClr>
                <a:srgbClr val="0D0D0D"/>
              </a:buClr>
            </a:pPr>
            <a:r>
              <a:rPr lang="en-US" dirty="0">
                <a:latin typeface="微软雅黑" panose="020B0503020204020204" charset="-122"/>
                <a:ea typeface="微软雅黑" panose="020B0503020204020204" charset="-122"/>
              </a:rPr>
              <a:t>2 </a:t>
            </a:r>
            <a:r>
              <a:rPr lang="zh-CN" altLang="en-US" dirty="0">
                <a:latin typeface="微软雅黑" panose="020B0503020204020204" charset="-122"/>
                <a:ea typeface="微软雅黑" panose="020B0503020204020204" charset="-122"/>
              </a:rPr>
              <a:t>字节</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Bold" charset="0"/>
                <a:sym typeface="Courier New Bold" charset="0"/>
              </a:rPr>
              <a:t>short</a:t>
            </a:r>
            <a:r>
              <a:rPr lang="en-US" dirty="0">
                <a:latin typeface="微软雅黑" panose="020B0503020204020204" charset="-122"/>
                <a:ea typeface="微软雅黑" panose="020B0503020204020204" charset="-122"/>
              </a:rPr>
              <a:t>, …</a:t>
            </a:r>
          </a:p>
          <a:p>
            <a:pPr marL="552450" lvl="1">
              <a:buClr>
                <a:srgbClr val="ED7D31"/>
              </a:buClr>
            </a:pPr>
            <a:r>
              <a:rPr lang="en-US" dirty="0">
                <a:latin typeface="微软雅黑" panose="020B0503020204020204" charset="-122"/>
                <a:ea typeface="微软雅黑" panose="020B0503020204020204" charset="-122"/>
              </a:rPr>
              <a:t>最低</a:t>
            </a:r>
            <a:r>
              <a:rPr lang="zh-CN" altLang="en-US" dirty="0">
                <a:latin typeface="微软雅黑" panose="020B0503020204020204" charset="-122"/>
                <a:ea typeface="微软雅黑" panose="020B0503020204020204" charset="-122"/>
              </a:rPr>
              <a:t>的</a:t>
            </a:r>
            <a:r>
              <a:rPr lang="en-US" dirty="0">
                <a:latin typeface="微软雅黑" panose="020B0503020204020204" charset="-122"/>
                <a:ea typeface="微软雅黑" panose="020B0503020204020204" charset="-122"/>
              </a:rPr>
              <a:t>1位地址必须是 0</a:t>
            </a:r>
            <a:r>
              <a:rPr lang="en-US" baseline="-6000" dirty="0">
                <a:latin typeface="微软雅黑" panose="020B0503020204020204" charset="-122"/>
                <a:ea typeface="微软雅黑" panose="020B0503020204020204" charset="-122"/>
              </a:rPr>
              <a:t>2</a:t>
            </a:r>
            <a:endParaRPr lang="en-US" dirty="0">
              <a:latin typeface="微软雅黑" panose="020B0503020204020204" charset="-122"/>
              <a:ea typeface="微软雅黑" panose="020B0503020204020204" charset="-122"/>
            </a:endParaRPr>
          </a:p>
          <a:p>
            <a:pPr>
              <a:buClr>
                <a:srgbClr val="0D0D0D"/>
              </a:buClr>
            </a:pPr>
            <a:r>
              <a:rPr lang="en-US" dirty="0">
                <a:latin typeface="微软雅黑" panose="020B0503020204020204" charset="-122"/>
                <a:ea typeface="微软雅黑" panose="020B0503020204020204" charset="-122"/>
              </a:rPr>
              <a:t>4 </a:t>
            </a:r>
            <a:r>
              <a:rPr lang="zh-CN" altLang="en-US" dirty="0">
                <a:latin typeface="微软雅黑" panose="020B0503020204020204" charset="-122"/>
                <a:ea typeface="微软雅黑" panose="020B0503020204020204" charset="-122"/>
              </a:rPr>
              <a:t>字节</a:t>
            </a:r>
            <a:r>
              <a:rPr lang="en-US" dirty="0">
                <a:latin typeface="微软雅黑" panose="020B0503020204020204" charset="-122"/>
                <a:ea typeface="微软雅黑" panose="020B0503020204020204" charset="-122"/>
              </a:rPr>
              <a:t>: </a:t>
            </a:r>
            <a:r>
              <a:rPr lang="en-US" dirty="0" err="1">
                <a:latin typeface="微软雅黑" panose="020B0503020204020204" charset="-122"/>
                <a:ea typeface="微软雅黑" panose="020B0503020204020204" charset="-122"/>
                <a:cs typeface="Courier New Bold" charset="0"/>
                <a:sym typeface="Courier New Bold" charset="0"/>
              </a:rPr>
              <a:t>int</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Bold" charset="0"/>
                <a:sym typeface="Courier New Bold" charset="0"/>
              </a:rPr>
              <a:t>float</a:t>
            </a:r>
            <a:r>
              <a:rPr lang="en-US" dirty="0">
                <a:latin typeface="微软雅黑" panose="020B0503020204020204" charset="-122"/>
                <a:ea typeface="微软雅黑" panose="020B0503020204020204" charset="-122"/>
              </a:rPr>
              <a:t>, …</a:t>
            </a:r>
          </a:p>
          <a:p>
            <a:pPr marL="552450" lvl="1">
              <a:buClr>
                <a:srgbClr val="ED7D31"/>
              </a:buClr>
            </a:pPr>
            <a:r>
              <a:rPr lang="en-US" dirty="0">
                <a:latin typeface="微软雅黑" panose="020B0503020204020204" charset="-122"/>
                <a:ea typeface="微软雅黑" panose="020B0503020204020204" charset="-122"/>
              </a:rPr>
              <a:t>最低的2位地址必须是 00</a:t>
            </a:r>
            <a:r>
              <a:rPr lang="en-US" baseline="-6000" dirty="0">
                <a:latin typeface="微软雅黑" panose="020B0503020204020204" charset="-122"/>
                <a:ea typeface="微软雅黑" panose="020B0503020204020204" charset="-122"/>
              </a:rPr>
              <a:t>2</a:t>
            </a:r>
            <a:endParaRPr lang="en-US" dirty="0">
              <a:latin typeface="微软雅黑" panose="020B0503020204020204" charset="-122"/>
              <a:ea typeface="微软雅黑" panose="020B0503020204020204" charset="-122"/>
            </a:endParaRPr>
          </a:p>
          <a:p>
            <a:pPr>
              <a:buClr>
                <a:srgbClr val="0D0D0D"/>
              </a:buClr>
            </a:pPr>
            <a:r>
              <a:rPr lang="en-US" dirty="0">
                <a:latin typeface="微软雅黑" panose="020B0503020204020204" charset="-122"/>
                <a:ea typeface="微软雅黑" panose="020B0503020204020204" charset="-122"/>
              </a:rPr>
              <a:t>8 </a:t>
            </a:r>
            <a:r>
              <a:rPr lang="zh-CN" altLang="en-US" dirty="0">
                <a:latin typeface="微软雅黑" panose="020B0503020204020204" charset="-122"/>
                <a:ea typeface="微软雅黑" panose="020B0503020204020204" charset="-122"/>
              </a:rPr>
              <a:t>字节</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Bold" charset="0"/>
                <a:sym typeface="Courier New Bold" charset="0"/>
              </a:rPr>
              <a:t>double</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panose="02070309020205020404"/>
              </a:rPr>
              <a:t>long,</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Bold" charset="0"/>
                <a:sym typeface="Courier New Bold" charset="0"/>
              </a:rPr>
              <a:t>char *</a:t>
            </a:r>
            <a:r>
              <a:rPr lang="en-US" dirty="0">
                <a:latin typeface="微软雅黑" panose="020B0503020204020204" charset="-122"/>
                <a:ea typeface="微软雅黑" panose="020B0503020204020204" charset="-122"/>
              </a:rPr>
              <a:t>, …</a:t>
            </a:r>
          </a:p>
          <a:p>
            <a:pPr marL="552450" lvl="1">
              <a:buClr>
                <a:srgbClr val="ED7D31"/>
              </a:buClr>
            </a:pPr>
            <a:r>
              <a:rPr lang="en-US" dirty="0">
                <a:latin typeface="微软雅黑" panose="020B0503020204020204" charset="-122"/>
                <a:ea typeface="微软雅黑" panose="020B0503020204020204" charset="-122"/>
              </a:rPr>
              <a:t>最低的3位地址必须是 000</a:t>
            </a:r>
            <a:r>
              <a:rPr lang="en-US" baseline="-6000" dirty="0">
                <a:latin typeface="微软雅黑" panose="020B0503020204020204" charset="-122"/>
                <a:ea typeface="微软雅黑" panose="020B0503020204020204" charset="-122"/>
              </a:rPr>
              <a:t>2</a:t>
            </a:r>
            <a:endParaRPr lang="en-US" dirty="0">
              <a:latin typeface="微软雅黑" panose="020B0503020204020204" charset="-122"/>
              <a:ea typeface="微软雅黑" panose="020B0503020204020204" charset="-122"/>
            </a:endParaRPr>
          </a:p>
          <a:p>
            <a:endParaRPr 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580">
                                            <p:txEl>
                                              <p:pRg st="1" end="1"/>
                                            </p:txEl>
                                          </p:spTgt>
                                        </p:tgtEl>
                                        <p:attrNameLst>
                                          <p:attrName>style.visibility</p:attrName>
                                        </p:attrNameLst>
                                      </p:cBhvr>
                                      <p:to>
                                        <p:strVal val="visible"/>
                                      </p:to>
                                    </p:set>
                                    <p:animEffect transition="in" filter="wipe(down)">
                                      <p:cBhvr>
                                        <p:cTn id="7" dur="500"/>
                                        <p:tgtEl>
                                          <p:spTgt spid="2458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580">
                                            <p:txEl>
                                              <p:pRg st="3" end="3"/>
                                            </p:txEl>
                                          </p:spTgt>
                                        </p:tgtEl>
                                        <p:attrNameLst>
                                          <p:attrName>style.visibility</p:attrName>
                                        </p:attrNameLst>
                                      </p:cBhvr>
                                      <p:to>
                                        <p:strVal val="visible"/>
                                      </p:to>
                                    </p:set>
                                    <p:animEffect transition="in" filter="wipe(down)">
                                      <p:cBhvr>
                                        <p:cTn id="12" dur="500"/>
                                        <p:tgtEl>
                                          <p:spTgt spid="2458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580">
                                            <p:txEl>
                                              <p:pRg st="5" end="5"/>
                                            </p:txEl>
                                          </p:spTgt>
                                        </p:tgtEl>
                                        <p:attrNameLst>
                                          <p:attrName>style.visibility</p:attrName>
                                        </p:attrNameLst>
                                      </p:cBhvr>
                                      <p:to>
                                        <p:strVal val="visible"/>
                                      </p:to>
                                    </p:set>
                                    <p:animEffect transition="in" filter="wipe(down)">
                                      <p:cBhvr>
                                        <p:cTn id="17" dur="500"/>
                                        <p:tgtEl>
                                          <p:spTgt spid="2458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4580">
                                            <p:txEl>
                                              <p:pRg st="7" end="7"/>
                                            </p:txEl>
                                          </p:spTgt>
                                        </p:tgtEl>
                                        <p:attrNameLst>
                                          <p:attrName>style.visibility</p:attrName>
                                        </p:attrNameLst>
                                      </p:cBhvr>
                                      <p:to>
                                        <p:strVal val="visible"/>
                                      </p:to>
                                    </p:set>
                                    <p:animEffect transition="in" filter="wipe(down)">
                                      <p:cBhvr>
                                        <p:cTn id="22" dur="500"/>
                                        <p:tgtEl>
                                          <p:spTgt spid="2458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309372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a:t>结构数组</a:t>
            </a:r>
          </a:p>
        </p:txBody>
      </p:sp>
      <p:sp>
        <p:nvSpPr>
          <p:cNvPr id="28678" name="Rectangle 6"/>
          <p:cNvSpPr/>
          <p:nvPr/>
        </p:nvSpPr>
        <p:spPr bwMode="auto">
          <a:xfrm>
            <a:off x="3325495" y="779213"/>
            <a:ext cx="2222500" cy="1529647"/>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0" tIns="0" rIns="0" bIns="0"/>
          <a:lstStyle/>
          <a:p>
            <a:pPr algn="l"/>
            <a:r>
              <a:rPr lang="en-US" sz="1800" dirty="0" err="1">
                <a:solidFill>
                  <a:schemeClr val="tx1"/>
                </a:solidFill>
                <a:latin typeface="Courier New" panose="02070309020205020404" charset="0"/>
                <a:cs typeface="Courier New" panose="02070309020205020404" charset="0"/>
                <a:sym typeface="Courier New Bold" charset="0"/>
              </a:rPr>
              <a:t>struct</a:t>
            </a:r>
            <a:r>
              <a:rPr lang="en-US" sz="1800" dirty="0">
                <a:solidFill>
                  <a:schemeClr val="tx1"/>
                </a:solidFill>
                <a:latin typeface="Courier New" panose="02070309020205020404" charset="0"/>
                <a:cs typeface="Courier New" panose="02070309020205020404" charset="0"/>
                <a:sym typeface="Courier New Bold" charset="0"/>
              </a:rPr>
              <a:t> S2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double v;</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[2];</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char c;</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a[10];</a:t>
            </a:r>
          </a:p>
        </p:txBody>
      </p:sp>
      <p:sp>
        <p:nvSpPr>
          <p:cNvPr id="28673" name="Freeform 1"/>
          <p:cNvSpPr/>
          <p:nvPr/>
        </p:nvSpPr>
        <p:spPr bwMode="auto">
          <a:xfrm>
            <a:off x="711200" y="2971800"/>
            <a:ext cx="7670800" cy="2032000"/>
          </a:xfrm>
          <a:custGeom>
            <a:avLst/>
            <a:gdLst/>
            <a:ahLst/>
            <a:cxnLst>
              <a:cxn ang="0">
                <a:pos x="7617" y="0"/>
              </a:cxn>
              <a:cxn ang="0">
                <a:pos x="0" y="21465"/>
              </a:cxn>
              <a:cxn ang="0">
                <a:pos x="21600" y="21600"/>
              </a:cxn>
              <a:cxn ang="0">
                <a:pos x="13017" y="0"/>
              </a:cxn>
              <a:cxn ang="0">
                <a:pos x="7617" y="0"/>
              </a:cxn>
              <a:cxn ang="0">
                <a:pos x="7617" y="0"/>
              </a:cxn>
            </a:cxnLst>
            <a:rect l="0" t="0" r="r" b="b"/>
            <a:pathLst>
              <a:path w="21600" h="21600">
                <a:moveTo>
                  <a:pt x="7617" y="0"/>
                </a:moveTo>
                <a:lnTo>
                  <a:pt x="0" y="21465"/>
                </a:lnTo>
                <a:lnTo>
                  <a:pt x="21600" y="21600"/>
                </a:lnTo>
                <a:lnTo>
                  <a:pt x="13017" y="0"/>
                </a:lnTo>
                <a:lnTo>
                  <a:pt x="7617" y="0"/>
                </a:lnTo>
                <a:close/>
                <a:moveTo>
                  <a:pt x="7617" y="0"/>
                </a:moveTo>
              </a:path>
            </a:pathLst>
          </a:custGeom>
          <a:solidFill>
            <a:srgbClr val="E6E6E6"/>
          </a:solidFill>
          <a:ln w="38100" cap="flat">
            <a:noFill/>
            <a:miter lim="800000"/>
            <a:headEnd type="none" w="med" len="med"/>
            <a:tailEnd type="none" w="med" len="med"/>
          </a:ln>
        </p:spPr>
        <p:txBody>
          <a:bodyPr lIns="0" tIns="0" rIns="0" bIns="0"/>
          <a:lstStyle/>
          <a:p>
            <a:endParaRPr lang="en-US"/>
          </a:p>
        </p:txBody>
      </p:sp>
      <p:graphicFrame>
        <p:nvGraphicFramePr>
          <p:cNvPr id="28679" name="Group 7"/>
          <p:cNvGraphicFramePr>
            <a:graphicFrameLocks noGrp="1"/>
          </p:cNvGraphicFramePr>
          <p:nvPr/>
        </p:nvGraphicFramePr>
        <p:xfrm>
          <a:off x="381000" y="4978400"/>
          <a:ext cx="8335963" cy="762000"/>
        </p:xfrm>
        <a:graphic>
          <a:graphicData uri="http://schemas.openxmlformats.org/drawingml/2006/table">
            <a:tbl>
              <a:tblPr/>
              <a:tblGrid>
                <a:gridCol w="320675">
                  <a:extLst>
                    <a:ext uri="{9D8B030D-6E8A-4147-A177-3AD203B41FA5}">
                      <a16:colId xmlns:a16="http://schemas.microsoft.com/office/drawing/2014/main" val="20000"/>
                    </a:ext>
                  </a:extLst>
                </a:gridCol>
                <a:gridCol w="320675">
                  <a:extLst>
                    <a:ext uri="{9D8B030D-6E8A-4147-A177-3AD203B41FA5}">
                      <a16:colId xmlns:a16="http://schemas.microsoft.com/office/drawing/2014/main" val="20001"/>
                    </a:ext>
                  </a:extLst>
                </a:gridCol>
                <a:gridCol w="320675">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639763">
                  <a:extLst>
                    <a:ext uri="{9D8B030D-6E8A-4147-A177-3AD203B41FA5}">
                      <a16:colId xmlns:a16="http://schemas.microsoft.com/office/drawing/2014/main" val="20004"/>
                    </a:ext>
                  </a:extLst>
                </a:gridCol>
                <a:gridCol w="320675">
                  <a:extLst>
                    <a:ext uri="{9D8B030D-6E8A-4147-A177-3AD203B41FA5}">
                      <a16:colId xmlns:a16="http://schemas.microsoft.com/office/drawing/2014/main" val="20005"/>
                    </a:ext>
                  </a:extLst>
                </a:gridCol>
                <a:gridCol w="320675">
                  <a:extLst>
                    <a:ext uri="{9D8B030D-6E8A-4147-A177-3AD203B41FA5}">
                      <a16:colId xmlns:a16="http://schemas.microsoft.com/office/drawing/2014/main" val="20006"/>
                    </a:ext>
                  </a:extLst>
                </a:gridCol>
                <a:gridCol w="320675">
                  <a:extLst>
                    <a:ext uri="{9D8B030D-6E8A-4147-A177-3AD203B41FA5}">
                      <a16:colId xmlns:a16="http://schemas.microsoft.com/office/drawing/2014/main" val="20007"/>
                    </a:ext>
                  </a:extLst>
                </a:gridCol>
                <a:gridCol w="320675">
                  <a:extLst>
                    <a:ext uri="{9D8B030D-6E8A-4147-A177-3AD203B41FA5}">
                      <a16:colId xmlns:a16="http://schemas.microsoft.com/office/drawing/2014/main" val="20008"/>
                    </a:ext>
                  </a:extLst>
                </a:gridCol>
                <a:gridCol w="320675">
                  <a:extLst>
                    <a:ext uri="{9D8B030D-6E8A-4147-A177-3AD203B41FA5}">
                      <a16:colId xmlns:a16="http://schemas.microsoft.com/office/drawing/2014/main" val="20009"/>
                    </a:ext>
                  </a:extLst>
                </a:gridCol>
                <a:gridCol w="320675">
                  <a:extLst>
                    <a:ext uri="{9D8B030D-6E8A-4147-A177-3AD203B41FA5}">
                      <a16:colId xmlns:a16="http://schemas.microsoft.com/office/drawing/2014/main" val="20010"/>
                    </a:ext>
                  </a:extLst>
                </a:gridCol>
                <a:gridCol w="320675">
                  <a:extLst>
                    <a:ext uri="{9D8B030D-6E8A-4147-A177-3AD203B41FA5}">
                      <a16:colId xmlns:a16="http://schemas.microsoft.com/office/drawing/2014/main" val="20011"/>
                    </a:ext>
                  </a:extLst>
                </a:gridCol>
                <a:gridCol w="320675">
                  <a:extLst>
                    <a:ext uri="{9D8B030D-6E8A-4147-A177-3AD203B41FA5}">
                      <a16:colId xmlns:a16="http://schemas.microsoft.com/office/drawing/2014/main" val="20012"/>
                    </a:ext>
                  </a:extLst>
                </a:gridCol>
                <a:gridCol w="320675">
                  <a:extLst>
                    <a:ext uri="{9D8B030D-6E8A-4147-A177-3AD203B41FA5}">
                      <a16:colId xmlns:a16="http://schemas.microsoft.com/office/drawing/2014/main" val="20013"/>
                    </a:ext>
                  </a:extLst>
                </a:gridCol>
                <a:gridCol w="320675">
                  <a:extLst>
                    <a:ext uri="{9D8B030D-6E8A-4147-A177-3AD203B41FA5}">
                      <a16:colId xmlns:a16="http://schemas.microsoft.com/office/drawing/2014/main" val="20014"/>
                    </a:ext>
                  </a:extLst>
                </a:gridCol>
                <a:gridCol w="320675">
                  <a:extLst>
                    <a:ext uri="{9D8B030D-6E8A-4147-A177-3AD203B41FA5}">
                      <a16:colId xmlns:a16="http://schemas.microsoft.com/office/drawing/2014/main" val="20015"/>
                    </a:ext>
                  </a:extLst>
                </a:gridCol>
                <a:gridCol w="320675">
                  <a:extLst>
                    <a:ext uri="{9D8B030D-6E8A-4147-A177-3AD203B41FA5}">
                      <a16:colId xmlns:a16="http://schemas.microsoft.com/office/drawing/2014/main" val="20016"/>
                    </a:ext>
                  </a:extLst>
                </a:gridCol>
                <a:gridCol w="320675">
                  <a:extLst>
                    <a:ext uri="{9D8B030D-6E8A-4147-A177-3AD203B41FA5}">
                      <a16:colId xmlns:a16="http://schemas.microsoft.com/office/drawing/2014/main" val="20017"/>
                    </a:ext>
                  </a:extLst>
                </a:gridCol>
                <a:gridCol w="320675">
                  <a:extLst>
                    <a:ext uri="{9D8B030D-6E8A-4147-A177-3AD203B41FA5}">
                      <a16:colId xmlns:a16="http://schemas.microsoft.com/office/drawing/2014/main" val="20018"/>
                    </a:ext>
                  </a:extLst>
                </a:gridCol>
                <a:gridCol w="320675">
                  <a:extLst>
                    <a:ext uri="{9D8B030D-6E8A-4147-A177-3AD203B41FA5}">
                      <a16:colId xmlns:a16="http://schemas.microsoft.com/office/drawing/2014/main" val="20019"/>
                    </a:ext>
                  </a:extLst>
                </a:gridCol>
                <a:gridCol w="320675">
                  <a:extLst>
                    <a:ext uri="{9D8B030D-6E8A-4147-A177-3AD203B41FA5}">
                      <a16:colId xmlns:a16="http://schemas.microsoft.com/office/drawing/2014/main" val="20020"/>
                    </a:ext>
                  </a:extLst>
                </a:gridCol>
                <a:gridCol w="320675">
                  <a:extLst>
                    <a:ext uri="{9D8B030D-6E8A-4147-A177-3AD203B41FA5}">
                      <a16:colId xmlns:a16="http://schemas.microsoft.com/office/drawing/2014/main" val="20021"/>
                    </a:ext>
                  </a:extLst>
                </a:gridCol>
                <a:gridCol w="320675">
                  <a:extLst>
                    <a:ext uri="{9D8B030D-6E8A-4147-A177-3AD203B41FA5}">
                      <a16:colId xmlns:a16="http://schemas.microsoft.com/office/drawing/2014/main" val="20022"/>
                    </a:ext>
                  </a:extLst>
                </a:gridCol>
                <a:gridCol w="320675">
                  <a:extLst>
                    <a:ext uri="{9D8B030D-6E8A-4147-A177-3AD203B41FA5}">
                      <a16:colId xmlns:a16="http://schemas.microsoft.com/office/drawing/2014/main" val="20023"/>
                    </a:ext>
                  </a:extLst>
                </a:gridCol>
                <a:gridCol w="320675">
                  <a:extLst>
                    <a:ext uri="{9D8B030D-6E8A-4147-A177-3AD203B41FA5}">
                      <a16:colId xmlns:a16="http://schemas.microsoft.com/office/drawing/2014/main" val="20024"/>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a:ln>
                            <a:noFill/>
                          </a:ln>
                          <a:solidFill>
                            <a:schemeClr val="tx1"/>
                          </a:solidFill>
                          <a:effectLst/>
                          <a:latin typeface="Courier New" panose="02070309020205020404" charset="0"/>
                          <a:cs typeface="Courier New" panose="02070309020205020404" charset="0"/>
                          <a:sym typeface="Courier New Bold" charset="0"/>
                        </a:rPr>
                        <a:t>i</a:t>
                      </a: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a:ln>
                            <a:noFill/>
                          </a:ln>
                          <a:solidFill>
                            <a:schemeClr val="tx1"/>
                          </a:solidFill>
                          <a:effectLst/>
                          <a:latin typeface="Courier New" panose="02070309020205020404" charset="0"/>
                          <a:cs typeface="Courier New" panose="02070309020205020404" charset="0"/>
                          <a:sym typeface="Courier New Bold" charset="0"/>
                        </a:rPr>
                        <a:t>i</a:t>
                      </a: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c</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gridSpan="7">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600" b="0" i="0" u="none" strike="noStrike" cap="none" normalizeH="0" baseline="0" dirty="0">
                          <a:ln>
                            <a:noFill/>
                          </a:ln>
                          <a:solidFill>
                            <a:srgbClr val="FFFFFF"/>
                          </a:solidFill>
                          <a:effectLst/>
                          <a:latin typeface="Calibri Bold Italic" charset="0"/>
                          <a:ea typeface="Calibri Bold Italic" charset="0"/>
                          <a:cs typeface="Calibri Bold Italic" charset="0"/>
                          <a:sym typeface="Calibri Bold Italic" charset="0"/>
                        </a:rPr>
                        <a:t>7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a+24</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a+32</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a+40</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a+48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bl>
          </a:graphicData>
        </a:graphic>
      </p:graphicFrame>
      <p:graphicFrame>
        <p:nvGraphicFramePr>
          <p:cNvPr id="28791" name="Group 119"/>
          <p:cNvGraphicFramePr>
            <a:graphicFrameLocks noGrp="1"/>
          </p:cNvGraphicFramePr>
          <p:nvPr/>
        </p:nvGraphicFramePr>
        <p:xfrm>
          <a:off x="1181100" y="2578100"/>
          <a:ext cx="8240168" cy="762000"/>
        </p:xfrm>
        <a:graphic>
          <a:graphicData uri="http://schemas.openxmlformats.org/drawingml/2006/table">
            <a:tbl>
              <a:tblPr/>
              <a:tblGrid>
                <a:gridCol w="320675">
                  <a:extLst>
                    <a:ext uri="{9D8B030D-6E8A-4147-A177-3AD203B41FA5}">
                      <a16:colId xmlns:a16="http://schemas.microsoft.com/office/drawing/2014/main" val="20000"/>
                    </a:ext>
                  </a:extLst>
                </a:gridCol>
                <a:gridCol w="320675">
                  <a:extLst>
                    <a:ext uri="{9D8B030D-6E8A-4147-A177-3AD203B41FA5}">
                      <a16:colId xmlns:a16="http://schemas.microsoft.com/office/drawing/2014/main" val="20001"/>
                    </a:ext>
                  </a:extLst>
                </a:gridCol>
                <a:gridCol w="320675">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639763">
                  <a:extLst>
                    <a:ext uri="{9D8B030D-6E8A-4147-A177-3AD203B41FA5}">
                      <a16:colId xmlns:a16="http://schemas.microsoft.com/office/drawing/2014/main" val="20004"/>
                    </a:ext>
                  </a:extLst>
                </a:gridCol>
                <a:gridCol w="320675">
                  <a:extLst>
                    <a:ext uri="{9D8B030D-6E8A-4147-A177-3AD203B41FA5}">
                      <a16:colId xmlns:a16="http://schemas.microsoft.com/office/drawing/2014/main" val="20005"/>
                    </a:ext>
                  </a:extLst>
                </a:gridCol>
                <a:gridCol w="320675">
                  <a:extLst>
                    <a:ext uri="{9D8B030D-6E8A-4147-A177-3AD203B41FA5}">
                      <a16:colId xmlns:a16="http://schemas.microsoft.com/office/drawing/2014/main" val="20006"/>
                    </a:ext>
                  </a:extLst>
                </a:gridCol>
                <a:gridCol w="639762">
                  <a:extLst>
                    <a:ext uri="{9D8B030D-6E8A-4147-A177-3AD203B41FA5}">
                      <a16:colId xmlns:a16="http://schemas.microsoft.com/office/drawing/2014/main" val="20007"/>
                    </a:ext>
                  </a:extLst>
                </a:gridCol>
                <a:gridCol w="320675">
                  <a:extLst>
                    <a:ext uri="{9D8B030D-6E8A-4147-A177-3AD203B41FA5}">
                      <a16:colId xmlns:a16="http://schemas.microsoft.com/office/drawing/2014/main" val="20008"/>
                    </a:ext>
                  </a:extLst>
                </a:gridCol>
                <a:gridCol w="320675">
                  <a:extLst>
                    <a:ext uri="{9D8B030D-6E8A-4147-A177-3AD203B41FA5}">
                      <a16:colId xmlns:a16="http://schemas.microsoft.com/office/drawing/2014/main" val="20009"/>
                    </a:ext>
                  </a:extLst>
                </a:gridCol>
                <a:gridCol w="320675">
                  <a:extLst>
                    <a:ext uri="{9D8B030D-6E8A-4147-A177-3AD203B41FA5}">
                      <a16:colId xmlns:a16="http://schemas.microsoft.com/office/drawing/2014/main" val="20010"/>
                    </a:ext>
                  </a:extLst>
                </a:gridCol>
                <a:gridCol w="320675">
                  <a:extLst>
                    <a:ext uri="{9D8B030D-6E8A-4147-A177-3AD203B41FA5}">
                      <a16:colId xmlns:a16="http://schemas.microsoft.com/office/drawing/2014/main" val="20011"/>
                    </a:ext>
                  </a:extLst>
                </a:gridCol>
                <a:gridCol w="320675">
                  <a:extLst>
                    <a:ext uri="{9D8B030D-6E8A-4147-A177-3AD203B41FA5}">
                      <a16:colId xmlns:a16="http://schemas.microsoft.com/office/drawing/2014/main" val="20012"/>
                    </a:ext>
                  </a:extLst>
                </a:gridCol>
                <a:gridCol w="320675">
                  <a:extLst>
                    <a:ext uri="{9D8B030D-6E8A-4147-A177-3AD203B41FA5}">
                      <a16:colId xmlns:a16="http://schemas.microsoft.com/office/drawing/2014/main" val="20013"/>
                    </a:ext>
                  </a:extLst>
                </a:gridCol>
                <a:gridCol w="639763">
                  <a:extLst>
                    <a:ext uri="{9D8B030D-6E8A-4147-A177-3AD203B41FA5}">
                      <a16:colId xmlns:a16="http://schemas.microsoft.com/office/drawing/2014/main" val="20014"/>
                    </a:ext>
                  </a:extLst>
                </a:gridCol>
                <a:gridCol w="320675">
                  <a:extLst>
                    <a:ext uri="{9D8B030D-6E8A-4147-A177-3AD203B41FA5}">
                      <a16:colId xmlns:a16="http://schemas.microsoft.com/office/drawing/2014/main" val="20015"/>
                    </a:ext>
                  </a:extLst>
                </a:gridCol>
                <a:gridCol w="228055">
                  <a:extLst>
                    <a:ext uri="{9D8B030D-6E8A-4147-A177-3AD203B41FA5}">
                      <a16:colId xmlns:a16="http://schemas.microsoft.com/office/drawing/2014/main" val="20016"/>
                    </a:ext>
                  </a:extLst>
                </a:gridCol>
                <a:gridCol w="320675">
                  <a:extLst>
                    <a:ext uri="{9D8B030D-6E8A-4147-A177-3AD203B41FA5}">
                      <a16:colId xmlns:a16="http://schemas.microsoft.com/office/drawing/2014/main" val="20017"/>
                    </a:ext>
                  </a:extLst>
                </a:gridCol>
                <a:gridCol w="320675">
                  <a:extLst>
                    <a:ext uri="{9D8B030D-6E8A-4147-A177-3AD203B41FA5}">
                      <a16:colId xmlns:a16="http://schemas.microsoft.com/office/drawing/2014/main" val="20018"/>
                    </a:ext>
                  </a:extLst>
                </a:gridCol>
                <a:gridCol w="320675">
                  <a:extLst>
                    <a:ext uri="{9D8B030D-6E8A-4147-A177-3AD203B41FA5}">
                      <a16:colId xmlns:a16="http://schemas.microsoft.com/office/drawing/2014/main" val="20019"/>
                    </a:ext>
                  </a:extLst>
                </a:gridCol>
                <a:gridCol w="320675">
                  <a:extLst>
                    <a:ext uri="{9D8B030D-6E8A-4147-A177-3AD203B41FA5}">
                      <a16:colId xmlns:a16="http://schemas.microsoft.com/office/drawing/2014/main" val="20020"/>
                    </a:ext>
                  </a:extLst>
                </a:gridCol>
                <a:gridCol w="320675">
                  <a:extLst>
                    <a:ext uri="{9D8B030D-6E8A-4147-A177-3AD203B41FA5}">
                      <a16:colId xmlns:a16="http://schemas.microsoft.com/office/drawing/2014/main" val="20021"/>
                    </a:ext>
                  </a:extLst>
                </a:gridCol>
                <a:gridCol w="320675">
                  <a:extLst>
                    <a:ext uri="{9D8B030D-6E8A-4147-A177-3AD203B41FA5}">
                      <a16:colId xmlns:a16="http://schemas.microsoft.com/office/drawing/2014/main" val="20022"/>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gridSpan="5">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a[2]</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6">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dirty="0">
                          <a:ln>
                            <a:noFill/>
                          </a:ln>
                          <a:solidFill>
                            <a:schemeClr val="tx1"/>
                          </a:solidFill>
                          <a:effectLst/>
                          <a:latin typeface="Courier New Bold" charset="0"/>
                          <a:cs typeface="Courier New Bold" charset="0"/>
                          <a:sym typeface="Courier New Bold" charset="0"/>
                        </a:rPr>
                        <a:t>• • •</a:t>
                      </a: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pitchFamily="49" charset="0"/>
                          <a:cs typeface="Courier New Bold" charset="0"/>
                          <a:sym typeface="Courier New Bold" charset="0"/>
                        </a:rPr>
                        <a:t>a+0</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pitchFamily="49" charset="0"/>
                          <a:cs typeface="Courier New Bold" charset="0"/>
                          <a:sym typeface="Courier New Bold" charset="0"/>
                        </a:rPr>
                        <a:t>a+24</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pitchFamily="49" charset="0"/>
                          <a:cs typeface="Courier New Bold" charset="0"/>
                          <a:sym typeface="Courier New Bold" charset="0"/>
                        </a:rPr>
                        <a:t>a+48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pitchFamily="49" charset="0"/>
                          <a:cs typeface="Courier New Bold" charset="0"/>
                          <a:sym typeface="Courier New Bold" charset="0"/>
                        </a:rPr>
                        <a:t>a+72</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309372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a:t>访问数组元素</a:t>
            </a:r>
          </a:p>
        </p:txBody>
      </p:sp>
      <p:sp>
        <p:nvSpPr>
          <p:cNvPr id="29701" name="Rectangle 5"/>
          <p:cNvSpPr>
            <a:spLocks noGrp="1" noChangeArrowheads="1"/>
          </p:cNvSpPr>
          <p:nvPr/>
        </p:nvSpPr>
        <p:spPr>
          <a:xfrm>
            <a:off x="381000" y="1209675"/>
            <a:ext cx="8382000" cy="20701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a:latin typeface="微软雅黑" panose="020B0503020204020204" charset="-122"/>
                <a:ea typeface="微软雅黑" panose="020B0503020204020204" charset="-122"/>
              </a:rPr>
              <a:t>计算数组偏移 12*</a:t>
            </a:r>
            <a:r>
              <a:rPr lang="en-US" dirty="0" err="1">
                <a:latin typeface="微软雅黑" panose="020B0503020204020204" charset="-122"/>
                <a:ea typeface="微软雅黑" panose="020B0503020204020204" charset="-122"/>
              </a:rPr>
              <a:t>idx</a:t>
            </a:r>
            <a:endParaRPr lang="en-US" dirty="0">
              <a:latin typeface="微软雅黑" panose="020B0503020204020204" charset="-122"/>
              <a:ea typeface="微软雅黑" panose="020B0503020204020204" charset="-122"/>
            </a:endParaRPr>
          </a:p>
          <a:p>
            <a:pPr marL="552450" lvl="1">
              <a:buClr>
                <a:srgbClr val="0D0D0D"/>
              </a:buClr>
            </a:pPr>
            <a:r>
              <a:rPr lang="en-US" dirty="0" err="1">
                <a:latin typeface="微软雅黑" panose="020B0503020204020204" charset="-122"/>
                <a:ea typeface="微软雅黑" panose="020B0503020204020204" charset="-122"/>
                <a:cs typeface="Courier New Bold" charset="0"/>
                <a:sym typeface="Courier New Bold" charset="0"/>
              </a:rPr>
              <a:t>sizeof</a:t>
            </a:r>
            <a:r>
              <a:rPr lang="en-US" dirty="0">
                <a:latin typeface="微软雅黑" panose="020B0503020204020204" charset="-122"/>
                <a:ea typeface="微软雅黑" panose="020B0503020204020204" charset="-122"/>
                <a:cs typeface="Courier New Bold" charset="0"/>
                <a:sym typeface="Courier New Bold" charset="0"/>
              </a:rPr>
              <a:t>(S3)</a:t>
            </a:r>
            <a:r>
              <a:rPr lang="en-US" dirty="0">
                <a:latin typeface="微软雅黑" panose="020B0503020204020204" charset="-122"/>
                <a:ea typeface="微软雅黑" panose="020B0503020204020204" charset="-122"/>
              </a:rPr>
              <a:t>, 包括 </a:t>
            </a:r>
            <a:r>
              <a:rPr lang="zh-CN" altLang="en-US" dirty="0">
                <a:latin typeface="微软雅黑" panose="020B0503020204020204" charset="-122"/>
                <a:ea typeface="微软雅黑" panose="020B0503020204020204" charset="-122"/>
              </a:rPr>
              <a:t>对齐间隔</a:t>
            </a:r>
          </a:p>
          <a:p>
            <a:pPr>
              <a:buClr>
                <a:srgbClr val="0D0D0D"/>
              </a:buClr>
            </a:pPr>
            <a:r>
              <a:rPr lang="en-US" dirty="0">
                <a:latin typeface="微软雅黑" panose="020B0503020204020204" charset="-122"/>
                <a:ea typeface="微软雅黑" panose="020B0503020204020204" charset="-122"/>
              </a:rPr>
              <a:t>元素j在结构内的偏移量为8</a:t>
            </a:r>
          </a:p>
          <a:p>
            <a:pPr>
              <a:buClr>
                <a:srgbClr val="0D0D0D"/>
              </a:buClr>
            </a:pPr>
            <a:r>
              <a:rPr lang="en-US" dirty="0">
                <a:latin typeface="微软雅黑" panose="020B0503020204020204" charset="-122"/>
                <a:ea typeface="微软雅黑" panose="020B0503020204020204" charset="-122"/>
              </a:rPr>
              <a:t>汇编程序给出偏移量a</a:t>
            </a:r>
            <a:r>
              <a:rPr lang="en-US" dirty="0">
                <a:latin typeface="微软雅黑" panose="020B0503020204020204" charset="-122"/>
                <a:ea typeface="微软雅黑" panose="020B0503020204020204" charset="-122"/>
                <a:cs typeface="Courier New Bold" charset="0"/>
                <a:sym typeface="Courier New Bold" charset="0"/>
              </a:rPr>
              <a:t>+8</a:t>
            </a:r>
            <a:endParaRPr lang="en-US" dirty="0">
              <a:latin typeface="微软雅黑" panose="020B0503020204020204" charset="-122"/>
              <a:ea typeface="微软雅黑" panose="020B0503020204020204" charset="-122"/>
            </a:endParaRPr>
          </a:p>
          <a:p>
            <a:pPr marL="552450" lvl="1">
              <a:buClr>
                <a:srgbClr val="0D0D0D"/>
              </a:buClr>
            </a:pPr>
            <a:r>
              <a:rPr lang="zh-CN" altLang="en-US" dirty="0">
                <a:latin typeface="微软雅黑" panose="020B0503020204020204" charset="-122"/>
                <a:ea typeface="微软雅黑" panose="020B0503020204020204" charset="-122"/>
              </a:rPr>
              <a:t>链接时解决</a:t>
            </a:r>
          </a:p>
        </p:txBody>
      </p:sp>
      <p:sp>
        <p:nvSpPr>
          <p:cNvPr id="29702" name="Rectangle 6"/>
          <p:cNvSpPr/>
          <p:nvPr/>
        </p:nvSpPr>
        <p:spPr bwMode="auto">
          <a:xfrm>
            <a:off x="6396038" y="609600"/>
            <a:ext cx="2222500" cy="1524000"/>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a:solidFill>
                  <a:schemeClr val="tx1"/>
                </a:solidFill>
                <a:latin typeface="Courier New" panose="02070309020205020404" charset="0"/>
                <a:cs typeface="Courier New" panose="02070309020205020404" charset="0"/>
                <a:sym typeface="Courier New Bold" charset="0"/>
              </a:rPr>
              <a:t>struct S3 {</a:t>
            </a:r>
            <a:endParaRPr lang="en-US" sz="18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short i;</a:t>
            </a:r>
            <a:endParaRPr lang="en-US" sz="18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float v;</a:t>
            </a:r>
            <a:endParaRPr lang="en-US" sz="18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short j;</a:t>
            </a:r>
            <a:endParaRPr lang="en-US" sz="18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a[10];</a:t>
            </a:r>
          </a:p>
        </p:txBody>
      </p:sp>
      <p:sp>
        <p:nvSpPr>
          <p:cNvPr id="29697" name="Freeform 1"/>
          <p:cNvSpPr/>
          <p:nvPr/>
        </p:nvSpPr>
        <p:spPr bwMode="auto">
          <a:xfrm>
            <a:off x="3111500" y="3860800"/>
            <a:ext cx="4445000" cy="812800"/>
          </a:xfrm>
          <a:custGeom>
            <a:avLst/>
            <a:gdLst/>
            <a:ahLst/>
            <a:cxnLst>
              <a:cxn ang="0">
                <a:pos x="6171" y="338"/>
              </a:cxn>
              <a:cxn ang="0">
                <a:pos x="0" y="21600"/>
              </a:cxn>
              <a:cxn ang="0">
                <a:pos x="21600" y="21600"/>
              </a:cxn>
              <a:cxn ang="0">
                <a:pos x="15552" y="0"/>
              </a:cxn>
              <a:cxn ang="0">
                <a:pos x="6171" y="338"/>
              </a:cxn>
              <a:cxn ang="0">
                <a:pos x="6171" y="338"/>
              </a:cxn>
            </a:cxnLst>
            <a:rect l="0" t="0" r="r" b="b"/>
            <a:pathLst>
              <a:path w="21600" h="21600">
                <a:moveTo>
                  <a:pt x="6171" y="338"/>
                </a:moveTo>
                <a:lnTo>
                  <a:pt x="0" y="21600"/>
                </a:lnTo>
                <a:lnTo>
                  <a:pt x="21600" y="21600"/>
                </a:lnTo>
                <a:lnTo>
                  <a:pt x="15552" y="0"/>
                </a:lnTo>
                <a:lnTo>
                  <a:pt x="6171" y="338"/>
                </a:lnTo>
                <a:close/>
                <a:moveTo>
                  <a:pt x="6171" y="338"/>
                </a:moveTo>
              </a:path>
            </a:pathLst>
          </a:custGeom>
          <a:solidFill>
            <a:srgbClr val="E6E6E6"/>
          </a:solidFill>
          <a:ln w="38100" cap="flat">
            <a:noFill/>
            <a:miter lim="800000"/>
            <a:headEnd type="none" w="med" len="med"/>
            <a:tailEnd type="none" w="med" len="med"/>
          </a:ln>
        </p:spPr>
        <p:txBody>
          <a:bodyPr lIns="0" tIns="0" rIns="0" bIns="0"/>
          <a:lstStyle/>
          <a:p>
            <a:endParaRPr lang="en-US"/>
          </a:p>
        </p:txBody>
      </p:sp>
      <p:sp>
        <p:nvSpPr>
          <p:cNvPr id="29703" name="Rectangle 7"/>
          <p:cNvSpPr/>
          <p:nvPr/>
        </p:nvSpPr>
        <p:spPr bwMode="auto">
          <a:xfrm>
            <a:off x="457200" y="5410200"/>
            <a:ext cx="3289300" cy="1117600"/>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a:solidFill>
                  <a:schemeClr val="tx1"/>
                </a:solidFill>
                <a:latin typeface="Courier New" panose="02070309020205020404" charset="0"/>
                <a:cs typeface="Courier New" panose="02070309020205020404" charset="0"/>
                <a:sym typeface="Courier New Bold" charset="0"/>
              </a:rPr>
              <a:t>short get_j(int idx)</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return a[idx].j;</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a:t>
            </a:r>
          </a:p>
        </p:txBody>
      </p:sp>
      <p:sp>
        <p:nvSpPr>
          <p:cNvPr id="29704" name="Rectangle 8"/>
          <p:cNvSpPr/>
          <p:nvPr/>
        </p:nvSpPr>
        <p:spPr bwMode="auto">
          <a:xfrm>
            <a:off x="3886200" y="5537200"/>
            <a:ext cx="4660900" cy="863600"/>
          </a:xfrm>
          <a:prstGeom prst="rect">
            <a:avLst/>
          </a:prstGeom>
          <a:solidFill>
            <a:srgbClr val="9CE0F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114300" algn="l"/>
                <a:tab pos="114300" algn="l"/>
                <a:tab pos="114300" algn="l"/>
              </a:tabLst>
            </a:pPr>
            <a:r>
              <a:rPr lang="en-US" sz="1800" dirty="0">
                <a:solidFill>
                  <a:schemeClr val="tx1"/>
                </a:solidFill>
                <a:latin typeface="Courier New" panose="02070309020205020404" charset="0"/>
                <a:ea typeface="Monaco" charset="0"/>
                <a:cs typeface="Courier New" panose="02070309020205020404" charset="0"/>
                <a:sym typeface="Courier New Bold" charset="0"/>
              </a:rPr>
              <a:t>	# %</a:t>
            </a:r>
            <a:r>
              <a:rPr lang="en-US" sz="1800" dirty="0" err="1">
                <a:solidFill>
                  <a:schemeClr val="tx1"/>
                </a:solidFill>
                <a:latin typeface="Courier New" panose="02070309020205020404" charset="0"/>
                <a:ea typeface="Monaco" charset="0"/>
                <a:cs typeface="Courier New" panose="02070309020205020404" charset="0"/>
                <a:sym typeface="Courier New Bold" charset="0"/>
              </a:rPr>
              <a:t>rdi</a:t>
            </a:r>
            <a:r>
              <a:rPr lang="en-US" sz="1800" dirty="0">
                <a:solidFill>
                  <a:schemeClr val="tx1"/>
                </a:solidFill>
                <a:latin typeface="Courier New" panose="02070309020205020404" charset="0"/>
                <a:ea typeface="Monaco" charset="0"/>
                <a:cs typeface="Courier New" panose="02070309020205020404" charset="0"/>
                <a:sym typeface="Courier New Bold" charset="0"/>
              </a:rPr>
              <a:t> = </a:t>
            </a:r>
            <a:r>
              <a:rPr lang="en-US" sz="1800" dirty="0" err="1">
                <a:solidFill>
                  <a:schemeClr val="tx1"/>
                </a:solidFill>
                <a:latin typeface="Courier New" panose="02070309020205020404" charset="0"/>
                <a:ea typeface="Monaco" charset="0"/>
                <a:cs typeface="Courier New" panose="02070309020205020404" charset="0"/>
                <a:sym typeface="Courier New Bold" charset="0"/>
              </a:rPr>
              <a:t>idx</a:t>
            </a:r>
            <a:endParaRPr lang="en-US"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tabLst>
                <a:tab pos="114300" algn="l"/>
                <a:tab pos="114300" algn="l"/>
                <a:tab pos="114300" algn="l"/>
              </a:tabLst>
            </a:pPr>
            <a:r>
              <a:rPr lang="en-US" sz="1800" dirty="0">
                <a:solidFill>
                  <a:schemeClr val="tx1"/>
                </a:solidFill>
                <a:latin typeface="Courier New" panose="02070309020205020404" charset="0"/>
                <a:ea typeface="Monaco" charset="0"/>
                <a:cs typeface="Courier New" panose="02070309020205020404" charset="0"/>
                <a:sym typeface="Courier New Bold" charset="0"/>
              </a:rPr>
              <a:t>	</a:t>
            </a:r>
            <a:r>
              <a:rPr lang="en-US" sz="1800" dirty="0" err="1">
                <a:solidFill>
                  <a:schemeClr val="tx1"/>
                </a:solidFill>
                <a:latin typeface="Courier New" panose="02070309020205020404" charset="0"/>
                <a:ea typeface="Monaco" charset="0"/>
                <a:cs typeface="Courier New" panose="02070309020205020404" charset="0"/>
                <a:sym typeface="Courier New Bold" charset="0"/>
              </a:rPr>
              <a:t>leaq</a:t>
            </a:r>
            <a:r>
              <a:rPr lang="en-US" sz="1800" dirty="0">
                <a:solidFill>
                  <a:schemeClr val="tx1"/>
                </a:solidFill>
                <a:latin typeface="Courier New" panose="02070309020205020404" charset="0"/>
                <a:ea typeface="Monaco" charset="0"/>
                <a:cs typeface="Courier New" panose="02070309020205020404" charset="0"/>
                <a:sym typeface="Courier New Bold" charset="0"/>
              </a:rPr>
              <a:t> (%rdi,%rdi,2),%</a:t>
            </a:r>
            <a:r>
              <a:rPr lang="en-US" sz="1800" dirty="0" err="1">
                <a:solidFill>
                  <a:schemeClr val="tx1"/>
                </a:solidFill>
                <a:latin typeface="Courier New" panose="02070309020205020404" charset="0"/>
                <a:ea typeface="Monaco" charset="0"/>
                <a:cs typeface="Courier New" panose="02070309020205020404" charset="0"/>
                <a:sym typeface="Courier New Bold" charset="0"/>
              </a:rPr>
              <a:t>rax</a:t>
            </a:r>
            <a:r>
              <a:rPr lang="en-US" sz="1800" dirty="0">
                <a:solidFill>
                  <a:schemeClr val="tx1"/>
                </a:solidFill>
                <a:latin typeface="Courier New" panose="02070309020205020404" charset="0"/>
                <a:ea typeface="Monaco" charset="0"/>
                <a:cs typeface="Courier New" panose="02070309020205020404" charset="0"/>
                <a:sym typeface="Courier New Bold" charset="0"/>
              </a:rPr>
              <a:t> # 3*</a:t>
            </a:r>
            <a:r>
              <a:rPr lang="en-US" sz="1800" dirty="0" err="1">
                <a:solidFill>
                  <a:schemeClr val="tx1"/>
                </a:solidFill>
                <a:latin typeface="Courier New" panose="02070309020205020404" charset="0"/>
                <a:ea typeface="Monaco" charset="0"/>
                <a:cs typeface="Courier New" panose="02070309020205020404" charset="0"/>
                <a:sym typeface="Courier New Bold" charset="0"/>
              </a:rPr>
              <a:t>idx</a:t>
            </a:r>
            <a:endParaRPr lang="en-US"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tabLst>
                <a:tab pos="114300" algn="l"/>
                <a:tab pos="114300" algn="l"/>
                <a:tab pos="114300" algn="l"/>
              </a:tabLst>
            </a:pPr>
            <a:r>
              <a:rPr lang="en-US" sz="1800" dirty="0">
                <a:solidFill>
                  <a:schemeClr val="tx1"/>
                </a:solidFill>
                <a:latin typeface="Courier New" panose="02070309020205020404" charset="0"/>
                <a:ea typeface="Monaco" charset="0"/>
                <a:cs typeface="Courier New" panose="02070309020205020404" charset="0"/>
                <a:sym typeface="Courier New Bold" charset="0"/>
              </a:rPr>
              <a:t>	</a:t>
            </a:r>
            <a:r>
              <a:rPr lang="en-US" sz="1800" dirty="0" err="1">
                <a:solidFill>
                  <a:schemeClr val="tx1"/>
                </a:solidFill>
                <a:latin typeface="Courier New" panose="02070309020205020404" charset="0"/>
                <a:ea typeface="Monaco" charset="0"/>
                <a:cs typeface="Courier New" panose="02070309020205020404" charset="0"/>
                <a:sym typeface="Courier New Bold" charset="0"/>
              </a:rPr>
              <a:t>movzwl</a:t>
            </a:r>
            <a:r>
              <a:rPr lang="en-US" sz="1800" dirty="0">
                <a:solidFill>
                  <a:schemeClr val="tx1"/>
                </a:solidFill>
                <a:latin typeface="Courier New" panose="02070309020205020404" charset="0"/>
                <a:ea typeface="Monaco" charset="0"/>
                <a:cs typeface="Courier New" panose="02070309020205020404" charset="0"/>
                <a:sym typeface="Courier New Bold" charset="0"/>
              </a:rPr>
              <a:t> a+8(,%rax,4),%</a:t>
            </a:r>
            <a:r>
              <a:rPr lang="en-US" sz="1800" dirty="0" err="1">
                <a:solidFill>
                  <a:schemeClr val="tx1"/>
                </a:solidFill>
                <a:latin typeface="Courier New" panose="02070309020205020404" charset="0"/>
                <a:ea typeface="Monaco" charset="0"/>
                <a:cs typeface="Courier New" panose="02070309020205020404" charset="0"/>
                <a:sym typeface="Courier New Bold" charset="0"/>
              </a:rPr>
              <a:t>eax</a:t>
            </a:r>
            <a:endParaRPr lang="en-US" sz="1800" dirty="0">
              <a:solidFill>
                <a:schemeClr val="tx1"/>
              </a:solidFill>
              <a:latin typeface="Courier New" panose="02070309020205020404" charset="0"/>
              <a:ea typeface="Monaco" charset="0"/>
              <a:cs typeface="Courier New" panose="02070309020205020404" charset="0"/>
              <a:sym typeface="Courier New Bold" charset="0"/>
            </a:endParaRPr>
          </a:p>
        </p:txBody>
      </p:sp>
      <p:graphicFrame>
        <p:nvGraphicFramePr>
          <p:cNvPr id="29705" name="Group 9"/>
          <p:cNvGraphicFramePr>
            <a:graphicFrameLocks noGrp="1"/>
          </p:cNvGraphicFramePr>
          <p:nvPr/>
        </p:nvGraphicFramePr>
        <p:xfrm>
          <a:off x="241300" y="3479800"/>
          <a:ext cx="8329613" cy="762000"/>
        </p:xfrm>
        <a:graphic>
          <a:graphicData uri="http://schemas.openxmlformats.org/drawingml/2006/table">
            <a:tbl>
              <a:tblPr/>
              <a:tblGrid>
                <a:gridCol w="320675">
                  <a:extLst>
                    <a:ext uri="{9D8B030D-6E8A-4147-A177-3AD203B41FA5}">
                      <a16:colId xmlns:a16="http://schemas.microsoft.com/office/drawing/2014/main" val="20000"/>
                    </a:ext>
                  </a:extLst>
                </a:gridCol>
                <a:gridCol w="320675">
                  <a:extLst>
                    <a:ext uri="{9D8B030D-6E8A-4147-A177-3AD203B41FA5}">
                      <a16:colId xmlns:a16="http://schemas.microsoft.com/office/drawing/2014/main" val="20001"/>
                    </a:ext>
                  </a:extLst>
                </a:gridCol>
                <a:gridCol w="320675">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639763">
                  <a:extLst>
                    <a:ext uri="{9D8B030D-6E8A-4147-A177-3AD203B41FA5}">
                      <a16:colId xmlns:a16="http://schemas.microsoft.com/office/drawing/2014/main" val="20004"/>
                    </a:ext>
                  </a:extLst>
                </a:gridCol>
                <a:gridCol w="320675">
                  <a:extLst>
                    <a:ext uri="{9D8B030D-6E8A-4147-A177-3AD203B41FA5}">
                      <a16:colId xmlns:a16="http://schemas.microsoft.com/office/drawing/2014/main" val="20005"/>
                    </a:ext>
                  </a:extLst>
                </a:gridCol>
                <a:gridCol w="320675">
                  <a:extLst>
                    <a:ext uri="{9D8B030D-6E8A-4147-A177-3AD203B41FA5}">
                      <a16:colId xmlns:a16="http://schemas.microsoft.com/office/drawing/2014/main" val="20006"/>
                    </a:ext>
                  </a:extLst>
                </a:gridCol>
                <a:gridCol w="639762">
                  <a:extLst>
                    <a:ext uri="{9D8B030D-6E8A-4147-A177-3AD203B41FA5}">
                      <a16:colId xmlns:a16="http://schemas.microsoft.com/office/drawing/2014/main" val="20007"/>
                    </a:ext>
                  </a:extLst>
                </a:gridCol>
                <a:gridCol w="320675">
                  <a:extLst>
                    <a:ext uri="{9D8B030D-6E8A-4147-A177-3AD203B41FA5}">
                      <a16:colId xmlns:a16="http://schemas.microsoft.com/office/drawing/2014/main" val="20008"/>
                    </a:ext>
                  </a:extLst>
                </a:gridCol>
                <a:gridCol w="639763">
                  <a:extLst>
                    <a:ext uri="{9D8B030D-6E8A-4147-A177-3AD203B41FA5}">
                      <a16:colId xmlns:a16="http://schemas.microsoft.com/office/drawing/2014/main" val="20009"/>
                    </a:ext>
                  </a:extLst>
                </a:gridCol>
                <a:gridCol w="639762">
                  <a:extLst>
                    <a:ext uri="{9D8B030D-6E8A-4147-A177-3AD203B41FA5}">
                      <a16:colId xmlns:a16="http://schemas.microsoft.com/office/drawing/2014/main" val="20010"/>
                    </a:ext>
                  </a:extLst>
                </a:gridCol>
                <a:gridCol w="320675">
                  <a:extLst>
                    <a:ext uri="{9D8B030D-6E8A-4147-A177-3AD203B41FA5}">
                      <a16:colId xmlns:a16="http://schemas.microsoft.com/office/drawing/2014/main" val="20011"/>
                    </a:ext>
                  </a:extLst>
                </a:gridCol>
                <a:gridCol w="640080">
                  <a:extLst>
                    <a:ext uri="{9D8B030D-6E8A-4147-A177-3AD203B41FA5}">
                      <a16:colId xmlns:a16="http://schemas.microsoft.com/office/drawing/2014/main" val="20012"/>
                    </a:ext>
                  </a:extLst>
                </a:gridCol>
                <a:gridCol w="320358">
                  <a:extLst>
                    <a:ext uri="{9D8B030D-6E8A-4147-A177-3AD203B41FA5}">
                      <a16:colId xmlns:a16="http://schemas.microsoft.com/office/drawing/2014/main" val="20013"/>
                    </a:ext>
                  </a:extLst>
                </a:gridCol>
                <a:gridCol w="320675">
                  <a:extLst>
                    <a:ext uri="{9D8B030D-6E8A-4147-A177-3AD203B41FA5}">
                      <a16:colId xmlns:a16="http://schemas.microsoft.com/office/drawing/2014/main" val="20014"/>
                    </a:ext>
                  </a:extLst>
                </a:gridCol>
                <a:gridCol w="320675">
                  <a:extLst>
                    <a:ext uri="{9D8B030D-6E8A-4147-A177-3AD203B41FA5}">
                      <a16:colId xmlns:a16="http://schemas.microsoft.com/office/drawing/2014/main" val="20015"/>
                    </a:ext>
                  </a:extLst>
                </a:gridCol>
                <a:gridCol w="320675">
                  <a:extLst>
                    <a:ext uri="{9D8B030D-6E8A-4147-A177-3AD203B41FA5}">
                      <a16:colId xmlns:a16="http://schemas.microsoft.com/office/drawing/2014/main" val="20016"/>
                    </a:ext>
                  </a:extLst>
                </a:gridCol>
                <a:gridCol w="320675">
                  <a:extLst>
                    <a:ext uri="{9D8B030D-6E8A-4147-A177-3AD203B41FA5}">
                      <a16:colId xmlns:a16="http://schemas.microsoft.com/office/drawing/2014/main" val="20017"/>
                    </a:ext>
                  </a:extLst>
                </a:gridCol>
                <a:gridCol w="320675">
                  <a:extLst>
                    <a:ext uri="{9D8B030D-6E8A-4147-A177-3AD203B41FA5}">
                      <a16:colId xmlns:a16="http://schemas.microsoft.com/office/drawing/2014/main" val="20018"/>
                    </a:ext>
                  </a:extLst>
                </a:gridCol>
                <a:gridCol w="320675">
                  <a:extLst>
                    <a:ext uri="{9D8B030D-6E8A-4147-A177-3AD203B41FA5}">
                      <a16:colId xmlns:a16="http://schemas.microsoft.com/office/drawing/2014/main" val="20019"/>
                    </a:ext>
                  </a:extLst>
                </a:gridCol>
                <a:gridCol w="320675">
                  <a:extLst>
                    <a:ext uri="{9D8B030D-6E8A-4147-A177-3AD203B41FA5}">
                      <a16:colId xmlns:a16="http://schemas.microsoft.com/office/drawing/2014/main" val="20020"/>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ourier New Bold" charset="0"/>
                          <a:cs typeface="Courier New Bold" charset="0"/>
                          <a:sym typeface="Courier New Bold" charset="0"/>
                        </a:rPr>
                        <a:t> </a:t>
                      </a: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dirty="0">
                          <a:ln>
                            <a:noFill/>
                          </a:ln>
                          <a:solidFill>
                            <a:schemeClr val="tx1"/>
                          </a:solidFill>
                          <a:effectLst/>
                          <a:latin typeface="Courier New Bold" charset="0"/>
                          <a:cs typeface="Courier New Bold" charset="0"/>
                          <a:sym typeface="Courier New Bold" charset="0"/>
                        </a:rPr>
                        <a:t>• • •</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ourier New Bold" charset="0"/>
                          <a:cs typeface="Courier New Bold" charset="0"/>
                          <a:sym typeface="Courier New Bold" charset="0"/>
                        </a:rPr>
                        <a:t> </a:t>
                      </a: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a:t>
                      </a:r>
                      <a:r>
                        <a:rPr kumimoji="0" lang="en-US" sz="1800" b="1" i="0" u="none" strike="noStrike" cap="none" normalizeH="0" baseline="0" dirty="0" err="1">
                          <a:ln>
                            <a:noFill/>
                          </a:ln>
                          <a:solidFill>
                            <a:schemeClr val="tx1"/>
                          </a:solidFill>
                          <a:effectLst/>
                          <a:latin typeface="Courier New" panose="02070309020205020404" charset="0"/>
                          <a:cs typeface="Courier New" panose="02070309020205020404" charset="0"/>
                          <a:sym typeface="Courier New Bold" charset="0"/>
                        </a:rPr>
                        <a:t>idx</a:t>
                      </a: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a:ln>
                            <a:noFill/>
                          </a:ln>
                          <a:solidFill>
                            <a:schemeClr val="tx1"/>
                          </a:solidFill>
                          <a:effectLst/>
                          <a:latin typeface="Courier New Bold" charset="0"/>
                          <a:cs typeface="Courier New Bold" charset="0"/>
                          <a:sym typeface="Courier New Bold" charset="0"/>
                        </a:rPr>
                        <a:t> • •</a:t>
                      </a:r>
                    </a:p>
                  </a:txBody>
                  <a:tcPr marL="0" marR="0" marT="0" marB="0" anchor="ctr" horzOverflow="overflow">
                    <a:lnL w="25400" cap="flat" cmpd="sng" algn="ctr">
                      <a:solidFill>
                        <a:srgbClr val="000000"/>
                      </a:solidFill>
                      <a:prstDash val="solid"/>
                      <a:round/>
                      <a:headEnd type="none" w="med" len="med"/>
                      <a:tailEnd type="none" w="med" len="med"/>
                    </a:lnL>
                    <a:lnR cap="flat">
                      <a:noFill/>
                    </a:lnR>
                    <a:lnT w="25400" cap="flat" cmpd="sng" algn="ctr">
                      <a:solidFill>
                        <a:srgbClr val="000000"/>
                      </a:solidFill>
                      <a:prstDash val="sysDot"/>
                      <a:round/>
                      <a:headEnd type="none" w="med" len="med"/>
                      <a:tailEnd type="none" w="med" len="med"/>
                    </a:lnT>
                    <a:lnB w="25400" cap="flat" cmpd="sng" algn="ctr">
                      <a:solidFill>
                        <a:srgbClr val="000000"/>
                      </a:solidFill>
                      <a:prstDash val="sysDot"/>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gridSpan="3">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dirty="0">
                          <a:ln>
                            <a:noFill/>
                          </a:ln>
                          <a:solidFill>
                            <a:schemeClr val="tx1"/>
                          </a:solidFill>
                          <a:effectLst/>
                          <a:latin typeface="Courier New Bold" charset="0"/>
                          <a:cs typeface="Courier New Bold" charset="0"/>
                          <a:sym typeface="Courier New Bold" charset="0"/>
                        </a:rPr>
                        <a:t> •</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a+0</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a+12</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a+12*</a:t>
                      </a:r>
                      <a:r>
                        <a:rPr kumimoji="0" lang="en-US" sz="1800" b="1" i="0" u="none" strike="noStrike" cap="none" normalizeH="0" baseline="0" dirty="0" err="1">
                          <a:ln>
                            <a:noFill/>
                          </a:ln>
                          <a:solidFill>
                            <a:schemeClr val="tx1"/>
                          </a:solidFill>
                          <a:effectLst/>
                          <a:latin typeface="Courier New" panose="02070309020205020404" charset="0"/>
                          <a:cs typeface="Courier New" panose="02070309020205020404" charset="0"/>
                          <a:sym typeface="Courier New Bold" charset="0"/>
                        </a:rPr>
                        <a:t>idx</a:t>
                      </a:r>
                      <a:endPar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ysDot"/>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ysDot"/>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bl>
          </a:graphicData>
        </a:graphic>
      </p:graphicFrame>
      <p:graphicFrame>
        <p:nvGraphicFramePr>
          <p:cNvPr id="29798" name="Group 102"/>
          <p:cNvGraphicFramePr>
            <a:graphicFrameLocks noGrp="1"/>
          </p:cNvGraphicFramePr>
          <p:nvPr/>
        </p:nvGraphicFramePr>
        <p:xfrm>
          <a:off x="1370013" y="4648200"/>
          <a:ext cx="6429375" cy="596900"/>
        </p:xfrm>
        <a:graphic>
          <a:graphicData uri="http://schemas.openxmlformats.org/drawingml/2006/table">
            <a:tbl>
              <a:tblPr/>
              <a:tblGrid>
                <a:gridCol w="247650">
                  <a:extLst>
                    <a:ext uri="{9D8B030D-6E8A-4147-A177-3AD203B41FA5}">
                      <a16:colId xmlns:a16="http://schemas.microsoft.com/office/drawing/2014/main" val="20000"/>
                    </a:ext>
                  </a:extLst>
                </a:gridCol>
                <a:gridCol w="247650">
                  <a:extLst>
                    <a:ext uri="{9D8B030D-6E8A-4147-A177-3AD203B41FA5}">
                      <a16:colId xmlns:a16="http://schemas.microsoft.com/office/drawing/2014/main" val="20001"/>
                    </a:ext>
                  </a:extLst>
                </a:gridCol>
                <a:gridCol w="247650">
                  <a:extLst>
                    <a:ext uri="{9D8B030D-6E8A-4147-A177-3AD203B41FA5}">
                      <a16:colId xmlns:a16="http://schemas.microsoft.com/office/drawing/2014/main" val="20002"/>
                    </a:ext>
                  </a:extLst>
                </a:gridCol>
                <a:gridCol w="247650">
                  <a:extLst>
                    <a:ext uri="{9D8B030D-6E8A-4147-A177-3AD203B41FA5}">
                      <a16:colId xmlns:a16="http://schemas.microsoft.com/office/drawing/2014/main" val="20003"/>
                    </a:ext>
                  </a:extLst>
                </a:gridCol>
                <a:gridCol w="741362">
                  <a:extLst>
                    <a:ext uri="{9D8B030D-6E8A-4147-A177-3AD203B41FA5}">
                      <a16:colId xmlns:a16="http://schemas.microsoft.com/office/drawing/2014/main" val="20004"/>
                    </a:ext>
                  </a:extLst>
                </a:gridCol>
                <a:gridCol w="741363">
                  <a:extLst>
                    <a:ext uri="{9D8B030D-6E8A-4147-A177-3AD203B41FA5}">
                      <a16:colId xmlns:a16="http://schemas.microsoft.com/office/drawing/2014/main" val="20005"/>
                    </a:ext>
                  </a:extLst>
                </a:gridCol>
                <a:gridCol w="247650">
                  <a:extLst>
                    <a:ext uri="{9D8B030D-6E8A-4147-A177-3AD203B41FA5}">
                      <a16:colId xmlns:a16="http://schemas.microsoft.com/office/drawing/2014/main" val="20006"/>
                    </a:ext>
                  </a:extLst>
                </a:gridCol>
                <a:gridCol w="493712">
                  <a:extLst>
                    <a:ext uri="{9D8B030D-6E8A-4147-A177-3AD203B41FA5}">
                      <a16:colId xmlns:a16="http://schemas.microsoft.com/office/drawing/2014/main" val="20007"/>
                    </a:ext>
                  </a:extLst>
                </a:gridCol>
                <a:gridCol w="493713">
                  <a:extLst>
                    <a:ext uri="{9D8B030D-6E8A-4147-A177-3AD203B41FA5}">
                      <a16:colId xmlns:a16="http://schemas.microsoft.com/office/drawing/2014/main" val="20008"/>
                    </a:ext>
                  </a:extLst>
                </a:gridCol>
                <a:gridCol w="247650">
                  <a:extLst>
                    <a:ext uri="{9D8B030D-6E8A-4147-A177-3AD203B41FA5}">
                      <a16:colId xmlns:a16="http://schemas.microsoft.com/office/drawing/2014/main" val="20009"/>
                    </a:ext>
                  </a:extLst>
                </a:gridCol>
                <a:gridCol w="741362">
                  <a:extLst>
                    <a:ext uri="{9D8B030D-6E8A-4147-A177-3AD203B41FA5}">
                      <a16:colId xmlns:a16="http://schemas.microsoft.com/office/drawing/2014/main" val="20010"/>
                    </a:ext>
                  </a:extLst>
                </a:gridCol>
                <a:gridCol w="741363">
                  <a:extLst>
                    <a:ext uri="{9D8B030D-6E8A-4147-A177-3AD203B41FA5}">
                      <a16:colId xmlns:a16="http://schemas.microsoft.com/office/drawing/2014/main" val="20011"/>
                    </a:ext>
                  </a:extLst>
                </a:gridCol>
                <a:gridCol w="247650">
                  <a:extLst>
                    <a:ext uri="{9D8B030D-6E8A-4147-A177-3AD203B41FA5}">
                      <a16:colId xmlns:a16="http://schemas.microsoft.com/office/drawing/2014/main" val="20012"/>
                    </a:ext>
                  </a:extLst>
                </a:gridCol>
                <a:gridCol w="247650">
                  <a:extLst>
                    <a:ext uri="{9D8B030D-6E8A-4147-A177-3AD203B41FA5}">
                      <a16:colId xmlns:a16="http://schemas.microsoft.com/office/drawing/2014/main" val="20013"/>
                    </a:ext>
                  </a:extLst>
                </a:gridCol>
                <a:gridCol w="247650">
                  <a:extLst>
                    <a:ext uri="{9D8B030D-6E8A-4147-A177-3AD203B41FA5}">
                      <a16:colId xmlns:a16="http://schemas.microsoft.com/office/drawing/2014/main" val="20014"/>
                    </a:ext>
                  </a:extLst>
                </a:gridCol>
                <a:gridCol w="247650">
                  <a:extLst>
                    <a:ext uri="{9D8B030D-6E8A-4147-A177-3AD203B41FA5}">
                      <a16:colId xmlns:a16="http://schemas.microsoft.com/office/drawing/2014/main" val="20015"/>
                    </a:ext>
                  </a:extLst>
                </a:gridCol>
              </a:tblGrid>
              <a:tr h="2984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a:ln>
                            <a:noFill/>
                          </a:ln>
                          <a:solidFill>
                            <a:schemeClr val="tx1"/>
                          </a:solidFill>
                          <a:effectLst/>
                          <a:latin typeface="Courier New" panose="02070309020205020404" charset="0"/>
                          <a:cs typeface="Courier New" panose="02070309020205020404" charset="0"/>
                          <a:sym typeface="Courier New Bold" charset="0"/>
                        </a:rPr>
                        <a:t>i</a:t>
                      </a:r>
                      <a:endPar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600" b="0" i="0" u="none" strike="noStrike" cap="none" normalizeH="0" baseline="0" dirty="0">
                          <a:ln>
                            <a:noFill/>
                          </a:ln>
                          <a:solidFill>
                            <a:srgbClr val="FFFFFF"/>
                          </a:solidFill>
                          <a:effectLst/>
                          <a:latin typeface="Calibri Bold Italic" charset="0"/>
                          <a:ea typeface="Calibri Bold Italic" charset="0"/>
                          <a:cs typeface="Calibri Bold Italic" charset="0"/>
                          <a:sym typeface="Calibri Bold Italic" charset="0"/>
                        </a:rPr>
                        <a:t>2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lumMod val="65000"/>
                      </a:schemeClr>
                    </a:solidFill>
                  </a:tcPr>
                </a:tc>
                <a:tc hMerge="1">
                  <a:txBody>
                    <a:bodyPr/>
                    <a:lstStyle/>
                    <a:p>
                      <a:endParaRPr lang="zh-CN"/>
                    </a:p>
                  </a:txBody>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j</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600" b="0" i="0" u="none" strike="noStrike" cap="none" normalizeH="0" baseline="0" dirty="0">
                          <a:ln>
                            <a:noFill/>
                          </a:ln>
                          <a:solidFill>
                            <a:srgbClr val="FFFFFF"/>
                          </a:solidFill>
                          <a:effectLst/>
                          <a:latin typeface="Calibri Bold Italic" charset="0"/>
                          <a:ea typeface="Calibri Bold Italic" charset="0"/>
                          <a:cs typeface="Calibri Bold Italic" charset="0"/>
                          <a:sym typeface="Calibri Bold Italic" charset="0"/>
                        </a:rPr>
                        <a:t>2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9845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a+12*</a:t>
                      </a:r>
                      <a:r>
                        <a:rPr kumimoji="0" lang="en-US" sz="1800" b="1" i="0" u="none" strike="noStrike" cap="none" normalizeH="0" baseline="0" dirty="0" err="1">
                          <a:ln>
                            <a:noFill/>
                          </a:ln>
                          <a:solidFill>
                            <a:schemeClr val="tx1"/>
                          </a:solidFill>
                          <a:effectLst/>
                          <a:latin typeface="Courier New" panose="02070309020205020404" charset="0"/>
                          <a:cs typeface="Courier New" panose="02070309020205020404" charset="0"/>
                          <a:sym typeface="Courier New Bold" charset="0"/>
                        </a:rPr>
                        <a:t>idx</a:t>
                      </a:r>
                      <a:endPar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a+12*idx+8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701">
                                            <p:txEl>
                                              <p:pRg st="1" end="1"/>
                                            </p:txEl>
                                          </p:spTgt>
                                        </p:tgtEl>
                                        <p:attrNameLst>
                                          <p:attrName>style.visibility</p:attrName>
                                        </p:attrNameLst>
                                      </p:cBhvr>
                                      <p:to>
                                        <p:strVal val="visible"/>
                                      </p:to>
                                    </p:set>
                                    <p:animEffect transition="in" filter="wipe(down)">
                                      <p:cBhvr>
                                        <p:cTn id="7" dur="500"/>
                                        <p:tgtEl>
                                          <p:spTgt spid="29701">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9701">
                                            <p:txEl>
                                              <p:pRg st="2" end="2"/>
                                            </p:txEl>
                                          </p:spTgt>
                                        </p:tgtEl>
                                        <p:attrNameLst>
                                          <p:attrName>style.visibility</p:attrName>
                                        </p:attrNameLst>
                                      </p:cBhvr>
                                      <p:to>
                                        <p:strVal val="visible"/>
                                      </p:to>
                                    </p:set>
                                    <p:animEffect transition="in" filter="wipe(down)">
                                      <p:cBhvr>
                                        <p:cTn id="10" dur="500"/>
                                        <p:tgtEl>
                                          <p:spTgt spid="29701">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9701">
                                            <p:txEl>
                                              <p:pRg st="3" end="3"/>
                                            </p:txEl>
                                          </p:spTgt>
                                        </p:tgtEl>
                                        <p:attrNameLst>
                                          <p:attrName>style.visibility</p:attrName>
                                        </p:attrNameLst>
                                      </p:cBhvr>
                                      <p:to>
                                        <p:strVal val="visible"/>
                                      </p:to>
                                    </p:set>
                                    <p:animEffect transition="in" filter="wipe(down)">
                                      <p:cBhvr>
                                        <p:cTn id="13" dur="500"/>
                                        <p:tgtEl>
                                          <p:spTgt spid="29701">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9701">
                                            <p:txEl>
                                              <p:pRg st="4" end="4"/>
                                            </p:txEl>
                                          </p:spTgt>
                                        </p:tgtEl>
                                        <p:attrNameLst>
                                          <p:attrName>style.visibility</p:attrName>
                                        </p:attrNameLst>
                                      </p:cBhvr>
                                      <p:to>
                                        <p:strVal val="visible"/>
                                      </p:to>
                                    </p:set>
                                    <p:animEffect transition="in" filter="wipe(down)">
                                      <p:cBhvr>
                                        <p:cTn id="16" dur="500"/>
                                        <p:tgtEl>
                                          <p:spTgt spid="2970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9703"/>
                                        </p:tgtEl>
                                        <p:attrNameLst>
                                          <p:attrName>style.visibility</p:attrName>
                                        </p:attrNameLst>
                                      </p:cBhvr>
                                      <p:to>
                                        <p:strVal val="visible"/>
                                      </p:to>
                                    </p:set>
                                    <p:anim calcmode="lin" valueType="num">
                                      <p:cBhvr additive="base">
                                        <p:cTn id="21" dur="500" fill="hold"/>
                                        <p:tgtEl>
                                          <p:spTgt spid="29703"/>
                                        </p:tgtEl>
                                        <p:attrNameLst>
                                          <p:attrName>ppt_x</p:attrName>
                                        </p:attrNameLst>
                                      </p:cBhvr>
                                      <p:tavLst>
                                        <p:tav tm="0">
                                          <p:val>
                                            <p:strVal val="#ppt_x"/>
                                          </p:val>
                                        </p:tav>
                                        <p:tav tm="100000">
                                          <p:val>
                                            <p:strVal val="#ppt_x"/>
                                          </p:val>
                                        </p:tav>
                                      </p:tavLst>
                                    </p:anim>
                                    <p:anim calcmode="lin" valueType="num">
                                      <p:cBhvr additive="base">
                                        <p:cTn id="22" dur="500" fill="hold"/>
                                        <p:tgtEl>
                                          <p:spTgt spid="2970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9704"/>
                                        </p:tgtEl>
                                        <p:attrNameLst>
                                          <p:attrName>style.visibility</p:attrName>
                                        </p:attrNameLst>
                                      </p:cBhvr>
                                      <p:to>
                                        <p:strVal val="visible"/>
                                      </p:to>
                                    </p:set>
                                    <p:anim calcmode="lin" valueType="num">
                                      <p:cBhvr additive="base">
                                        <p:cTn id="27" dur="500" fill="hold"/>
                                        <p:tgtEl>
                                          <p:spTgt spid="29704"/>
                                        </p:tgtEl>
                                        <p:attrNameLst>
                                          <p:attrName>ppt_x</p:attrName>
                                        </p:attrNameLst>
                                      </p:cBhvr>
                                      <p:tavLst>
                                        <p:tav tm="0">
                                          <p:val>
                                            <p:strVal val="#ppt_x"/>
                                          </p:val>
                                        </p:tav>
                                        <p:tav tm="100000">
                                          <p:val>
                                            <p:strVal val="#ppt_x"/>
                                          </p:val>
                                        </p:tav>
                                      </p:tavLst>
                                    </p:anim>
                                    <p:anim calcmode="lin" valueType="num">
                                      <p:cBhvr additive="base">
                                        <p:cTn id="28" dur="500" fill="hold"/>
                                        <p:tgtEl>
                                          <p:spTgt spid="297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animBg="1"/>
      <p:bldP spid="29704"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309372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a:t>节省空间</a:t>
            </a:r>
          </a:p>
        </p:txBody>
      </p:sp>
      <p:sp>
        <p:nvSpPr>
          <p:cNvPr id="27652" name="Rectangle 4"/>
          <p:cNvSpPr>
            <a:spLocks noGrp="1" noChangeArrowheads="1"/>
          </p:cNvSpPr>
          <p:nvPr/>
        </p:nvSpPr>
        <p:spPr>
          <a:xfrm>
            <a:off x="212725" y="132270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ED7D31"/>
              </a:buClr>
            </a:pPr>
            <a:r>
              <a:rPr lang="en-US" dirty="0">
                <a:latin typeface="微软雅黑" panose="020B0503020204020204" charset="-122"/>
                <a:ea typeface="微软雅黑" panose="020B0503020204020204" charset="-122"/>
              </a:rPr>
              <a:t>先把大数据类型放进去</a:t>
            </a:r>
          </a:p>
          <a:p>
            <a:endParaRPr lang="en-US" dirty="0">
              <a:latin typeface="微软雅黑" panose="020B0503020204020204" charset="-122"/>
              <a:ea typeface="微软雅黑" panose="020B0503020204020204" charset="-122"/>
            </a:endParaRPr>
          </a:p>
          <a:p>
            <a:endParaRPr lang="en-US" dirty="0">
              <a:latin typeface="微软雅黑" panose="020B0503020204020204" charset="-122"/>
              <a:ea typeface="微软雅黑" panose="020B0503020204020204" charset="-122"/>
            </a:endParaRPr>
          </a:p>
          <a:p>
            <a:endParaRPr lang="en-US" dirty="0">
              <a:latin typeface="微软雅黑" panose="020B0503020204020204" charset="-122"/>
              <a:ea typeface="微软雅黑" panose="020B0503020204020204" charset="-122"/>
            </a:endParaRPr>
          </a:p>
          <a:p>
            <a:endParaRPr lang="en-US" dirty="0">
              <a:latin typeface="微软雅黑" panose="020B0503020204020204" charset="-122"/>
              <a:ea typeface="微软雅黑" panose="020B0503020204020204" charset="-122"/>
            </a:endParaRPr>
          </a:p>
          <a:p>
            <a:pPr>
              <a:buClr>
                <a:srgbClr val="ED7D31"/>
              </a:buClr>
            </a:pPr>
            <a:r>
              <a:rPr lang="zh-CN" altLang="en-US" dirty="0">
                <a:latin typeface="微软雅黑" panose="020B0503020204020204" charset="-122"/>
                <a:ea typeface="微软雅黑" panose="020B0503020204020204" charset="-122"/>
              </a:rPr>
              <a:t>效果</a:t>
            </a:r>
            <a:r>
              <a:rPr lang="en-US" dirty="0">
                <a:latin typeface="微软雅黑" panose="020B0503020204020204" charset="-122"/>
                <a:ea typeface="微软雅黑" panose="020B0503020204020204" charset="-122"/>
              </a:rPr>
              <a:t> (K=4)</a:t>
            </a:r>
          </a:p>
        </p:txBody>
      </p:sp>
      <p:sp>
        <p:nvSpPr>
          <p:cNvPr id="27653" name="Rectangle 5"/>
          <p:cNvSpPr/>
          <p:nvPr/>
        </p:nvSpPr>
        <p:spPr bwMode="auto">
          <a:xfrm>
            <a:off x="1549400" y="2019300"/>
            <a:ext cx="2222500" cy="1562100"/>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struct</a:t>
            </a:r>
            <a:r>
              <a:rPr lang="en-US" sz="1800" dirty="0">
                <a:solidFill>
                  <a:schemeClr val="tx1"/>
                </a:solidFill>
                <a:latin typeface="Courier New" panose="02070309020205020404" charset="0"/>
                <a:cs typeface="Courier New" panose="02070309020205020404" charset="0"/>
                <a:sym typeface="Courier New Bold" charset="0"/>
              </a:rPr>
              <a:t> S4 {</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char c;</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char d;</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*p;</a:t>
            </a:r>
          </a:p>
        </p:txBody>
      </p:sp>
      <p:sp>
        <p:nvSpPr>
          <p:cNvPr id="27654" name="Rectangle 6"/>
          <p:cNvSpPr/>
          <p:nvPr/>
        </p:nvSpPr>
        <p:spPr bwMode="auto">
          <a:xfrm>
            <a:off x="5353050" y="2017712"/>
            <a:ext cx="2224088" cy="1563688"/>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struct</a:t>
            </a:r>
            <a:r>
              <a:rPr lang="en-US" sz="1800" dirty="0">
                <a:solidFill>
                  <a:schemeClr val="tx1"/>
                </a:solidFill>
                <a:latin typeface="Courier New" panose="02070309020205020404" charset="0"/>
                <a:cs typeface="Courier New" panose="02070309020205020404" charset="0"/>
                <a:sym typeface="Courier New Bold" charset="0"/>
              </a:rPr>
              <a:t> S5 {</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char c;</a:t>
            </a:r>
          </a:p>
          <a:p>
            <a:pPr algn="l"/>
            <a:r>
              <a:rPr lang="en-US" sz="1800" b="1" dirty="0">
                <a:latin typeface="Courier New" panose="02070309020205020404" charset="0"/>
                <a:ea typeface="Lucida Grande" charset="0"/>
                <a:cs typeface="Courier New" panose="02070309020205020404" charset="0"/>
                <a:sym typeface="Courier New Bold" charset="0"/>
              </a:rPr>
              <a:t>  char d;</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*p;</a:t>
            </a:r>
          </a:p>
        </p:txBody>
      </p:sp>
      <p:sp>
        <p:nvSpPr>
          <p:cNvPr id="27655" name="AutoShape 7"/>
          <p:cNvSpPr/>
          <p:nvPr/>
        </p:nvSpPr>
        <p:spPr bwMode="auto">
          <a:xfrm>
            <a:off x="4140200" y="2298700"/>
            <a:ext cx="914400" cy="685800"/>
          </a:xfrm>
          <a:prstGeom prst="rightArrow">
            <a:avLst>
              <a:gd name="adj1" fmla="val 50000"/>
              <a:gd name="adj2" fmla="val 50000"/>
            </a:avLst>
          </a:prstGeom>
          <a:solidFill>
            <a:srgbClr val="ED7D31"/>
          </a:solidFill>
          <a:ln w="25400" cap="flat">
            <a:noFill/>
            <a:round/>
            <a:headEnd type="none" w="med" len="med"/>
            <a:tailEnd type="triangle" w="med" len="med"/>
          </a:ln>
          <a:effectLst>
            <a:outerShdw dist="76199" dir="2700000" algn="ctr" rotWithShape="0">
              <a:schemeClr val="bg2">
                <a:alpha val="75000"/>
              </a:schemeClr>
            </a:outerShdw>
          </a:effectLst>
        </p:spPr>
        <p:txBody>
          <a:bodyPr lIns="0" tIns="0" rIns="0" bIns="0"/>
          <a:lstStyle/>
          <a:p>
            <a:endParaRPr lang="en-US"/>
          </a:p>
        </p:txBody>
      </p:sp>
      <p:sp>
        <p:nvSpPr>
          <p:cNvPr id="12" name="Rectangle 7"/>
          <p:cNvSpPr/>
          <p:nvPr/>
        </p:nvSpPr>
        <p:spPr bwMode="auto">
          <a:xfrm>
            <a:off x="633413" y="43942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c</a:t>
            </a:r>
          </a:p>
        </p:txBody>
      </p:sp>
      <p:sp>
        <p:nvSpPr>
          <p:cNvPr id="13" name="Rectangle 8"/>
          <p:cNvSpPr/>
          <p:nvPr/>
        </p:nvSpPr>
        <p:spPr bwMode="auto">
          <a:xfrm>
            <a:off x="1904683" y="43942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err="1">
                <a:solidFill>
                  <a:schemeClr val="tx1"/>
                </a:solidFill>
                <a:latin typeface="Courier New" panose="02070309020205020404" charset="0"/>
                <a:cs typeface="Courier New" panose="02070309020205020404" charset="0"/>
                <a:sym typeface="Courier New Bold" charset="0"/>
              </a:rPr>
              <a:t>i</a:t>
            </a:r>
            <a:endParaRPr lang="en-US" sz="2000" dirty="0">
              <a:solidFill>
                <a:schemeClr val="tx1"/>
              </a:solidFill>
              <a:latin typeface="Courier New" panose="02070309020205020404" charset="0"/>
              <a:cs typeface="Courier New" panose="02070309020205020404" charset="0"/>
              <a:sym typeface="Courier New Bold" charset="0"/>
            </a:endParaRPr>
          </a:p>
        </p:txBody>
      </p:sp>
      <p:sp>
        <p:nvSpPr>
          <p:cNvPr id="15" name="Rectangle 11"/>
          <p:cNvSpPr/>
          <p:nvPr/>
        </p:nvSpPr>
        <p:spPr bwMode="auto">
          <a:xfrm>
            <a:off x="950913" y="4394200"/>
            <a:ext cx="952500"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600" dirty="0">
                <a:solidFill>
                  <a:srgbClr val="FFFFFF"/>
                </a:solidFill>
                <a:latin typeface="Calibri Bold Italic" charset="0"/>
                <a:ea typeface="Calibri Bold Italic" charset="0"/>
                <a:cs typeface="Calibri Bold Italic" charset="0"/>
                <a:sym typeface="Calibri Bold Italic" charset="0"/>
              </a:rPr>
              <a:t>3 bytes</a:t>
            </a:r>
          </a:p>
        </p:txBody>
      </p:sp>
      <p:sp>
        <p:nvSpPr>
          <p:cNvPr id="16" name="Rectangle 7"/>
          <p:cNvSpPr/>
          <p:nvPr/>
        </p:nvSpPr>
        <p:spPr bwMode="auto">
          <a:xfrm>
            <a:off x="3149600" y="43942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a:solidFill>
                  <a:schemeClr val="tx1"/>
                </a:solidFill>
                <a:latin typeface="Courier New" panose="02070309020205020404" charset="0"/>
                <a:cs typeface="Courier New" panose="02070309020205020404" charset="0"/>
                <a:sym typeface="Courier New Bold" charset="0"/>
              </a:rPr>
              <a:t>d</a:t>
            </a:r>
          </a:p>
        </p:txBody>
      </p:sp>
      <p:sp>
        <p:nvSpPr>
          <p:cNvPr id="17" name="Rectangle 11"/>
          <p:cNvSpPr/>
          <p:nvPr/>
        </p:nvSpPr>
        <p:spPr bwMode="auto">
          <a:xfrm>
            <a:off x="3467100" y="4394200"/>
            <a:ext cx="952500"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600" dirty="0">
                <a:solidFill>
                  <a:srgbClr val="FFFFFF"/>
                </a:solidFill>
                <a:latin typeface="Calibri Bold Italic" charset="0"/>
                <a:ea typeface="Calibri Bold Italic" charset="0"/>
                <a:cs typeface="Calibri Bold Italic" charset="0"/>
                <a:sym typeface="Calibri Bold Italic" charset="0"/>
              </a:rPr>
              <a:t>3 bytes</a:t>
            </a:r>
          </a:p>
        </p:txBody>
      </p:sp>
      <p:sp>
        <p:nvSpPr>
          <p:cNvPr id="18" name="Rectangle 7"/>
          <p:cNvSpPr/>
          <p:nvPr/>
        </p:nvSpPr>
        <p:spPr bwMode="auto">
          <a:xfrm>
            <a:off x="1892300" y="50800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c</a:t>
            </a:r>
          </a:p>
        </p:txBody>
      </p:sp>
      <p:sp>
        <p:nvSpPr>
          <p:cNvPr id="19" name="Rectangle 8"/>
          <p:cNvSpPr/>
          <p:nvPr/>
        </p:nvSpPr>
        <p:spPr bwMode="auto">
          <a:xfrm>
            <a:off x="635000" y="50800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err="1">
                <a:solidFill>
                  <a:schemeClr val="tx1"/>
                </a:solidFill>
                <a:latin typeface="Courier New" panose="02070309020205020404" charset="0"/>
                <a:cs typeface="Courier New" panose="02070309020205020404" charset="0"/>
                <a:sym typeface="Courier New Bold" charset="0"/>
              </a:rPr>
              <a:t>i</a:t>
            </a:r>
            <a:endParaRPr lang="en-US" sz="2000" dirty="0">
              <a:solidFill>
                <a:schemeClr val="tx1"/>
              </a:solidFill>
              <a:latin typeface="Courier New" panose="02070309020205020404" charset="0"/>
              <a:cs typeface="Courier New" panose="02070309020205020404" charset="0"/>
              <a:sym typeface="Courier New Bold" charset="0"/>
            </a:endParaRPr>
          </a:p>
        </p:txBody>
      </p:sp>
      <p:sp>
        <p:nvSpPr>
          <p:cNvPr id="21" name="Rectangle 7"/>
          <p:cNvSpPr/>
          <p:nvPr/>
        </p:nvSpPr>
        <p:spPr bwMode="auto">
          <a:xfrm>
            <a:off x="2159000" y="50800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a:solidFill>
                  <a:schemeClr val="tx1"/>
                </a:solidFill>
                <a:latin typeface="Courier New" panose="02070309020205020404" charset="0"/>
                <a:cs typeface="Courier New" panose="02070309020205020404" charset="0"/>
                <a:sym typeface="Courier New Bold" charset="0"/>
              </a:rPr>
              <a:t>d</a:t>
            </a:r>
          </a:p>
        </p:txBody>
      </p:sp>
      <p:sp>
        <p:nvSpPr>
          <p:cNvPr id="22" name="Rectangle 11"/>
          <p:cNvSpPr/>
          <p:nvPr/>
        </p:nvSpPr>
        <p:spPr bwMode="auto">
          <a:xfrm>
            <a:off x="2476500" y="5080000"/>
            <a:ext cx="696913"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400" dirty="0">
                <a:solidFill>
                  <a:srgbClr val="FFFFFF"/>
                </a:solidFill>
                <a:latin typeface="Calibri Bold Italic" charset="0"/>
                <a:ea typeface="Calibri Bold Italic" charset="0"/>
                <a:cs typeface="Calibri Bold Italic" charset="0"/>
                <a:sym typeface="Calibri Bold Italic" charset="0"/>
              </a:rPr>
              <a:t>2 bytes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animEffect transition="in" filter="wipe(down)">
                                      <p:cBhvr>
                                        <p:cTn id="7" dur="500"/>
                                        <p:tgtEl>
                                          <p:spTgt spid="276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653"/>
                                        </p:tgtEl>
                                        <p:attrNameLst>
                                          <p:attrName>style.visibility</p:attrName>
                                        </p:attrNameLst>
                                      </p:cBhvr>
                                      <p:to>
                                        <p:strVal val="visible"/>
                                      </p:to>
                                    </p:set>
                                    <p:animEffect transition="in" filter="wipe(down)">
                                      <p:cBhvr>
                                        <p:cTn id="12" dur="500"/>
                                        <p:tgtEl>
                                          <p:spTgt spid="276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655"/>
                                        </p:tgtEl>
                                        <p:attrNameLst>
                                          <p:attrName>style.visibility</p:attrName>
                                        </p:attrNameLst>
                                      </p:cBhvr>
                                      <p:to>
                                        <p:strVal val="visible"/>
                                      </p:to>
                                    </p:set>
                                    <p:animEffect transition="in" filter="wipe(down)">
                                      <p:cBhvr>
                                        <p:cTn id="17" dur="500"/>
                                        <p:tgtEl>
                                          <p:spTgt spid="276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7654"/>
                                        </p:tgtEl>
                                        <p:attrNameLst>
                                          <p:attrName>style.visibility</p:attrName>
                                        </p:attrNameLst>
                                      </p:cBhvr>
                                      <p:to>
                                        <p:strVal val="visible"/>
                                      </p:to>
                                    </p:set>
                                    <p:animEffect transition="in" filter="wipe(down)">
                                      <p:cBhvr>
                                        <p:cTn id="22" dur="500"/>
                                        <p:tgtEl>
                                          <p:spTgt spid="276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652">
                                            <p:txEl>
                                              <p:pRg st="5" end="5"/>
                                            </p:txEl>
                                          </p:spTgt>
                                        </p:tgtEl>
                                        <p:attrNameLst>
                                          <p:attrName>style.visibility</p:attrName>
                                        </p:attrNameLst>
                                      </p:cBhvr>
                                      <p:to>
                                        <p:strVal val="visible"/>
                                      </p:to>
                                    </p:set>
                                    <p:animEffect transition="in" filter="wipe(down)">
                                      <p:cBhvr>
                                        <p:cTn id="27" dur="500"/>
                                        <p:tgtEl>
                                          <p:spTgt spid="2765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down)">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animBg="1"/>
      <p:bldP spid="27654" grpId="0" animBg="1"/>
      <p:bldP spid="27655" grpId="0" animBg="1"/>
      <p:bldP spid="12" grpId="0" animBg="1"/>
      <p:bldP spid="13" grpId="0" animBg="1"/>
      <p:bldP spid="15" grpId="0" animBg="1"/>
      <p:bldP spid="16" grpId="0" animBg="1"/>
      <p:bldP spid="17" grpId="0" animBg="1"/>
      <p:bldP spid="18" grpId="0" animBg="1"/>
      <p:bldP spid="19" grpId="0" animBg="1"/>
      <p:bldP spid="21" grpId="0" animBg="1"/>
      <p:bldP spid="22"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30378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联合分配</a:t>
            </a:r>
          </a:p>
        </p:txBody>
      </p:sp>
      <p:sp>
        <p:nvSpPr>
          <p:cNvPr id="31748" name="Rectangle 4"/>
          <p:cNvSpPr>
            <a:spLocks noGrp="1" noChangeArrowheads="1"/>
          </p:cNvSpPr>
          <p:nvPr/>
        </p:nvSpPr>
        <p:spPr>
          <a:xfrm>
            <a:off x="381000" y="1143000"/>
            <a:ext cx="8382000" cy="8255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b="0" dirty="0">
                <a:latin typeface="微软雅黑" panose="020B0503020204020204" charset="-122"/>
                <a:ea typeface="微软雅黑" panose="020B0503020204020204" charset="-122"/>
              </a:rPr>
              <a:t>按最大元素分配</a:t>
            </a:r>
          </a:p>
          <a:p>
            <a:pPr>
              <a:buClr>
                <a:srgbClr val="0D0D0D"/>
              </a:buClr>
            </a:pPr>
            <a:r>
              <a:rPr lang="en-US" b="0" dirty="0">
                <a:latin typeface="微软雅黑" panose="020B0503020204020204" charset="-122"/>
                <a:ea typeface="微软雅黑" panose="020B0503020204020204" charset="-122"/>
              </a:rPr>
              <a:t>一次只能使用一个字段</a:t>
            </a:r>
          </a:p>
        </p:txBody>
      </p:sp>
      <p:sp>
        <p:nvSpPr>
          <p:cNvPr id="31749" name="Rectangle 5"/>
          <p:cNvSpPr/>
          <p:nvPr/>
        </p:nvSpPr>
        <p:spPr bwMode="auto">
          <a:xfrm>
            <a:off x="609600" y="2232024"/>
            <a:ext cx="2222500" cy="1501775"/>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union U1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char c;</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[2];</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double v;</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*up;</a:t>
            </a:r>
          </a:p>
        </p:txBody>
      </p:sp>
      <p:sp>
        <p:nvSpPr>
          <p:cNvPr id="31750" name="Rectangle 6"/>
          <p:cNvSpPr/>
          <p:nvPr/>
        </p:nvSpPr>
        <p:spPr bwMode="auto">
          <a:xfrm>
            <a:off x="609600" y="3886200"/>
            <a:ext cx="2222500" cy="1524000"/>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struct</a:t>
            </a:r>
            <a:r>
              <a:rPr lang="en-US" sz="1800" dirty="0">
                <a:solidFill>
                  <a:schemeClr val="tx1"/>
                </a:solidFill>
                <a:latin typeface="Courier New" panose="02070309020205020404" charset="0"/>
                <a:cs typeface="Courier New" panose="02070309020205020404" charset="0"/>
                <a:sym typeface="Courier New Bold" charset="0"/>
              </a:rPr>
              <a:t> S1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char c;</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[2];</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double v;</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*sp;</a:t>
            </a:r>
          </a:p>
        </p:txBody>
      </p:sp>
      <p:graphicFrame>
        <p:nvGraphicFramePr>
          <p:cNvPr id="31751" name="Group 7"/>
          <p:cNvGraphicFramePr>
            <a:graphicFrameLocks noGrp="1"/>
          </p:cNvGraphicFramePr>
          <p:nvPr/>
        </p:nvGraphicFramePr>
        <p:xfrm>
          <a:off x="342900" y="5715000"/>
          <a:ext cx="8647113" cy="762000"/>
        </p:xfrm>
        <a:graphic>
          <a:graphicData uri="http://schemas.openxmlformats.org/drawingml/2006/table">
            <a:tbl>
              <a:tblPr/>
              <a:tblGrid>
                <a:gridCol w="320675">
                  <a:extLst>
                    <a:ext uri="{9D8B030D-6E8A-4147-A177-3AD203B41FA5}">
                      <a16:colId xmlns:a16="http://schemas.microsoft.com/office/drawing/2014/main" val="20000"/>
                    </a:ext>
                  </a:extLst>
                </a:gridCol>
                <a:gridCol w="320675">
                  <a:extLst>
                    <a:ext uri="{9D8B030D-6E8A-4147-A177-3AD203B41FA5}">
                      <a16:colId xmlns:a16="http://schemas.microsoft.com/office/drawing/2014/main" val="20001"/>
                    </a:ext>
                  </a:extLst>
                </a:gridCol>
                <a:gridCol w="320675">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20675">
                  <a:extLst>
                    <a:ext uri="{9D8B030D-6E8A-4147-A177-3AD203B41FA5}">
                      <a16:colId xmlns:a16="http://schemas.microsoft.com/office/drawing/2014/main" val="20004"/>
                    </a:ext>
                  </a:extLst>
                </a:gridCol>
                <a:gridCol w="320675">
                  <a:extLst>
                    <a:ext uri="{9D8B030D-6E8A-4147-A177-3AD203B41FA5}">
                      <a16:colId xmlns:a16="http://schemas.microsoft.com/office/drawing/2014/main" val="20005"/>
                    </a:ext>
                  </a:extLst>
                </a:gridCol>
                <a:gridCol w="320675">
                  <a:extLst>
                    <a:ext uri="{9D8B030D-6E8A-4147-A177-3AD203B41FA5}">
                      <a16:colId xmlns:a16="http://schemas.microsoft.com/office/drawing/2014/main" val="20006"/>
                    </a:ext>
                  </a:extLst>
                </a:gridCol>
                <a:gridCol w="320675">
                  <a:extLst>
                    <a:ext uri="{9D8B030D-6E8A-4147-A177-3AD203B41FA5}">
                      <a16:colId xmlns:a16="http://schemas.microsoft.com/office/drawing/2014/main" val="20007"/>
                    </a:ext>
                  </a:extLst>
                </a:gridCol>
                <a:gridCol w="320675">
                  <a:extLst>
                    <a:ext uri="{9D8B030D-6E8A-4147-A177-3AD203B41FA5}">
                      <a16:colId xmlns:a16="http://schemas.microsoft.com/office/drawing/2014/main" val="20008"/>
                    </a:ext>
                  </a:extLst>
                </a:gridCol>
                <a:gridCol w="320675">
                  <a:extLst>
                    <a:ext uri="{9D8B030D-6E8A-4147-A177-3AD203B41FA5}">
                      <a16:colId xmlns:a16="http://schemas.microsoft.com/office/drawing/2014/main" val="20009"/>
                    </a:ext>
                  </a:extLst>
                </a:gridCol>
                <a:gridCol w="320675">
                  <a:extLst>
                    <a:ext uri="{9D8B030D-6E8A-4147-A177-3AD203B41FA5}">
                      <a16:colId xmlns:a16="http://schemas.microsoft.com/office/drawing/2014/main" val="20010"/>
                    </a:ext>
                  </a:extLst>
                </a:gridCol>
                <a:gridCol w="320675">
                  <a:extLst>
                    <a:ext uri="{9D8B030D-6E8A-4147-A177-3AD203B41FA5}">
                      <a16:colId xmlns:a16="http://schemas.microsoft.com/office/drawing/2014/main" val="20011"/>
                    </a:ext>
                  </a:extLst>
                </a:gridCol>
                <a:gridCol w="320675">
                  <a:extLst>
                    <a:ext uri="{9D8B030D-6E8A-4147-A177-3AD203B41FA5}">
                      <a16:colId xmlns:a16="http://schemas.microsoft.com/office/drawing/2014/main" val="20012"/>
                    </a:ext>
                  </a:extLst>
                </a:gridCol>
                <a:gridCol w="320675">
                  <a:extLst>
                    <a:ext uri="{9D8B030D-6E8A-4147-A177-3AD203B41FA5}">
                      <a16:colId xmlns:a16="http://schemas.microsoft.com/office/drawing/2014/main" val="20013"/>
                    </a:ext>
                  </a:extLst>
                </a:gridCol>
                <a:gridCol w="320675">
                  <a:extLst>
                    <a:ext uri="{9D8B030D-6E8A-4147-A177-3AD203B41FA5}">
                      <a16:colId xmlns:a16="http://schemas.microsoft.com/office/drawing/2014/main" val="20014"/>
                    </a:ext>
                  </a:extLst>
                </a:gridCol>
                <a:gridCol w="639763">
                  <a:extLst>
                    <a:ext uri="{9D8B030D-6E8A-4147-A177-3AD203B41FA5}">
                      <a16:colId xmlns:a16="http://schemas.microsoft.com/office/drawing/2014/main" val="20015"/>
                    </a:ext>
                  </a:extLst>
                </a:gridCol>
                <a:gridCol w="639762">
                  <a:extLst>
                    <a:ext uri="{9D8B030D-6E8A-4147-A177-3AD203B41FA5}">
                      <a16:colId xmlns:a16="http://schemas.microsoft.com/office/drawing/2014/main" val="20016"/>
                    </a:ext>
                  </a:extLst>
                </a:gridCol>
                <a:gridCol w="320675">
                  <a:extLst>
                    <a:ext uri="{9D8B030D-6E8A-4147-A177-3AD203B41FA5}">
                      <a16:colId xmlns:a16="http://schemas.microsoft.com/office/drawing/2014/main" val="20017"/>
                    </a:ext>
                  </a:extLst>
                </a:gridCol>
                <a:gridCol w="320675">
                  <a:extLst>
                    <a:ext uri="{9D8B030D-6E8A-4147-A177-3AD203B41FA5}">
                      <a16:colId xmlns:a16="http://schemas.microsoft.com/office/drawing/2014/main" val="20018"/>
                    </a:ext>
                  </a:extLst>
                </a:gridCol>
                <a:gridCol w="320675">
                  <a:extLst>
                    <a:ext uri="{9D8B030D-6E8A-4147-A177-3AD203B41FA5}">
                      <a16:colId xmlns:a16="http://schemas.microsoft.com/office/drawing/2014/main" val="20019"/>
                    </a:ext>
                  </a:extLst>
                </a:gridCol>
                <a:gridCol w="320675">
                  <a:extLst>
                    <a:ext uri="{9D8B030D-6E8A-4147-A177-3AD203B41FA5}">
                      <a16:colId xmlns:a16="http://schemas.microsoft.com/office/drawing/2014/main" val="20020"/>
                    </a:ext>
                  </a:extLst>
                </a:gridCol>
                <a:gridCol w="639763">
                  <a:extLst>
                    <a:ext uri="{9D8B030D-6E8A-4147-A177-3AD203B41FA5}">
                      <a16:colId xmlns:a16="http://schemas.microsoft.com/office/drawing/2014/main" val="20021"/>
                    </a:ext>
                  </a:extLst>
                </a:gridCol>
                <a:gridCol w="635000">
                  <a:extLst>
                    <a:ext uri="{9D8B030D-6E8A-4147-A177-3AD203B41FA5}">
                      <a16:colId xmlns:a16="http://schemas.microsoft.com/office/drawing/2014/main" val="20022"/>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c</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600" b="0" i="0" u="none" strike="noStrike" cap="none" normalizeH="0" baseline="0" dirty="0">
                          <a:ln>
                            <a:noFill/>
                          </a:ln>
                          <a:solidFill>
                            <a:srgbClr val="FFFFFF"/>
                          </a:solidFill>
                          <a:effectLst/>
                          <a:latin typeface="Calibri Bold Italic" charset="0"/>
                          <a:ea typeface="Calibri Bold Italic" charset="0"/>
                          <a:cs typeface="Calibri Bold Italic" charset="0"/>
                          <a:sym typeface="Calibri Bold Italic" charset="0"/>
                        </a:rPr>
                        <a:t>3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a:ln>
                            <a:noFill/>
                          </a:ln>
                          <a:solidFill>
                            <a:schemeClr val="tx1"/>
                          </a:solidFill>
                          <a:effectLst/>
                          <a:latin typeface="Courier New" panose="02070309020205020404" charset="0"/>
                          <a:cs typeface="Courier New" panose="02070309020205020404" charset="0"/>
                          <a:sym typeface="Courier New Bold" charset="0"/>
                        </a:rPr>
                        <a:t>i</a:t>
                      </a: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a:ln>
                            <a:noFill/>
                          </a:ln>
                          <a:solidFill>
                            <a:schemeClr val="tx1"/>
                          </a:solidFill>
                          <a:effectLst/>
                          <a:latin typeface="Courier New" panose="02070309020205020404" charset="0"/>
                          <a:cs typeface="Courier New" panose="02070309020205020404" charset="0"/>
                          <a:sym typeface="Courier New Bold" charset="0"/>
                        </a:rPr>
                        <a:t>i</a:t>
                      </a: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600" b="0" i="0" u="none" strike="noStrike" cap="none" normalizeH="0" baseline="0">
                          <a:ln>
                            <a:noFill/>
                          </a:ln>
                          <a:solidFill>
                            <a:srgbClr val="FFFFFF"/>
                          </a:solidFill>
                          <a:effectLst/>
                          <a:latin typeface="Calibri Bold Italic" charset="0"/>
                          <a:ea typeface="Calibri Bold Italic" charset="0"/>
                          <a:cs typeface="Calibri Bold Italic" charset="0"/>
                          <a:sym typeface="Calibri Bold Italic" charset="0"/>
                        </a:rPr>
                        <a:t>4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zh-CN"/>
                    </a:p>
                  </a:txBody>
                  <a:tcPr/>
                </a:tc>
                <a:tc hMerge="1">
                  <a:txBody>
                    <a:bodyPr/>
                    <a:lstStyle/>
                    <a:p>
                      <a:endParaRPr lang="zh-CN"/>
                    </a:p>
                  </a:txBody>
                  <a:tcPr/>
                </a:tc>
                <a:tc gridSpan="6">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sp+0</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sp+4</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sp+8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sp+16</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sp+24</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1"/>
                  </a:ext>
                </a:extLst>
              </a:tr>
            </a:tbl>
          </a:graphicData>
        </a:graphic>
      </p:graphicFrame>
      <p:graphicFrame>
        <p:nvGraphicFramePr>
          <p:cNvPr id="31855" name="Group 111"/>
          <p:cNvGraphicFramePr>
            <a:graphicFrameLocks noGrp="1"/>
          </p:cNvGraphicFramePr>
          <p:nvPr/>
        </p:nvGraphicFramePr>
        <p:xfrm>
          <a:off x="4025900" y="2654300"/>
          <a:ext cx="3175000" cy="15494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tblGrid>
              <a:tr h="3873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a:ln>
                            <a:noFill/>
                          </a:ln>
                          <a:solidFill>
                            <a:schemeClr val="tx1"/>
                          </a:solidFill>
                          <a:effectLst/>
                          <a:latin typeface="Courier New" panose="02070309020205020404" charset="0"/>
                          <a:cs typeface="Courier New" panose="02070309020205020404" charset="0"/>
                          <a:sym typeface="Courier New Bold" charset="0"/>
                        </a:rPr>
                        <a:t>c</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73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a:ln>
                            <a:noFill/>
                          </a:ln>
                          <a:solidFill>
                            <a:schemeClr val="tx1"/>
                          </a:solidFill>
                          <a:effectLst/>
                          <a:latin typeface="Courier New" panose="02070309020205020404" charset="0"/>
                          <a:cs typeface="Courier New" panose="02070309020205020404" charset="0"/>
                          <a:sym typeface="Courier New Bold" charset="0"/>
                        </a:rPr>
                        <a:t>i[0]</a:t>
                      </a:r>
                      <a:endPar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a:ln>
                            <a:noFill/>
                          </a:ln>
                          <a:solidFill>
                            <a:schemeClr val="tx1"/>
                          </a:solidFill>
                          <a:effectLst/>
                          <a:latin typeface="Courier New" panose="02070309020205020404" charset="0"/>
                          <a:cs typeface="Courier New" panose="02070309020205020404" charset="0"/>
                          <a:sym typeface="Courier New Bold" charset="0"/>
                        </a:rPr>
                        <a:t>i</a:t>
                      </a: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8">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a:ln>
                            <a:noFill/>
                          </a:ln>
                          <a:solidFill>
                            <a:schemeClr val="tx1"/>
                          </a:solidFill>
                          <a:effectLst/>
                          <a:latin typeface="Courier New" panose="02070309020205020404" charset="0"/>
                          <a:cs typeface="Courier New" panose="02070309020205020404"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735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a:ln>
                            <a:noFill/>
                          </a:ln>
                          <a:solidFill>
                            <a:schemeClr val="tx1"/>
                          </a:solidFill>
                          <a:effectLst/>
                          <a:latin typeface="Courier New" panose="02070309020205020404" charset="0"/>
                          <a:cs typeface="Courier New" panose="02070309020205020404" charset="0"/>
                          <a:sym typeface="Courier New Bold" charset="0"/>
                        </a:rPr>
                        <a:t>up+0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a:ln>
                            <a:noFill/>
                          </a:ln>
                          <a:solidFill>
                            <a:schemeClr val="tx1"/>
                          </a:solidFill>
                          <a:effectLst/>
                          <a:latin typeface="Courier New" panose="02070309020205020404" charset="0"/>
                          <a:cs typeface="Courier New" panose="02070309020205020404" charset="0"/>
                          <a:sym typeface="Courier New Bold" charset="0"/>
                        </a:rPr>
                        <a:t>up+4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up+8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wipe(down)">
                                      <p:cBhvr>
                                        <p:cTn id="7" dur="500"/>
                                        <p:tgtEl>
                                          <p:spTgt spid="31748">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1748">
                                            <p:txEl>
                                              <p:pRg st="1" end="1"/>
                                            </p:txEl>
                                          </p:spTgt>
                                        </p:tgtEl>
                                        <p:attrNameLst>
                                          <p:attrName>style.visibility</p:attrName>
                                        </p:attrNameLst>
                                      </p:cBhvr>
                                      <p:to>
                                        <p:strVal val="visible"/>
                                      </p:to>
                                    </p:set>
                                    <p:animEffect transition="in" filter="wipe(down)">
                                      <p:cBhvr>
                                        <p:cTn id="10" dur="500"/>
                                        <p:tgtEl>
                                          <p:spTgt spid="3174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1749"/>
                                        </p:tgtEl>
                                        <p:attrNameLst>
                                          <p:attrName>style.visibility</p:attrName>
                                        </p:attrNameLst>
                                      </p:cBhvr>
                                      <p:to>
                                        <p:strVal val="visible"/>
                                      </p:to>
                                    </p:set>
                                    <p:animEffect transition="in" filter="wipe(down)">
                                      <p:cBhvr>
                                        <p:cTn id="15" dur="500"/>
                                        <p:tgtEl>
                                          <p:spTgt spid="317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1750"/>
                                        </p:tgtEl>
                                        <p:attrNameLst>
                                          <p:attrName>style.visibility</p:attrName>
                                        </p:attrNameLst>
                                      </p:cBhvr>
                                      <p:to>
                                        <p:strVal val="visible"/>
                                      </p:to>
                                    </p:set>
                                    <p:animEffect transition="in" filter="wipe(down)">
                                      <p:cBhvr>
                                        <p:cTn id="20" dur="500"/>
                                        <p:tgtEl>
                                          <p:spTgt spid="317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1855"/>
                                        </p:tgtEl>
                                        <p:attrNameLst>
                                          <p:attrName>style.visibility</p:attrName>
                                        </p:attrNameLst>
                                      </p:cBhvr>
                                      <p:to>
                                        <p:strVal val="visible"/>
                                      </p:to>
                                    </p:set>
                                    <p:animEffect transition="in" filter="wipe(down)">
                                      <p:cBhvr>
                                        <p:cTn id="25" dur="500"/>
                                        <p:tgtEl>
                                          <p:spTgt spid="318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1751"/>
                                        </p:tgtEl>
                                        <p:attrNameLst>
                                          <p:attrName>style.visibility</p:attrName>
                                        </p:attrNameLst>
                                      </p:cBhvr>
                                      <p:to>
                                        <p:strVal val="visible"/>
                                      </p:to>
                                    </p:set>
                                    <p:animEffect transition="in" filter="wipe(down)">
                                      <p:cBhvr>
                                        <p:cTn id="30"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4856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使用联合访问位模式</a:t>
            </a:r>
          </a:p>
        </p:txBody>
      </p:sp>
      <p:sp>
        <p:nvSpPr>
          <p:cNvPr id="32771" name="Rectangle 3"/>
          <p:cNvSpPr/>
          <p:nvPr/>
        </p:nvSpPr>
        <p:spPr bwMode="auto">
          <a:xfrm>
            <a:off x="528638" y="1495424"/>
            <a:ext cx="2527300" cy="1323975"/>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a:solidFill>
                  <a:schemeClr val="tx1"/>
                </a:solidFill>
                <a:latin typeface="Courier New" panose="02070309020205020404" charset="0"/>
                <a:cs typeface="Courier New" panose="02070309020205020404" charset="0"/>
                <a:sym typeface="Courier New Bold" charset="0"/>
              </a:rPr>
              <a:t>typedef union {</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float f;</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unsigned u;</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bit_float_t;</a:t>
            </a:r>
          </a:p>
        </p:txBody>
      </p:sp>
      <p:sp>
        <p:nvSpPr>
          <p:cNvPr id="32772" name="Rectangle 4"/>
          <p:cNvSpPr/>
          <p:nvPr/>
        </p:nvSpPr>
        <p:spPr bwMode="auto">
          <a:xfrm>
            <a:off x="604838" y="3289300"/>
            <a:ext cx="3898900" cy="1816100"/>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float bit2float(unsigned </a:t>
            </a:r>
            <a:r>
              <a:rPr lang="en-US" sz="1800" dirty="0" err="1">
                <a:solidFill>
                  <a:schemeClr val="tx1"/>
                </a:solidFill>
                <a:latin typeface="Courier New" panose="02070309020205020404" charset="0"/>
                <a:cs typeface="Courier New" panose="02070309020205020404" charset="0"/>
                <a:sym typeface="Courier New Bold" charset="0"/>
              </a:rPr>
              <a:t>u</a:t>
            </a:r>
            <a:r>
              <a:rPr lang="en-US" sz="1800" dirty="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bit_float_t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arg</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arg.u</a:t>
            </a:r>
            <a:r>
              <a:rPr lang="en-US" sz="1800" dirty="0">
                <a:solidFill>
                  <a:schemeClr val="tx1"/>
                </a:solidFill>
                <a:latin typeface="Courier New" panose="02070309020205020404" charset="0"/>
                <a:cs typeface="Courier New" panose="02070309020205020404" charset="0"/>
                <a:sym typeface="Courier New Bold" charset="0"/>
              </a:rPr>
              <a:t> = </a:t>
            </a:r>
            <a:r>
              <a:rPr lang="en-US" sz="1800" dirty="0" err="1">
                <a:solidFill>
                  <a:schemeClr val="tx1"/>
                </a:solidFill>
                <a:latin typeface="Courier New" panose="02070309020205020404" charset="0"/>
                <a:cs typeface="Courier New" panose="02070309020205020404" charset="0"/>
                <a:sym typeface="Courier New Bold" charset="0"/>
              </a:rPr>
              <a:t>u</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return </a:t>
            </a:r>
            <a:r>
              <a:rPr lang="en-US" sz="1800" dirty="0" err="1">
                <a:solidFill>
                  <a:schemeClr val="tx1"/>
                </a:solidFill>
                <a:latin typeface="Courier New" panose="02070309020205020404" charset="0"/>
                <a:cs typeface="Courier New" panose="02070309020205020404" charset="0"/>
                <a:sym typeface="Courier New Bold" charset="0"/>
              </a:rPr>
              <a:t>arg.f</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32773" name="Rectangle 5"/>
          <p:cNvSpPr/>
          <p:nvPr/>
        </p:nvSpPr>
        <p:spPr bwMode="auto">
          <a:xfrm>
            <a:off x="4724400" y="3292474"/>
            <a:ext cx="3898900" cy="1812925"/>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unsigned float2bit(float </a:t>
            </a:r>
            <a:r>
              <a:rPr lang="en-US" sz="1800" dirty="0" err="1">
                <a:solidFill>
                  <a:schemeClr val="tx1"/>
                </a:solidFill>
                <a:latin typeface="Courier New" panose="02070309020205020404" charset="0"/>
                <a:cs typeface="Courier New" panose="02070309020205020404" charset="0"/>
                <a:sym typeface="Courier New Bold" charset="0"/>
              </a:rPr>
              <a:t>f</a:t>
            </a:r>
            <a:r>
              <a:rPr lang="en-US" sz="1800" dirty="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bit_float_t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arg</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arg.f</a:t>
            </a:r>
            <a:r>
              <a:rPr lang="en-US" sz="1800" dirty="0">
                <a:solidFill>
                  <a:schemeClr val="tx1"/>
                </a:solidFill>
                <a:latin typeface="Courier New" panose="02070309020205020404" charset="0"/>
                <a:cs typeface="Courier New" panose="02070309020205020404" charset="0"/>
                <a:sym typeface="Courier New Bold" charset="0"/>
              </a:rPr>
              <a:t> = </a:t>
            </a:r>
            <a:r>
              <a:rPr lang="en-US" sz="1800" dirty="0" err="1">
                <a:solidFill>
                  <a:schemeClr val="tx1"/>
                </a:solidFill>
                <a:latin typeface="Courier New" panose="02070309020205020404" charset="0"/>
                <a:cs typeface="Courier New" panose="02070309020205020404" charset="0"/>
                <a:sym typeface="Courier New Bold" charset="0"/>
              </a:rPr>
              <a:t>f</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return </a:t>
            </a:r>
            <a:r>
              <a:rPr lang="en-US" sz="1800" dirty="0" err="1">
                <a:solidFill>
                  <a:schemeClr val="tx1"/>
                </a:solidFill>
                <a:latin typeface="Courier New" panose="02070309020205020404" charset="0"/>
                <a:cs typeface="Courier New" panose="02070309020205020404" charset="0"/>
                <a:sym typeface="Courier New Bold" charset="0"/>
              </a:rPr>
              <a:t>arg.u</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32775" name="Rectangle 7"/>
          <p:cNvSpPr/>
          <p:nvPr/>
        </p:nvSpPr>
        <p:spPr bwMode="auto">
          <a:xfrm>
            <a:off x="593725" y="5257800"/>
            <a:ext cx="3149600" cy="457200"/>
          </a:xfrm>
          <a:prstGeom prst="rect">
            <a:avLst/>
          </a:prstGeom>
          <a:noFill/>
          <a:ln w="12700" cap="flat">
            <a:noFill/>
            <a:miter lim="800000"/>
            <a:headEnd type="none" w="med" len="med"/>
            <a:tailEnd type="none" w="med" len="med"/>
          </a:ln>
        </p:spPr>
        <p:txBody>
          <a:bodyPr lIns="0" tIns="0" rIns="0" bIns="0"/>
          <a:lstStyle/>
          <a:p>
            <a:pPr algn="l"/>
            <a:r>
              <a:rPr lang="en-US" sz="2400" dirty="0">
                <a:solidFill>
                  <a:schemeClr val="tx1"/>
                </a:solidFill>
                <a:latin typeface="Calibri Bold" charset="0"/>
                <a:ea typeface="Calibri Bold" charset="0"/>
                <a:cs typeface="Calibri Bold" charset="0"/>
                <a:sym typeface="Calibri Bold" charset="0"/>
              </a:rPr>
              <a:t> </a:t>
            </a:r>
            <a:r>
              <a:rPr lang="zh-CN" altLang="en-US" sz="2400" dirty="0">
                <a:latin typeface="Calibri Bold" charset="0"/>
                <a:ea typeface="宋体" panose="02010600030101010101" pitchFamily="2" charset="-122"/>
                <a:cs typeface="Calibri Bold" charset="0"/>
                <a:sym typeface="Calibri Bold" charset="0"/>
              </a:rPr>
              <a:t>等同于</a:t>
            </a:r>
            <a:r>
              <a:rPr lang="en-US" sz="2400" dirty="0">
                <a:solidFill>
                  <a:schemeClr val="tx1"/>
                </a:solidFill>
                <a:latin typeface="Courier New Bold" charset="0"/>
                <a:cs typeface="Courier New Bold" charset="0"/>
                <a:sym typeface="Courier New Bold" charset="0"/>
              </a:rPr>
              <a:t>(float) </a:t>
            </a:r>
            <a:r>
              <a:rPr lang="en-US" sz="2400" dirty="0" err="1">
                <a:solidFill>
                  <a:schemeClr val="tx1"/>
                </a:solidFill>
                <a:latin typeface="Courier New Bold" charset="0"/>
                <a:cs typeface="Courier New Bold" charset="0"/>
                <a:sym typeface="Courier New Bold" charset="0"/>
              </a:rPr>
              <a:t>u</a:t>
            </a:r>
            <a:r>
              <a:rPr lang="en-US" sz="2400" dirty="0">
                <a:solidFill>
                  <a:schemeClr val="tx1"/>
                </a:solidFill>
                <a:latin typeface="Calibri Bold" charset="0"/>
                <a:ea typeface="Calibri Bold" charset="0"/>
                <a:cs typeface="Calibri Bold" charset="0"/>
                <a:sym typeface="Calibri Bold" charset="0"/>
              </a:rPr>
              <a:t> ? </a:t>
            </a:r>
          </a:p>
        </p:txBody>
      </p:sp>
      <p:sp>
        <p:nvSpPr>
          <p:cNvPr id="32776" name="Rectangle 8"/>
          <p:cNvSpPr/>
          <p:nvPr/>
        </p:nvSpPr>
        <p:spPr bwMode="auto">
          <a:xfrm>
            <a:off x="4722813" y="5257800"/>
            <a:ext cx="3886200" cy="457200"/>
          </a:xfrm>
          <a:prstGeom prst="rect">
            <a:avLst/>
          </a:prstGeom>
          <a:noFill/>
          <a:ln w="12700" cap="flat">
            <a:noFill/>
            <a:miter lim="800000"/>
            <a:headEnd type="none" w="med" len="med"/>
            <a:tailEnd type="none" w="med" len="med"/>
          </a:ln>
        </p:spPr>
        <p:txBody>
          <a:bodyPr lIns="0" tIns="0" rIns="0" bIns="0"/>
          <a:lstStyle/>
          <a:p>
            <a:pPr algn="l"/>
            <a:r>
              <a:rPr lang="zh-CN" altLang="en-US" sz="2400" dirty="0">
                <a:solidFill>
                  <a:schemeClr val="tx1"/>
                </a:solidFill>
                <a:latin typeface="Calibri Bold" charset="0"/>
                <a:ea typeface="宋体" panose="02010600030101010101" pitchFamily="2" charset="-122"/>
                <a:cs typeface="Calibri Bold" charset="0"/>
                <a:sym typeface="Calibri Bold" charset="0"/>
              </a:rPr>
              <a:t>等同于</a:t>
            </a:r>
            <a:r>
              <a:rPr lang="en-US" sz="2400" dirty="0">
                <a:solidFill>
                  <a:schemeClr val="tx1"/>
                </a:solidFill>
                <a:latin typeface="Calibri Bold" charset="0"/>
                <a:ea typeface="Calibri Bold" charset="0"/>
                <a:cs typeface="Calibri Bold" charset="0"/>
                <a:sym typeface="Calibri Bold" charset="0"/>
              </a:rPr>
              <a:t> </a:t>
            </a:r>
            <a:r>
              <a:rPr lang="en-US" sz="2400" dirty="0">
                <a:solidFill>
                  <a:schemeClr val="tx1"/>
                </a:solidFill>
                <a:latin typeface="Courier New Bold" charset="0"/>
                <a:cs typeface="Courier New Bold" charset="0"/>
                <a:sym typeface="Courier New Bold" charset="0"/>
              </a:rPr>
              <a:t>(unsigned) </a:t>
            </a:r>
            <a:r>
              <a:rPr lang="en-US" sz="2400" dirty="0" err="1">
                <a:solidFill>
                  <a:schemeClr val="tx1"/>
                </a:solidFill>
                <a:latin typeface="Courier New Bold" charset="0"/>
                <a:cs typeface="Courier New Bold" charset="0"/>
                <a:sym typeface="Courier New Bold" charset="0"/>
              </a:rPr>
              <a:t>f</a:t>
            </a:r>
            <a:r>
              <a:rPr lang="en-US" sz="2400" dirty="0">
                <a:solidFill>
                  <a:schemeClr val="tx1"/>
                </a:solidFill>
                <a:latin typeface="Calibri Bold" charset="0"/>
                <a:ea typeface="Calibri Bold" charset="0"/>
                <a:cs typeface="Calibri Bold" charset="0"/>
                <a:sym typeface="Calibri Bold" charset="0"/>
              </a:rPr>
              <a:t> ? </a:t>
            </a:r>
          </a:p>
        </p:txBody>
      </p:sp>
      <p:graphicFrame>
        <p:nvGraphicFramePr>
          <p:cNvPr id="32777" name="Group 9"/>
          <p:cNvGraphicFramePr>
            <a:graphicFrameLocks noGrp="1"/>
          </p:cNvGraphicFramePr>
          <p:nvPr/>
        </p:nvGraphicFramePr>
        <p:xfrm>
          <a:off x="4622800" y="1498600"/>
          <a:ext cx="1905000" cy="11430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tblGrid>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u</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f</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a:ln>
                            <a:noFill/>
                          </a:ln>
                          <a:solidFill>
                            <a:schemeClr val="tx1"/>
                          </a:solidFill>
                          <a:effectLst/>
                          <a:latin typeface="Courier New" panose="02070309020205020404" charset="0"/>
                          <a:cs typeface="Courier New" panose="02070309020205020404" charset="0"/>
                          <a:sym typeface="Courier New Bold" charset="0"/>
                        </a:rPr>
                        <a:t>0</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cs typeface="Courier New" panose="02070309020205020404" charset="0"/>
                          <a:sym typeface="Courier New Bold" charset="0"/>
                        </a:rPr>
                        <a:t>4</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wipe(down)">
                                      <p:cBhvr>
                                        <p:cTn id="7" dur="500"/>
                                        <p:tgtEl>
                                          <p:spTgt spid="327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775"/>
                                        </p:tgtEl>
                                        <p:attrNameLst>
                                          <p:attrName>style.visibility</p:attrName>
                                        </p:attrNameLst>
                                      </p:cBhvr>
                                      <p:to>
                                        <p:strVal val="visible"/>
                                      </p:to>
                                    </p:set>
                                    <p:animEffect transition="in" filter="wipe(down)">
                                      <p:cBhvr>
                                        <p:cTn id="12" dur="500"/>
                                        <p:tgtEl>
                                          <p:spTgt spid="327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773"/>
                                        </p:tgtEl>
                                        <p:attrNameLst>
                                          <p:attrName>style.visibility</p:attrName>
                                        </p:attrNameLst>
                                      </p:cBhvr>
                                      <p:to>
                                        <p:strVal val="visible"/>
                                      </p:to>
                                    </p:set>
                                    <p:animEffect transition="in" filter="wipe(down)">
                                      <p:cBhvr>
                                        <p:cTn id="17" dur="500"/>
                                        <p:tgtEl>
                                          <p:spTgt spid="327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2776"/>
                                        </p:tgtEl>
                                        <p:attrNameLst>
                                          <p:attrName>style.visibility</p:attrName>
                                        </p:attrNameLst>
                                      </p:cBhvr>
                                      <p:to>
                                        <p:strVal val="visible"/>
                                      </p:to>
                                    </p:set>
                                    <p:animEffect transition="in" filter="wipe(down)">
                                      <p:cBhvr>
                                        <p:cTn id="22"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32773" grpId="0" animBg="1"/>
      <p:bldP spid="32775" grpId="0"/>
      <p:bldP spid="32776"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310388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字节顺序</a:t>
            </a:r>
          </a:p>
        </p:txBody>
      </p:sp>
      <p:sp>
        <p:nvSpPr>
          <p:cNvPr id="33796" name="Rectangle 4"/>
          <p:cNvSpPr>
            <a:spLocks noGrp="1" noChangeArrowheads="1"/>
          </p:cNvSpPr>
          <p:nvPr/>
        </p:nvSpPr>
        <p:spPr>
          <a:xfrm>
            <a:off x="290513" y="1160781"/>
            <a:ext cx="8307387" cy="54864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215900" indent="-215900">
              <a:spcBef>
                <a:spcPct val="0"/>
              </a:spcBef>
              <a:buClr>
                <a:srgbClr val="0D0D0D"/>
              </a:buClr>
            </a:pPr>
            <a:r>
              <a:rPr lang="en-US" dirty="0">
                <a:latin typeface="微软雅黑" panose="020B0503020204020204" charset="-122"/>
                <a:ea typeface="微软雅黑" panose="020B0503020204020204" charset="-122"/>
                <a:cs typeface="Calibri" panose="020F0502020204030204" charset="0"/>
              </a:rPr>
              <a:t>Idea</a:t>
            </a:r>
            <a:endParaRPr lang="en-US" dirty="0">
              <a:latin typeface="微软雅黑" panose="020B0503020204020204" charset="-122"/>
              <a:ea typeface="微软雅黑" panose="020B0503020204020204" charset="-122"/>
            </a:endParaRPr>
          </a:p>
          <a:p>
            <a:pPr lvl="1">
              <a:buClr>
                <a:srgbClr val="0D0D0D"/>
              </a:buClr>
            </a:pPr>
            <a:r>
              <a:rPr lang="en-US" dirty="0">
                <a:latin typeface="微软雅黑" panose="020B0503020204020204" charset="-122"/>
                <a:ea typeface="微软雅黑" panose="020B0503020204020204" charset="-122"/>
              </a:rPr>
              <a:t>存储在内存中的Short/long/quad作为2/4 / 8个连续字节</a:t>
            </a:r>
          </a:p>
          <a:p>
            <a:pPr lvl="1">
              <a:buClr>
                <a:srgbClr val="0D0D0D"/>
              </a:buClr>
            </a:pPr>
            <a:r>
              <a:rPr lang="en-US" dirty="0">
                <a:latin typeface="微软雅黑" panose="020B0503020204020204" charset="-122"/>
                <a:ea typeface="微软雅黑" panose="020B0503020204020204" charset="-122"/>
              </a:rPr>
              <a:t>哪个字节最重要？</a:t>
            </a:r>
          </a:p>
          <a:p>
            <a:pPr lvl="1">
              <a:buClr>
                <a:srgbClr val="0D0D0D"/>
              </a:buClr>
            </a:pPr>
            <a:r>
              <a:rPr lang="en-US" dirty="0">
                <a:latin typeface="微软雅黑" panose="020B0503020204020204" charset="-122"/>
                <a:ea typeface="微软雅黑" panose="020B0503020204020204" charset="-122"/>
              </a:rPr>
              <a:t>在</a:t>
            </a:r>
            <a:r>
              <a:rPr lang="zh-CN" altLang="en-US" dirty="0">
                <a:latin typeface="微软雅黑" panose="020B0503020204020204" charset="-122"/>
                <a:ea typeface="微软雅黑" panose="020B0503020204020204" charset="-122"/>
              </a:rPr>
              <a:t>不同</a:t>
            </a:r>
            <a:r>
              <a:rPr lang="en-US" dirty="0">
                <a:latin typeface="微软雅黑" panose="020B0503020204020204" charset="-122"/>
                <a:ea typeface="微软雅黑" panose="020B0503020204020204" charset="-122"/>
              </a:rPr>
              <a:t>机器之间交换二进制数据时会导致问题</a:t>
            </a:r>
          </a:p>
          <a:p>
            <a:pPr marL="215900" indent="-215900">
              <a:buClr>
                <a:srgbClr val="0D0D0D"/>
              </a:buClr>
            </a:pPr>
            <a:r>
              <a:rPr lang="zh-CN" altLang="en-US" dirty="0">
                <a:latin typeface="微软雅黑" panose="020B0503020204020204" charset="-122"/>
                <a:ea typeface="微软雅黑" panose="020B0503020204020204" charset="-122"/>
              </a:rPr>
              <a:t>大端模式</a:t>
            </a:r>
          </a:p>
          <a:p>
            <a:pPr lvl="1">
              <a:buClr>
                <a:srgbClr val="0D0D0D"/>
              </a:buClr>
            </a:pPr>
            <a:r>
              <a:rPr lang="en-US" dirty="0">
                <a:latin typeface="微软雅黑" panose="020B0503020204020204" charset="-122"/>
                <a:ea typeface="微软雅黑" panose="020B0503020204020204" charset="-122"/>
              </a:rPr>
              <a:t>数据的高字节保存在内存的低地址中</a:t>
            </a:r>
          </a:p>
          <a:p>
            <a:pPr lvl="1">
              <a:buClr>
                <a:srgbClr val="0D0D0D"/>
              </a:buClr>
            </a:pPr>
            <a:r>
              <a:rPr lang="en-US" dirty="0" err="1">
                <a:latin typeface="微软雅黑" panose="020B0503020204020204" charset="-122"/>
                <a:ea typeface="微软雅黑" panose="020B0503020204020204" charset="-122"/>
              </a:rPr>
              <a:t>Sparc</a:t>
            </a:r>
            <a:r>
              <a:rPr lang="en-US" dirty="0">
                <a:latin typeface="微软雅黑" panose="020B0503020204020204" charset="-122"/>
                <a:ea typeface="微软雅黑" panose="020B0503020204020204" charset="-122"/>
              </a:rPr>
              <a:t>, </a:t>
            </a:r>
            <a:r>
              <a:rPr lang="en-US" i="1" dirty="0">
                <a:solidFill>
                  <a:srgbClr val="C00000"/>
                </a:solidFill>
                <a:latin typeface="微软雅黑" panose="020B0503020204020204" charset="-122"/>
                <a:ea typeface="微软雅黑" panose="020B0503020204020204" charset="-122"/>
              </a:rPr>
              <a:t>Internet</a:t>
            </a:r>
          </a:p>
          <a:p>
            <a:pPr marL="215900" indent="-215900">
              <a:buClr>
                <a:srgbClr val="0D0D0D"/>
              </a:buClr>
            </a:pPr>
            <a:r>
              <a:rPr lang="zh-CN" altLang="en-US" dirty="0">
                <a:latin typeface="微软雅黑" panose="020B0503020204020204" charset="-122"/>
                <a:ea typeface="微软雅黑" panose="020B0503020204020204" charset="-122"/>
              </a:rPr>
              <a:t>小端模式</a:t>
            </a:r>
          </a:p>
          <a:p>
            <a:pPr lvl="1">
              <a:buClr>
                <a:srgbClr val="0D0D0D"/>
              </a:buClr>
            </a:pPr>
            <a:r>
              <a:rPr lang="en-US" dirty="0">
                <a:latin typeface="微软雅黑" panose="020B0503020204020204" charset="-122"/>
                <a:ea typeface="微软雅黑" panose="020B0503020204020204" charset="-122"/>
              </a:rPr>
              <a:t>指数据的高字节保存在内存的高地址中</a:t>
            </a:r>
          </a:p>
          <a:p>
            <a:pPr lvl="1">
              <a:buClr>
                <a:srgbClr val="0D0D0D"/>
              </a:buClr>
            </a:pPr>
            <a:r>
              <a:rPr lang="en-US" dirty="0">
                <a:latin typeface="微软雅黑" panose="020B0503020204020204" charset="-122"/>
                <a:ea typeface="微软雅黑" panose="020B0503020204020204" charset="-122"/>
              </a:rPr>
              <a:t>Intel x86, ARM Android </a:t>
            </a:r>
            <a:r>
              <a:rPr lang="zh-CN" altLang="en-US" dirty="0">
                <a:latin typeface="微软雅黑" panose="020B0503020204020204" charset="-122"/>
                <a:ea typeface="微软雅黑" panose="020B0503020204020204" charset="-122"/>
              </a:rPr>
              <a:t>和</a:t>
            </a:r>
            <a:r>
              <a:rPr lang="en-US" dirty="0">
                <a:latin typeface="微软雅黑" panose="020B0503020204020204" charset="-122"/>
                <a:ea typeface="微软雅黑" panose="020B0503020204020204" charset="-122"/>
              </a:rPr>
              <a:t> IOS</a:t>
            </a:r>
          </a:p>
          <a:p>
            <a:pPr>
              <a:buClr>
                <a:srgbClr val="0D0D0D"/>
              </a:buClr>
            </a:pPr>
            <a:r>
              <a:rPr lang="zh-CN" altLang="en-US" dirty="0">
                <a:latin typeface="微软雅黑" panose="020B0503020204020204" charset="-122"/>
                <a:ea typeface="微软雅黑" panose="020B0503020204020204" charset="-122"/>
              </a:rPr>
              <a:t>双端模式</a:t>
            </a:r>
          </a:p>
          <a:p>
            <a:pPr lvl="1">
              <a:buClr>
                <a:srgbClr val="0D0D0D"/>
              </a:buClr>
            </a:pPr>
            <a:r>
              <a:rPr lang="en-US" dirty="0">
                <a:latin typeface="微软雅黑" panose="020B0503020204020204" charset="-122"/>
                <a:ea typeface="微软雅黑" panose="020B0503020204020204" charset="-122"/>
              </a:rPr>
              <a:t>可以任意配置</a:t>
            </a:r>
          </a:p>
          <a:p>
            <a:pPr lvl="1">
              <a:buClr>
                <a:srgbClr val="0D0D0D"/>
              </a:buClr>
            </a:pPr>
            <a:r>
              <a:rPr lang="en-US" dirty="0">
                <a:latin typeface="微软雅黑" panose="020B0503020204020204" charset="-122"/>
                <a:ea typeface="微软雅黑" panose="020B0503020204020204" charset="-122"/>
              </a:rPr>
              <a:t>ARM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6">
                                            <p:txEl>
                                              <p:pRg st="1" end="1"/>
                                            </p:txEl>
                                          </p:spTgt>
                                        </p:tgtEl>
                                        <p:attrNameLst>
                                          <p:attrName>style.visibility</p:attrName>
                                        </p:attrNameLst>
                                      </p:cBhvr>
                                      <p:to>
                                        <p:strVal val="visible"/>
                                      </p:to>
                                    </p:set>
                                    <p:anim calcmode="lin" valueType="num">
                                      <p:cBhvr additive="base">
                                        <p:cTn id="7" dur="500" fill="hold"/>
                                        <p:tgtEl>
                                          <p:spTgt spid="3379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796">
                                            <p:txEl>
                                              <p:pRg st="2" end="2"/>
                                            </p:txEl>
                                          </p:spTgt>
                                        </p:tgtEl>
                                        <p:attrNameLst>
                                          <p:attrName>style.visibility</p:attrName>
                                        </p:attrNameLst>
                                      </p:cBhvr>
                                      <p:to>
                                        <p:strVal val="visible"/>
                                      </p:to>
                                    </p:set>
                                    <p:anim calcmode="lin" valueType="num">
                                      <p:cBhvr additive="base">
                                        <p:cTn id="11" dur="500" fill="hold"/>
                                        <p:tgtEl>
                                          <p:spTgt spid="3379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79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796">
                                            <p:txEl>
                                              <p:pRg st="3" end="3"/>
                                            </p:txEl>
                                          </p:spTgt>
                                        </p:tgtEl>
                                        <p:attrNameLst>
                                          <p:attrName>style.visibility</p:attrName>
                                        </p:attrNameLst>
                                      </p:cBhvr>
                                      <p:to>
                                        <p:strVal val="visible"/>
                                      </p:to>
                                    </p:set>
                                    <p:anim calcmode="lin" valueType="num">
                                      <p:cBhvr additive="base">
                                        <p:cTn id="15" dur="500" fill="hold"/>
                                        <p:tgtEl>
                                          <p:spTgt spid="3379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379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3796">
                                            <p:txEl>
                                              <p:pRg st="5" end="5"/>
                                            </p:txEl>
                                          </p:spTgt>
                                        </p:tgtEl>
                                        <p:attrNameLst>
                                          <p:attrName>style.visibility</p:attrName>
                                        </p:attrNameLst>
                                      </p:cBhvr>
                                      <p:to>
                                        <p:strVal val="visible"/>
                                      </p:to>
                                    </p:set>
                                    <p:anim calcmode="lin" valueType="num">
                                      <p:cBhvr additive="base">
                                        <p:cTn id="21" dur="500" fill="hold"/>
                                        <p:tgtEl>
                                          <p:spTgt spid="33796">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3796">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3796">
                                            <p:txEl>
                                              <p:pRg st="6" end="6"/>
                                            </p:txEl>
                                          </p:spTgt>
                                        </p:tgtEl>
                                        <p:attrNameLst>
                                          <p:attrName>style.visibility</p:attrName>
                                        </p:attrNameLst>
                                      </p:cBhvr>
                                      <p:to>
                                        <p:strVal val="visible"/>
                                      </p:to>
                                    </p:set>
                                    <p:anim calcmode="lin" valueType="num">
                                      <p:cBhvr additive="base">
                                        <p:cTn id="25" dur="500" fill="hold"/>
                                        <p:tgtEl>
                                          <p:spTgt spid="3379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796">
                                            <p:txEl>
                                              <p:pRg st="8" end="8"/>
                                            </p:txEl>
                                          </p:spTgt>
                                        </p:tgtEl>
                                        <p:attrNameLst>
                                          <p:attrName>style.visibility</p:attrName>
                                        </p:attrNameLst>
                                      </p:cBhvr>
                                      <p:to>
                                        <p:strVal val="visible"/>
                                      </p:to>
                                    </p:set>
                                    <p:anim calcmode="lin" valueType="num">
                                      <p:cBhvr additive="base">
                                        <p:cTn id="31" dur="500" fill="hold"/>
                                        <p:tgtEl>
                                          <p:spTgt spid="3379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6">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3796">
                                            <p:txEl>
                                              <p:pRg st="9" end="9"/>
                                            </p:txEl>
                                          </p:spTgt>
                                        </p:tgtEl>
                                        <p:attrNameLst>
                                          <p:attrName>style.visibility</p:attrName>
                                        </p:attrNameLst>
                                      </p:cBhvr>
                                      <p:to>
                                        <p:strVal val="visible"/>
                                      </p:to>
                                    </p:set>
                                    <p:anim calcmode="lin" valueType="num">
                                      <p:cBhvr additive="base">
                                        <p:cTn id="35" dur="500" fill="hold"/>
                                        <p:tgtEl>
                                          <p:spTgt spid="33796">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379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3796">
                                            <p:txEl>
                                              <p:pRg st="11" end="11"/>
                                            </p:txEl>
                                          </p:spTgt>
                                        </p:tgtEl>
                                        <p:attrNameLst>
                                          <p:attrName>style.visibility</p:attrName>
                                        </p:attrNameLst>
                                      </p:cBhvr>
                                      <p:to>
                                        <p:strVal val="visible"/>
                                      </p:to>
                                    </p:set>
                                    <p:anim calcmode="lin" valueType="num">
                                      <p:cBhvr additive="base">
                                        <p:cTn id="41" dur="500" fill="hold"/>
                                        <p:tgtEl>
                                          <p:spTgt spid="33796">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3796">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3796">
                                            <p:txEl>
                                              <p:pRg st="12" end="12"/>
                                            </p:txEl>
                                          </p:spTgt>
                                        </p:tgtEl>
                                        <p:attrNameLst>
                                          <p:attrName>style.visibility</p:attrName>
                                        </p:attrNameLst>
                                      </p:cBhvr>
                                      <p:to>
                                        <p:strVal val="visible"/>
                                      </p:to>
                                    </p:set>
                                    <p:anim calcmode="lin" valueType="num">
                                      <p:cBhvr additive="base">
                                        <p:cTn id="45" dur="500" fill="hold"/>
                                        <p:tgtEl>
                                          <p:spTgt spid="33796">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79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367030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字节顺序的例子</a:t>
            </a:r>
          </a:p>
        </p:txBody>
      </p:sp>
      <p:sp>
        <p:nvSpPr>
          <p:cNvPr id="34820" name="Rectangle 4"/>
          <p:cNvSpPr/>
          <p:nvPr/>
        </p:nvSpPr>
        <p:spPr bwMode="auto">
          <a:xfrm>
            <a:off x="533400" y="1150938"/>
            <a:ext cx="4051300" cy="1820862"/>
          </a:xfrm>
          <a:prstGeom prst="rect">
            <a:avLst/>
          </a:prstGeom>
          <a:solidFill>
            <a:srgbClr val="FFFFCC"/>
          </a:solidFill>
          <a:ln w="12700" cap="flat">
            <a:solidFill>
              <a:schemeClr val="tx1"/>
            </a:solidFill>
            <a:prstDash val="solid"/>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    union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unsigned char c[8];</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unsigned short s[4];</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unsigned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[2];</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unsigned long l[1];</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 </a:t>
            </a:r>
            <a:r>
              <a:rPr lang="en-US" sz="1800" dirty="0" err="1">
                <a:solidFill>
                  <a:schemeClr val="tx1"/>
                </a:solidFill>
                <a:latin typeface="Courier New" panose="02070309020205020404" charset="0"/>
                <a:cs typeface="Courier New" panose="02070309020205020404" charset="0"/>
                <a:sym typeface="Courier New Bold" charset="0"/>
              </a:rPr>
              <a:t>dw</a:t>
            </a:r>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22" name="Table 21"/>
          <p:cNvGraphicFramePr>
            <a:graphicFrameLocks noGrp="1"/>
          </p:cNvGraphicFramePr>
          <p:nvPr/>
        </p:nvGraphicFramePr>
        <p:xfrm>
          <a:off x="1676400" y="3393440"/>
          <a:ext cx="6096000" cy="14833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370840">
                <a:tc>
                  <a:txBody>
                    <a:bodyPr/>
                    <a:lstStyle/>
                    <a:p>
                      <a:pPr algn="ctr"/>
                      <a:r>
                        <a:rPr lang="en-US" b="1" dirty="0">
                          <a:latin typeface="Courier New" panose="02070309020205020404" charset="0"/>
                          <a:cs typeface="Courier New" panose="02070309020205020404" charset="0"/>
                        </a:rPr>
                        <a:t>c[0]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val="10000"/>
                  </a:ext>
                </a:extLst>
              </a:tr>
              <a:tr h="370840">
                <a:tc gridSpan="2">
                  <a:txBody>
                    <a:bodyPr/>
                    <a:lstStyle/>
                    <a:p>
                      <a:pPr algn="ctr"/>
                      <a:r>
                        <a:rPr lang="en-US" b="1" dirty="0">
                          <a:latin typeface="Courier New" panose="02070309020205020404" charset="0"/>
                          <a:cs typeface="Courier New" panose="02070309020205020404" charset="0"/>
                        </a:rPr>
                        <a:t>s[0]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gridSpan="4">
                  <a:txBody>
                    <a:bodyPr/>
                    <a:lstStyle/>
                    <a:p>
                      <a:pPr algn="ctr"/>
                      <a:r>
                        <a:rPr lang="en-US" b="1" dirty="0" err="1">
                          <a:latin typeface="Courier New" panose="02070309020205020404" charset="0"/>
                          <a:cs typeface="Courier New" panose="02070309020205020404" charset="0"/>
                        </a:rPr>
                        <a:t>i</a:t>
                      </a:r>
                      <a:r>
                        <a:rPr lang="en-US" b="1" dirty="0">
                          <a:latin typeface="Courier New" panose="02070309020205020404" charset="0"/>
                          <a:cs typeface="Courier New" panose="0207030902020502040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a:latin typeface="Courier New" panose="02070309020205020404" charset="0"/>
                          <a:cs typeface="Courier New" panose="02070309020205020404" charset="0"/>
                        </a:rPr>
                        <a:t>i</a:t>
                      </a:r>
                      <a:r>
                        <a:rPr lang="en-US" b="1" dirty="0">
                          <a:latin typeface="Courier New" panose="02070309020205020404" charset="0"/>
                          <a:cs typeface="Courier New" panose="0207030902020502040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gridSpan="4">
                  <a:txBody>
                    <a:bodyPr/>
                    <a:lstStyle/>
                    <a:p>
                      <a:pPr algn="ctr"/>
                      <a:r>
                        <a:rPr lang="en-US" b="1" dirty="0">
                          <a:latin typeface="Courier New" panose="02070309020205020404" charset="0"/>
                          <a:cs typeface="Courier New" panose="02070309020205020404" charset="0"/>
                        </a:rPr>
                        <a:t>l[0]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3" name="TextBox 22"/>
          <p:cNvSpPr txBox="1"/>
          <p:nvPr/>
        </p:nvSpPr>
        <p:spPr>
          <a:xfrm>
            <a:off x="738323" y="3393440"/>
            <a:ext cx="938077" cy="461665"/>
          </a:xfrm>
          <a:prstGeom prst="rect">
            <a:avLst/>
          </a:prstGeom>
          <a:noFill/>
        </p:spPr>
        <p:txBody>
          <a:bodyPr wrap="none" rtlCol="0">
            <a:spAutoFit/>
          </a:bodyPr>
          <a:lstStyle/>
          <a:p>
            <a:pPr algn="r"/>
            <a:r>
              <a:rPr lang="en-US" dirty="0">
                <a:latin typeface="Calibri" panose="020F0502020204030204" charset="0"/>
              </a:rPr>
              <a:t>32-bit</a:t>
            </a:r>
          </a:p>
        </p:txBody>
      </p:sp>
      <p:graphicFrame>
        <p:nvGraphicFramePr>
          <p:cNvPr id="24" name="Table 23"/>
          <p:cNvGraphicFramePr>
            <a:graphicFrameLocks noGrp="1"/>
          </p:cNvGraphicFramePr>
          <p:nvPr/>
        </p:nvGraphicFramePr>
        <p:xfrm>
          <a:off x="1676400" y="5146040"/>
          <a:ext cx="6096000" cy="14833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370840">
                <a:tc>
                  <a:txBody>
                    <a:bodyPr/>
                    <a:lstStyle/>
                    <a:p>
                      <a:pPr algn="ctr"/>
                      <a:r>
                        <a:rPr lang="en-US" b="1" dirty="0">
                          <a:latin typeface="Courier New" panose="02070309020205020404" charset="0"/>
                          <a:cs typeface="Courier New" panose="02070309020205020404" charset="0"/>
                        </a:rPr>
                        <a:t>c[0]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val="10000"/>
                  </a:ext>
                </a:extLst>
              </a:tr>
              <a:tr h="370840">
                <a:tc gridSpan="2">
                  <a:txBody>
                    <a:bodyPr/>
                    <a:lstStyle/>
                    <a:p>
                      <a:pPr algn="ctr"/>
                      <a:r>
                        <a:rPr lang="en-US" b="1" dirty="0">
                          <a:latin typeface="Courier New" panose="02070309020205020404" charset="0"/>
                          <a:cs typeface="Courier New" panose="02070309020205020404" charset="0"/>
                        </a:rPr>
                        <a:t>s[0]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gridSpan="4">
                  <a:txBody>
                    <a:bodyPr/>
                    <a:lstStyle/>
                    <a:p>
                      <a:pPr algn="ctr"/>
                      <a:r>
                        <a:rPr lang="en-US" b="1" dirty="0" err="1">
                          <a:latin typeface="Courier New" panose="02070309020205020404" charset="0"/>
                          <a:cs typeface="Courier New" panose="02070309020205020404" charset="0"/>
                        </a:rPr>
                        <a:t>i</a:t>
                      </a:r>
                      <a:r>
                        <a:rPr lang="en-US" b="1" dirty="0">
                          <a:latin typeface="Courier New" panose="02070309020205020404" charset="0"/>
                          <a:cs typeface="Courier New" panose="0207030902020502040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a:latin typeface="Courier New" panose="02070309020205020404" charset="0"/>
                          <a:cs typeface="Courier New" panose="02070309020205020404" charset="0"/>
                        </a:rPr>
                        <a:t>i</a:t>
                      </a:r>
                      <a:r>
                        <a:rPr lang="en-US" b="1" dirty="0">
                          <a:latin typeface="Courier New" panose="02070309020205020404" charset="0"/>
                          <a:cs typeface="Courier New" panose="0207030902020502040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gridSpan="8">
                  <a:txBody>
                    <a:bodyPr/>
                    <a:lstStyle/>
                    <a:p>
                      <a:pPr algn="ctr"/>
                      <a:r>
                        <a:rPr lang="en-US" b="1" dirty="0">
                          <a:latin typeface="Courier New" panose="02070309020205020404" charset="0"/>
                          <a:cs typeface="Courier New" panose="02070309020205020404" charset="0"/>
                        </a:rPr>
                        <a:t>l[0]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5" name="Rectangle 24"/>
          <p:cNvSpPr/>
          <p:nvPr/>
        </p:nvSpPr>
        <p:spPr>
          <a:xfrm>
            <a:off x="738323" y="5146040"/>
            <a:ext cx="938077" cy="461665"/>
          </a:xfrm>
          <a:prstGeom prst="rect">
            <a:avLst/>
          </a:prstGeom>
        </p:spPr>
        <p:txBody>
          <a:bodyPr wrap="none">
            <a:spAutoFit/>
          </a:bodyPr>
          <a:lstStyle/>
          <a:p>
            <a:pPr algn="r"/>
            <a:r>
              <a:rPr lang="en-US" dirty="0">
                <a:latin typeface="Calibri" panose="020F0502020204030204" charset="0"/>
              </a:rPr>
              <a:t>64-bit</a:t>
            </a:r>
          </a:p>
        </p:txBody>
      </p:sp>
      <p:sp>
        <p:nvSpPr>
          <p:cNvPr id="5" name="TextBox 1"/>
          <p:cNvSpPr txBox="1"/>
          <p:nvPr/>
        </p:nvSpPr>
        <p:spPr>
          <a:xfrm>
            <a:off x="4584700" y="1313180"/>
            <a:ext cx="4606290" cy="706755"/>
          </a:xfrm>
          <a:prstGeom prst="rect">
            <a:avLst/>
          </a:prstGeom>
          <a:noFill/>
        </p:spPr>
        <p:txBody>
          <a:bodyPr wrap="none" rtlCol="0">
            <a:spAutoFit/>
          </a:bodyPr>
          <a:lstStyle/>
          <a:p>
            <a:r>
              <a:rPr lang="en-US" sz="2000" dirty="0">
                <a:solidFill>
                  <a:srgbClr val="C00000"/>
                </a:solidFill>
                <a:latin typeface="Calibri" panose="020F0502020204030204" charset="0"/>
              </a:rPr>
              <a:t> </a:t>
            </a:r>
            <a:br>
              <a:rPr lang="en-US" sz="2000" dirty="0">
                <a:solidFill>
                  <a:srgbClr val="C00000"/>
                </a:solidFill>
                <a:latin typeface="Calibri" panose="020F0502020204030204" charset="0"/>
              </a:rPr>
            </a:br>
            <a:r>
              <a:rPr lang="zh-CN" altLang="en-US" sz="2000" dirty="0">
                <a:solidFill>
                  <a:srgbClr val="C00000"/>
                </a:solidFill>
                <a:latin typeface="Calibri" panose="020F0502020204030204" charset="0"/>
              </a:rPr>
              <a:t>在</a:t>
            </a:r>
            <a:r>
              <a:rPr lang="en-US" sz="2000" dirty="0">
                <a:solidFill>
                  <a:srgbClr val="C00000"/>
                </a:solidFill>
                <a:latin typeface="Calibri" panose="020F0502020204030204" charset="0"/>
              </a:rPr>
              <a:t>short/</a:t>
            </a:r>
            <a:r>
              <a:rPr lang="en-US" sz="2000" dirty="0" err="1">
                <a:solidFill>
                  <a:srgbClr val="C00000"/>
                </a:solidFill>
                <a:latin typeface="Calibri" panose="020F0502020204030204" charset="0"/>
              </a:rPr>
              <a:t>int</a:t>
            </a:r>
            <a:r>
              <a:rPr lang="en-US" sz="2000" dirty="0">
                <a:solidFill>
                  <a:srgbClr val="C00000"/>
                </a:solidFill>
                <a:latin typeface="Calibri" panose="020F0502020204030204" charset="0"/>
              </a:rPr>
              <a:t>/long </a:t>
            </a:r>
            <a:r>
              <a:rPr lang="zh-CN" altLang="en-US" sz="2000" dirty="0">
                <a:solidFill>
                  <a:srgbClr val="C00000"/>
                </a:solidFill>
                <a:latin typeface="Calibri" panose="020F0502020204030204" charset="0"/>
              </a:rPr>
              <a:t>中，字节是如何存储的</a:t>
            </a:r>
            <a:r>
              <a:rPr lang="en-US" sz="2000" dirty="0">
                <a:solidFill>
                  <a:srgbClr val="C00000"/>
                </a:solidFill>
                <a:latin typeface="Calibri" panose="020F0502020204030204" charset="0"/>
              </a:rPr>
              <a:t>?</a:t>
            </a:r>
          </a:p>
        </p:txBody>
      </p:sp>
      <p:cxnSp>
        <p:nvCxnSpPr>
          <p:cNvPr id="6" name="Straight Arrow Connector 3"/>
          <p:cNvCxnSpPr/>
          <p:nvPr/>
        </p:nvCxnSpPr>
        <p:spPr bwMode="auto">
          <a:xfrm>
            <a:off x="3783691" y="3241039"/>
            <a:ext cx="1219200" cy="0"/>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7" name="TextBox 4"/>
          <p:cNvSpPr txBox="1"/>
          <p:nvPr/>
        </p:nvSpPr>
        <p:spPr>
          <a:xfrm>
            <a:off x="1600200" y="3079527"/>
            <a:ext cx="1249680" cy="306705"/>
          </a:xfrm>
          <a:prstGeom prst="rect">
            <a:avLst/>
          </a:prstGeom>
          <a:noFill/>
        </p:spPr>
        <p:txBody>
          <a:bodyPr wrap="none" rtlCol="0">
            <a:spAutoFit/>
          </a:bodyPr>
          <a:lstStyle/>
          <a:p>
            <a:r>
              <a:rPr lang="zh-CN" altLang="en-US" sz="1400" dirty="0">
                <a:solidFill>
                  <a:schemeClr val="tx1">
                    <a:lumMod val="65000"/>
                    <a:lumOff val="35000"/>
                  </a:schemeClr>
                </a:solidFill>
                <a:latin typeface="Calibri" panose="020F0502020204030204" charset="0"/>
              </a:rPr>
              <a:t>内存地址增大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ppt_x"/>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5" grpId="0"/>
      <p:bldP spid="7"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367030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panose="020F0502020204030204" charset="0"/>
                <a:ea typeface="Calibri" panose="020F0502020204030204" charset="0"/>
                <a:cs typeface="Calibri" panose="020F0502020204030204" charset="0"/>
                <a:sym typeface="Calibri" panose="020F0502020204030204" charset="0"/>
              </a:rPr>
              <a:t>IA32</a:t>
            </a:r>
            <a:r>
              <a:rPr lang="zh-CN" altLang="en-US" sz="3200">
                <a:sym typeface="+mn-ea"/>
              </a:rPr>
              <a:t>的</a:t>
            </a:r>
            <a:r>
              <a:rPr lang="zh-CN" altLang="en-US" sz="3200"/>
              <a:t>字节顺序</a:t>
            </a:r>
          </a:p>
        </p:txBody>
      </p:sp>
      <p:sp>
        <p:nvSpPr>
          <p:cNvPr id="36868" name="Rectangle 4"/>
          <p:cNvSpPr/>
          <p:nvPr/>
        </p:nvSpPr>
        <p:spPr bwMode="auto">
          <a:xfrm>
            <a:off x="457200" y="1143000"/>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zh-CN" altLang="en-US" sz="2400">
                <a:solidFill>
                  <a:schemeClr val="tx1"/>
                </a:solidFill>
                <a:latin typeface="Calibri" panose="020F0502020204030204" charset="0"/>
                <a:ea typeface="宋体" panose="02010600030101010101" pitchFamily="2" charset="-122"/>
                <a:cs typeface="Calibri" panose="020F0502020204030204" charset="0"/>
                <a:sym typeface="Calibri" panose="020F0502020204030204" charset="0"/>
              </a:rPr>
              <a:t>小端模式</a:t>
            </a:r>
          </a:p>
        </p:txBody>
      </p:sp>
      <p:sp>
        <p:nvSpPr>
          <p:cNvPr id="36869" name="Rectangle 5"/>
          <p:cNvSpPr/>
          <p:nvPr/>
        </p:nvSpPr>
        <p:spPr bwMode="auto">
          <a:xfrm>
            <a:off x="228601" y="4876800"/>
            <a:ext cx="8458199" cy="1447800"/>
          </a:xfrm>
          <a:prstGeom prst="rect">
            <a:avLst/>
          </a:prstGeom>
          <a:noFill/>
          <a:ln w="254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panose="02070309020205020404" charset="0"/>
              </a:rPr>
              <a:t>Characters 0-7 == [0xf0,0xf1,0xf2,0xf3,0xf4,0xf5,0xf6,0xf7]</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Shorts     0-3 == [0xf1f0,0xf3f2,0xf5f4,0xf7f6]</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err="1">
                <a:solidFill>
                  <a:schemeClr val="tx1"/>
                </a:solidFill>
                <a:latin typeface="Courier New" panose="02070309020205020404" charset="0"/>
                <a:cs typeface="Courier New" panose="02070309020205020404" charset="0"/>
                <a:sym typeface="Courier New" panose="02070309020205020404" charset="0"/>
              </a:rPr>
              <a:t>Ints</a:t>
            </a:r>
            <a:r>
              <a:rPr lang="en-US" sz="1800" dirty="0">
                <a:solidFill>
                  <a:schemeClr val="tx1"/>
                </a:solidFill>
                <a:latin typeface="Courier New" panose="02070309020205020404" charset="0"/>
                <a:cs typeface="Courier New" panose="02070309020205020404" charset="0"/>
                <a:sym typeface="Courier New" panose="02070309020205020404" charset="0"/>
              </a:rPr>
              <a:t>       0-1 == [0xf3f2f1f0,0xf7f6f5f4]</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Long       0   == [0xf3f2f1f0]</a:t>
            </a:r>
          </a:p>
        </p:txBody>
      </p:sp>
      <p:sp>
        <p:nvSpPr>
          <p:cNvPr id="36870" name="Rectangle 6"/>
          <p:cNvSpPr/>
          <p:nvPr/>
        </p:nvSpPr>
        <p:spPr bwMode="auto">
          <a:xfrm>
            <a:off x="284163" y="4432300"/>
            <a:ext cx="3670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dirty="0">
                <a:solidFill>
                  <a:schemeClr val="tx1"/>
                </a:solidFill>
                <a:latin typeface="Calibri" panose="020F0502020204030204" charset="0"/>
                <a:ea typeface="Calibri" panose="020F0502020204030204" charset="0"/>
                <a:cs typeface="Calibri" panose="020F0502020204030204" charset="0"/>
                <a:sym typeface="Calibri" panose="020F0502020204030204" charset="0"/>
              </a:rPr>
              <a:t>Output:</a:t>
            </a:r>
          </a:p>
        </p:txBody>
      </p:sp>
      <p:graphicFrame>
        <p:nvGraphicFramePr>
          <p:cNvPr id="50" name="Table 49"/>
          <p:cNvGraphicFramePr>
            <a:graphicFrameLocks noGrp="1"/>
          </p:cNvGraphicFramePr>
          <p:nvPr/>
        </p:nvGraphicFramePr>
        <p:xfrm>
          <a:off x="1966913" y="1873905"/>
          <a:ext cx="6096000" cy="18542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370840">
                <a:tc>
                  <a:txBody>
                    <a:bodyPr/>
                    <a:lstStyle/>
                    <a:p>
                      <a:pPr algn="ctr"/>
                      <a:r>
                        <a:rPr lang="en-US" b="1" dirty="0">
                          <a:latin typeface="Courier New" panose="02070309020205020404" charset="0"/>
                          <a:cs typeface="Courier New" panose="02070309020205020404" charset="0"/>
                        </a:rPr>
                        <a:t>f0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val="10000"/>
                  </a:ext>
                </a:extLst>
              </a:tr>
              <a:tr h="370840">
                <a:tc>
                  <a:txBody>
                    <a:bodyPr/>
                    <a:lstStyle/>
                    <a:p>
                      <a:pPr algn="ctr"/>
                      <a:r>
                        <a:rPr lang="en-US" b="1" dirty="0">
                          <a:latin typeface="Courier New" panose="02070309020205020404" charset="0"/>
                          <a:cs typeface="Courier New" panose="02070309020205020404" charset="0"/>
                        </a:rPr>
                        <a:t>c[0]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val="10001"/>
                  </a:ext>
                </a:extLst>
              </a:tr>
              <a:tr h="370840">
                <a:tc gridSpan="2">
                  <a:txBody>
                    <a:bodyPr/>
                    <a:lstStyle/>
                    <a:p>
                      <a:pPr algn="ctr"/>
                      <a:r>
                        <a:rPr lang="en-US" b="1" dirty="0">
                          <a:latin typeface="Courier New" panose="02070309020205020404" charset="0"/>
                          <a:cs typeface="Courier New" panose="02070309020205020404" charset="0"/>
                        </a:rPr>
                        <a:t>s[0]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gridSpan="4">
                  <a:txBody>
                    <a:bodyPr/>
                    <a:lstStyle/>
                    <a:p>
                      <a:pPr algn="ctr"/>
                      <a:r>
                        <a:rPr lang="en-US" b="1" dirty="0" err="1">
                          <a:latin typeface="Courier New" panose="02070309020205020404" charset="0"/>
                          <a:cs typeface="Courier New" panose="02070309020205020404" charset="0"/>
                        </a:rPr>
                        <a:t>i</a:t>
                      </a:r>
                      <a:r>
                        <a:rPr lang="en-US" b="1" dirty="0">
                          <a:latin typeface="Courier New" panose="02070309020205020404" charset="0"/>
                          <a:cs typeface="Courier New" panose="0207030902020502040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a:latin typeface="Courier New" panose="02070309020205020404" charset="0"/>
                          <a:cs typeface="Courier New" panose="02070309020205020404" charset="0"/>
                        </a:rPr>
                        <a:t>i</a:t>
                      </a:r>
                      <a:r>
                        <a:rPr lang="en-US" b="1" dirty="0">
                          <a:latin typeface="Courier New" panose="02070309020205020404" charset="0"/>
                          <a:cs typeface="Courier New" panose="0207030902020502040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gridSpan="4">
                  <a:txBody>
                    <a:bodyPr/>
                    <a:lstStyle/>
                    <a:p>
                      <a:pPr algn="ctr"/>
                      <a:r>
                        <a:rPr lang="en-US" b="1" dirty="0">
                          <a:latin typeface="Courier New" panose="02070309020205020404" charset="0"/>
                          <a:cs typeface="Courier New" panose="02070309020205020404" charset="0"/>
                        </a:rPr>
                        <a:t>l[0]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2" name="Rectangle 12"/>
          <p:cNvSpPr/>
          <p:nvPr/>
        </p:nvSpPr>
        <p:spPr bwMode="auto">
          <a:xfrm>
            <a:off x="2047914" y="372810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LSB</a:t>
            </a:r>
          </a:p>
        </p:txBody>
      </p:sp>
      <p:sp>
        <p:nvSpPr>
          <p:cNvPr id="53" name="Rectangle 12"/>
          <p:cNvSpPr/>
          <p:nvPr/>
        </p:nvSpPr>
        <p:spPr bwMode="auto">
          <a:xfrm>
            <a:off x="4571249" y="3734455"/>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MSB</a:t>
            </a:r>
          </a:p>
        </p:txBody>
      </p:sp>
      <p:sp>
        <p:nvSpPr>
          <p:cNvPr id="54" name="Rectangle 12"/>
          <p:cNvSpPr/>
          <p:nvPr/>
        </p:nvSpPr>
        <p:spPr bwMode="auto">
          <a:xfrm>
            <a:off x="5105400" y="3746500"/>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LSB</a:t>
            </a:r>
          </a:p>
        </p:txBody>
      </p:sp>
      <p:sp>
        <p:nvSpPr>
          <p:cNvPr id="55" name="Rectangle 12"/>
          <p:cNvSpPr/>
          <p:nvPr/>
        </p:nvSpPr>
        <p:spPr bwMode="auto">
          <a:xfrm>
            <a:off x="7642927" y="3728105"/>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MSB</a:t>
            </a:r>
          </a:p>
        </p:txBody>
      </p:sp>
      <p:sp>
        <p:nvSpPr>
          <p:cNvPr id="56" name="Line 42"/>
          <p:cNvSpPr>
            <a:spLocks noChangeShapeType="1"/>
          </p:cNvSpPr>
          <p:nvPr/>
        </p:nvSpPr>
        <p:spPr bwMode="auto">
          <a:xfrm>
            <a:off x="2489426" y="4038888"/>
            <a:ext cx="2134288" cy="0"/>
          </a:xfrm>
          <a:prstGeom prst="line">
            <a:avLst/>
          </a:prstGeom>
          <a:noFill/>
          <a:ln w="25400" cap="flat">
            <a:solidFill>
              <a:schemeClr val="accent2">
                <a:lumMod val="50000"/>
              </a:schemeClr>
            </a:solidFill>
            <a:prstDash val="solid"/>
            <a:round/>
            <a:headEnd type="triangle" w="med" len="med"/>
            <a:tailEnd type="none" w="med" len="med"/>
          </a:ln>
        </p:spPr>
        <p:txBody>
          <a:bodyPr lIns="0" tIns="0" rIns="0" bIns="0"/>
          <a:lstStyle/>
          <a:p>
            <a:endParaRPr lang="en-US"/>
          </a:p>
        </p:txBody>
      </p:sp>
      <p:sp>
        <p:nvSpPr>
          <p:cNvPr id="57" name="Rectangle 43"/>
          <p:cNvSpPr/>
          <p:nvPr/>
        </p:nvSpPr>
        <p:spPr bwMode="auto">
          <a:xfrm>
            <a:off x="3224676" y="4050000"/>
            <a:ext cx="435115" cy="29210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Print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wipe(down)">
                                      <p:cBhvr>
                                        <p:cTn id="7" dur="500"/>
                                        <p:tgtEl>
                                          <p:spTgt spid="3686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870"/>
                                        </p:tgtEl>
                                        <p:attrNameLst>
                                          <p:attrName>style.visibility</p:attrName>
                                        </p:attrNameLst>
                                      </p:cBhvr>
                                      <p:to>
                                        <p:strVal val="visible"/>
                                      </p:to>
                                    </p:set>
                                    <p:animEffect transition="in" filter="wipe(down)">
                                      <p:cBhvr>
                                        <p:cTn id="10" dur="500"/>
                                        <p:tgtEl>
                                          <p:spTgt spid="36870"/>
                                        </p:tgtEl>
                                      </p:cBhvr>
                                    </p:animEffect>
                                  </p:childTnLst>
                                </p:cTn>
                              </p:par>
                              <p:par>
                                <p:cTn id="11" presetID="22" presetClass="entr" presetSubtype="4"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P spid="36870" grpId="0"/>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34"/>
          <p:cNvSpPr/>
          <p:nvPr/>
        </p:nvSpPr>
        <p:spPr>
          <a:xfrm rot="5400000" flipV="1">
            <a:off x="7589520" y="3390265"/>
            <a:ext cx="1069340" cy="1381760"/>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gradFill>
            <a:gsLst>
              <a:gs pos="0">
                <a:schemeClr val="accent6">
                  <a:lumMod val="60000"/>
                  <a:lumOff val="40000"/>
                </a:schemeClr>
              </a:gs>
              <a:gs pos="100000">
                <a:srgbClr val="DF664A"/>
              </a:gs>
            </a:gsLst>
            <a:lin ang="8100000" scaled="0"/>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nvGrpSpPr>
          <p:cNvPr id="44" name="组合 43"/>
          <p:cNvGrpSpPr/>
          <p:nvPr/>
        </p:nvGrpSpPr>
        <p:grpSpPr>
          <a:xfrm rot="5400000">
            <a:off x="685800" y="1146810"/>
            <a:ext cx="885825" cy="1577975"/>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grpSp>
      <p:grpSp>
        <p:nvGrpSpPr>
          <p:cNvPr id="22" name="组合 21"/>
          <p:cNvGrpSpPr/>
          <p:nvPr/>
        </p:nvGrpSpPr>
        <p:grpSpPr>
          <a:xfrm>
            <a:off x="2040255" y="1032510"/>
            <a:ext cx="6860540" cy="1730375"/>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grpSp>
      <p:grpSp>
        <p:nvGrpSpPr>
          <p:cNvPr id="30" name="组合 29"/>
          <p:cNvGrpSpPr/>
          <p:nvPr/>
        </p:nvGrpSpPr>
        <p:grpSpPr>
          <a:xfrm>
            <a:off x="937260" y="3201670"/>
            <a:ext cx="6377305" cy="2291715"/>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32" name="圆角矩形 31"/>
            <p:cNvSpPr/>
            <p:nvPr/>
          </p:nvSpPr>
          <p:spPr>
            <a:xfrm>
              <a:off x="4351930" y="1330004"/>
              <a:ext cx="3742172" cy="2671122"/>
            </a:xfrm>
            <a:prstGeom prst="roundRect">
              <a:avLst/>
            </a:prstGeom>
            <a:gradFill>
              <a:gsLst>
                <a:gs pos="0">
                  <a:schemeClr val="accent6">
                    <a:lumMod val="60000"/>
                    <a:lumOff val="40000"/>
                  </a:schemeClr>
                </a:gs>
                <a:gs pos="100000">
                  <a:srgbClr val="DF664A"/>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33" name="TextBox 23"/>
          <p:cNvSpPr>
            <a:spLocks noChangeArrowheads="1"/>
          </p:cNvSpPr>
          <p:nvPr/>
        </p:nvSpPr>
        <p:spPr bwMode="auto">
          <a:xfrm>
            <a:off x="2138045" y="1075690"/>
            <a:ext cx="6763385" cy="166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00050" indent="-400050" algn="just">
              <a:lnSpc>
                <a:spcPct val="150000"/>
              </a:lnSpc>
              <a:buFont typeface="+mj-lt"/>
              <a:buAutoNum type="romanUcPeriod"/>
            </a:pPr>
            <a:r>
              <a:rPr lang="zh-CN" altLang="en-US" dirty="0">
                <a:solidFill>
                  <a:schemeClr val="tx2"/>
                </a:solidFill>
                <a:latin typeface="+mn-ea"/>
                <a:cs typeface="+mn-ea"/>
                <a:sym typeface="微软雅黑" panose="020B0503020204020204" charset="-122"/>
              </a:rPr>
              <a:t>了解高级语言与汇编语言、汇编语言与机器语言之间的关系</a:t>
            </a:r>
          </a:p>
          <a:p>
            <a:pPr marL="400050" indent="-400050" algn="just">
              <a:lnSpc>
                <a:spcPct val="150000"/>
              </a:lnSpc>
              <a:buFont typeface="+mj-lt"/>
              <a:buAutoNum type="romanUcPeriod"/>
            </a:pPr>
            <a:r>
              <a:rPr lang="zh-CN" altLang="en-US" dirty="0">
                <a:solidFill>
                  <a:schemeClr val="tx2"/>
                </a:solidFill>
                <a:latin typeface="+mn-ea"/>
                <a:cs typeface="+mn-ea"/>
                <a:sym typeface="微软雅黑" panose="020B0503020204020204" charset="-122"/>
              </a:rPr>
              <a:t>掌握有关指令格式、操作数类型、寻址方式、操作类型等内容</a:t>
            </a:r>
          </a:p>
          <a:p>
            <a:pPr marL="400050" indent="-400050" algn="just">
              <a:lnSpc>
                <a:spcPct val="150000"/>
              </a:lnSpc>
              <a:buFont typeface="+mj-lt"/>
              <a:buAutoNum type="romanUcPeriod"/>
            </a:pPr>
            <a:r>
              <a:rPr lang="zh-CN" altLang="en-US" dirty="0">
                <a:solidFill>
                  <a:schemeClr val="tx2"/>
                </a:solidFill>
                <a:latin typeface="+mn-ea"/>
                <a:cs typeface="+mn-ea"/>
                <a:sym typeface="微软雅黑" panose="020B0503020204020204" charset="-122"/>
              </a:rPr>
              <a:t>了解高级语言源程序中的语句与机器级代码之间的对应关系</a:t>
            </a:r>
          </a:p>
          <a:p>
            <a:pPr marL="400050" indent="-400050" algn="just">
              <a:lnSpc>
                <a:spcPct val="150000"/>
              </a:lnSpc>
              <a:buFont typeface="+mj-lt"/>
              <a:buAutoNum type="romanUcPeriod"/>
            </a:pPr>
            <a:r>
              <a:rPr lang="zh-CN" altLang="en-US" dirty="0">
                <a:solidFill>
                  <a:schemeClr val="tx2"/>
                </a:solidFill>
                <a:latin typeface="+mn-ea"/>
                <a:cs typeface="+mn-ea"/>
                <a:sym typeface="微软雅黑" panose="020B0503020204020204" charset="-122"/>
              </a:rPr>
              <a:t>了解复杂数据类型（数组、结构等）的机器级实现</a:t>
            </a:r>
          </a:p>
        </p:txBody>
      </p:sp>
      <p:sp>
        <p:nvSpPr>
          <p:cNvPr id="38" name="TextBox 24"/>
          <p:cNvSpPr>
            <a:spLocks noChangeArrowheads="1"/>
          </p:cNvSpPr>
          <p:nvPr/>
        </p:nvSpPr>
        <p:spPr bwMode="auto">
          <a:xfrm>
            <a:off x="462915" y="1697355"/>
            <a:ext cx="10344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b="1" dirty="0">
                <a:solidFill>
                  <a:schemeClr val="tx2"/>
                </a:solidFill>
                <a:latin typeface="+mn-ea"/>
                <a:cs typeface="+mn-ea"/>
              </a:rPr>
              <a:t>主要教学目标</a:t>
            </a:r>
          </a:p>
        </p:txBody>
      </p:sp>
      <p:sp>
        <p:nvSpPr>
          <p:cNvPr id="39" name="TextBox 31"/>
          <p:cNvSpPr>
            <a:spLocks noChangeArrowheads="1"/>
          </p:cNvSpPr>
          <p:nvPr/>
        </p:nvSpPr>
        <p:spPr bwMode="auto">
          <a:xfrm>
            <a:off x="7733030" y="3757295"/>
            <a:ext cx="100774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b="1" dirty="0">
                <a:solidFill>
                  <a:schemeClr val="bg1"/>
                </a:solidFill>
                <a:latin typeface="+mn-ea"/>
                <a:cs typeface="+mn-ea"/>
              </a:rPr>
              <a:t>主要教学内容</a:t>
            </a:r>
          </a:p>
        </p:txBody>
      </p:sp>
      <p:sp>
        <p:nvSpPr>
          <p:cNvPr id="40" name="TextBox 25"/>
          <p:cNvSpPr>
            <a:spLocks noChangeArrowheads="1"/>
          </p:cNvSpPr>
          <p:nvPr/>
        </p:nvSpPr>
        <p:spPr bwMode="auto">
          <a:xfrm>
            <a:off x="1280160" y="3295650"/>
            <a:ext cx="5893435" cy="207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00050" indent="-400050" algn="just">
              <a:lnSpc>
                <a:spcPct val="150000"/>
              </a:lnSpc>
              <a:buFont typeface="+mj-lt"/>
              <a:buAutoNum type="romanUcPeriod"/>
            </a:pPr>
            <a:r>
              <a:rPr lang="zh-CN" altLang="en-US" dirty="0">
                <a:latin typeface="+mn-ea"/>
                <a:cs typeface="+mn-ea"/>
                <a:sym typeface="微软雅黑" panose="020B0503020204020204" charset="-122"/>
              </a:rPr>
              <a:t>介绍C语言程序与</a:t>
            </a:r>
            <a:r>
              <a:rPr lang="en-US" altLang="zh-CN" dirty="0">
                <a:latin typeface="+mn-ea"/>
                <a:cs typeface="+mn-ea"/>
                <a:sym typeface="微软雅黑" panose="020B0503020204020204" charset="-122"/>
              </a:rPr>
              <a:t>x86-64</a:t>
            </a:r>
            <a:r>
              <a:rPr lang="zh-CN" altLang="en-US" dirty="0">
                <a:latin typeface="+mn-ea"/>
                <a:cs typeface="+mn-ea"/>
                <a:sym typeface="微软雅黑" panose="020B0503020204020204" charset="-122"/>
              </a:rPr>
              <a:t>机器级指令之间的对应关系。</a:t>
            </a:r>
          </a:p>
          <a:p>
            <a:pPr marL="400050" indent="-400050" algn="just">
              <a:lnSpc>
                <a:spcPct val="150000"/>
              </a:lnSpc>
              <a:buFont typeface="+mj-lt"/>
              <a:buAutoNum type="romanUcPeriod"/>
            </a:pPr>
            <a:r>
              <a:rPr lang="zh-CN" altLang="en-US" dirty="0">
                <a:latin typeface="+mn-ea"/>
                <a:cs typeface="+mn-ea"/>
                <a:sym typeface="微软雅黑" panose="020B0503020204020204" charset="-122"/>
              </a:rPr>
              <a:t>主要包括：程序转换概述、</a:t>
            </a:r>
            <a:r>
              <a:rPr lang="en-US" altLang="zh-CN" dirty="0">
                <a:latin typeface="+mn-ea"/>
                <a:cs typeface="+mn-ea"/>
                <a:sym typeface="微软雅黑" panose="020B0503020204020204" charset="-122"/>
              </a:rPr>
              <a:t>x86-64</a:t>
            </a:r>
            <a:r>
              <a:rPr lang="zh-CN" altLang="en-US" dirty="0">
                <a:latin typeface="+mn-ea"/>
                <a:cs typeface="+mn-ea"/>
                <a:sym typeface="微软雅黑" panose="020B0503020204020204" charset="-122"/>
              </a:rPr>
              <a:t>指令系统、C语言中控制语句和过程调用等机器级实现、复杂数据类型（数组、结构等）的机器级实现等。</a:t>
            </a:r>
          </a:p>
          <a:p>
            <a:pPr marL="400050" indent="-400050" algn="just">
              <a:lnSpc>
                <a:spcPct val="150000"/>
              </a:lnSpc>
              <a:buFont typeface="+mj-lt"/>
              <a:buAutoNum type="romanUcPeriod"/>
            </a:pPr>
            <a:r>
              <a:rPr lang="zh-CN" altLang="en-US" dirty="0">
                <a:latin typeface="+mn-ea"/>
                <a:cs typeface="+mn-ea"/>
                <a:sym typeface="微软雅黑" panose="020B0503020204020204" charset="-122"/>
              </a:rPr>
              <a:t>本章所用的机器级表示主要以汇编语言形式表示为主。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strVal val="#ppt_w*0.05"/>
                                          </p:val>
                                        </p:tav>
                                        <p:tav tm="100000">
                                          <p:val>
                                            <p:strVal val="#ppt_w"/>
                                          </p:val>
                                        </p:tav>
                                      </p:tavLst>
                                    </p:anim>
                                    <p:anim calcmode="lin" valueType="num">
                                      <p:cBhvr>
                                        <p:cTn id="8" dur="500" fill="hold"/>
                                        <p:tgtEl>
                                          <p:spTgt spid="44"/>
                                        </p:tgtEl>
                                        <p:attrNameLst>
                                          <p:attrName>ppt_h</p:attrName>
                                        </p:attrNameLst>
                                      </p:cBhvr>
                                      <p:tavLst>
                                        <p:tav tm="0">
                                          <p:val>
                                            <p:strVal val="#ppt_h"/>
                                          </p:val>
                                        </p:tav>
                                        <p:tav tm="100000">
                                          <p:val>
                                            <p:strVal val="#ppt_h"/>
                                          </p:val>
                                        </p:tav>
                                      </p:tavLst>
                                    </p:anim>
                                    <p:anim calcmode="lin" valueType="num">
                                      <p:cBhvr>
                                        <p:cTn id="9" dur="500" fill="hold"/>
                                        <p:tgtEl>
                                          <p:spTgt spid="44"/>
                                        </p:tgtEl>
                                        <p:attrNameLst>
                                          <p:attrName>ppt_x</p:attrName>
                                        </p:attrNameLst>
                                      </p:cBhvr>
                                      <p:tavLst>
                                        <p:tav tm="0">
                                          <p:val>
                                            <p:strVal val="#ppt_x-.2"/>
                                          </p:val>
                                        </p:tav>
                                        <p:tav tm="100000">
                                          <p:val>
                                            <p:strVal val="#ppt_x"/>
                                          </p:val>
                                        </p:tav>
                                      </p:tavLst>
                                    </p:anim>
                                    <p:anim calcmode="lin" valueType="num">
                                      <p:cBhvr>
                                        <p:cTn id="10" dur="500" fill="hold"/>
                                        <p:tgtEl>
                                          <p:spTgt spid="44"/>
                                        </p:tgtEl>
                                        <p:attrNameLst>
                                          <p:attrName>ppt_y</p:attrName>
                                        </p:attrNameLst>
                                      </p:cBhvr>
                                      <p:tavLst>
                                        <p:tav tm="0">
                                          <p:val>
                                            <p:strVal val="#ppt_y"/>
                                          </p:val>
                                        </p:tav>
                                        <p:tav tm="100000">
                                          <p:val>
                                            <p:strVal val="#ppt_y"/>
                                          </p:val>
                                        </p:tav>
                                      </p:tavLst>
                                    </p:anim>
                                    <p:animEffect transition="in" filter="fade">
                                      <p:cBhvr>
                                        <p:cTn id="11" dur="500"/>
                                        <p:tgtEl>
                                          <p:spTgt spid="44"/>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strVal val="#ppt_w*0.05"/>
                                          </p:val>
                                        </p:tav>
                                        <p:tav tm="100000">
                                          <p:val>
                                            <p:strVal val="#ppt_w"/>
                                          </p:val>
                                        </p:tav>
                                      </p:tavLst>
                                    </p:anim>
                                    <p:anim calcmode="lin" valueType="num">
                                      <p:cBhvr>
                                        <p:cTn id="15" dur="500" fill="hold"/>
                                        <p:tgtEl>
                                          <p:spTgt spid="22"/>
                                        </p:tgtEl>
                                        <p:attrNameLst>
                                          <p:attrName>ppt_h</p:attrName>
                                        </p:attrNameLst>
                                      </p:cBhvr>
                                      <p:tavLst>
                                        <p:tav tm="0">
                                          <p:val>
                                            <p:strVal val="#ppt_h"/>
                                          </p:val>
                                        </p:tav>
                                        <p:tav tm="100000">
                                          <p:val>
                                            <p:strVal val="#ppt_h"/>
                                          </p:val>
                                        </p:tav>
                                      </p:tavLst>
                                    </p:anim>
                                    <p:anim calcmode="lin" valueType="num">
                                      <p:cBhvr>
                                        <p:cTn id="16" dur="500" fill="hold"/>
                                        <p:tgtEl>
                                          <p:spTgt spid="22"/>
                                        </p:tgtEl>
                                        <p:attrNameLst>
                                          <p:attrName>ppt_x</p:attrName>
                                        </p:attrNameLst>
                                      </p:cBhvr>
                                      <p:tavLst>
                                        <p:tav tm="0">
                                          <p:val>
                                            <p:strVal val="#ppt_x-.2"/>
                                          </p:val>
                                        </p:tav>
                                        <p:tav tm="100000">
                                          <p:val>
                                            <p:strVal val="#ppt_x"/>
                                          </p:val>
                                        </p:tav>
                                      </p:tavLst>
                                    </p:anim>
                                    <p:anim calcmode="lin" valueType="num">
                                      <p:cBhvr>
                                        <p:cTn id="17" dur="500" fill="hold"/>
                                        <p:tgtEl>
                                          <p:spTgt spid="22"/>
                                        </p:tgtEl>
                                        <p:attrNameLst>
                                          <p:attrName>ppt_y</p:attrName>
                                        </p:attrNameLst>
                                      </p:cBhvr>
                                      <p:tavLst>
                                        <p:tav tm="0">
                                          <p:val>
                                            <p:strVal val="#ppt_y"/>
                                          </p:val>
                                        </p:tav>
                                        <p:tav tm="100000">
                                          <p:val>
                                            <p:strVal val="#ppt_y"/>
                                          </p:val>
                                        </p:tav>
                                      </p:tavLst>
                                    </p:anim>
                                    <p:animEffect transition="in" filter="fade">
                                      <p:cBhvr>
                                        <p:cTn id="18" dur="500"/>
                                        <p:tgtEl>
                                          <p:spTgt spid="22"/>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strVal val="#ppt_w*0.05"/>
                                          </p:val>
                                        </p:tav>
                                        <p:tav tm="100000">
                                          <p:val>
                                            <p:strVal val="#ppt_w"/>
                                          </p:val>
                                        </p:tav>
                                      </p:tavLst>
                                    </p:anim>
                                    <p:anim calcmode="lin" valueType="num">
                                      <p:cBhvr>
                                        <p:cTn id="22" dur="500" fill="hold"/>
                                        <p:tgtEl>
                                          <p:spTgt spid="38"/>
                                        </p:tgtEl>
                                        <p:attrNameLst>
                                          <p:attrName>ppt_h</p:attrName>
                                        </p:attrNameLst>
                                      </p:cBhvr>
                                      <p:tavLst>
                                        <p:tav tm="0">
                                          <p:val>
                                            <p:strVal val="#ppt_h"/>
                                          </p:val>
                                        </p:tav>
                                        <p:tav tm="100000">
                                          <p:val>
                                            <p:strVal val="#ppt_h"/>
                                          </p:val>
                                        </p:tav>
                                      </p:tavLst>
                                    </p:anim>
                                    <p:anim calcmode="lin" valueType="num">
                                      <p:cBhvr>
                                        <p:cTn id="23" dur="500" fill="hold"/>
                                        <p:tgtEl>
                                          <p:spTgt spid="38"/>
                                        </p:tgtEl>
                                        <p:attrNameLst>
                                          <p:attrName>ppt_x</p:attrName>
                                        </p:attrNameLst>
                                      </p:cBhvr>
                                      <p:tavLst>
                                        <p:tav tm="0">
                                          <p:val>
                                            <p:strVal val="#ppt_x-.2"/>
                                          </p:val>
                                        </p:tav>
                                        <p:tav tm="100000">
                                          <p:val>
                                            <p:strVal val="#ppt_x"/>
                                          </p:val>
                                        </p:tav>
                                      </p:tavLst>
                                    </p:anim>
                                    <p:anim calcmode="lin" valueType="num">
                                      <p:cBhvr>
                                        <p:cTn id="24" dur="500" fill="hold"/>
                                        <p:tgtEl>
                                          <p:spTgt spid="38"/>
                                        </p:tgtEl>
                                        <p:attrNameLst>
                                          <p:attrName>ppt_y</p:attrName>
                                        </p:attrNameLst>
                                      </p:cBhvr>
                                      <p:tavLst>
                                        <p:tav tm="0">
                                          <p:val>
                                            <p:strVal val="#ppt_y"/>
                                          </p:val>
                                        </p:tav>
                                        <p:tav tm="100000">
                                          <p:val>
                                            <p:strVal val="#ppt_y"/>
                                          </p:val>
                                        </p:tav>
                                      </p:tavLst>
                                    </p:anim>
                                    <p:animEffect transition="in" filter="fade">
                                      <p:cBhvr>
                                        <p:cTn id="25" dur="500"/>
                                        <p:tgtEl>
                                          <p:spTgt spid="38"/>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strVal val="#ppt_w*0.05"/>
                                          </p:val>
                                        </p:tav>
                                        <p:tav tm="100000">
                                          <p:val>
                                            <p:strVal val="#ppt_w"/>
                                          </p:val>
                                        </p:tav>
                                      </p:tavLst>
                                    </p:anim>
                                    <p:anim calcmode="lin" valueType="num">
                                      <p:cBhvr>
                                        <p:cTn id="29" dur="500" fill="hold"/>
                                        <p:tgtEl>
                                          <p:spTgt spid="33"/>
                                        </p:tgtEl>
                                        <p:attrNameLst>
                                          <p:attrName>ppt_h</p:attrName>
                                        </p:attrNameLst>
                                      </p:cBhvr>
                                      <p:tavLst>
                                        <p:tav tm="0">
                                          <p:val>
                                            <p:strVal val="#ppt_h"/>
                                          </p:val>
                                        </p:tav>
                                        <p:tav tm="100000">
                                          <p:val>
                                            <p:strVal val="#ppt_h"/>
                                          </p:val>
                                        </p:tav>
                                      </p:tavLst>
                                    </p:anim>
                                    <p:anim calcmode="lin" valueType="num">
                                      <p:cBhvr>
                                        <p:cTn id="30" dur="500" fill="hold"/>
                                        <p:tgtEl>
                                          <p:spTgt spid="33"/>
                                        </p:tgtEl>
                                        <p:attrNameLst>
                                          <p:attrName>ppt_x</p:attrName>
                                        </p:attrNameLst>
                                      </p:cBhvr>
                                      <p:tavLst>
                                        <p:tav tm="0">
                                          <p:val>
                                            <p:strVal val="#ppt_x-.2"/>
                                          </p:val>
                                        </p:tav>
                                        <p:tav tm="100000">
                                          <p:val>
                                            <p:strVal val="#ppt_x"/>
                                          </p:val>
                                        </p:tav>
                                      </p:tavLst>
                                    </p:anim>
                                    <p:anim calcmode="lin" valueType="num">
                                      <p:cBhvr>
                                        <p:cTn id="31" dur="500" fill="hold"/>
                                        <p:tgtEl>
                                          <p:spTgt spid="33"/>
                                        </p:tgtEl>
                                        <p:attrNameLst>
                                          <p:attrName>ppt_y</p:attrName>
                                        </p:attrNameLst>
                                      </p:cBhvr>
                                      <p:tavLst>
                                        <p:tav tm="0">
                                          <p:val>
                                            <p:strVal val="#ppt_y"/>
                                          </p:val>
                                        </p:tav>
                                        <p:tav tm="100000">
                                          <p:val>
                                            <p:strVal val="#ppt_y"/>
                                          </p:val>
                                        </p:tav>
                                      </p:tavLst>
                                    </p:anim>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54" presetClass="entr" presetSubtype="0" accel="10000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strVal val="#ppt_w*0.05"/>
                                          </p:val>
                                        </p:tav>
                                        <p:tav tm="100000">
                                          <p:val>
                                            <p:strVal val="#ppt_w"/>
                                          </p:val>
                                        </p:tav>
                                      </p:tavLst>
                                    </p:anim>
                                    <p:anim calcmode="lin" valueType="num">
                                      <p:cBhvr>
                                        <p:cTn id="38" dur="500" fill="hold"/>
                                        <p:tgtEl>
                                          <p:spTgt spid="43"/>
                                        </p:tgtEl>
                                        <p:attrNameLst>
                                          <p:attrName>ppt_h</p:attrName>
                                        </p:attrNameLst>
                                      </p:cBhvr>
                                      <p:tavLst>
                                        <p:tav tm="0">
                                          <p:val>
                                            <p:strVal val="#ppt_h"/>
                                          </p:val>
                                        </p:tav>
                                        <p:tav tm="100000">
                                          <p:val>
                                            <p:strVal val="#ppt_h"/>
                                          </p:val>
                                        </p:tav>
                                      </p:tavLst>
                                    </p:anim>
                                    <p:anim calcmode="lin" valueType="num">
                                      <p:cBhvr>
                                        <p:cTn id="39" dur="500" fill="hold"/>
                                        <p:tgtEl>
                                          <p:spTgt spid="43"/>
                                        </p:tgtEl>
                                        <p:attrNameLst>
                                          <p:attrName>ppt_x</p:attrName>
                                        </p:attrNameLst>
                                      </p:cBhvr>
                                      <p:tavLst>
                                        <p:tav tm="0">
                                          <p:val>
                                            <p:strVal val="#ppt_x-.2"/>
                                          </p:val>
                                        </p:tav>
                                        <p:tav tm="100000">
                                          <p:val>
                                            <p:strVal val="#ppt_x"/>
                                          </p:val>
                                        </p:tav>
                                      </p:tavLst>
                                    </p:anim>
                                    <p:anim calcmode="lin" valueType="num">
                                      <p:cBhvr>
                                        <p:cTn id="40" dur="500" fill="hold"/>
                                        <p:tgtEl>
                                          <p:spTgt spid="43"/>
                                        </p:tgtEl>
                                        <p:attrNameLst>
                                          <p:attrName>ppt_y</p:attrName>
                                        </p:attrNameLst>
                                      </p:cBhvr>
                                      <p:tavLst>
                                        <p:tav tm="0">
                                          <p:val>
                                            <p:strVal val="#ppt_y"/>
                                          </p:val>
                                        </p:tav>
                                        <p:tav tm="100000">
                                          <p:val>
                                            <p:strVal val="#ppt_y"/>
                                          </p:val>
                                        </p:tav>
                                      </p:tavLst>
                                    </p:anim>
                                    <p:animEffect transition="in" filter="fade">
                                      <p:cBhvr>
                                        <p:cTn id="41" dur="500"/>
                                        <p:tgtEl>
                                          <p:spTgt spid="43"/>
                                        </p:tgtEl>
                                      </p:cBhvr>
                                    </p:animEffect>
                                  </p:childTnLst>
                                </p:cTn>
                              </p:par>
                              <p:par>
                                <p:cTn id="42" presetID="54" presetClass="entr" presetSubtype="0" accel="10000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strVal val="#ppt_w*0.05"/>
                                          </p:val>
                                        </p:tav>
                                        <p:tav tm="100000">
                                          <p:val>
                                            <p:strVal val="#ppt_w"/>
                                          </p:val>
                                        </p:tav>
                                      </p:tavLst>
                                    </p:anim>
                                    <p:anim calcmode="lin" valueType="num">
                                      <p:cBhvr>
                                        <p:cTn id="45" dur="500" fill="hold"/>
                                        <p:tgtEl>
                                          <p:spTgt spid="30"/>
                                        </p:tgtEl>
                                        <p:attrNameLst>
                                          <p:attrName>ppt_h</p:attrName>
                                        </p:attrNameLst>
                                      </p:cBhvr>
                                      <p:tavLst>
                                        <p:tav tm="0">
                                          <p:val>
                                            <p:strVal val="#ppt_h"/>
                                          </p:val>
                                        </p:tav>
                                        <p:tav tm="100000">
                                          <p:val>
                                            <p:strVal val="#ppt_h"/>
                                          </p:val>
                                        </p:tav>
                                      </p:tavLst>
                                    </p:anim>
                                    <p:anim calcmode="lin" valueType="num">
                                      <p:cBhvr>
                                        <p:cTn id="46" dur="500" fill="hold"/>
                                        <p:tgtEl>
                                          <p:spTgt spid="30"/>
                                        </p:tgtEl>
                                        <p:attrNameLst>
                                          <p:attrName>ppt_x</p:attrName>
                                        </p:attrNameLst>
                                      </p:cBhvr>
                                      <p:tavLst>
                                        <p:tav tm="0">
                                          <p:val>
                                            <p:strVal val="#ppt_x-.2"/>
                                          </p:val>
                                        </p:tav>
                                        <p:tav tm="100000">
                                          <p:val>
                                            <p:strVal val="#ppt_x"/>
                                          </p:val>
                                        </p:tav>
                                      </p:tavLst>
                                    </p:anim>
                                    <p:anim calcmode="lin" valueType="num">
                                      <p:cBhvr>
                                        <p:cTn id="47" dur="500" fill="hold"/>
                                        <p:tgtEl>
                                          <p:spTgt spid="30"/>
                                        </p:tgtEl>
                                        <p:attrNameLst>
                                          <p:attrName>ppt_y</p:attrName>
                                        </p:attrNameLst>
                                      </p:cBhvr>
                                      <p:tavLst>
                                        <p:tav tm="0">
                                          <p:val>
                                            <p:strVal val="#ppt_y"/>
                                          </p:val>
                                        </p:tav>
                                        <p:tav tm="100000">
                                          <p:val>
                                            <p:strVal val="#ppt_y"/>
                                          </p:val>
                                        </p:tav>
                                      </p:tavLst>
                                    </p:anim>
                                    <p:animEffect transition="in" filter="fade">
                                      <p:cBhvr>
                                        <p:cTn id="48" dur="500"/>
                                        <p:tgtEl>
                                          <p:spTgt spid="30"/>
                                        </p:tgtEl>
                                      </p:cBhvr>
                                    </p:animEffect>
                                  </p:childTnLst>
                                </p:cTn>
                              </p:par>
                              <p:par>
                                <p:cTn id="49" presetID="54" presetClass="entr" presetSubtype="0" accel="10000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strVal val="#ppt_w*0.05"/>
                                          </p:val>
                                        </p:tav>
                                        <p:tav tm="100000">
                                          <p:val>
                                            <p:strVal val="#ppt_w"/>
                                          </p:val>
                                        </p:tav>
                                      </p:tavLst>
                                    </p:anim>
                                    <p:anim calcmode="lin" valueType="num">
                                      <p:cBhvr>
                                        <p:cTn id="52" dur="500" fill="hold"/>
                                        <p:tgtEl>
                                          <p:spTgt spid="39"/>
                                        </p:tgtEl>
                                        <p:attrNameLst>
                                          <p:attrName>ppt_h</p:attrName>
                                        </p:attrNameLst>
                                      </p:cBhvr>
                                      <p:tavLst>
                                        <p:tav tm="0">
                                          <p:val>
                                            <p:strVal val="#ppt_h"/>
                                          </p:val>
                                        </p:tav>
                                        <p:tav tm="100000">
                                          <p:val>
                                            <p:strVal val="#ppt_h"/>
                                          </p:val>
                                        </p:tav>
                                      </p:tavLst>
                                    </p:anim>
                                    <p:anim calcmode="lin" valueType="num">
                                      <p:cBhvr>
                                        <p:cTn id="53" dur="500" fill="hold"/>
                                        <p:tgtEl>
                                          <p:spTgt spid="39"/>
                                        </p:tgtEl>
                                        <p:attrNameLst>
                                          <p:attrName>ppt_x</p:attrName>
                                        </p:attrNameLst>
                                      </p:cBhvr>
                                      <p:tavLst>
                                        <p:tav tm="0">
                                          <p:val>
                                            <p:strVal val="#ppt_x-.2"/>
                                          </p:val>
                                        </p:tav>
                                        <p:tav tm="100000">
                                          <p:val>
                                            <p:strVal val="#ppt_x"/>
                                          </p:val>
                                        </p:tav>
                                      </p:tavLst>
                                    </p:anim>
                                    <p:anim calcmode="lin" valueType="num">
                                      <p:cBhvr>
                                        <p:cTn id="54" dur="500" fill="hold"/>
                                        <p:tgtEl>
                                          <p:spTgt spid="39"/>
                                        </p:tgtEl>
                                        <p:attrNameLst>
                                          <p:attrName>ppt_y</p:attrName>
                                        </p:attrNameLst>
                                      </p:cBhvr>
                                      <p:tavLst>
                                        <p:tav tm="0">
                                          <p:val>
                                            <p:strVal val="#ppt_y"/>
                                          </p:val>
                                        </p:tav>
                                        <p:tav tm="100000">
                                          <p:val>
                                            <p:strVal val="#ppt_y"/>
                                          </p:val>
                                        </p:tav>
                                      </p:tavLst>
                                    </p:anim>
                                    <p:animEffect transition="in" filter="fade">
                                      <p:cBhvr>
                                        <p:cTn id="55" dur="500"/>
                                        <p:tgtEl>
                                          <p:spTgt spid="39"/>
                                        </p:tgtEl>
                                      </p:cBhvr>
                                    </p:animEffect>
                                  </p:childTnLst>
                                </p:cTn>
                              </p:par>
                              <p:par>
                                <p:cTn id="56" presetID="54" presetClass="entr" presetSubtype="0" accel="10000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strVal val="#ppt_w*0.05"/>
                                          </p:val>
                                        </p:tav>
                                        <p:tav tm="100000">
                                          <p:val>
                                            <p:strVal val="#ppt_w"/>
                                          </p:val>
                                        </p:tav>
                                      </p:tavLst>
                                    </p:anim>
                                    <p:anim calcmode="lin" valueType="num">
                                      <p:cBhvr>
                                        <p:cTn id="59" dur="500" fill="hold"/>
                                        <p:tgtEl>
                                          <p:spTgt spid="40"/>
                                        </p:tgtEl>
                                        <p:attrNameLst>
                                          <p:attrName>ppt_h</p:attrName>
                                        </p:attrNameLst>
                                      </p:cBhvr>
                                      <p:tavLst>
                                        <p:tav tm="0">
                                          <p:val>
                                            <p:strVal val="#ppt_h"/>
                                          </p:val>
                                        </p:tav>
                                        <p:tav tm="100000">
                                          <p:val>
                                            <p:strVal val="#ppt_h"/>
                                          </p:val>
                                        </p:tav>
                                      </p:tavLst>
                                    </p:anim>
                                    <p:anim calcmode="lin" valueType="num">
                                      <p:cBhvr>
                                        <p:cTn id="60" dur="500" fill="hold"/>
                                        <p:tgtEl>
                                          <p:spTgt spid="40"/>
                                        </p:tgtEl>
                                        <p:attrNameLst>
                                          <p:attrName>ppt_x</p:attrName>
                                        </p:attrNameLst>
                                      </p:cBhvr>
                                      <p:tavLst>
                                        <p:tav tm="0">
                                          <p:val>
                                            <p:strVal val="#ppt_x-.2"/>
                                          </p:val>
                                        </p:tav>
                                        <p:tav tm="100000">
                                          <p:val>
                                            <p:strVal val="#ppt_x"/>
                                          </p:val>
                                        </p:tav>
                                      </p:tavLst>
                                    </p:anim>
                                    <p:anim calcmode="lin" valueType="num">
                                      <p:cBhvr>
                                        <p:cTn id="61" dur="500" fill="hold"/>
                                        <p:tgtEl>
                                          <p:spTgt spid="40"/>
                                        </p:tgtEl>
                                        <p:attrNameLst>
                                          <p:attrName>ppt_y</p:attrName>
                                        </p:attrNameLst>
                                      </p:cBhvr>
                                      <p:tavLst>
                                        <p:tav tm="0">
                                          <p:val>
                                            <p:strVal val="#ppt_y"/>
                                          </p:val>
                                        </p:tav>
                                        <p:tav tm="100000">
                                          <p:val>
                                            <p:strVal val="#ppt_y"/>
                                          </p:val>
                                        </p:tav>
                                      </p:tavLst>
                                    </p:anim>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33" grpId="0"/>
      <p:bldP spid="38" grpId="0"/>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47523" name="Text Box 12"/>
          <p:cNvSpPr txBox="1">
            <a:spLocks noChangeArrowheads="1"/>
          </p:cNvSpPr>
          <p:nvPr/>
        </p:nvSpPr>
        <p:spPr bwMode="auto">
          <a:xfrm>
            <a:off x="2319814" y="1940719"/>
            <a:ext cx="227330" cy="273050"/>
          </a:xfrm>
          <a:prstGeom prst="rect">
            <a:avLst/>
          </a:prstGeom>
          <a:noFill/>
          <a:ln w="9525">
            <a:noFill/>
            <a:round/>
          </a:ln>
        </p:spPr>
        <p:txBody>
          <a:bodyPr wrap="none" lIns="67500" tIns="35100" rIns="67500" bIns="351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0</a:t>
            </a:r>
          </a:p>
        </p:txBody>
      </p:sp>
      <p:sp>
        <p:nvSpPr>
          <p:cNvPr id="747524" name="Text Box 25"/>
          <p:cNvSpPr txBox="1">
            <a:spLocks noChangeArrowheads="1"/>
          </p:cNvSpPr>
          <p:nvPr/>
        </p:nvSpPr>
        <p:spPr bwMode="auto">
          <a:xfrm>
            <a:off x="5872639" y="2244329"/>
            <a:ext cx="704850" cy="467995"/>
          </a:xfrm>
          <a:prstGeom prst="rect">
            <a:avLst/>
          </a:prstGeom>
          <a:noFill/>
          <a:ln w="9525">
            <a:noFill/>
            <a:round/>
          </a:ln>
        </p:spPr>
        <p:txBody>
          <a:bodyPr lIns="67500" tIns="35100" rIns="67500" bIns="351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%esp </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a:t>
            </a:r>
            <a:r>
              <a:rPr lang="zh-CN" altLang="en-GB" sz="1350">
                <a:cs typeface="msgothic"/>
              </a:rPr>
              <a:t>栈顶</a:t>
            </a:r>
            <a:r>
              <a:rPr lang="en-GB" altLang="zh-CN" sz="1350">
                <a:cs typeface="msgothic"/>
              </a:rPr>
              <a:t>)</a:t>
            </a:r>
          </a:p>
        </p:txBody>
      </p:sp>
      <p:sp>
        <p:nvSpPr>
          <p:cNvPr id="747525" name="Line 26"/>
          <p:cNvSpPr>
            <a:spLocks noChangeShapeType="1"/>
          </p:cNvSpPr>
          <p:nvPr/>
        </p:nvSpPr>
        <p:spPr bwMode="auto">
          <a:xfrm flipH="1">
            <a:off x="5588080" y="2370535"/>
            <a:ext cx="288131" cy="1190"/>
          </a:xfrm>
          <a:prstGeom prst="line">
            <a:avLst/>
          </a:prstGeom>
          <a:noFill/>
          <a:ln w="3240">
            <a:solidFill>
              <a:srgbClr val="000066"/>
            </a:solidFill>
            <a:miter lim="800000"/>
            <a:tailEnd type="triangle" w="med" len="med"/>
          </a:ln>
        </p:spPr>
        <p:txBody>
          <a:bodyPr/>
          <a:lstStyle/>
          <a:p>
            <a:endParaRPr lang="zh-CN" altLang="en-US" sz="1350"/>
          </a:p>
        </p:txBody>
      </p:sp>
      <p:sp>
        <p:nvSpPr>
          <p:cNvPr id="747526" name="Line 28"/>
          <p:cNvSpPr>
            <a:spLocks noChangeShapeType="1"/>
          </p:cNvSpPr>
          <p:nvPr/>
        </p:nvSpPr>
        <p:spPr bwMode="auto">
          <a:xfrm flipV="1">
            <a:off x="5642849" y="1543050"/>
            <a:ext cx="1190" cy="345281"/>
          </a:xfrm>
          <a:prstGeom prst="line">
            <a:avLst/>
          </a:prstGeom>
          <a:noFill/>
          <a:ln w="3240">
            <a:solidFill>
              <a:schemeClr val="tx1"/>
            </a:solidFill>
            <a:miter lim="800000"/>
            <a:tailEnd type="triangle" w="med" len="med"/>
          </a:ln>
        </p:spPr>
        <p:txBody>
          <a:bodyPr/>
          <a:lstStyle/>
          <a:p>
            <a:endParaRPr lang="zh-CN" altLang="en-US" sz="1350"/>
          </a:p>
        </p:txBody>
      </p:sp>
      <p:sp>
        <p:nvSpPr>
          <p:cNvPr id="747527" name="Text Box 29"/>
          <p:cNvSpPr txBox="1">
            <a:spLocks noChangeArrowheads="1"/>
          </p:cNvSpPr>
          <p:nvPr/>
        </p:nvSpPr>
        <p:spPr bwMode="auto">
          <a:xfrm>
            <a:off x="5890499" y="3912394"/>
            <a:ext cx="394335" cy="276225"/>
          </a:xfrm>
          <a:prstGeom prst="rect">
            <a:avLst/>
          </a:prstGeom>
          <a:noFill/>
          <a:ln w="9525">
            <a:noFill/>
            <a:round/>
          </a:ln>
        </p:spPr>
        <p:txBody>
          <a:bodyPr wrap="none" lIns="67500" tIns="35100" rIns="67500" bIns="351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25">
                <a:cs typeface="msgothic"/>
              </a:rPr>
              <a:t>brk</a:t>
            </a:r>
          </a:p>
        </p:txBody>
      </p:sp>
      <p:sp>
        <p:nvSpPr>
          <p:cNvPr id="747528" name="Line 30"/>
          <p:cNvSpPr>
            <a:spLocks noChangeShapeType="1"/>
          </p:cNvSpPr>
          <p:nvPr/>
        </p:nvSpPr>
        <p:spPr bwMode="auto">
          <a:xfrm flipH="1">
            <a:off x="5602367" y="4037410"/>
            <a:ext cx="288131" cy="1190"/>
          </a:xfrm>
          <a:prstGeom prst="line">
            <a:avLst/>
          </a:prstGeom>
          <a:noFill/>
          <a:ln w="3240">
            <a:solidFill>
              <a:srgbClr val="000066"/>
            </a:solidFill>
            <a:miter lim="800000"/>
            <a:tailEnd type="triangle" w="med" len="med"/>
          </a:ln>
        </p:spPr>
        <p:txBody>
          <a:bodyPr/>
          <a:lstStyle/>
          <a:p>
            <a:endParaRPr lang="zh-CN" altLang="en-US" sz="1350"/>
          </a:p>
        </p:txBody>
      </p:sp>
      <p:sp>
        <p:nvSpPr>
          <p:cNvPr id="747529" name="Text Box 31"/>
          <p:cNvSpPr txBox="1">
            <a:spLocks noChangeArrowheads="1"/>
          </p:cNvSpPr>
          <p:nvPr/>
        </p:nvSpPr>
        <p:spPr bwMode="auto">
          <a:xfrm>
            <a:off x="2322195" y="1750219"/>
            <a:ext cx="1036320" cy="242570"/>
          </a:xfrm>
          <a:prstGeom prst="rect">
            <a:avLst/>
          </a:prstGeom>
          <a:noFill/>
          <a:ln w="9525">
            <a:noFill/>
            <a:round/>
          </a:ln>
        </p:spPr>
        <p:txBody>
          <a:bodyPr wrap="none" lIns="67500" tIns="35100" rIns="67500" bIns="351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200">
                <a:cs typeface="msgothic"/>
              </a:rPr>
              <a:t>0xC00000000</a:t>
            </a:r>
          </a:p>
        </p:txBody>
      </p:sp>
      <p:sp>
        <p:nvSpPr>
          <p:cNvPr id="747530" name="Text Box 32"/>
          <p:cNvSpPr txBox="1">
            <a:spLocks noChangeArrowheads="1"/>
          </p:cNvSpPr>
          <p:nvPr/>
        </p:nvSpPr>
        <p:spPr bwMode="auto">
          <a:xfrm>
            <a:off x="2411492" y="5380435"/>
            <a:ext cx="941705" cy="242570"/>
          </a:xfrm>
          <a:prstGeom prst="rect">
            <a:avLst/>
          </a:prstGeom>
          <a:noFill/>
          <a:ln w="9525">
            <a:noFill/>
            <a:round/>
          </a:ln>
        </p:spPr>
        <p:txBody>
          <a:bodyPr wrap="none" lIns="67500" tIns="35100" rIns="67500" bIns="351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200">
                <a:cs typeface="msgothic"/>
              </a:rPr>
              <a:t>0x08048000</a:t>
            </a:r>
          </a:p>
        </p:txBody>
      </p:sp>
      <p:grpSp>
        <p:nvGrpSpPr>
          <p:cNvPr id="747531" name="Group 11"/>
          <p:cNvGrpSpPr/>
          <p:nvPr/>
        </p:nvGrpSpPr>
        <p:grpSpPr bwMode="auto">
          <a:xfrm>
            <a:off x="3225880" y="1553766"/>
            <a:ext cx="2324100" cy="4448249"/>
            <a:chOff x="2785" y="795"/>
            <a:chExt cx="1924" cy="3517"/>
          </a:xfrm>
        </p:grpSpPr>
        <p:sp>
          <p:nvSpPr>
            <p:cNvPr id="747532" name="Rectangle 14"/>
            <p:cNvSpPr>
              <a:spLocks noChangeArrowheads="1"/>
            </p:cNvSpPr>
            <p:nvPr/>
          </p:nvSpPr>
          <p:spPr bwMode="auto">
            <a:xfrm>
              <a:off x="2952" y="795"/>
              <a:ext cx="1757" cy="307"/>
            </a:xfrm>
            <a:prstGeom prst="rect">
              <a:avLst/>
            </a:prstGeom>
            <a:solidFill>
              <a:srgbClr val="F1C7C7"/>
            </a:solidFill>
            <a:ln w="324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Kernel virtual memory</a:t>
              </a:r>
            </a:p>
          </p:txBody>
        </p:sp>
        <p:sp>
          <p:nvSpPr>
            <p:cNvPr id="747533" name="Rectangle 15"/>
            <p:cNvSpPr>
              <a:spLocks noChangeArrowheads="1"/>
            </p:cNvSpPr>
            <p:nvPr/>
          </p:nvSpPr>
          <p:spPr bwMode="auto">
            <a:xfrm>
              <a:off x="2952" y="1867"/>
              <a:ext cx="1757" cy="422"/>
            </a:xfrm>
            <a:prstGeom prst="rect">
              <a:avLst/>
            </a:prstGeom>
            <a:solidFill>
              <a:srgbClr val="D5F1CF"/>
            </a:solidFill>
            <a:ln w="324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Memory-mapped region</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 for shared</a:t>
              </a:r>
              <a:r>
                <a:rPr lang="en-GB" altLang="zh-CN" sz="1200">
                  <a:latin typeface="Calibri" panose="020F0502020204030204" charset="0"/>
                  <a:cs typeface="msgothic"/>
                </a:rPr>
                <a:t> </a:t>
              </a:r>
              <a:r>
                <a:rPr lang="en-GB" altLang="zh-CN" sz="1350">
                  <a:cs typeface="msgothic"/>
                </a:rPr>
                <a:t>libraries</a:t>
              </a:r>
            </a:p>
          </p:txBody>
        </p:sp>
        <p:sp>
          <p:nvSpPr>
            <p:cNvPr id="33808" name="Rectangle 16"/>
            <p:cNvSpPr>
              <a:spLocks noChangeArrowheads="1"/>
            </p:cNvSpPr>
            <p:nvPr/>
          </p:nvSpPr>
          <p:spPr bwMode="auto">
            <a:xfrm>
              <a:off x="2952" y="2286"/>
              <a:ext cx="1757" cy="456"/>
            </a:xfrm>
            <a:prstGeom prst="rect">
              <a:avLst/>
            </a:prstGeom>
            <a:solidFill>
              <a:schemeClr val="bg1">
                <a:lumMod val="75000"/>
              </a:schemeClr>
            </a:solidFill>
            <a:ln w="3240">
              <a:solidFill>
                <a:schemeClr val="tx1"/>
              </a:solidFill>
              <a:miter lim="800000"/>
            </a:ln>
            <a:effectLst/>
          </p:spPr>
          <p:txBody>
            <a:bodyPr wrap="none" anchor="ctr"/>
            <a:lstStyle/>
            <a:p>
              <a:pPr>
                <a:defRPr/>
              </a:pPr>
              <a:endParaRPr lang="en-US">
                <a:latin typeface="Arial Narrow" panose="020B0606020202030204" pitchFamily="34" charset="0"/>
                <a:ea typeface="+mn-ea"/>
              </a:endParaRPr>
            </a:p>
          </p:txBody>
        </p:sp>
        <p:sp>
          <p:nvSpPr>
            <p:cNvPr id="747535" name="Rectangle 17"/>
            <p:cNvSpPr>
              <a:spLocks noChangeArrowheads="1"/>
            </p:cNvSpPr>
            <p:nvPr/>
          </p:nvSpPr>
          <p:spPr bwMode="auto">
            <a:xfrm>
              <a:off x="2952" y="2741"/>
              <a:ext cx="1757" cy="422"/>
            </a:xfrm>
            <a:prstGeom prst="rect">
              <a:avLst/>
            </a:prstGeom>
            <a:solidFill>
              <a:srgbClr val="D5F1CF"/>
            </a:solidFill>
            <a:ln w="324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Run-time heap</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(created by</a:t>
              </a:r>
              <a:r>
                <a:rPr lang="en-GB" altLang="zh-CN" sz="1200">
                  <a:latin typeface="Calibri" panose="020F0502020204030204" charset="0"/>
                  <a:cs typeface="msgothic"/>
                </a:rPr>
                <a:t> </a:t>
              </a:r>
              <a:r>
                <a:rPr lang="en-GB" altLang="zh-CN" sz="1350">
                  <a:cs typeface="msgothic"/>
                </a:rPr>
                <a:t>malloc</a:t>
              </a:r>
              <a:r>
                <a:rPr lang="en-GB" altLang="zh-CN" sz="1200">
                  <a:latin typeface="Calibri" panose="020F0502020204030204" charset="0"/>
                  <a:cs typeface="msgothic"/>
                </a:rPr>
                <a:t>)</a:t>
              </a:r>
            </a:p>
          </p:txBody>
        </p:sp>
        <p:sp>
          <p:nvSpPr>
            <p:cNvPr id="33810" name="Rectangle 18"/>
            <p:cNvSpPr>
              <a:spLocks noChangeArrowheads="1"/>
            </p:cNvSpPr>
            <p:nvPr/>
          </p:nvSpPr>
          <p:spPr bwMode="auto">
            <a:xfrm>
              <a:off x="2952" y="1294"/>
              <a:ext cx="1757" cy="571"/>
            </a:xfrm>
            <a:prstGeom prst="rect">
              <a:avLst/>
            </a:prstGeom>
            <a:solidFill>
              <a:schemeClr val="bg1">
                <a:lumMod val="75000"/>
              </a:schemeClr>
            </a:solidFill>
            <a:ln w="3240">
              <a:solidFill>
                <a:schemeClr val="tx1"/>
              </a:solidFill>
              <a:miter lim="800000"/>
            </a:ln>
            <a:effectLst/>
          </p:spPr>
          <p:txBody>
            <a:bodyPr wrap="none" anchor="ctr"/>
            <a:lstStyle/>
            <a:p>
              <a:pPr>
                <a:defRPr/>
              </a:pPr>
              <a:endParaRPr lang="en-US">
                <a:latin typeface="Arial Narrow" panose="020B0606020202030204" pitchFamily="34" charset="0"/>
                <a:ea typeface="+mn-ea"/>
              </a:endParaRPr>
            </a:p>
          </p:txBody>
        </p:sp>
        <p:sp>
          <p:nvSpPr>
            <p:cNvPr id="747537" name="Line 19"/>
            <p:cNvSpPr>
              <a:spLocks noChangeShapeType="1"/>
            </p:cNvSpPr>
            <p:nvPr/>
          </p:nvSpPr>
          <p:spPr bwMode="auto">
            <a:xfrm flipV="1">
              <a:off x="3828" y="2493"/>
              <a:ext cx="1" cy="242"/>
            </a:xfrm>
            <a:prstGeom prst="line">
              <a:avLst/>
            </a:prstGeom>
            <a:noFill/>
            <a:ln w="3240">
              <a:solidFill>
                <a:schemeClr val="tx1"/>
              </a:solidFill>
              <a:miter lim="800000"/>
              <a:tailEnd type="triangle" w="med" len="med"/>
            </a:ln>
          </p:spPr>
          <p:txBody>
            <a:bodyPr/>
            <a:lstStyle/>
            <a:p>
              <a:endParaRPr lang="zh-CN" altLang="en-US" sz="1350"/>
            </a:p>
          </p:txBody>
        </p:sp>
        <p:sp>
          <p:nvSpPr>
            <p:cNvPr id="747538" name="Rectangle 20"/>
            <p:cNvSpPr>
              <a:spLocks noChangeArrowheads="1"/>
            </p:cNvSpPr>
            <p:nvPr/>
          </p:nvSpPr>
          <p:spPr bwMode="auto">
            <a:xfrm>
              <a:off x="2952" y="1083"/>
              <a:ext cx="1757" cy="355"/>
            </a:xfrm>
            <a:prstGeom prst="rect">
              <a:avLst/>
            </a:prstGeom>
            <a:solidFill>
              <a:srgbClr val="D5F1CF"/>
            </a:solidFill>
            <a:ln w="324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Use</a:t>
              </a:r>
              <a:r>
                <a:rPr lang="en-GB" altLang="zh-CN" sz="1200">
                  <a:latin typeface="Calibri" panose="020F0502020204030204" charset="0"/>
                  <a:cs typeface="msgothic"/>
                </a:rPr>
                <a:t>r </a:t>
              </a:r>
              <a:r>
                <a:rPr lang="en-GB" altLang="zh-CN" sz="1350">
                  <a:cs typeface="msgothic"/>
                </a:rPr>
                <a:t>stack</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200">
                  <a:latin typeface="Calibri" panose="020F0502020204030204" charset="0"/>
                  <a:cs typeface="msgothic"/>
                </a:rPr>
                <a:t>(</a:t>
              </a:r>
              <a:r>
                <a:rPr lang="en-GB" altLang="zh-CN" sz="1350">
                  <a:cs typeface="msgothic"/>
                </a:rPr>
                <a:t>created</a:t>
              </a:r>
              <a:r>
                <a:rPr lang="en-GB" altLang="zh-CN" sz="1200">
                  <a:latin typeface="Calibri" panose="020F0502020204030204" charset="0"/>
                  <a:cs typeface="msgothic"/>
                </a:rPr>
                <a:t> </a:t>
              </a:r>
              <a:r>
                <a:rPr lang="en-GB" altLang="zh-CN" sz="1350">
                  <a:cs typeface="msgothic"/>
                </a:rPr>
                <a:t>at</a:t>
              </a:r>
              <a:r>
                <a:rPr lang="en-GB" altLang="zh-CN" sz="1200">
                  <a:latin typeface="Calibri" panose="020F0502020204030204" charset="0"/>
                  <a:cs typeface="msgothic"/>
                </a:rPr>
                <a:t> </a:t>
              </a:r>
              <a:r>
                <a:rPr lang="en-GB" altLang="zh-CN" sz="1350">
                  <a:cs typeface="msgothic"/>
                </a:rPr>
                <a:t>runtime</a:t>
              </a:r>
              <a:r>
                <a:rPr lang="en-GB" altLang="zh-CN" sz="1200">
                  <a:latin typeface="Calibri" panose="020F0502020204030204" charset="0"/>
                  <a:cs typeface="msgothic"/>
                </a:rPr>
                <a:t>)</a:t>
              </a:r>
            </a:p>
          </p:txBody>
        </p:sp>
        <p:sp>
          <p:nvSpPr>
            <p:cNvPr id="747539" name="Line 21"/>
            <p:cNvSpPr>
              <a:spLocks noChangeShapeType="1"/>
            </p:cNvSpPr>
            <p:nvPr/>
          </p:nvSpPr>
          <p:spPr bwMode="auto">
            <a:xfrm flipV="1">
              <a:off x="3828" y="1725"/>
              <a:ext cx="1" cy="146"/>
            </a:xfrm>
            <a:prstGeom prst="line">
              <a:avLst/>
            </a:prstGeom>
            <a:noFill/>
            <a:ln w="3240">
              <a:solidFill>
                <a:schemeClr val="tx1"/>
              </a:solidFill>
              <a:miter lim="800000"/>
              <a:tailEnd type="triangle" w="med" len="med"/>
            </a:ln>
          </p:spPr>
          <p:txBody>
            <a:bodyPr/>
            <a:lstStyle/>
            <a:p>
              <a:endParaRPr lang="zh-CN" altLang="en-US" sz="1350"/>
            </a:p>
          </p:txBody>
        </p:sp>
        <p:sp>
          <p:nvSpPr>
            <p:cNvPr id="747540" name="Line 22"/>
            <p:cNvSpPr>
              <a:spLocks noChangeShapeType="1"/>
            </p:cNvSpPr>
            <p:nvPr/>
          </p:nvSpPr>
          <p:spPr bwMode="auto">
            <a:xfrm>
              <a:off x="3828" y="1438"/>
              <a:ext cx="1" cy="144"/>
            </a:xfrm>
            <a:prstGeom prst="line">
              <a:avLst/>
            </a:prstGeom>
            <a:noFill/>
            <a:ln w="3240">
              <a:solidFill>
                <a:schemeClr val="tx1"/>
              </a:solidFill>
              <a:miter lim="800000"/>
              <a:tailEnd type="triangle" w="med" len="med"/>
            </a:ln>
          </p:spPr>
          <p:txBody>
            <a:bodyPr/>
            <a:lstStyle/>
            <a:p>
              <a:endParaRPr lang="zh-CN" altLang="en-US" sz="1350"/>
            </a:p>
          </p:txBody>
        </p:sp>
        <p:sp>
          <p:nvSpPr>
            <p:cNvPr id="33815" name="Rectangle 23"/>
            <p:cNvSpPr>
              <a:spLocks noChangeArrowheads="1"/>
            </p:cNvSpPr>
            <p:nvPr/>
          </p:nvSpPr>
          <p:spPr bwMode="auto">
            <a:xfrm>
              <a:off x="2952" y="3977"/>
              <a:ext cx="1757" cy="250"/>
            </a:xfrm>
            <a:prstGeom prst="rect">
              <a:avLst/>
            </a:prstGeom>
            <a:solidFill>
              <a:schemeClr val="bg1">
                <a:lumMod val="75000"/>
              </a:schemeClr>
            </a:solidFill>
            <a:ln w="324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Unused</a:t>
              </a:r>
            </a:p>
          </p:txBody>
        </p:sp>
        <p:sp>
          <p:nvSpPr>
            <p:cNvPr id="747542" name="Text Box 24"/>
            <p:cNvSpPr txBox="1">
              <a:spLocks noChangeArrowheads="1"/>
            </p:cNvSpPr>
            <p:nvPr/>
          </p:nvSpPr>
          <p:spPr bwMode="auto">
            <a:xfrm>
              <a:off x="2785" y="4114"/>
              <a:ext cx="196" cy="198"/>
            </a:xfrm>
            <a:prstGeom prst="rect">
              <a:avLst/>
            </a:prstGeom>
            <a:noFill/>
            <a:ln w="9525">
              <a:noFill/>
              <a:round/>
            </a:ln>
          </p:spPr>
          <p:txBody>
            <a:bodyPr wrap="none" lIns="67500" tIns="35100" rIns="67500" bIns="351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200">
                  <a:latin typeface="Arial Black" panose="020B0A04020102020204" pitchFamily="34" charset="0"/>
                  <a:ea typeface="msgothic"/>
                  <a:cs typeface="msgothic"/>
                </a:rPr>
                <a:t>0</a:t>
              </a:r>
            </a:p>
          </p:txBody>
        </p:sp>
        <p:sp>
          <p:nvSpPr>
            <p:cNvPr id="33826" name="Rectangle 34"/>
            <p:cNvSpPr>
              <a:spLocks noChangeArrowheads="1"/>
            </p:cNvSpPr>
            <p:nvPr/>
          </p:nvSpPr>
          <p:spPr bwMode="auto">
            <a:xfrm>
              <a:off x="2952" y="3161"/>
              <a:ext cx="1757" cy="423"/>
            </a:xfrm>
            <a:prstGeom prst="rect">
              <a:avLst/>
            </a:prstGeom>
            <a:solidFill>
              <a:schemeClr val="accent2">
                <a:lumMod val="20000"/>
                <a:lumOff val="80000"/>
              </a:schemeClr>
            </a:solidFill>
            <a:ln w="324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Read/write</a:t>
              </a:r>
              <a:r>
                <a:rPr lang="en-GB" altLang="zh-CN" sz="1200">
                  <a:latin typeface="Calibri" panose="020F0502020204030204" charset="0"/>
                  <a:cs typeface="msgothic"/>
                </a:rPr>
                <a:t> </a:t>
              </a:r>
              <a:r>
                <a:rPr lang="en-GB" altLang="zh-CN" sz="1350">
                  <a:cs typeface="msgothic"/>
                </a:rPr>
                <a:t>segment</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(.data, .bss)</a:t>
              </a:r>
            </a:p>
          </p:txBody>
        </p:sp>
        <p:sp>
          <p:nvSpPr>
            <p:cNvPr id="747544" name="Rectangle 35"/>
            <p:cNvSpPr>
              <a:spLocks noChangeArrowheads="1"/>
            </p:cNvSpPr>
            <p:nvPr/>
          </p:nvSpPr>
          <p:spPr bwMode="auto">
            <a:xfrm>
              <a:off x="2952" y="3555"/>
              <a:ext cx="1757" cy="422"/>
            </a:xfrm>
            <a:prstGeom prst="rect">
              <a:avLst/>
            </a:prstGeom>
            <a:solidFill>
              <a:srgbClr val="F6F5BD"/>
            </a:solidFill>
            <a:ln w="324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Read-only segment</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(.init, .text</a:t>
              </a:r>
              <a:r>
                <a:rPr lang="en-GB" altLang="zh-CN" sz="1200">
                  <a:latin typeface="Calibri" panose="020F0502020204030204" charset="0"/>
                  <a:cs typeface="msgothic"/>
                </a:rPr>
                <a:t>, </a:t>
              </a:r>
              <a:r>
                <a:rPr lang="en-GB" altLang="zh-CN" sz="1350">
                  <a:cs typeface="msgothic"/>
                </a:rPr>
                <a:t>.rodata</a:t>
              </a:r>
              <a:r>
                <a:rPr lang="en-GB" altLang="zh-CN" sz="1200">
                  <a:latin typeface="Calibri" panose="020F0502020204030204" charset="0"/>
                  <a:cs typeface="msgothic"/>
                </a:rPr>
                <a:t>)</a:t>
              </a:r>
            </a:p>
          </p:txBody>
        </p:sp>
      </p:grpSp>
      <p:sp>
        <p:nvSpPr>
          <p:cNvPr id="747545" name="AutoShape 36"/>
          <p:cNvSpPr/>
          <p:nvPr/>
        </p:nvSpPr>
        <p:spPr bwMode="auto">
          <a:xfrm>
            <a:off x="5574983" y="4626769"/>
            <a:ext cx="166688" cy="971550"/>
          </a:xfrm>
          <a:prstGeom prst="rightBrace">
            <a:avLst>
              <a:gd name="adj1" fmla="val 48571"/>
              <a:gd name="adj2" fmla="val 50000"/>
            </a:avLst>
          </a:prstGeom>
          <a:noFill/>
          <a:ln w="38100">
            <a:solidFill>
              <a:srgbClr val="F49D4A"/>
            </a:solidFill>
            <a:miter lim="800000"/>
          </a:ln>
        </p:spPr>
        <p:txBody>
          <a:bodyPr wrap="none" anchor="ctr"/>
          <a:lstStyle/>
          <a:p>
            <a:endParaRPr lang="en-US" altLang="zh-CN">
              <a:latin typeface="Arial Narrow" panose="020B0606020202030204" pitchFamily="34" charset="0"/>
              <a:ea typeface="宋体" panose="02010600030101010101" pitchFamily="2" charset="-122"/>
            </a:endParaRPr>
          </a:p>
        </p:txBody>
      </p:sp>
      <p:sp>
        <p:nvSpPr>
          <p:cNvPr id="747546" name="Text Box 37"/>
          <p:cNvSpPr txBox="1">
            <a:spLocks noChangeArrowheads="1"/>
          </p:cNvSpPr>
          <p:nvPr/>
        </p:nvSpPr>
        <p:spPr bwMode="auto">
          <a:xfrm>
            <a:off x="5830967" y="4602956"/>
            <a:ext cx="559594" cy="931545"/>
          </a:xfrm>
          <a:prstGeom prst="rect">
            <a:avLst/>
          </a:prstGeom>
          <a:noFill/>
          <a:ln w="9525">
            <a:noFill/>
            <a:round/>
          </a:ln>
        </p:spPr>
        <p:txBody>
          <a:bodyPr lIns="67500" tIns="35100" rIns="67500" bIns="351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425">
                <a:solidFill>
                  <a:srgbClr val="F49D4A"/>
                </a:solidFill>
                <a:latin typeface="Calibri" panose="020F0502020204030204" charset="0"/>
                <a:cs typeface="msgothic"/>
              </a:rPr>
              <a:t>从可执行文件装入</a:t>
            </a:r>
          </a:p>
        </p:txBody>
      </p:sp>
      <p:sp>
        <p:nvSpPr>
          <p:cNvPr id="747547" name="Line 27"/>
          <p:cNvSpPr>
            <a:spLocks noChangeShapeType="1"/>
          </p:cNvSpPr>
          <p:nvPr/>
        </p:nvSpPr>
        <p:spPr bwMode="auto">
          <a:xfrm>
            <a:off x="2361486" y="3357563"/>
            <a:ext cx="1066800" cy="1951435"/>
          </a:xfrm>
          <a:prstGeom prst="line">
            <a:avLst/>
          </a:prstGeom>
          <a:noFill/>
          <a:ln w="38100">
            <a:solidFill>
              <a:srgbClr val="F49D4A"/>
            </a:solidFill>
            <a:round/>
            <a:tailEnd type="triangle" w="med" len="med"/>
          </a:ln>
          <a:effectLst/>
        </p:spPr>
        <p:txBody>
          <a:bodyPr/>
          <a:lstStyle/>
          <a:p>
            <a:endParaRPr lang="zh-CN" altLang="en-US" sz="1350"/>
          </a:p>
        </p:txBody>
      </p:sp>
      <p:sp>
        <p:nvSpPr>
          <p:cNvPr id="747548" name="Line 28"/>
          <p:cNvSpPr>
            <a:spLocks noChangeShapeType="1"/>
          </p:cNvSpPr>
          <p:nvPr/>
        </p:nvSpPr>
        <p:spPr bwMode="auto">
          <a:xfrm>
            <a:off x="2362676" y="4119563"/>
            <a:ext cx="1065610" cy="727472"/>
          </a:xfrm>
          <a:prstGeom prst="line">
            <a:avLst/>
          </a:prstGeom>
          <a:noFill/>
          <a:ln w="38100">
            <a:solidFill>
              <a:srgbClr val="F49D4A"/>
            </a:solidFill>
            <a:round/>
            <a:tailEnd type="triangle" w="med" len="med"/>
          </a:ln>
          <a:effectLst/>
        </p:spPr>
        <p:txBody>
          <a:bodyPr/>
          <a:lstStyle/>
          <a:p>
            <a:endParaRPr lang="zh-CN" altLang="en-US" sz="1350"/>
          </a:p>
        </p:txBody>
      </p:sp>
      <p:sp>
        <p:nvSpPr>
          <p:cNvPr id="747549" name="Text Box 29"/>
          <p:cNvSpPr txBox="1">
            <a:spLocks noChangeArrowheads="1"/>
          </p:cNvSpPr>
          <p:nvPr/>
        </p:nvSpPr>
        <p:spPr bwMode="auto">
          <a:xfrm>
            <a:off x="150495" y="1477566"/>
            <a:ext cx="2451497" cy="311150"/>
          </a:xfrm>
          <a:prstGeom prst="rect">
            <a:avLst/>
          </a:prstGeom>
          <a:noFill/>
          <a:ln w="9525">
            <a:noFill/>
            <a:miter lim="800000"/>
          </a:ln>
          <a:effectLst/>
        </p:spPr>
        <p:txBody>
          <a:bodyPr>
            <a:spAutoFit/>
          </a:bodyPr>
          <a:lstStyle/>
          <a:p>
            <a:pPr eaLnBrk="1" hangingPunct="1">
              <a:spcBef>
                <a:spcPct val="50000"/>
              </a:spcBef>
            </a:pPr>
            <a:r>
              <a:rPr lang="zh-CN" altLang="en-US" sz="1425">
                <a:solidFill>
                  <a:srgbClr val="F49D4A"/>
                </a:solidFill>
              </a:rPr>
              <a:t>程序</a:t>
            </a:r>
            <a:r>
              <a:rPr lang="en-US" altLang="zh-CN" sz="1425">
                <a:solidFill>
                  <a:srgbClr val="F49D4A"/>
                </a:solidFill>
              </a:rPr>
              <a:t>(</a:t>
            </a:r>
            <a:r>
              <a:rPr lang="zh-CN" altLang="en-US" sz="1425">
                <a:solidFill>
                  <a:srgbClr val="F49D4A"/>
                </a:solidFill>
              </a:rPr>
              <a:t>段</a:t>
            </a:r>
            <a:r>
              <a:rPr lang="en-US" altLang="zh-CN" sz="1425">
                <a:solidFill>
                  <a:srgbClr val="F49D4A"/>
                </a:solidFill>
              </a:rPr>
              <a:t>)</a:t>
            </a:r>
            <a:r>
              <a:rPr lang="zh-CN" altLang="en-US" sz="1425">
                <a:solidFill>
                  <a:srgbClr val="F49D4A"/>
                </a:solidFill>
              </a:rPr>
              <a:t>头表描述如何映射</a:t>
            </a:r>
          </a:p>
        </p:txBody>
      </p:sp>
      <p:grpSp>
        <p:nvGrpSpPr>
          <p:cNvPr id="747550" name="Group 30"/>
          <p:cNvGrpSpPr/>
          <p:nvPr/>
        </p:nvGrpSpPr>
        <p:grpSpPr bwMode="auto">
          <a:xfrm>
            <a:off x="95726" y="2022872"/>
            <a:ext cx="2228850" cy="3782615"/>
            <a:chOff x="201" y="943"/>
            <a:chExt cx="1872" cy="3177"/>
          </a:xfrm>
        </p:grpSpPr>
        <p:sp>
          <p:nvSpPr>
            <p:cNvPr id="33794" name="Rectangle 2"/>
            <p:cNvSpPr>
              <a:spLocks noChangeArrowheads="1"/>
            </p:cNvSpPr>
            <p:nvPr/>
          </p:nvSpPr>
          <p:spPr bwMode="auto">
            <a:xfrm>
              <a:off x="201" y="943"/>
              <a:ext cx="1872" cy="274"/>
            </a:xfrm>
            <a:prstGeom prst="rect">
              <a:avLst/>
            </a:prstGeom>
            <a:solidFill>
              <a:schemeClr val="bg1">
                <a:lumMod val="95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dirty="0">
                  <a:cs typeface="msgothic"/>
                </a:rPr>
                <a:t>ELF header</a:t>
              </a:r>
            </a:p>
          </p:txBody>
        </p:sp>
        <p:sp>
          <p:nvSpPr>
            <p:cNvPr id="33795" name="Rectangle 3"/>
            <p:cNvSpPr>
              <a:spLocks noChangeArrowheads="1"/>
            </p:cNvSpPr>
            <p:nvPr/>
          </p:nvSpPr>
          <p:spPr bwMode="auto">
            <a:xfrm>
              <a:off x="201" y="1217"/>
              <a:ext cx="1872" cy="438"/>
            </a:xfrm>
            <a:prstGeom prst="rect">
              <a:avLst/>
            </a:prstGeom>
            <a:solidFill>
              <a:srgbClr val="FF0000">
                <a:alpha val="24001"/>
              </a:srgbClr>
            </a:solidFill>
            <a:ln w="25527">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Segment header table</a:t>
              </a:r>
            </a:p>
          </p:txBody>
        </p:sp>
        <p:sp>
          <p:nvSpPr>
            <p:cNvPr id="747553" name="Rectangle 4"/>
            <p:cNvSpPr>
              <a:spLocks noChangeArrowheads="1"/>
            </p:cNvSpPr>
            <p:nvPr/>
          </p:nvSpPr>
          <p:spPr bwMode="auto">
            <a:xfrm>
              <a:off x="201" y="1929"/>
              <a:ext cx="1872" cy="274"/>
            </a:xfrm>
            <a:prstGeom prst="rect">
              <a:avLst/>
            </a:prstGeom>
            <a:solidFill>
              <a:srgbClr val="F6F5BD"/>
            </a:solidFill>
            <a:ln w="2556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.text section</a:t>
              </a:r>
            </a:p>
          </p:txBody>
        </p:sp>
        <p:sp>
          <p:nvSpPr>
            <p:cNvPr id="33797" name="Rectangle 5"/>
            <p:cNvSpPr>
              <a:spLocks noChangeArrowheads="1"/>
            </p:cNvSpPr>
            <p:nvPr/>
          </p:nvSpPr>
          <p:spPr bwMode="auto">
            <a:xfrm>
              <a:off x="201" y="2477"/>
              <a:ext cx="1872" cy="274"/>
            </a:xfrm>
            <a:prstGeom prst="rect">
              <a:avLst/>
            </a:prstGeom>
            <a:solidFill>
              <a:schemeClr val="accent2">
                <a:lumMod val="20000"/>
                <a:lumOff val="80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.data section</a:t>
              </a:r>
            </a:p>
          </p:txBody>
        </p:sp>
        <p:sp>
          <p:nvSpPr>
            <p:cNvPr id="33798" name="Rectangle 6"/>
            <p:cNvSpPr>
              <a:spLocks noChangeArrowheads="1"/>
            </p:cNvSpPr>
            <p:nvPr/>
          </p:nvSpPr>
          <p:spPr bwMode="auto">
            <a:xfrm>
              <a:off x="201" y="2751"/>
              <a:ext cx="1872" cy="273"/>
            </a:xfrm>
            <a:prstGeom prst="rect">
              <a:avLst/>
            </a:prstGeom>
            <a:solidFill>
              <a:schemeClr val="accent2">
                <a:lumMod val="20000"/>
                <a:lumOff val="80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.bss section</a:t>
              </a:r>
            </a:p>
          </p:txBody>
        </p:sp>
        <p:sp>
          <p:nvSpPr>
            <p:cNvPr id="33799" name="Rectangle 7"/>
            <p:cNvSpPr>
              <a:spLocks noChangeArrowheads="1"/>
            </p:cNvSpPr>
            <p:nvPr/>
          </p:nvSpPr>
          <p:spPr bwMode="auto">
            <a:xfrm>
              <a:off x="201" y="3024"/>
              <a:ext cx="1872" cy="274"/>
            </a:xfrm>
            <a:prstGeom prst="rect">
              <a:avLst/>
            </a:prstGeom>
            <a:solidFill>
              <a:schemeClr val="bg1">
                <a:lumMod val="95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.symtab</a:t>
              </a:r>
            </a:p>
          </p:txBody>
        </p:sp>
        <p:sp>
          <p:nvSpPr>
            <p:cNvPr id="33802" name="Rectangle 10"/>
            <p:cNvSpPr>
              <a:spLocks noChangeArrowheads="1"/>
            </p:cNvSpPr>
            <p:nvPr/>
          </p:nvSpPr>
          <p:spPr bwMode="auto">
            <a:xfrm>
              <a:off x="201" y="3298"/>
              <a:ext cx="1872" cy="274"/>
            </a:xfrm>
            <a:prstGeom prst="rect">
              <a:avLst/>
            </a:prstGeom>
            <a:solidFill>
              <a:schemeClr val="bg1">
                <a:lumMod val="95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.debug</a:t>
              </a:r>
            </a:p>
          </p:txBody>
        </p:sp>
        <p:sp>
          <p:nvSpPr>
            <p:cNvPr id="747558" name="Rectangle 5"/>
            <p:cNvSpPr>
              <a:spLocks noChangeArrowheads="1"/>
            </p:cNvSpPr>
            <p:nvPr/>
          </p:nvSpPr>
          <p:spPr bwMode="auto">
            <a:xfrm>
              <a:off x="201" y="2203"/>
              <a:ext cx="1872" cy="274"/>
            </a:xfrm>
            <a:prstGeom prst="rect">
              <a:avLst/>
            </a:prstGeom>
            <a:solidFill>
              <a:srgbClr val="F6F5BD"/>
            </a:solidFill>
            <a:ln w="2556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.rodata section</a:t>
              </a:r>
            </a:p>
          </p:txBody>
        </p:sp>
        <p:sp>
          <p:nvSpPr>
            <p:cNvPr id="40" name="Rectangle 10"/>
            <p:cNvSpPr>
              <a:spLocks noChangeArrowheads="1"/>
            </p:cNvSpPr>
            <p:nvPr/>
          </p:nvSpPr>
          <p:spPr bwMode="auto">
            <a:xfrm>
              <a:off x="201" y="3572"/>
              <a:ext cx="1872" cy="274"/>
            </a:xfrm>
            <a:prstGeom prst="rect">
              <a:avLst/>
            </a:prstGeom>
            <a:solidFill>
              <a:schemeClr val="bg1">
                <a:lumMod val="95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.line</a:t>
              </a:r>
            </a:p>
          </p:txBody>
        </p:sp>
        <p:sp>
          <p:nvSpPr>
            <p:cNvPr id="747560" name="Rectangle 4"/>
            <p:cNvSpPr>
              <a:spLocks noChangeArrowheads="1"/>
            </p:cNvSpPr>
            <p:nvPr/>
          </p:nvSpPr>
          <p:spPr bwMode="auto">
            <a:xfrm>
              <a:off x="201" y="1655"/>
              <a:ext cx="1872" cy="274"/>
            </a:xfrm>
            <a:prstGeom prst="rect">
              <a:avLst/>
            </a:prstGeom>
            <a:solidFill>
              <a:srgbClr val="F6F5BD"/>
            </a:solidFill>
            <a:ln w="2556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.init section</a:t>
              </a:r>
            </a:p>
          </p:txBody>
        </p:sp>
        <p:sp>
          <p:nvSpPr>
            <p:cNvPr id="42" name="Rectangle 10"/>
            <p:cNvSpPr>
              <a:spLocks noChangeArrowheads="1"/>
            </p:cNvSpPr>
            <p:nvPr/>
          </p:nvSpPr>
          <p:spPr bwMode="auto">
            <a:xfrm>
              <a:off x="201" y="3846"/>
              <a:ext cx="1872" cy="274"/>
            </a:xfrm>
            <a:prstGeom prst="rect">
              <a:avLst/>
            </a:prstGeom>
            <a:solidFill>
              <a:schemeClr val="bg1">
                <a:lumMod val="95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.strtab</a:t>
              </a:r>
            </a:p>
          </p:txBody>
        </p:sp>
      </p:grpSp>
      <p:sp>
        <p:nvSpPr>
          <p:cNvPr id="747562" name="Text Box 42"/>
          <p:cNvSpPr txBox="1">
            <a:spLocks noChangeArrowheads="1"/>
          </p:cNvSpPr>
          <p:nvPr/>
        </p:nvSpPr>
        <p:spPr bwMode="auto">
          <a:xfrm>
            <a:off x="5551170" y="1988344"/>
            <a:ext cx="609600" cy="321945"/>
          </a:xfrm>
          <a:prstGeom prst="rect">
            <a:avLst/>
          </a:prstGeom>
          <a:noFill/>
          <a:ln w="9525">
            <a:noFill/>
            <a:miter lim="800000"/>
          </a:ln>
          <a:effectLst/>
        </p:spPr>
        <p:txBody>
          <a:bodyPr>
            <a:spAutoFit/>
          </a:bodyPr>
          <a:lstStyle/>
          <a:p>
            <a:pPr eaLnBrk="1" hangingPunct="1">
              <a:spcBef>
                <a:spcPct val="50000"/>
              </a:spcBef>
            </a:pPr>
            <a:r>
              <a:rPr lang="zh-CN" altLang="en-US" sz="1500">
                <a:solidFill>
                  <a:srgbClr val="F49D4A"/>
                </a:solidFill>
                <a:latin typeface="Arial" panose="020B0604020202020204" pitchFamily="34" charset="0"/>
              </a:rPr>
              <a:t>栈区</a:t>
            </a:r>
          </a:p>
        </p:txBody>
      </p:sp>
      <p:sp>
        <p:nvSpPr>
          <p:cNvPr id="747563" name="Text Box 43"/>
          <p:cNvSpPr txBox="1">
            <a:spLocks noChangeArrowheads="1"/>
          </p:cNvSpPr>
          <p:nvPr/>
        </p:nvSpPr>
        <p:spPr bwMode="auto">
          <a:xfrm>
            <a:off x="5564267" y="4169569"/>
            <a:ext cx="609600" cy="321945"/>
          </a:xfrm>
          <a:prstGeom prst="rect">
            <a:avLst/>
          </a:prstGeom>
          <a:noFill/>
          <a:ln w="9525">
            <a:noFill/>
            <a:miter lim="800000"/>
          </a:ln>
          <a:effectLst/>
        </p:spPr>
        <p:txBody>
          <a:bodyPr>
            <a:spAutoFit/>
          </a:bodyPr>
          <a:lstStyle/>
          <a:p>
            <a:pPr eaLnBrk="1" hangingPunct="1">
              <a:spcBef>
                <a:spcPct val="50000"/>
              </a:spcBef>
            </a:pPr>
            <a:r>
              <a:rPr lang="zh-CN" altLang="en-US" sz="1500">
                <a:solidFill>
                  <a:srgbClr val="F49D4A"/>
                </a:solidFill>
                <a:latin typeface="Arial" panose="020B0604020202020204" pitchFamily="34" charset="0"/>
              </a:rPr>
              <a:t>堆区</a:t>
            </a:r>
          </a:p>
        </p:txBody>
      </p:sp>
      <p:sp>
        <p:nvSpPr>
          <p:cNvPr id="747564" name="Text Box 44"/>
          <p:cNvSpPr txBox="1">
            <a:spLocks noChangeArrowheads="1"/>
          </p:cNvSpPr>
          <p:nvPr/>
        </p:nvSpPr>
        <p:spPr bwMode="auto">
          <a:xfrm>
            <a:off x="5602367" y="2949178"/>
            <a:ext cx="838200" cy="553085"/>
          </a:xfrm>
          <a:prstGeom prst="rect">
            <a:avLst/>
          </a:prstGeom>
          <a:noFill/>
          <a:ln w="9525">
            <a:noFill/>
            <a:miter lim="800000"/>
          </a:ln>
          <a:effectLst/>
        </p:spPr>
        <p:txBody>
          <a:bodyPr>
            <a:spAutoFit/>
          </a:bodyPr>
          <a:lstStyle/>
          <a:p>
            <a:pPr eaLnBrk="1" hangingPunct="1">
              <a:spcBef>
                <a:spcPct val="50000"/>
              </a:spcBef>
            </a:pPr>
            <a:r>
              <a:rPr lang="zh-CN" altLang="en-US" sz="1500">
                <a:solidFill>
                  <a:srgbClr val="F49D4A"/>
                </a:solidFill>
                <a:latin typeface="Arial" panose="020B0604020202020204" pitchFamily="34" charset="0"/>
              </a:rPr>
              <a:t>共享库的代码</a:t>
            </a:r>
          </a:p>
        </p:txBody>
      </p:sp>
      <p:sp>
        <p:nvSpPr>
          <p:cNvPr id="747565" name="Text Box 45"/>
          <p:cNvSpPr txBox="1">
            <a:spLocks noChangeArrowheads="1"/>
          </p:cNvSpPr>
          <p:nvPr/>
        </p:nvSpPr>
        <p:spPr bwMode="auto">
          <a:xfrm>
            <a:off x="5674995" y="1589485"/>
            <a:ext cx="794147" cy="321945"/>
          </a:xfrm>
          <a:prstGeom prst="rect">
            <a:avLst/>
          </a:prstGeom>
          <a:noFill/>
          <a:ln w="9525">
            <a:noFill/>
            <a:miter lim="800000"/>
          </a:ln>
          <a:effectLst/>
        </p:spPr>
        <p:txBody>
          <a:bodyPr>
            <a:spAutoFit/>
          </a:bodyPr>
          <a:lstStyle/>
          <a:p>
            <a:pPr eaLnBrk="1" hangingPunct="1">
              <a:spcBef>
                <a:spcPct val="50000"/>
              </a:spcBef>
            </a:pPr>
            <a:r>
              <a:rPr lang="zh-CN" altLang="en-US" sz="1500">
                <a:solidFill>
                  <a:srgbClr val="F49D4A"/>
                </a:solidFill>
                <a:latin typeface="Arial" panose="020B0604020202020204" pitchFamily="34" charset="0"/>
              </a:rPr>
              <a:t>内核区</a:t>
            </a:r>
          </a:p>
        </p:txBody>
      </p:sp>
      <p:sp>
        <p:nvSpPr>
          <p:cNvPr id="747522" name="Rectangle 1"/>
          <p:cNvSpPr>
            <a:spLocks noGrp="1" noChangeArrowheads="1"/>
          </p:cNvSpPr>
          <p:nvPr/>
        </p:nvSpPr>
        <p:spPr>
          <a:xfrm>
            <a:off x="50959" y="1062514"/>
            <a:ext cx="6206966" cy="463391"/>
          </a:xfrm>
          <a:prstGeom prst="rect">
            <a:avLst/>
          </a:prstGeom>
          <a:noFill/>
          <a:ln w="9525">
            <a:noFill/>
            <a:miter lim="800000"/>
          </a:ln>
        </p:spPr>
        <p:txBody>
          <a:bodyPr vert="horz" wrap="square" lIns="68580" tIns="34290" rIns="68580" bIns="34290" numCol="1" anchor="ctr" anchorCtr="0" compatLnSpc="1"/>
          <a:lstStyle>
            <a:lvl1pPr algn="ctr" rtl="0" eaLnBrk="0" fontAlgn="base" hangingPunct="0">
              <a:spcBef>
                <a:spcPct val="0"/>
              </a:spcBef>
              <a:spcAft>
                <a:spcPct val="0"/>
              </a:spcAft>
              <a:defRPr sz="4000" b="1">
                <a:solidFill>
                  <a:srgbClr val="CC3300"/>
                </a:solidFill>
                <a:latin typeface="+mj-lt"/>
                <a:ea typeface="黑体" panose="02010609060101010101"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100" b="0">
                <a:solidFill>
                  <a:srgbClr val="FFC2C2"/>
                </a:solidFill>
              </a:rPr>
              <a:t>可执行文件的存储器映像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549">
                                            <p:txEl>
                                              <p:pRg st="0" end="0"/>
                                            </p:txEl>
                                          </p:spTgt>
                                        </p:tgtEl>
                                        <p:attrNameLst>
                                          <p:attrName>style.visibility</p:attrName>
                                        </p:attrNameLst>
                                      </p:cBhvr>
                                      <p:to>
                                        <p:strVal val="visible"/>
                                      </p:to>
                                    </p:set>
                                    <p:animEffect transition="in" filter="blinds(horizontal)">
                                      <p:cBhvr>
                                        <p:cTn id="7" dur="500"/>
                                        <p:tgtEl>
                                          <p:spTgt spid="7475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47546"/>
                                        </p:tgtEl>
                                        <p:attrNameLst>
                                          <p:attrName>style.visibility</p:attrName>
                                        </p:attrNameLst>
                                      </p:cBhvr>
                                      <p:to>
                                        <p:strVal val="visible"/>
                                      </p:to>
                                    </p:set>
                                    <p:animEffect transition="in" filter="blinds(horizontal)">
                                      <p:cBhvr>
                                        <p:cTn id="12" dur="500"/>
                                        <p:tgtEl>
                                          <p:spTgt spid="74754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47545"/>
                                        </p:tgtEl>
                                        <p:attrNameLst>
                                          <p:attrName>style.visibility</p:attrName>
                                        </p:attrNameLst>
                                      </p:cBhvr>
                                      <p:to>
                                        <p:strVal val="visible"/>
                                      </p:to>
                                    </p:set>
                                    <p:animEffect transition="in" filter="blinds(horizontal)">
                                      <p:cBhvr>
                                        <p:cTn id="15" dur="500"/>
                                        <p:tgtEl>
                                          <p:spTgt spid="74754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47547"/>
                                        </p:tgtEl>
                                        <p:attrNameLst>
                                          <p:attrName>style.visibility</p:attrName>
                                        </p:attrNameLst>
                                      </p:cBhvr>
                                      <p:to>
                                        <p:strVal val="visible"/>
                                      </p:to>
                                    </p:set>
                                    <p:animEffect transition="in" filter="blinds(horizontal)">
                                      <p:cBhvr>
                                        <p:cTn id="20" dur="500"/>
                                        <p:tgtEl>
                                          <p:spTgt spid="74754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47548"/>
                                        </p:tgtEl>
                                        <p:attrNameLst>
                                          <p:attrName>style.visibility</p:attrName>
                                        </p:attrNameLst>
                                      </p:cBhvr>
                                      <p:to>
                                        <p:strVal val="visible"/>
                                      </p:to>
                                    </p:set>
                                    <p:animEffect transition="in" filter="blinds(horizontal)">
                                      <p:cBhvr>
                                        <p:cTn id="25" dur="500"/>
                                        <p:tgtEl>
                                          <p:spTgt spid="74754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47563"/>
                                        </p:tgtEl>
                                        <p:attrNameLst>
                                          <p:attrName>style.visibility</p:attrName>
                                        </p:attrNameLst>
                                      </p:cBhvr>
                                      <p:to>
                                        <p:strVal val="visible"/>
                                      </p:to>
                                    </p:set>
                                    <p:animEffect transition="in" filter="blinds(horizontal)">
                                      <p:cBhvr>
                                        <p:cTn id="30" dur="500"/>
                                        <p:tgtEl>
                                          <p:spTgt spid="74756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47562"/>
                                        </p:tgtEl>
                                        <p:attrNameLst>
                                          <p:attrName>style.visibility</p:attrName>
                                        </p:attrNameLst>
                                      </p:cBhvr>
                                      <p:to>
                                        <p:strVal val="visible"/>
                                      </p:to>
                                    </p:set>
                                    <p:animEffect transition="in" filter="blinds(horizontal)">
                                      <p:cBhvr>
                                        <p:cTn id="35" dur="500"/>
                                        <p:tgtEl>
                                          <p:spTgt spid="74756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47564"/>
                                        </p:tgtEl>
                                        <p:attrNameLst>
                                          <p:attrName>style.visibility</p:attrName>
                                        </p:attrNameLst>
                                      </p:cBhvr>
                                      <p:to>
                                        <p:strVal val="visible"/>
                                      </p:to>
                                    </p:set>
                                    <p:animEffect transition="in" filter="blinds(horizontal)">
                                      <p:cBhvr>
                                        <p:cTn id="40" dur="500"/>
                                        <p:tgtEl>
                                          <p:spTgt spid="74756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47565"/>
                                        </p:tgtEl>
                                        <p:attrNameLst>
                                          <p:attrName>style.visibility</p:attrName>
                                        </p:attrNameLst>
                                      </p:cBhvr>
                                      <p:to>
                                        <p:strVal val="visible"/>
                                      </p:to>
                                    </p:set>
                                    <p:animEffect transition="in" filter="blinds(horizontal)">
                                      <p:cBhvr>
                                        <p:cTn id="45" dur="500"/>
                                        <p:tgtEl>
                                          <p:spTgt spid="747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5" grpId="0" bldLvl="0" animBg="1"/>
      <p:bldP spid="747546" grpId="0"/>
      <p:bldP spid="747547" grpId="0" bldLvl="0" animBg="1"/>
      <p:bldP spid="747548" grpId="0" bldLvl="0" animBg="1"/>
      <p:bldP spid="747562" grpId="0" bldLvl="0" animBg="1"/>
      <p:bldP spid="747563" grpId="0" bldLvl="0" animBg="1"/>
      <p:bldP spid="747564" grpId="0" bldLvl="0" animBg="1"/>
      <p:bldP spid="747565" grpId="0" bldLvl="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367030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panose="020F0502020204030204" charset="0"/>
                <a:ea typeface="Calibri" panose="020F0502020204030204" charset="0"/>
                <a:cs typeface="Calibri" panose="020F0502020204030204" charset="0"/>
                <a:sym typeface="Calibri" panose="020F0502020204030204" charset="0"/>
              </a:rPr>
              <a:t>Sun</a:t>
            </a:r>
            <a:r>
              <a:rPr lang="zh-CN" altLang="en-US" sz="3200">
                <a:sym typeface="+mn-ea"/>
              </a:rPr>
              <a:t>的</a:t>
            </a:r>
            <a:r>
              <a:rPr lang="zh-CN" altLang="en-US" sz="3200"/>
              <a:t>字节顺序</a:t>
            </a:r>
          </a:p>
        </p:txBody>
      </p:sp>
      <p:sp>
        <p:nvSpPr>
          <p:cNvPr id="37892" name="Rectangle 4"/>
          <p:cNvSpPr/>
          <p:nvPr/>
        </p:nvSpPr>
        <p:spPr bwMode="auto">
          <a:xfrm>
            <a:off x="457200" y="1143000"/>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zh-CN" altLang="en-US" sz="2400">
                <a:solidFill>
                  <a:schemeClr val="tx1"/>
                </a:solidFill>
                <a:latin typeface="Calibri" panose="020F0502020204030204" charset="0"/>
                <a:ea typeface="宋体" panose="02010600030101010101" pitchFamily="2" charset="-122"/>
                <a:cs typeface="Calibri" panose="020F0502020204030204" charset="0"/>
                <a:sym typeface="Calibri" panose="020F0502020204030204" charset="0"/>
              </a:rPr>
              <a:t>大端模式</a:t>
            </a:r>
          </a:p>
        </p:txBody>
      </p:sp>
      <p:sp>
        <p:nvSpPr>
          <p:cNvPr id="37893" name="Rectangle 5"/>
          <p:cNvSpPr/>
          <p:nvPr/>
        </p:nvSpPr>
        <p:spPr bwMode="auto">
          <a:xfrm>
            <a:off x="228600" y="5029200"/>
            <a:ext cx="8686800" cy="1295400"/>
          </a:xfrm>
          <a:prstGeom prst="rect">
            <a:avLst/>
          </a:prstGeom>
          <a:noFill/>
          <a:ln w="254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panose="02070309020205020404" charset="0"/>
              </a:rPr>
              <a:t>Characters 0-7 == [0xf0,0xf1,0xf2,0xf3,0xf4,0xf5,0xf6,0xf7]</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Shorts     0-3 == [0xf0f1,0xf2f3,0xf4f5,0xf6f7]</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err="1">
                <a:solidFill>
                  <a:schemeClr val="tx1"/>
                </a:solidFill>
                <a:latin typeface="Courier New" panose="02070309020205020404" charset="0"/>
                <a:cs typeface="Courier New" panose="02070309020205020404" charset="0"/>
                <a:sym typeface="Courier New" panose="02070309020205020404" charset="0"/>
              </a:rPr>
              <a:t>Ints</a:t>
            </a:r>
            <a:r>
              <a:rPr lang="en-US" sz="1800" dirty="0">
                <a:solidFill>
                  <a:schemeClr val="tx1"/>
                </a:solidFill>
                <a:latin typeface="Courier New" panose="02070309020205020404" charset="0"/>
                <a:cs typeface="Courier New" panose="02070309020205020404" charset="0"/>
                <a:sym typeface="Courier New" panose="02070309020205020404" charset="0"/>
              </a:rPr>
              <a:t>       0-1 == [0xf0f1f2f3,0xf4f5f6f7]</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Long       0   == [0xf0f1f2f3]</a:t>
            </a:r>
          </a:p>
        </p:txBody>
      </p:sp>
      <p:sp>
        <p:nvSpPr>
          <p:cNvPr id="37894" name="Rectangle 6"/>
          <p:cNvSpPr/>
          <p:nvPr/>
        </p:nvSpPr>
        <p:spPr bwMode="auto">
          <a:xfrm>
            <a:off x="304800" y="4495800"/>
            <a:ext cx="3670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dirty="0">
                <a:solidFill>
                  <a:schemeClr val="tx1"/>
                </a:solidFill>
                <a:latin typeface="Calibri" panose="020F0502020204030204" charset="0"/>
                <a:ea typeface="Calibri" panose="020F0502020204030204" charset="0"/>
                <a:cs typeface="Calibri" panose="020F0502020204030204" charset="0"/>
                <a:sym typeface="Calibri" panose="020F0502020204030204" charset="0"/>
              </a:rPr>
              <a:t>Output on Sun:</a:t>
            </a:r>
          </a:p>
        </p:txBody>
      </p:sp>
      <p:graphicFrame>
        <p:nvGraphicFramePr>
          <p:cNvPr id="48" name="Table 47"/>
          <p:cNvGraphicFramePr>
            <a:graphicFrameLocks noGrp="1"/>
          </p:cNvGraphicFramePr>
          <p:nvPr/>
        </p:nvGraphicFramePr>
        <p:xfrm>
          <a:off x="1966913" y="1873905"/>
          <a:ext cx="6096000" cy="18542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370840">
                <a:tc>
                  <a:txBody>
                    <a:bodyPr/>
                    <a:lstStyle/>
                    <a:p>
                      <a:pPr algn="ctr"/>
                      <a:r>
                        <a:rPr lang="en-US" b="1" dirty="0">
                          <a:latin typeface="Courier New" panose="02070309020205020404" charset="0"/>
                          <a:cs typeface="Courier New" panose="02070309020205020404" charset="0"/>
                        </a:rPr>
                        <a:t>f0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val="10000"/>
                  </a:ext>
                </a:extLst>
              </a:tr>
              <a:tr h="370840">
                <a:tc>
                  <a:txBody>
                    <a:bodyPr/>
                    <a:lstStyle/>
                    <a:p>
                      <a:pPr algn="ctr"/>
                      <a:r>
                        <a:rPr lang="en-US" b="1" dirty="0">
                          <a:latin typeface="Courier New" panose="02070309020205020404" charset="0"/>
                          <a:cs typeface="Courier New" panose="02070309020205020404" charset="0"/>
                        </a:rPr>
                        <a:t>c[0]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val="10001"/>
                  </a:ext>
                </a:extLst>
              </a:tr>
              <a:tr h="370840">
                <a:tc gridSpan="2">
                  <a:txBody>
                    <a:bodyPr/>
                    <a:lstStyle/>
                    <a:p>
                      <a:pPr algn="ctr"/>
                      <a:r>
                        <a:rPr lang="en-US" b="1" dirty="0">
                          <a:latin typeface="Courier New" panose="02070309020205020404" charset="0"/>
                          <a:cs typeface="Courier New" panose="02070309020205020404" charset="0"/>
                        </a:rPr>
                        <a:t>s[0]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gridSpan="4">
                  <a:txBody>
                    <a:bodyPr/>
                    <a:lstStyle/>
                    <a:p>
                      <a:pPr algn="ctr"/>
                      <a:r>
                        <a:rPr lang="en-US" b="1" dirty="0" err="1">
                          <a:latin typeface="Courier New" panose="02070309020205020404" charset="0"/>
                          <a:cs typeface="Courier New" panose="02070309020205020404" charset="0"/>
                        </a:rPr>
                        <a:t>i</a:t>
                      </a:r>
                      <a:r>
                        <a:rPr lang="en-US" b="1" dirty="0">
                          <a:latin typeface="Courier New" panose="02070309020205020404" charset="0"/>
                          <a:cs typeface="Courier New" panose="0207030902020502040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a:latin typeface="Courier New" panose="02070309020205020404" charset="0"/>
                          <a:cs typeface="Courier New" panose="02070309020205020404" charset="0"/>
                        </a:rPr>
                        <a:t>i</a:t>
                      </a:r>
                      <a:r>
                        <a:rPr lang="en-US" b="1" dirty="0">
                          <a:latin typeface="Courier New" panose="02070309020205020404" charset="0"/>
                          <a:cs typeface="Courier New" panose="0207030902020502040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gridSpan="4">
                  <a:txBody>
                    <a:bodyPr/>
                    <a:lstStyle/>
                    <a:p>
                      <a:pPr algn="ctr"/>
                      <a:r>
                        <a:rPr lang="en-US" b="1" dirty="0">
                          <a:latin typeface="Courier New" panose="02070309020205020404" charset="0"/>
                          <a:cs typeface="Courier New" panose="02070309020205020404" charset="0"/>
                        </a:rPr>
                        <a:t>l[0]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9" name="Rectangle 12"/>
          <p:cNvSpPr/>
          <p:nvPr/>
        </p:nvSpPr>
        <p:spPr bwMode="auto">
          <a:xfrm>
            <a:off x="1966162" y="3728105"/>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MSB</a:t>
            </a:r>
          </a:p>
        </p:txBody>
      </p:sp>
      <p:sp>
        <p:nvSpPr>
          <p:cNvPr id="50" name="Rectangle 12"/>
          <p:cNvSpPr/>
          <p:nvPr/>
        </p:nvSpPr>
        <p:spPr bwMode="auto">
          <a:xfrm>
            <a:off x="4653002" y="373445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LSB</a:t>
            </a:r>
          </a:p>
        </p:txBody>
      </p:sp>
      <p:sp>
        <p:nvSpPr>
          <p:cNvPr id="51" name="Rectangle 12"/>
          <p:cNvSpPr/>
          <p:nvPr/>
        </p:nvSpPr>
        <p:spPr bwMode="auto">
          <a:xfrm>
            <a:off x="5023648" y="3746500"/>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MSB</a:t>
            </a:r>
          </a:p>
        </p:txBody>
      </p:sp>
      <p:sp>
        <p:nvSpPr>
          <p:cNvPr id="52" name="Rectangle 12"/>
          <p:cNvSpPr/>
          <p:nvPr/>
        </p:nvSpPr>
        <p:spPr bwMode="auto">
          <a:xfrm>
            <a:off x="7724680" y="372810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LSB</a:t>
            </a:r>
          </a:p>
        </p:txBody>
      </p:sp>
      <p:sp>
        <p:nvSpPr>
          <p:cNvPr id="53" name="Line 42"/>
          <p:cNvSpPr>
            <a:spLocks noChangeShapeType="1"/>
          </p:cNvSpPr>
          <p:nvPr/>
        </p:nvSpPr>
        <p:spPr bwMode="auto">
          <a:xfrm flipH="1">
            <a:off x="2489426" y="4038888"/>
            <a:ext cx="2134288" cy="0"/>
          </a:xfrm>
          <a:prstGeom prst="line">
            <a:avLst/>
          </a:prstGeom>
          <a:noFill/>
          <a:ln w="25400" cap="flat">
            <a:solidFill>
              <a:schemeClr val="accent2">
                <a:lumMod val="50000"/>
              </a:schemeClr>
            </a:solidFill>
            <a:prstDash val="solid"/>
            <a:round/>
            <a:headEnd type="triangle" w="med" len="med"/>
            <a:tailEnd type="none" w="med" len="med"/>
          </a:ln>
        </p:spPr>
        <p:txBody>
          <a:bodyPr lIns="0" tIns="0" rIns="0" bIns="0"/>
          <a:lstStyle/>
          <a:p>
            <a:endParaRPr lang="en-US"/>
          </a:p>
        </p:txBody>
      </p:sp>
      <p:sp>
        <p:nvSpPr>
          <p:cNvPr id="54" name="Rectangle 43"/>
          <p:cNvSpPr/>
          <p:nvPr/>
        </p:nvSpPr>
        <p:spPr bwMode="auto">
          <a:xfrm>
            <a:off x="3224676" y="4050000"/>
            <a:ext cx="435115" cy="29210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Print</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ea typeface="Calibri" panose="020F0502020204030204" charset="0"/>
                <a:cs typeface="Calibri" panose="020F0502020204030204" charset="0"/>
                <a:sym typeface="Calibri" panose="020F0502020204030204" charset="0"/>
              </a:rPr>
              <a:t>x86-64</a:t>
            </a:r>
            <a:r>
              <a:rPr lang="zh-CN" altLang="en-US" sz="3200">
                <a:sym typeface="+mn-ea"/>
              </a:rPr>
              <a:t>的</a:t>
            </a:r>
            <a:r>
              <a:rPr lang="zh-CN" altLang="en-US" sz="3200"/>
              <a:t>字节顺序</a:t>
            </a:r>
          </a:p>
        </p:txBody>
      </p:sp>
      <p:sp>
        <p:nvSpPr>
          <p:cNvPr id="38916" name="Rectangle 4"/>
          <p:cNvSpPr/>
          <p:nvPr/>
        </p:nvSpPr>
        <p:spPr bwMode="auto">
          <a:xfrm>
            <a:off x="457200" y="1066800"/>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zh-CN" altLang="en-US" sz="2400">
                <a:solidFill>
                  <a:schemeClr val="tx1"/>
                </a:solidFill>
                <a:latin typeface="Calibri" panose="020F0502020204030204" charset="0"/>
                <a:ea typeface="宋体" panose="02010600030101010101" pitchFamily="2" charset="-122"/>
                <a:cs typeface="Calibri" panose="020F0502020204030204" charset="0"/>
                <a:sym typeface="Calibri" panose="020F0502020204030204" charset="0"/>
              </a:rPr>
              <a:t>小端模式</a:t>
            </a:r>
          </a:p>
        </p:txBody>
      </p:sp>
      <p:sp>
        <p:nvSpPr>
          <p:cNvPr id="38917" name="Rectangle 5"/>
          <p:cNvSpPr/>
          <p:nvPr/>
        </p:nvSpPr>
        <p:spPr bwMode="auto">
          <a:xfrm>
            <a:off x="190500" y="4953000"/>
            <a:ext cx="8763000" cy="1231900"/>
          </a:xfrm>
          <a:prstGeom prst="rect">
            <a:avLst/>
          </a:prstGeom>
          <a:noFill/>
          <a:ln w="254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panose="02070309020205020404" charset="0"/>
              </a:rPr>
              <a:t>Characters 0-7 == [0xf0,0xf1,0xf2,0xf3,0xf4,0xf5,0xf6,0xf7]</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Shorts     0-3 == [0xf1f0,0xf3f2,0xf5f4,0xf7f6]</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err="1">
                <a:solidFill>
                  <a:schemeClr val="tx1"/>
                </a:solidFill>
                <a:latin typeface="Courier New" panose="02070309020205020404" charset="0"/>
                <a:cs typeface="Courier New" panose="02070309020205020404" charset="0"/>
                <a:sym typeface="Courier New" panose="02070309020205020404" charset="0"/>
              </a:rPr>
              <a:t>Ints</a:t>
            </a:r>
            <a:r>
              <a:rPr lang="en-US" sz="1800" dirty="0">
                <a:solidFill>
                  <a:schemeClr val="tx1"/>
                </a:solidFill>
                <a:latin typeface="Courier New" panose="02070309020205020404" charset="0"/>
                <a:cs typeface="Courier New" panose="02070309020205020404" charset="0"/>
                <a:sym typeface="Courier New" panose="02070309020205020404" charset="0"/>
              </a:rPr>
              <a:t>       0-1 == [0xf3f2f1f0,0xf7f6f5f4]</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Long       0   == </a:t>
            </a:r>
            <a:r>
              <a:rPr lang="en-US" sz="1800" dirty="0">
                <a:solidFill>
                  <a:srgbClr val="0070C0"/>
                </a:solidFill>
                <a:latin typeface="Courier New" panose="02070309020205020404" charset="0"/>
                <a:cs typeface="Courier New" panose="02070309020205020404" charset="0"/>
                <a:sym typeface="Courier New" panose="02070309020205020404" charset="0"/>
              </a:rPr>
              <a:t>[0xf7f6f5f4f3f2f1f0]</a:t>
            </a:r>
          </a:p>
        </p:txBody>
      </p:sp>
      <p:sp>
        <p:nvSpPr>
          <p:cNvPr id="38918" name="Rectangle 6"/>
          <p:cNvSpPr/>
          <p:nvPr/>
        </p:nvSpPr>
        <p:spPr bwMode="auto">
          <a:xfrm>
            <a:off x="381000" y="4330987"/>
            <a:ext cx="3670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dirty="0">
                <a:solidFill>
                  <a:schemeClr val="tx1"/>
                </a:solidFill>
                <a:latin typeface="Calibri" panose="020F0502020204030204" charset="0"/>
                <a:ea typeface="Calibri" panose="020F0502020204030204" charset="0"/>
                <a:cs typeface="Calibri" panose="020F0502020204030204" charset="0"/>
                <a:sym typeface="Calibri" panose="020F0502020204030204" charset="0"/>
              </a:rPr>
              <a:t>Output on x86-64:</a:t>
            </a:r>
          </a:p>
        </p:txBody>
      </p:sp>
      <p:graphicFrame>
        <p:nvGraphicFramePr>
          <p:cNvPr id="48" name="Table 47"/>
          <p:cNvGraphicFramePr>
            <a:graphicFrameLocks noGrp="1"/>
          </p:cNvGraphicFramePr>
          <p:nvPr/>
        </p:nvGraphicFramePr>
        <p:xfrm>
          <a:off x="1966913" y="1873905"/>
          <a:ext cx="6096000" cy="18542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370840">
                <a:tc>
                  <a:txBody>
                    <a:bodyPr/>
                    <a:lstStyle/>
                    <a:p>
                      <a:pPr algn="ctr"/>
                      <a:r>
                        <a:rPr lang="en-US" b="1" dirty="0">
                          <a:latin typeface="Courier New" panose="02070309020205020404" charset="0"/>
                          <a:cs typeface="Courier New" panose="02070309020205020404" charset="0"/>
                        </a:rPr>
                        <a:t>f0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f7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val="10000"/>
                  </a:ext>
                </a:extLst>
              </a:tr>
              <a:tr h="370840">
                <a:tc>
                  <a:txBody>
                    <a:bodyPr/>
                    <a:lstStyle/>
                    <a:p>
                      <a:pPr algn="ctr"/>
                      <a:r>
                        <a:rPr lang="en-US" b="1" dirty="0">
                          <a:latin typeface="Courier New" panose="02070309020205020404" charset="0"/>
                          <a:cs typeface="Courier New" panose="02070309020205020404" charset="0"/>
                        </a:rPr>
                        <a:t>c[0]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a:latin typeface="Courier New" panose="02070309020205020404" charset="0"/>
                          <a:cs typeface="Courier New" panose="02070309020205020404" charset="0"/>
                        </a:rPr>
                        <a:t>c[7]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val="10001"/>
                  </a:ext>
                </a:extLst>
              </a:tr>
              <a:tr h="370840">
                <a:tc gridSpan="2">
                  <a:txBody>
                    <a:bodyPr/>
                    <a:lstStyle/>
                    <a:p>
                      <a:pPr algn="ctr"/>
                      <a:r>
                        <a:rPr lang="en-US" b="1" dirty="0">
                          <a:latin typeface="Courier New" panose="02070309020205020404" charset="0"/>
                          <a:cs typeface="Courier New" panose="02070309020205020404" charset="0"/>
                        </a:rPr>
                        <a:t>s[0]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latin typeface="Courier New" panose="02070309020205020404" charset="0"/>
                          <a:cs typeface="Courier New" panose="02070309020205020404" charset="0"/>
                        </a:rPr>
                        <a:t>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gridSpan="4">
                  <a:txBody>
                    <a:bodyPr/>
                    <a:lstStyle/>
                    <a:p>
                      <a:pPr algn="ctr"/>
                      <a:r>
                        <a:rPr lang="en-US" b="1" dirty="0" err="1">
                          <a:latin typeface="Courier New" panose="02070309020205020404" charset="0"/>
                          <a:cs typeface="Courier New" panose="02070309020205020404" charset="0"/>
                        </a:rPr>
                        <a:t>i</a:t>
                      </a:r>
                      <a:r>
                        <a:rPr lang="en-US" b="1" dirty="0">
                          <a:latin typeface="Courier New" panose="02070309020205020404" charset="0"/>
                          <a:cs typeface="Courier New" panose="0207030902020502040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a:latin typeface="Courier New" panose="02070309020205020404" charset="0"/>
                          <a:cs typeface="Courier New" panose="02070309020205020404" charset="0"/>
                        </a:rPr>
                        <a:t>i</a:t>
                      </a:r>
                      <a:r>
                        <a:rPr lang="en-US" b="1" dirty="0">
                          <a:latin typeface="Courier New" panose="02070309020205020404" charset="0"/>
                          <a:cs typeface="Courier New" panose="0207030902020502040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gridSpan="8">
                  <a:txBody>
                    <a:bodyPr/>
                    <a:lstStyle/>
                    <a:p>
                      <a:pPr algn="ctr"/>
                      <a:r>
                        <a:rPr lang="en-US" b="1" dirty="0">
                          <a:latin typeface="Courier New" panose="02070309020205020404" charset="0"/>
                          <a:cs typeface="Courier New" panose="02070309020205020404" charset="0"/>
                        </a:rPr>
                        <a:t>l[0]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9" name="Rectangle 12"/>
          <p:cNvSpPr/>
          <p:nvPr/>
        </p:nvSpPr>
        <p:spPr bwMode="auto">
          <a:xfrm>
            <a:off x="2047914" y="372810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LSB</a:t>
            </a:r>
          </a:p>
        </p:txBody>
      </p:sp>
      <p:sp>
        <p:nvSpPr>
          <p:cNvPr id="50" name="Rectangle 12"/>
          <p:cNvSpPr/>
          <p:nvPr/>
        </p:nvSpPr>
        <p:spPr bwMode="auto">
          <a:xfrm>
            <a:off x="7642926" y="3757612"/>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MSB</a:t>
            </a:r>
          </a:p>
        </p:txBody>
      </p:sp>
      <p:sp>
        <p:nvSpPr>
          <p:cNvPr id="53" name="Line 42"/>
          <p:cNvSpPr>
            <a:spLocks noChangeShapeType="1"/>
          </p:cNvSpPr>
          <p:nvPr/>
        </p:nvSpPr>
        <p:spPr bwMode="auto">
          <a:xfrm>
            <a:off x="2489426" y="4038887"/>
            <a:ext cx="4901974" cy="0"/>
          </a:xfrm>
          <a:prstGeom prst="line">
            <a:avLst/>
          </a:prstGeom>
          <a:noFill/>
          <a:ln w="25400" cap="flat">
            <a:solidFill>
              <a:schemeClr val="accent2">
                <a:lumMod val="50000"/>
              </a:schemeClr>
            </a:solidFill>
            <a:prstDash val="solid"/>
            <a:round/>
            <a:headEnd type="triangle" w="med" len="med"/>
            <a:tailEnd type="none" w="med" len="med"/>
          </a:ln>
        </p:spPr>
        <p:txBody>
          <a:bodyPr lIns="0" tIns="0" rIns="0" bIns="0"/>
          <a:lstStyle/>
          <a:p>
            <a:endParaRPr lang="en-US"/>
          </a:p>
        </p:txBody>
      </p:sp>
      <p:sp>
        <p:nvSpPr>
          <p:cNvPr id="54" name="Rectangle 43"/>
          <p:cNvSpPr/>
          <p:nvPr/>
        </p:nvSpPr>
        <p:spPr bwMode="auto">
          <a:xfrm>
            <a:off x="4800600" y="4038887"/>
            <a:ext cx="435115" cy="29210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Print</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c复合类型概述</a:t>
            </a:r>
          </a:p>
        </p:txBody>
      </p:sp>
      <p:sp>
        <p:nvSpPr>
          <p:cNvPr id="39940" name="Rectangle 4"/>
          <p:cNvSpPr>
            <a:spLocks noGrp="1" noChangeArrowheads="1"/>
          </p:cNvSpPr>
          <p:nvPr/>
        </p:nvSpPr>
        <p:spPr>
          <a:xfrm>
            <a:off x="291465" y="1138555"/>
            <a:ext cx="82899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dirty="0"/>
              <a:t>数组</a:t>
            </a:r>
          </a:p>
          <a:p>
            <a:pPr marL="552450" lvl="1">
              <a:buClr>
                <a:srgbClr val="0D0D0D"/>
              </a:buClr>
            </a:pPr>
            <a:r>
              <a:rPr lang="en-US" dirty="0"/>
              <a:t>连续分配内存</a:t>
            </a:r>
          </a:p>
          <a:p>
            <a:pPr marL="552450" lvl="1">
              <a:buClr>
                <a:srgbClr val="0D0D0D"/>
              </a:buClr>
            </a:pPr>
            <a:r>
              <a:rPr lang="en-US" dirty="0"/>
              <a:t>满足每个元素的对齐要求</a:t>
            </a:r>
          </a:p>
          <a:p>
            <a:pPr marL="552450" lvl="1">
              <a:buClr>
                <a:srgbClr val="0D0D0D"/>
              </a:buClr>
            </a:pPr>
            <a:r>
              <a:rPr lang="en-US" dirty="0"/>
              <a:t>指向第一个元素的指针</a:t>
            </a:r>
          </a:p>
          <a:p>
            <a:pPr marL="552450" lvl="1">
              <a:buClr>
                <a:srgbClr val="0D0D0D"/>
              </a:buClr>
            </a:pPr>
            <a:r>
              <a:rPr lang="en-US" dirty="0"/>
              <a:t>没有边界检查</a:t>
            </a:r>
          </a:p>
          <a:p>
            <a:pPr>
              <a:buClr>
                <a:srgbClr val="0D0D0D"/>
              </a:buClr>
            </a:pPr>
            <a:r>
              <a:rPr lang="zh-CN" altLang="en-US" dirty="0"/>
              <a:t>结构</a:t>
            </a:r>
          </a:p>
          <a:p>
            <a:pPr marL="552450" lvl="1">
              <a:buClr>
                <a:srgbClr val="0D0D0D"/>
              </a:buClr>
            </a:pPr>
            <a:r>
              <a:rPr lang="en-US" dirty="0"/>
              <a:t>按顺序分配字节</a:t>
            </a:r>
          </a:p>
          <a:p>
            <a:pPr marL="552450" lvl="1">
              <a:buClr>
                <a:srgbClr val="0D0D0D"/>
              </a:buClr>
            </a:pPr>
            <a:r>
              <a:rPr lang="zh-CN" altLang="en-US" dirty="0"/>
              <a:t>按照数据类型满足字节整除（满足对齐要求）</a:t>
            </a:r>
          </a:p>
          <a:p>
            <a:pPr>
              <a:buClr>
                <a:srgbClr val="0D0D0D"/>
              </a:buClr>
            </a:pPr>
            <a:r>
              <a:rPr lang="zh-CN" altLang="en-US" dirty="0"/>
              <a:t>联合</a:t>
            </a:r>
          </a:p>
          <a:p>
            <a:pPr marL="609600" lvl="1" indent="-342900">
              <a:buClr>
                <a:srgbClr val="0D0D0D"/>
              </a:buClr>
              <a:buFont typeface="Wingdings" panose="05000000000000000000" charset="0"/>
              <a:buChar char=""/>
            </a:pPr>
            <a:r>
              <a:rPr lang="zh-CN" altLang="en-US" dirty="0"/>
              <a:t>一个联合总的大小等于它最大字段的大小</a:t>
            </a:r>
          </a:p>
          <a:p>
            <a:pPr marL="609600" lvl="1" indent="-342900">
              <a:buClr>
                <a:srgbClr val="0D0D0D"/>
              </a:buClr>
              <a:buFont typeface="Wingdings" panose="05000000000000000000" charset="0"/>
              <a:buChar char=""/>
            </a:pPr>
            <a:r>
              <a:rPr lang="zh-CN" altLang="en-US" dirty="0"/>
              <a:t>可以用来访问不同数据类型的位模式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940">
                                            <p:txEl>
                                              <p:pRg st="1" end="1"/>
                                            </p:txEl>
                                          </p:spTgt>
                                        </p:tgtEl>
                                        <p:attrNameLst>
                                          <p:attrName>style.visibility</p:attrName>
                                        </p:attrNameLst>
                                      </p:cBhvr>
                                      <p:to>
                                        <p:strVal val="visible"/>
                                      </p:to>
                                    </p:set>
                                    <p:animEffect transition="in" filter="wipe(down)">
                                      <p:cBhvr>
                                        <p:cTn id="7" dur="500"/>
                                        <p:tgtEl>
                                          <p:spTgt spid="39940">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9940">
                                            <p:txEl>
                                              <p:pRg st="2" end="2"/>
                                            </p:txEl>
                                          </p:spTgt>
                                        </p:tgtEl>
                                        <p:attrNameLst>
                                          <p:attrName>style.visibility</p:attrName>
                                        </p:attrNameLst>
                                      </p:cBhvr>
                                      <p:to>
                                        <p:strVal val="visible"/>
                                      </p:to>
                                    </p:set>
                                    <p:animEffect transition="in" filter="wipe(down)">
                                      <p:cBhvr>
                                        <p:cTn id="10" dur="500"/>
                                        <p:tgtEl>
                                          <p:spTgt spid="39940">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9940">
                                            <p:txEl>
                                              <p:pRg st="3" end="3"/>
                                            </p:txEl>
                                          </p:spTgt>
                                        </p:tgtEl>
                                        <p:attrNameLst>
                                          <p:attrName>style.visibility</p:attrName>
                                        </p:attrNameLst>
                                      </p:cBhvr>
                                      <p:to>
                                        <p:strVal val="visible"/>
                                      </p:to>
                                    </p:set>
                                    <p:animEffect transition="in" filter="wipe(down)">
                                      <p:cBhvr>
                                        <p:cTn id="13" dur="500"/>
                                        <p:tgtEl>
                                          <p:spTgt spid="39940">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9940">
                                            <p:txEl>
                                              <p:pRg st="4" end="4"/>
                                            </p:txEl>
                                          </p:spTgt>
                                        </p:tgtEl>
                                        <p:attrNameLst>
                                          <p:attrName>style.visibility</p:attrName>
                                        </p:attrNameLst>
                                      </p:cBhvr>
                                      <p:to>
                                        <p:strVal val="visible"/>
                                      </p:to>
                                    </p:set>
                                    <p:animEffect transition="in" filter="wipe(down)">
                                      <p:cBhvr>
                                        <p:cTn id="16" dur="500"/>
                                        <p:tgtEl>
                                          <p:spTgt spid="39940">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9940">
                                            <p:txEl>
                                              <p:pRg st="6" end="6"/>
                                            </p:txEl>
                                          </p:spTgt>
                                        </p:tgtEl>
                                        <p:attrNameLst>
                                          <p:attrName>style.visibility</p:attrName>
                                        </p:attrNameLst>
                                      </p:cBhvr>
                                      <p:to>
                                        <p:strVal val="visible"/>
                                      </p:to>
                                    </p:set>
                                    <p:animEffect transition="in" filter="wipe(down)">
                                      <p:cBhvr>
                                        <p:cTn id="21" dur="500"/>
                                        <p:tgtEl>
                                          <p:spTgt spid="39940">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9940">
                                            <p:txEl>
                                              <p:pRg st="7" end="7"/>
                                            </p:txEl>
                                          </p:spTgt>
                                        </p:tgtEl>
                                        <p:attrNameLst>
                                          <p:attrName>style.visibility</p:attrName>
                                        </p:attrNameLst>
                                      </p:cBhvr>
                                      <p:to>
                                        <p:strVal val="visible"/>
                                      </p:to>
                                    </p:set>
                                    <p:animEffect transition="in" filter="wipe(down)">
                                      <p:cBhvr>
                                        <p:cTn id="24" dur="500"/>
                                        <p:tgtEl>
                                          <p:spTgt spid="39940">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9940">
                                            <p:txEl>
                                              <p:pRg st="9" end="9"/>
                                            </p:txEl>
                                          </p:spTgt>
                                        </p:tgtEl>
                                        <p:attrNameLst>
                                          <p:attrName>style.visibility</p:attrName>
                                        </p:attrNameLst>
                                      </p:cBhvr>
                                      <p:to>
                                        <p:strVal val="visible"/>
                                      </p:to>
                                    </p:set>
                                    <p:animEffect transition="in" filter="wipe(down)">
                                      <p:cBhvr>
                                        <p:cTn id="29" dur="500"/>
                                        <p:tgtEl>
                                          <p:spTgt spid="39940">
                                            <p:txEl>
                                              <p:pRg st="9" end="9"/>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9940">
                                            <p:txEl>
                                              <p:pRg st="10" end="10"/>
                                            </p:txEl>
                                          </p:spTgt>
                                        </p:tgtEl>
                                        <p:attrNameLst>
                                          <p:attrName>style.visibility</p:attrName>
                                        </p:attrNameLst>
                                      </p:cBhvr>
                                      <p:to>
                                        <p:strVal val="visible"/>
                                      </p:to>
                                    </p:set>
                                    <p:animEffect transition="in" filter="wipe(down)">
                                      <p:cBhvr>
                                        <p:cTn id="32" dur="500"/>
                                        <p:tgtEl>
                                          <p:spTgt spid="3994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a:sym typeface="+mn-ea"/>
              </a:rPr>
              <a:t>#1</a:t>
            </a:r>
            <a:endParaRPr sz="3200"/>
          </a:p>
        </p:txBody>
      </p:sp>
      <p:sp>
        <p:nvSpPr>
          <p:cNvPr id="5" name="Content Placeholder 2"/>
          <p:cNvSpPr>
            <a:spLocks noGrp="1"/>
          </p:cNvSpPr>
          <p:nvPr/>
        </p:nvSpPr>
        <p:spPr>
          <a:xfrm>
            <a:off x="396875" y="4797151"/>
            <a:ext cx="7896225" cy="1536973"/>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844DAD"/>
              </a:buClr>
            </a:pPr>
            <a:r>
              <a:rPr lang="en-US" dirty="0" err="1">
                <a:latin typeface="宋体" panose="02010600030101010101" pitchFamily="2" charset="-122"/>
                <a:ea typeface="宋体" panose="02010600030101010101" pitchFamily="2" charset="-122"/>
              </a:rPr>
              <a:t>Cmp</a:t>
            </a:r>
            <a:r>
              <a:rPr lang="en-US" dirty="0">
                <a:latin typeface="宋体" panose="02010600030101010101" pitchFamily="2" charset="-122"/>
                <a:ea typeface="宋体" panose="02010600030101010101" pitchFamily="2" charset="-122"/>
              </a:rPr>
              <a:t>: 编译 (Y/N)</a:t>
            </a:r>
          </a:p>
          <a:p>
            <a:pPr>
              <a:buClr>
                <a:srgbClr val="844DAD"/>
              </a:buClr>
            </a:pPr>
            <a:r>
              <a:rPr lang="en-US" dirty="0">
                <a:latin typeface="宋体" panose="02010600030101010101" pitchFamily="2" charset="-122"/>
                <a:ea typeface="宋体" panose="02010600030101010101" pitchFamily="2" charset="-122"/>
              </a:rPr>
              <a:t>Bad: 可能的错误指针引用 (Y/N)</a:t>
            </a:r>
          </a:p>
          <a:p>
            <a:pPr>
              <a:buClr>
                <a:srgbClr val="844DAD"/>
              </a:buClr>
            </a:pPr>
            <a:r>
              <a:rPr lang="en-US" dirty="0">
                <a:latin typeface="宋体" panose="02010600030101010101" pitchFamily="2" charset="-122"/>
                <a:ea typeface="宋体" panose="02010600030101010101" pitchFamily="2" charset="-122"/>
              </a:rPr>
              <a:t>Size: </a:t>
            </a:r>
            <a:r>
              <a:rPr lang="en-US">
                <a:latin typeface="宋体" panose="02010600030101010101" pitchFamily="2" charset="-122"/>
                <a:ea typeface="宋体" panose="02010600030101010101" pitchFamily="2" charset="-122"/>
              </a:rPr>
              <a:t>通过sizeof返回的值</a:t>
            </a:r>
          </a:p>
          <a:p>
            <a:endParaRPr lang="en-US" dirty="0">
              <a:latin typeface="宋体" panose="02010600030101010101" pitchFamily="2" charset="-122"/>
              <a:ea typeface="宋体" panose="02010600030101010101" pitchFamily="2" charset="-122"/>
            </a:endParaRPr>
          </a:p>
        </p:txBody>
      </p:sp>
      <p:graphicFrame>
        <p:nvGraphicFramePr>
          <p:cNvPr id="6" name="Content Placeholder 4"/>
          <p:cNvGraphicFramePr/>
          <p:nvPr/>
        </p:nvGraphicFramePr>
        <p:xfrm>
          <a:off x="691952" y="1421160"/>
          <a:ext cx="5813008" cy="149776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val="20000"/>
                    </a:ext>
                  </a:extLst>
                </a:gridCol>
                <a:gridCol w="726626">
                  <a:extLst>
                    <a:ext uri="{9D8B030D-6E8A-4147-A177-3AD203B41FA5}">
                      <a16:colId xmlns:a16="http://schemas.microsoft.com/office/drawing/2014/main" val="20001"/>
                    </a:ext>
                  </a:extLst>
                </a:gridCol>
                <a:gridCol w="726626">
                  <a:extLst>
                    <a:ext uri="{9D8B030D-6E8A-4147-A177-3AD203B41FA5}">
                      <a16:colId xmlns:a16="http://schemas.microsoft.com/office/drawing/2014/main" val="20002"/>
                    </a:ext>
                  </a:extLst>
                </a:gridCol>
                <a:gridCol w="726626">
                  <a:extLst>
                    <a:ext uri="{9D8B030D-6E8A-4147-A177-3AD203B41FA5}">
                      <a16:colId xmlns:a16="http://schemas.microsoft.com/office/drawing/2014/main" val="20003"/>
                    </a:ext>
                  </a:extLst>
                </a:gridCol>
                <a:gridCol w="726626">
                  <a:extLst>
                    <a:ext uri="{9D8B030D-6E8A-4147-A177-3AD203B41FA5}">
                      <a16:colId xmlns:a16="http://schemas.microsoft.com/office/drawing/2014/main" val="20004"/>
                    </a:ext>
                  </a:extLst>
                </a:gridCol>
                <a:gridCol w="726626">
                  <a:extLst>
                    <a:ext uri="{9D8B030D-6E8A-4147-A177-3AD203B41FA5}">
                      <a16:colId xmlns:a16="http://schemas.microsoft.com/office/drawing/2014/main" val="20005"/>
                    </a:ext>
                  </a:extLst>
                </a:gridCol>
                <a:gridCol w="726626">
                  <a:extLst>
                    <a:ext uri="{9D8B030D-6E8A-4147-A177-3AD203B41FA5}">
                      <a16:colId xmlns:a16="http://schemas.microsoft.com/office/drawing/2014/main" val="20006"/>
                    </a:ext>
                  </a:extLst>
                </a:gridCol>
              </a:tblGrid>
              <a:tr h="374442">
                <a:tc>
                  <a:txBody>
                    <a:bodyPr/>
                    <a:lstStyle/>
                    <a:p>
                      <a:pPr algn="ctr"/>
                      <a:r>
                        <a:rPr lang="en-US" b="1" i="0" dirty="0" err="1">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extLst>
                  <a:ext uri="{0D108BD9-81ED-4DB2-BD59-A6C34878D82A}">
                    <a16:rowId xmlns:a16="http://schemas.microsoft.com/office/drawing/2014/main" val="10001"/>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A1[3]</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val="10002"/>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*A2</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a:sym typeface="+mn-ea"/>
              </a:rPr>
              <a:t>#1</a:t>
            </a:r>
            <a:endParaRPr sz="3200"/>
          </a:p>
        </p:txBody>
      </p:sp>
      <p:sp>
        <p:nvSpPr>
          <p:cNvPr id="5" name="Content Placeholder 2"/>
          <p:cNvSpPr>
            <a:spLocks noGrp="1"/>
          </p:cNvSpPr>
          <p:nvPr/>
        </p:nvSpPr>
        <p:spPr>
          <a:xfrm>
            <a:off x="396875" y="4797151"/>
            <a:ext cx="7896225" cy="1536973"/>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844DAD"/>
              </a:buClr>
            </a:pPr>
            <a:r>
              <a:rPr lang="en-US" dirty="0" err="1">
                <a:latin typeface="宋体" panose="02010600030101010101" pitchFamily="2" charset="-122"/>
                <a:ea typeface="宋体" panose="02010600030101010101" pitchFamily="2" charset="-122"/>
              </a:rPr>
              <a:t>Cmp</a:t>
            </a:r>
            <a:r>
              <a:rPr lang="en-US" dirty="0">
                <a:latin typeface="宋体" panose="02010600030101010101" pitchFamily="2" charset="-122"/>
                <a:ea typeface="宋体" panose="02010600030101010101" pitchFamily="2" charset="-122"/>
              </a:rPr>
              <a:t>: 编译 (Y/N)</a:t>
            </a:r>
          </a:p>
          <a:p>
            <a:pPr>
              <a:buClr>
                <a:srgbClr val="844DAD"/>
              </a:buClr>
            </a:pPr>
            <a:r>
              <a:rPr lang="en-US" dirty="0">
                <a:latin typeface="宋体" panose="02010600030101010101" pitchFamily="2" charset="-122"/>
                <a:ea typeface="宋体" panose="02010600030101010101" pitchFamily="2" charset="-122"/>
              </a:rPr>
              <a:t>Bad: 可能的错误指针引用 (Y/N)</a:t>
            </a:r>
          </a:p>
          <a:p>
            <a:pPr>
              <a:buClr>
                <a:srgbClr val="844DAD"/>
              </a:buClr>
            </a:pPr>
            <a:r>
              <a:rPr lang="en-US" dirty="0">
                <a:latin typeface="宋体" panose="02010600030101010101" pitchFamily="2" charset="-122"/>
                <a:ea typeface="宋体" panose="02010600030101010101" pitchFamily="2" charset="-122"/>
              </a:rPr>
              <a:t>Size: </a:t>
            </a:r>
            <a:r>
              <a:rPr lang="en-US">
                <a:latin typeface="宋体" panose="02010600030101010101" pitchFamily="2" charset="-122"/>
                <a:ea typeface="宋体" panose="02010600030101010101" pitchFamily="2" charset="-122"/>
              </a:rPr>
              <a:t>通过sizeof返回的值</a:t>
            </a:r>
          </a:p>
          <a:p>
            <a:endParaRPr lang="en-US" dirty="0">
              <a:latin typeface="宋体" panose="02010600030101010101" pitchFamily="2" charset="-122"/>
              <a:ea typeface="宋体" panose="02010600030101010101" pitchFamily="2" charset="-122"/>
            </a:endParaRPr>
          </a:p>
        </p:txBody>
      </p:sp>
      <p:graphicFrame>
        <p:nvGraphicFramePr>
          <p:cNvPr id="7" name="Content Placeholder 4"/>
          <p:cNvGraphicFramePr/>
          <p:nvPr/>
        </p:nvGraphicFramePr>
        <p:xfrm>
          <a:off x="467544" y="1340768"/>
          <a:ext cx="5813008" cy="149776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val="20000"/>
                    </a:ext>
                  </a:extLst>
                </a:gridCol>
                <a:gridCol w="726626">
                  <a:extLst>
                    <a:ext uri="{9D8B030D-6E8A-4147-A177-3AD203B41FA5}">
                      <a16:colId xmlns:a16="http://schemas.microsoft.com/office/drawing/2014/main" val="20001"/>
                    </a:ext>
                  </a:extLst>
                </a:gridCol>
                <a:gridCol w="726626">
                  <a:extLst>
                    <a:ext uri="{9D8B030D-6E8A-4147-A177-3AD203B41FA5}">
                      <a16:colId xmlns:a16="http://schemas.microsoft.com/office/drawing/2014/main" val="20002"/>
                    </a:ext>
                  </a:extLst>
                </a:gridCol>
                <a:gridCol w="726626">
                  <a:extLst>
                    <a:ext uri="{9D8B030D-6E8A-4147-A177-3AD203B41FA5}">
                      <a16:colId xmlns:a16="http://schemas.microsoft.com/office/drawing/2014/main" val="20003"/>
                    </a:ext>
                  </a:extLst>
                </a:gridCol>
                <a:gridCol w="726626">
                  <a:extLst>
                    <a:ext uri="{9D8B030D-6E8A-4147-A177-3AD203B41FA5}">
                      <a16:colId xmlns:a16="http://schemas.microsoft.com/office/drawing/2014/main" val="20004"/>
                    </a:ext>
                  </a:extLst>
                </a:gridCol>
                <a:gridCol w="726626">
                  <a:extLst>
                    <a:ext uri="{9D8B030D-6E8A-4147-A177-3AD203B41FA5}">
                      <a16:colId xmlns:a16="http://schemas.microsoft.com/office/drawing/2014/main" val="20005"/>
                    </a:ext>
                  </a:extLst>
                </a:gridCol>
                <a:gridCol w="726626">
                  <a:extLst>
                    <a:ext uri="{9D8B030D-6E8A-4147-A177-3AD203B41FA5}">
                      <a16:colId xmlns:a16="http://schemas.microsoft.com/office/drawing/2014/main" val="20006"/>
                    </a:ext>
                  </a:extLst>
                </a:gridCol>
              </a:tblGrid>
              <a:tr h="374442">
                <a:tc>
                  <a:txBody>
                    <a:bodyPr/>
                    <a:lstStyle/>
                    <a:p>
                      <a:pPr algn="ctr"/>
                      <a:r>
                        <a:rPr lang="en-US" b="1" i="0" dirty="0" err="1">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extLst>
                  <a:ext uri="{0D108BD9-81ED-4DB2-BD59-A6C34878D82A}">
                    <a16:rowId xmlns:a16="http://schemas.microsoft.com/office/drawing/2014/main" val="10001"/>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A1[3]</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12</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4</a:t>
                      </a:r>
                    </a:p>
                  </a:txBody>
                  <a:tcPr/>
                </a:tc>
                <a:extLst>
                  <a:ext uri="{0D108BD9-81ED-4DB2-BD59-A6C34878D82A}">
                    <a16:rowId xmlns:a16="http://schemas.microsoft.com/office/drawing/2014/main" val="10002"/>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*A2</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8</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4</a:t>
                      </a:r>
                    </a:p>
                  </a:txBody>
                  <a:tcPr/>
                </a:tc>
                <a:extLst>
                  <a:ext uri="{0D108BD9-81ED-4DB2-BD59-A6C34878D82A}">
                    <a16:rowId xmlns:a16="http://schemas.microsoft.com/office/drawing/2014/main" val="10003"/>
                  </a:ext>
                </a:extLst>
              </a:tr>
            </a:tbl>
          </a:graphicData>
        </a:graphic>
      </p:graphicFrame>
      <p:grpSp>
        <p:nvGrpSpPr>
          <p:cNvPr id="54" name="Group 53"/>
          <p:cNvGrpSpPr/>
          <p:nvPr/>
        </p:nvGrpSpPr>
        <p:grpSpPr>
          <a:xfrm>
            <a:off x="467544" y="3140968"/>
            <a:ext cx="4002918" cy="770602"/>
            <a:chOff x="1979712" y="3140968"/>
            <a:chExt cx="4002918" cy="770602"/>
          </a:xfrm>
        </p:grpSpPr>
        <p:sp>
          <p:nvSpPr>
            <p:cNvPr id="29" name="Rectangle 27"/>
            <p:cNvSpPr>
              <a:spLocks noChangeArrowheads="1"/>
            </p:cNvSpPr>
            <p:nvPr/>
          </p:nvSpPr>
          <p:spPr bwMode="auto">
            <a:xfrm>
              <a:off x="5076056" y="36450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7" name="Rectangle 26"/>
            <p:cNvSpPr>
              <a:spLocks noChangeArrowheads="1"/>
            </p:cNvSpPr>
            <p:nvPr/>
          </p:nvSpPr>
          <p:spPr bwMode="auto">
            <a:xfrm>
              <a:off x="2555776" y="321297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0" name="Rectangle 27"/>
            <p:cNvSpPr>
              <a:spLocks noChangeArrowheads="1"/>
            </p:cNvSpPr>
            <p:nvPr/>
          </p:nvSpPr>
          <p:spPr bwMode="auto">
            <a:xfrm>
              <a:off x="2555776" y="364502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3" name="Text Box 33"/>
            <p:cNvSpPr txBox="1">
              <a:spLocks noChangeArrowheads="1"/>
            </p:cNvSpPr>
            <p:nvPr/>
          </p:nvSpPr>
          <p:spPr bwMode="auto">
            <a:xfrm>
              <a:off x="1979712" y="3140968"/>
              <a:ext cx="486544" cy="338554"/>
            </a:xfrm>
            <a:prstGeom prst="rect">
              <a:avLst/>
            </a:prstGeom>
            <a:noFill/>
            <a:ln w="25400">
              <a:noFill/>
              <a:miter lim="800000"/>
            </a:ln>
          </p:spPr>
          <p:txBody>
            <a:bodyPr wrap="square">
              <a:spAutoFit/>
            </a:bodyPr>
            <a:lstStyle/>
            <a:p>
              <a:pPr algn="r" eaLnBrk="0" hangingPunct="0"/>
              <a:r>
                <a:rPr lang="en-US" sz="1600" dirty="0">
                  <a:latin typeface="Courier New" panose="02070309020205020404"/>
                  <a:cs typeface="Courier New" panose="02070309020205020404"/>
                </a:rPr>
                <a:t>A1</a:t>
              </a:r>
            </a:p>
          </p:txBody>
        </p:sp>
        <p:sp>
          <p:nvSpPr>
            <p:cNvPr id="45" name="Text Box 33"/>
            <p:cNvSpPr txBox="1">
              <a:spLocks noChangeArrowheads="1"/>
            </p:cNvSpPr>
            <p:nvPr/>
          </p:nvSpPr>
          <p:spPr bwMode="auto">
            <a:xfrm>
              <a:off x="1979712" y="3573016"/>
              <a:ext cx="486544" cy="338554"/>
            </a:xfrm>
            <a:prstGeom prst="rect">
              <a:avLst/>
            </a:prstGeom>
            <a:noFill/>
            <a:ln w="25400">
              <a:noFill/>
              <a:miter lim="800000"/>
            </a:ln>
          </p:spPr>
          <p:txBody>
            <a:bodyPr wrap="square">
              <a:spAutoFit/>
            </a:bodyPr>
            <a:lstStyle/>
            <a:p>
              <a:pPr algn="r" eaLnBrk="0" hangingPunct="0"/>
              <a:r>
                <a:rPr lang="en-US" sz="1600" dirty="0">
                  <a:latin typeface="Courier New" panose="02070309020205020404"/>
                  <a:cs typeface="Courier New" panose="02070309020205020404"/>
                </a:rPr>
                <a:t>A2</a:t>
              </a:r>
            </a:p>
          </p:txBody>
        </p:sp>
        <p:sp>
          <p:nvSpPr>
            <p:cNvPr id="46" name="Rectangle 26"/>
            <p:cNvSpPr>
              <a:spLocks noChangeArrowheads="1"/>
            </p:cNvSpPr>
            <p:nvPr/>
          </p:nvSpPr>
          <p:spPr bwMode="auto">
            <a:xfrm>
              <a:off x="3441576" y="321297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7" name="Rectangle 26"/>
            <p:cNvSpPr>
              <a:spLocks noChangeArrowheads="1"/>
            </p:cNvSpPr>
            <p:nvPr/>
          </p:nvSpPr>
          <p:spPr bwMode="auto">
            <a:xfrm>
              <a:off x="4355976" y="321297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49" name="Straight Arrow Connector 48"/>
            <p:cNvCxnSpPr>
              <a:endCxn id="29" idx="1"/>
            </p:cNvCxnSpPr>
            <p:nvPr/>
          </p:nvCxnSpPr>
          <p:spPr bwMode="auto">
            <a:xfrm>
              <a:off x="3419872" y="3759506"/>
              <a:ext cx="165618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grpSp>
        <p:nvGrpSpPr>
          <p:cNvPr id="38" name="Group 37"/>
          <p:cNvGrpSpPr/>
          <p:nvPr/>
        </p:nvGrpSpPr>
        <p:grpSpPr>
          <a:xfrm>
            <a:off x="5220072" y="3140968"/>
            <a:ext cx="3701008" cy="1201281"/>
            <a:chOff x="5364088" y="5610726"/>
            <a:chExt cx="3701008" cy="1201281"/>
          </a:xfrm>
        </p:grpSpPr>
        <p:sp>
          <p:nvSpPr>
            <p:cNvPr id="39" name="Rectangle 26"/>
            <p:cNvSpPr>
              <a:spLocks noChangeArrowheads="1"/>
            </p:cNvSpPr>
            <p:nvPr/>
          </p:nvSpPr>
          <p:spPr bwMode="auto">
            <a:xfrm>
              <a:off x="7236296" y="6258798"/>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1" name="Rectangle 27"/>
            <p:cNvSpPr>
              <a:spLocks noChangeArrowheads="1"/>
            </p:cNvSpPr>
            <p:nvPr/>
          </p:nvSpPr>
          <p:spPr bwMode="auto">
            <a:xfrm>
              <a:off x="7236296" y="5970766"/>
              <a:ext cx="1828800"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2" name="Text Box 33"/>
            <p:cNvSpPr txBox="1">
              <a:spLocks noChangeArrowheads="1"/>
            </p:cNvSpPr>
            <p:nvPr/>
          </p:nvSpPr>
          <p:spPr bwMode="auto">
            <a:xfrm>
              <a:off x="5364088" y="6186790"/>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分配的整数</a:t>
              </a:r>
            </a:p>
          </p:txBody>
        </p:sp>
        <p:sp>
          <p:nvSpPr>
            <p:cNvPr id="44" name="Rectangle 27"/>
            <p:cNvSpPr>
              <a:spLocks noChangeArrowheads="1"/>
            </p:cNvSpPr>
            <p:nvPr/>
          </p:nvSpPr>
          <p:spPr bwMode="auto">
            <a:xfrm>
              <a:off x="7236296" y="568273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8" name="Text Box 33"/>
            <p:cNvSpPr txBox="1">
              <a:spLocks noChangeArrowheads="1"/>
            </p:cNvSpPr>
            <p:nvPr/>
          </p:nvSpPr>
          <p:spPr bwMode="auto">
            <a:xfrm>
              <a:off x="5364088" y="5898758"/>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未分配的指针</a:t>
              </a:r>
            </a:p>
          </p:txBody>
        </p:sp>
        <p:sp>
          <p:nvSpPr>
            <p:cNvPr id="50" name="Text Box 33"/>
            <p:cNvSpPr txBox="1">
              <a:spLocks noChangeArrowheads="1"/>
            </p:cNvSpPr>
            <p:nvPr/>
          </p:nvSpPr>
          <p:spPr bwMode="auto">
            <a:xfrm>
              <a:off x="5364088" y="5610726"/>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分配的指针</a:t>
              </a:r>
            </a:p>
          </p:txBody>
        </p:sp>
        <p:sp>
          <p:nvSpPr>
            <p:cNvPr id="51" name="Text Box 33"/>
            <p:cNvSpPr txBox="1">
              <a:spLocks noChangeArrowheads="1"/>
            </p:cNvSpPr>
            <p:nvPr/>
          </p:nvSpPr>
          <p:spPr bwMode="auto">
            <a:xfrm>
              <a:off x="5364088" y="6474822"/>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未分配的整数</a:t>
              </a:r>
            </a:p>
          </p:txBody>
        </p:sp>
        <p:sp>
          <p:nvSpPr>
            <p:cNvPr id="52" name="Rectangle 27"/>
            <p:cNvSpPr>
              <a:spLocks noChangeArrowheads="1"/>
            </p:cNvSpPr>
            <p:nvPr/>
          </p:nvSpPr>
          <p:spPr bwMode="auto">
            <a:xfrm>
              <a:off x="7236296" y="652534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a:sym typeface="+mn-ea"/>
              </a:rPr>
              <a:t>#2</a:t>
            </a:r>
            <a:endParaRPr sz="3200"/>
          </a:p>
        </p:txBody>
      </p:sp>
      <p:sp>
        <p:nvSpPr>
          <p:cNvPr id="6" name="Content Placeholder 2"/>
          <p:cNvSpPr>
            <a:spLocks noGrp="1"/>
          </p:cNvSpPr>
          <p:nvPr/>
        </p:nvSpPr>
        <p:spPr>
          <a:xfrm>
            <a:off x="396875" y="4797151"/>
            <a:ext cx="7896225" cy="1536973"/>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844DAD"/>
              </a:buClr>
            </a:pPr>
            <a:r>
              <a:rPr lang="en-US" dirty="0" err="1">
                <a:latin typeface="宋体" panose="02010600030101010101" pitchFamily="2" charset="-122"/>
                <a:ea typeface="宋体" panose="02010600030101010101" pitchFamily="2" charset="-122"/>
              </a:rPr>
              <a:t>Cmp</a:t>
            </a:r>
            <a:r>
              <a:rPr lang="en-US" dirty="0">
                <a:latin typeface="宋体" panose="02010600030101010101" pitchFamily="2" charset="-122"/>
                <a:ea typeface="宋体" panose="02010600030101010101" pitchFamily="2" charset="-122"/>
              </a:rPr>
              <a:t>: 编译 (Y/N)</a:t>
            </a:r>
          </a:p>
          <a:p>
            <a:pPr>
              <a:buClr>
                <a:srgbClr val="844DAD"/>
              </a:buClr>
            </a:pPr>
            <a:r>
              <a:rPr lang="en-US" dirty="0">
                <a:latin typeface="宋体" panose="02010600030101010101" pitchFamily="2" charset="-122"/>
                <a:ea typeface="宋体" panose="02010600030101010101" pitchFamily="2" charset="-122"/>
              </a:rPr>
              <a:t>Bad: 可能的错误指针引用 (Y/N)</a:t>
            </a:r>
          </a:p>
          <a:p>
            <a:pPr>
              <a:buClr>
                <a:srgbClr val="844DAD"/>
              </a:buClr>
            </a:pPr>
            <a:r>
              <a:rPr lang="en-US" dirty="0">
                <a:latin typeface="宋体" panose="02010600030101010101" pitchFamily="2" charset="-122"/>
                <a:ea typeface="宋体" panose="02010600030101010101" pitchFamily="2" charset="-122"/>
              </a:rPr>
              <a:t>Size: </a:t>
            </a:r>
            <a:r>
              <a:rPr lang="en-US">
                <a:latin typeface="宋体" panose="02010600030101010101" pitchFamily="2" charset="-122"/>
                <a:ea typeface="宋体" panose="02010600030101010101" pitchFamily="2" charset="-122"/>
              </a:rPr>
              <a:t>通过sizeof返回的值</a:t>
            </a:r>
          </a:p>
          <a:p>
            <a:endParaRPr lang="en-US" dirty="0">
              <a:latin typeface="宋体" panose="02010600030101010101" pitchFamily="2" charset="-122"/>
              <a:ea typeface="宋体" panose="02010600030101010101" pitchFamily="2" charset="-122"/>
            </a:endParaRPr>
          </a:p>
        </p:txBody>
      </p:sp>
      <p:graphicFrame>
        <p:nvGraphicFramePr>
          <p:cNvPr id="8" name="Content Placeholder 4"/>
          <p:cNvGraphicFramePr/>
          <p:nvPr/>
        </p:nvGraphicFramePr>
        <p:xfrm>
          <a:off x="575112" y="1543457"/>
          <a:ext cx="7992700" cy="265600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val="20000"/>
                    </a:ext>
                  </a:extLst>
                </a:gridCol>
                <a:gridCol w="726626">
                  <a:extLst>
                    <a:ext uri="{9D8B030D-6E8A-4147-A177-3AD203B41FA5}">
                      <a16:colId xmlns:a16="http://schemas.microsoft.com/office/drawing/2014/main" val="20001"/>
                    </a:ext>
                  </a:extLst>
                </a:gridCol>
                <a:gridCol w="726626">
                  <a:extLst>
                    <a:ext uri="{9D8B030D-6E8A-4147-A177-3AD203B41FA5}">
                      <a16:colId xmlns:a16="http://schemas.microsoft.com/office/drawing/2014/main" val="20002"/>
                    </a:ext>
                  </a:extLst>
                </a:gridCol>
                <a:gridCol w="726626">
                  <a:extLst>
                    <a:ext uri="{9D8B030D-6E8A-4147-A177-3AD203B41FA5}">
                      <a16:colId xmlns:a16="http://schemas.microsoft.com/office/drawing/2014/main" val="20003"/>
                    </a:ext>
                  </a:extLst>
                </a:gridCol>
                <a:gridCol w="726626">
                  <a:extLst>
                    <a:ext uri="{9D8B030D-6E8A-4147-A177-3AD203B41FA5}">
                      <a16:colId xmlns:a16="http://schemas.microsoft.com/office/drawing/2014/main" val="20004"/>
                    </a:ext>
                  </a:extLst>
                </a:gridCol>
                <a:gridCol w="726626">
                  <a:extLst>
                    <a:ext uri="{9D8B030D-6E8A-4147-A177-3AD203B41FA5}">
                      <a16:colId xmlns:a16="http://schemas.microsoft.com/office/drawing/2014/main" val="20005"/>
                    </a:ext>
                  </a:extLst>
                </a:gridCol>
                <a:gridCol w="726626">
                  <a:extLst>
                    <a:ext uri="{9D8B030D-6E8A-4147-A177-3AD203B41FA5}">
                      <a16:colId xmlns:a16="http://schemas.microsoft.com/office/drawing/2014/main" val="20006"/>
                    </a:ext>
                  </a:extLst>
                </a:gridCol>
                <a:gridCol w="726626">
                  <a:extLst>
                    <a:ext uri="{9D8B030D-6E8A-4147-A177-3AD203B41FA5}">
                      <a16:colId xmlns:a16="http://schemas.microsoft.com/office/drawing/2014/main" val="20007"/>
                    </a:ext>
                  </a:extLst>
                </a:gridCol>
                <a:gridCol w="726626">
                  <a:extLst>
                    <a:ext uri="{9D8B030D-6E8A-4147-A177-3AD203B41FA5}">
                      <a16:colId xmlns:a16="http://schemas.microsoft.com/office/drawing/2014/main" val="20008"/>
                    </a:ext>
                  </a:extLst>
                </a:gridCol>
                <a:gridCol w="726440">
                  <a:extLst>
                    <a:ext uri="{9D8B030D-6E8A-4147-A177-3AD203B41FA5}">
                      <a16:colId xmlns:a16="http://schemas.microsoft.com/office/drawing/2014/main" val="20009"/>
                    </a:ext>
                  </a:extLst>
                </a:gridCol>
              </a:tblGrid>
              <a:tr h="374442">
                <a:tc>
                  <a:txBody>
                    <a:bodyPr/>
                    <a:lstStyle/>
                    <a:p>
                      <a:pPr algn="ctr"/>
                      <a:r>
                        <a:rPr lang="en-US" b="1" i="0" dirty="0" err="1">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7030A0"/>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7030A0"/>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7030A0"/>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7030A0"/>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val="10000"/>
                  </a:ext>
                </a:extLst>
              </a:tr>
              <a:tr h="374442">
                <a:tc>
                  <a:txBody>
                    <a:bodyPr/>
                    <a:lstStyle/>
                    <a:p>
                      <a:pPr algn="ctr"/>
                      <a:endParaRPr lang="en-US" b="1" i="0" dirty="0">
                        <a:latin typeface="Courier New" panose="02070309020205020404"/>
                        <a:cs typeface="Courier New" panose="02070309020205020404"/>
                      </a:endParaRPr>
                    </a:p>
                  </a:txBody>
                  <a:tcPr>
                    <a:solidFill>
                      <a:srgbClr val="7030A0"/>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7030A0"/>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7030A0"/>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7030A0"/>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7030A0"/>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7030A0"/>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7030A0"/>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7030A0"/>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7030A0"/>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7030A0"/>
                    </a:solidFill>
                  </a:tcPr>
                </a:tc>
                <a:extLst>
                  <a:ext uri="{0D108BD9-81ED-4DB2-BD59-A6C34878D82A}">
                    <a16:rowId xmlns:a16="http://schemas.microsoft.com/office/drawing/2014/main" val="10001"/>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A1[3]</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val="10002"/>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*A2[3]</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val="10003"/>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t>
                      </a:r>
                    </a:p>
                    <a:p>
                      <a:pPr algn="l"/>
                      <a:r>
                        <a:rPr lang="en-US" sz="1600" b="1" i="0" dirty="0">
                          <a:latin typeface="Courier New" panose="02070309020205020404"/>
                          <a:cs typeface="Courier New" panose="02070309020205020404"/>
                        </a:rPr>
                        <a:t>(*A3)[3]</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val="10004"/>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(*A4[3])</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a:sym typeface="+mn-ea"/>
              </a:rPr>
              <a:t>#2</a:t>
            </a:r>
            <a:endParaRPr sz="3200"/>
          </a:p>
        </p:txBody>
      </p:sp>
      <p:graphicFrame>
        <p:nvGraphicFramePr>
          <p:cNvPr id="5" name="Content Placeholder 4"/>
          <p:cNvGraphicFramePr/>
          <p:nvPr/>
        </p:nvGraphicFramePr>
        <p:xfrm>
          <a:off x="539552" y="1124744"/>
          <a:ext cx="7992886" cy="265600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val="20000"/>
                    </a:ext>
                  </a:extLst>
                </a:gridCol>
                <a:gridCol w="726626">
                  <a:extLst>
                    <a:ext uri="{9D8B030D-6E8A-4147-A177-3AD203B41FA5}">
                      <a16:colId xmlns:a16="http://schemas.microsoft.com/office/drawing/2014/main" val="20001"/>
                    </a:ext>
                  </a:extLst>
                </a:gridCol>
                <a:gridCol w="726626">
                  <a:extLst>
                    <a:ext uri="{9D8B030D-6E8A-4147-A177-3AD203B41FA5}">
                      <a16:colId xmlns:a16="http://schemas.microsoft.com/office/drawing/2014/main" val="20002"/>
                    </a:ext>
                  </a:extLst>
                </a:gridCol>
                <a:gridCol w="726626">
                  <a:extLst>
                    <a:ext uri="{9D8B030D-6E8A-4147-A177-3AD203B41FA5}">
                      <a16:colId xmlns:a16="http://schemas.microsoft.com/office/drawing/2014/main" val="20003"/>
                    </a:ext>
                  </a:extLst>
                </a:gridCol>
                <a:gridCol w="726626">
                  <a:extLst>
                    <a:ext uri="{9D8B030D-6E8A-4147-A177-3AD203B41FA5}">
                      <a16:colId xmlns:a16="http://schemas.microsoft.com/office/drawing/2014/main" val="20004"/>
                    </a:ext>
                  </a:extLst>
                </a:gridCol>
                <a:gridCol w="726626">
                  <a:extLst>
                    <a:ext uri="{9D8B030D-6E8A-4147-A177-3AD203B41FA5}">
                      <a16:colId xmlns:a16="http://schemas.microsoft.com/office/drawing/2014/main" val="20005"/>
                    </a:ext>
                  </a:extLst>
                </a:gridCol>
                <a:gridCol w="726626">
                  <a:extLst>
                    <a:ext uri="{9D8B030D-6E8A-4147-A177-3AD203B41FA5}">
                      <a16:colId xmlns:a16="http://schemas.microsoft.com/office/drawing/2014/main" val="20006"/>
                    </a:ext>
                  </a:extLst>
                </a:gridCol>
                <a:gridCol w="726626">
                  <a:extLst>
                    <a:ext uri="{9D8B030D-6E8A-4147-A177-3AD203B41FA5}">
                      <a16:colId xmlns:a16="http://schemas.microsoft.com/office/drawing/2014/main" val="20007"/>
                    </a:ext>
                  </a:extLst>
                </a:gridCol>
                <a:gridCol w="726626">
                  <a:extLst>
                    <a:ext uri="{9D8B030D-6E8A-4147-A177-3AD203B41FA5}">
                      <a16:colId xmlns:a16="http://schemas.microsoft.com/office/drawing/2014/main" val="20008"/>
                    </a:ext>
                  </a:extLst>
                </a:gridCol>
                <a:gridCol w="726626">
                  <a:extLst>
                    <a:ext uri="{9D8B030D-6E8A-4147-A177-3AD203B41FA5}">
                      <a16:colId xmlns:a16="http://schemas.microsoft.com/office/drawing/2014/main" val="20009"/>
                    </a:ext>
                  </a:extLst>
                </a:gridCol>
              </a:tblGrid>
              <a:tr h="374442">
                <a:tc>
                  <a:txBody>
                    <a:bodyPr/>
                    <a:lstStyle/>
                    <a:p>
                      <a:pPr algn="ctr"/>
                      <a:r>
                        <a:rPr lang="en-US" b="1" i="0" dirty="0" err="1">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extLst>
                  <a:ext uri="{0D108BD9-81ED-4DB2-BD59-A6C34878D82A}">
                    <a16:rowId xmlns:a16="http://schemas.microsoft.com/office/drawing/2014/main" val="10001"/>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A1[3]</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12</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4</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a:t>
                      </a:r>
                    </a:p>
                  </a:txBody>
                  <a:tcPr/>
                </a:tc>
                <a:tc>
                  <a:txBody>
                    <a:bodyPr/>
                    <a:lstStyle/>
                    <a:p>
                      <a:pPr algn="ctr"/>
                      <a:r>
                        <a:rPr lang="en-US" b="1" i="0" dirty="0">
                          <a:solidFill>
                            <a:srgbClr val="990000"/>
                          </a:solidFill>
                          <a:latin typeface="Courier New" panose="02070309020205020404"/>
                          <a:cs typeface="Courier New" panose="02070309020205020404"/>
                        </a:rPr>
                        <a:t>-</a:t>
                      </a:r>
                    </a:p>
                  </a:txBody>
                  <a:tcPr/>
                </a:tc>
                <a:extLst>
                  <a:ext uri="{0D108BD9-81ED-4DB2-BD59-A6C34878D82A}">
                    <a16:rowId xmlns:a16="http://schemas.microsoft.com/office/drawing/2014/main" val="10002"/>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*A2[3]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24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4</a:t>
                      </a:r>
                    </a:p>
                  </a:txBody>
                  <a:tcPr/>
                </a:tc>
                <a:extLst>
                  <a:ext uri="{0D108BD9-81ED-4DB2-BD59-A6C34878D82A}">
                    <a16:rowId xmlns:a16="http://schemas.microsoft.com/office/drawing/2014/main" val="10003"/>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t>
                      </a:r>
                    </a:p>
                    <a:p>
                      <a:pPr algn="l"/>
                      <a:r>
                        <a:rPr lang="en-US" sz="1600" b="1" i="0" dirty="0">
                          <a:latin typeface="Courier New" panose="02070309020205020404"/>
                          <a:cs typeface="Courier New" panose="02070309020205020404"/>
                        </a:rPr>
                        <a:t>(*A3)[3]</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8</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12</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4</a:t>
                      </a:r>
                    </a:p>
                  </a:txBody>
                  <a:tcPr/>
                </a:tc>
                <a:extLst>
                  <a:ext uri="{0D108BD9-81ED-4DB2-BD59-A6C34878D82A}">
                    <a16:rowId xmlns:a16="http://schemas.microsoft.com/office/drawing/2014/main" val="10004"/>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(*A4[3])</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24</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8</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4</a:t>
                      </a:r>
                    </a:p>
                  </a:txBody>
                  <a:tcPr/>
                </a:tc>
                <a:extLst>
                  <a:ext uri="{0D108BD9-81ED-4DB2-BD59-A6C34878D82A}">
                    <a16:rowId xmlns:a16="http://schemas.microsoft.com/office/drawing/2014/main" val="10005"/>
                  </a:ext>
                </a:extLst>
              </a:tr>
            </a:tbl>
          </a:graphicData>
        </a:graphic>
      </p:graphicFrame>
      <p:grpSp>
        <p:nvGrpSpPr>
          <p:cNvPr id="58" name="Group 57"/>
          <p:cNvGrpSpPr/>
          <p:nvPr/>
        </p:nvGrpSpPr>
        <p:grpSpPr>
          <a:xfrm>
            <a:off x="467544" y="3861048"/>
            <a:ext cx="3290664" cy="338554"/>
            <a:chOff x="467544" y="3861048"/>
            <a:chExt cx="3290664" cy="338554"/>
          </a:xfrm>
        </p:grpSpPr>
        <p:sp>
          <p:nvSpPr>
            <p:cNvPr id="16" name="Rectangle 26"/>
            <p:cNvSpPr>
              <a:spLocks noChangeArrowheads="1"/>
            </p:cNvSpPr>
            <p:nvPr/>
          </p:nvSpPr>
          <p:spPr bwMode="auto">
            <a:xfrm>
              <a:off x="1043608" y="393305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8" name="Text Box 33"/>
            <p:cNvSpPr txBox="1">
              <a:spLocks noChangeArrowheads="1"/>
            </p:cNvSpPr>
            <p:nvPr/>
          </p:nvSpPr>
          <p:spPr bwMode="auto">
            <a:xfrm>
              <a:off x="467544" y="3861048"/>
              <a:ext cx="486544" cy="338554"/>
            </a:xfrm>
            <a:prstGeom prst="rect">
              <a:avLst/>
            </a:prstGeom>
            <a:noFill/>
            <a:ln w="25400">
              <a:noFill/>
              <a:miter lim="800000"/>
            </a:ln>
          </p:spPr>
          <p:txBody>
            <a:bodyPr wrap="square">
              <a:spAutoFit/>
            </a:bodyPr>
            <a:lstStyle/>
            <a:p>
              <a:pPr algn="r" eaLnBrk="0" hangingPunct="0"/>
              <a:r>
                <a:rPr lang="en-US" sz="1600" dirty="0">
                  <a:latin typeface="Courier New" panose="02070309020205020404"/>
                  <a:cs typeface="Courier New" panose="02070309020205020404"/>
                </a:rPr>
                <a:t>A1</a:t>
              </a:r>
            </a:p>
          </p:txBody>
        </p:sp>
        <p:sp>
          <p:nvSpPr>
            <p:cNvPr id="20" name="Rectangle 26"/>
            <p:cNvSpPr>
              <a:spLocks noChangeArrowheads="1"/>
            </p:cNvSpPr>
            <p:nvPr/>
          </p:nvSpPr>
          <p:spPr bwMode="auto">
            <a:xfrm>
              <a:off x="1929408" y="393305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1" name="Rectangle 26"/>
            <p:cNvSpPr>
              <a:spLocks noChangeArrowheads="1"/>
            </p:cNvSpPr>
            <p:nvPr/>
          </p:nvSpPr>
          <p:spPr bwMode="auto">
            <a:xfrm>
              <a:off x="2843808" y="393305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nvGrpSpPr>
          <p:cNvPr id="57" name="Group 56"/>
          <p:cNvGrpSpPr/>
          <p:nvPr/>
        </p:nvGrpSpPr>
        <p:grpSpPr>
          <a:xfrm>
            <a:off x="0" y="4293096"/>
            <a:ext cx="6472808" cy="733020"/>
            <a:chOff x="0" y="4293096"/>
            <a:chExt cx="6472808" cy="733020"/>
          </a:xfrm>
        </p:grpSpPr>
        <p:sp>
          <p:nvSpPr>
            <p:cNvPr id="15" name="Rectangle 27"/>
            <p:cNvSpPr>
              <a:spLocks noChangeArrowheads="1"/>
            </p:cNvSpPr>
            <p:nvPr/>
          </p:nvSpPr>
          <p:spPr bwMode="auto">
            <a:xfrm>
              <a:off x="1433178" y="4797152"/>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7" name="Rectangle 27"/>
            <p:cNvSpPr>
              <a:spLocks noChangeArrowheads="1"/>
            </p:cNvSpPr>
            <p:nvPr/>
          </p:nvSpPr>
          <p:spPr bwMode="auto">
            <a:xfrm>
              <a:off x="1043608" y="436510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9" name="Text Box 33"/>
            <p:cNvSpPr txBox="1">
              <a:spLocks noChangeArrowheads="1"/>
            </p:cNvSpPr>
            <p:nvPr/>
          </p:nvSpPr>
          <p:spPr bwMode="auto">
            <a:xfrm>
              <a:off x="0" y="4293096"/>
              <a:ext cx="954088" cy="338554"/>
            </a:xfrm>
            <a:prstGeom prst="rect">
              <a:avLst/>
            </a:prstGeom>
            <a:noFill/>
            <a:ln w="25400">
              <a:noFill/>
              <a:miter lim="800000"/>
            </a:ln>
          </p:spPr>
          <p:txBody>
            <a:bodyPr wrap="square">
              <a:spAutoFit/>
            </a:bodyPr>
            <a:lstStyle/>
            <a:p>
              <a:pPr algn="r" eaLnBrk="0" hangingPunct="0"/>
              <a:r>
                <a:rPr lang="en-US" sz="1600" dirty="0">
                  <a:latin typeface="Courier New" panose="02070309020205020404"/>
                  <a:cs typeface="Courier New" panose="02070309020205020404"/>
                </a:rPr>
                <a:t>A2/A4</a:t>
              </a:r>
            </a:p>
          </p:txBody>
        </p:sp>
        <p:cxnSp>
          <p:nvCxnSpPr>
            <p:cNvPr id="22" name="Straight Arrow Connector 21"/>
            <p:cNvCxnSpPr/>
            <p:nvPr/>
          </p:nvCxnSpPr>
          <p:spPr bwMode="auto">
            <a:xfrm>
              <a:off x="1907704" y="4509120"/>
              <a:ext cx="0" cy="28803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23" name="Rectangle 27"/>
            <p:cNvSpPr>
              <a:spLocks noChangeArrowheads="1"/>
            </p:cNvSpPr>
            <p:nvPr/>
          </p:nvSpPr>
          <p:spPr bwMode="auto">
            <a:xfrm>
              <a:off x="2843808" y="436510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4" name="Rectangle 27"/>
            <p:cNvSpPr>
              <a:spLocks noChangeArrowheads="1"/>
            </p:cNvSpPr>
            <p:nvPr/>
          </p:nvSpPr>
          <p:spPr bwMode="auto">
            <a:xfrm>
              <a:off x="4644008" y="436510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6" name="Rectangle 27"/>
            <p:cNvSpPr>
              <a:spLocks noChangeArrowheads="1"/>
            </p:cNvSpPr>
            <p:nvPr/>
          </p:nvSpPr>
          <p:spPr bwMode="auto">
            <a:xfrm>
              <a:off x="3275856" y="4797152"/>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37" name="Straight Arrow Connector 36"/>
            <p:cNvCxnSpPr/>
            <p:nvPr/>
          </p:nvCxnSpPr>
          <p:spPr bwMode="auto">
            <a:xfrm>
              <a:off x="3750382" y="4509120"/>
              <a:ext cx="0" cy="28803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38" name="Rectangle 27"/>
            <p:cNvSpPr>
              <a:spLocks noChangeArrowheads="1"/>
            </p:cNvSpPr>
            <p:nvPr/>
          </p:nvSpPr>
          <p:spPr bwMode="auto">
            <a:xfrm>
              <a:off x="5118534" y="4797152"/>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39" name="Straight Arrow Connector 38"/>
            <p:cNvCxnSpPr/>
            <p:nvPr/>
          </p:nvCxnSpPr>
          <p:spPr bwMode="auto">
            <a:xfrm>
              <a:off x="5593060" y="4509120"/>
              <a:ext cx="0" cy="28803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grpSp>
        <p:nvGrpSpPr>
          <p:cNvPr id="26" name="Group 5"/>
          <p:cNvGrpSpPr/>
          <p:nvPr/>
        </p:nvGrpSpPr>
        <p:grpSpPr>
          <a:xfrm>
            <a:off x="467544" y="5157192"/>
            <a:ext cx="5803118" cy="338554"/>
            <a:chOff x="467544" y="5157192"/>
            <a:chExt cx="5803118" cy="338554"/>
          </a:xfrm>
        </p:grpSpPr>
        <p:sp>
          <p:nvSpPr>
            <p:cNvPr id="47" name="Rectangle 27"/>
            <p:cNvSpPr>
              <a:spLocks noChangeArrowheads="1"/>
            </p:cNvSpPr>
            <p:nvPr/>
          </p:nvSpPr>
          <p:spPr bwMode="auto">
            <a:xfrm>
              <a:off x="1043608" y="5229200"/>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9" name="Text Box 33"/>
            <p:cNvSpPr txBox="1">
              <a:spLocks noChangeArrowheads="1"/>
            </p:cNvSpPr>
            <p:nvPr/>
          </p:nvSpPr>
          <p:spPr bwMode="auto">
            <a:xfrm>
              <a:off x="467544" y="5157192"/>
              <a:ext cx="486544" cy="338554"/>
            </a:xfrm>
            <a:prstGeom prst="rect">
              <a:avLst/>
            </a:prstGeom>
            <a:noFill/>
            <a:ln w="25400">
              <a:noFill/>
              <a:miter lim="800000"/>
            </a:ln>
          </p:spPr>
          <p:txBody>
            <a:bodyPr wrap="square">
              <a:spAutoFit/>
            </a:bodyPr>
            <a:lstStyle/>
            <a:p>
              <a:pPr algn="r" eaLnBrk="0" hangingPunct="0"/>
              <a:r>
                <a:rPr lang="en-US" sz="1600" dirty="0">
                  <a:latin typeface="Courier New" panose="02070309020205020404"/>
                  <a:cs typeface="Courier New" panose="02070309020205020404"/>
                </a:rPr>
                <a:t>A3</a:t>
              </a:r>
            </a:p>
          </p:txBody>
        </p:sp>
        <p:cxnSp>
          <p:nvCxnSpPr>
            <p:cNvPr id="52" name="Straight Arrow Connector 51"/>
            <p:cNvCxnSpPr>
              <a:endCxn id="45" idx="1"/>
            </p:cNvCxnSpPr>
            <p:nvPr/>
          </p:nvCxnSpPr>
          <p:spPr bwMode="auto">
            <a:xfrm>
              <a:off x="1907704" y="5343682"/>
              <a:ext cx="165618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nvGrpSpPr>
            <p:cNvPr id="27" name="Group 3"/>
            <p:cNvGrpSpPr/>
            <p:nvPr/>
          </p:nvGrpSpPr>
          <p:grpSpPr>
            <a:xfrm>
              <a:off x="3563888" y="5229200"/>
              <a:ext cx="2706774" cy="228964"/>
              <a:chOff x="3563888" y="5229200"/>
              <a:chExt cx="2706774" cy="228964"/>
            </a:xfrm>
          </p:grpSpPr>
          <p:sp>
            <p:nvSpPr>
              <p:cNvPr id="42" name="Rectangle 27"/>
              <p:cNvSpPr>
                <a:spLocks noChangeArrowheads="1"/>
              </p:cNvSpPr>
              <p:nvPr/>
            </p:nvSpPr>
            <p:spPr bwMode="auto">
              <a:xfrm>
                <a:off x="4457514"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5" name="Rectangle 27"/>
              <p:cNvSpPr>
                <a:spLocks noChangeArrowheads="1"/>
              </p:cNvSpPr>
              <p:nvPr/>
            </p:nvSpPr>
            <p:spPr bwMode="auto">
              <a:xfrm>
                <a:off x="3563888"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53" name="Rectangle 27"/>
              <p:cNvSpPr>
                <a:spLocks noChangeArrowheads="1"/>
              </p:cNvSpPr>
              <p:nvPr/>
            </p:nvSpPr>
            <p:spPr bwMode="auto">
              <a:xfrm>
                <a:off x="5364088"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1" name="Rectangle 27"/>
              <p:cNvSpPr>
                <a:spLocks noChangeArrowheads="1"/>
              </p:cNvSpPr>
              <p:nvPr/>
            </p:nvSpPr>
            <p:spPr bwMode="auto">
              <a:xfrm>
                <a:off x="3563888" y="5229200"/>
                <a:ext cx="2706774"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grpSp>
        <p:nvGrpSpPr>
          <p:cNvPr id="28" name="Group 37"/>
          <p:cNvGrpSpPr/>
          <p:nvPr/>
        </p:nvGrpSpPr>
        <p:grpSpPr>
          <a:xfrm>
            <a:off x="5296272" y="5528568"/>
            <a:ext cx="3701008" cy="1201281"/>
            <a:chOff x="5364088" y="5610726"/>
            <a:chExt cx="3701008" cy="1201281"/>
          </a:xfrm>
        </p:grpSpPr>
        <p:sp>
          <p:nvSpPr>
            <p:cNvPr id="29" name="Rectangle 26"/>
            <p:cNvSpPr>
              <a:spLocks noChangeArrowheads="1"/>
            </p:cNvSpPr>
            <p:nvPr/>
          </p:nvSpPr>
          <p:spPr bwMode="auto">
            <a:xfrm>
              <a:off x="7236296" y="6258798"/>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 name="Rectangle 27"/>
            <p:cNvSpPr>
              <a:spLocks noChangeArrowheads="1"/>
            </p:cNvSpPr>
            <p:nvPr/>
          </p:nvSpPr>
          <p:spPr bwMode="auto">
            <a:xfrm>
              <a:off x="7236296" y="5970766"/>
              <a:ext cx="1828800"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1" name="Text Box 33"/>
            <p:cNvSpPr txBox="1">
              <a:spLocks noChangeArrowheads="1"/>
            </p:cNvSpPr>
            <p:nvPr/>
          </p:nvSpPr>
          <p:spPr bwMode="auto">
            <a:xfrm>
              <a:off x="5364088" y="6186790"/>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分配的整数</a:t>
              </a:r>
            </a:p>
          </p:txBody>
        </p:sp>
        <p:sp>
          <p:nvSpPr>
            <p:cNvPr id="44" name="Rectangle 27"/>
            <p:cNvSpPr>
              <a:spLocks noChangeArrowheads="1"/>
            </p:cNvSpPr>
            <p:nvPr/>
          </p:nvSpPr>
          <p:spPr bwMode="auto">
            <a:xfrm>
              <a:off x="7236296" y="568273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8" name="Text Box 33"/>
            <p:cNvSpPr txBox="1">
              <a:spLocks noChangeArrowheads="1"/>
            </p:cNvSpPr>
            <p:nvPr/>
          </p:nvSpPr>
          <p:spPr bwMode="auto">
            <a:xfrm>
              <a:off x="5364088" y="5898758"/>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未分配的指针</a:t>
              </a:r>
            </a:p>
          </p:txBody>
        </p:sp>
        <p:sp>
          <p:nvSpPr>
            <p:cNvPr id="50" name="Text Box 33"/>
            <p:cNvSpPr txBox="1">
              <a:spLocks noChangeArrowheads="1"/>
            </p:cNvSpPr>
            <p:nvPr/>
          </p:nvSpPr>
          <p:spPr bwMode="auto">
            <a:xfrm>
              <a:off x="5364088" y="5610726"/>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分配的指针</a:t>
              </a:r>
            </a:p>
          </p:txBody>
        </p:sp>
        <p:sp>
          <p:nvSpPr>
            <p:cNvPr id="51" name="Text Box 33"/>
            <p:cNvSpPr txBox="1">
              <a:spLocks noChangeArrowheads="1"/>
            </p:cNvSpPr>
            <p:nvPr/>
          </p:nvSpPr>
          <p:spPr bwMode="auto">
            <a:xfrm>
              <a:off x="5364088" y="6474822"/>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未分配的整数</a:t>
              </a:r>
            </a:p>
          </p:txBody>
        </p:sp>
        <p:sp>
          <p:nvSpPr>
            <p:cNvPr id="32" name="Rectangle 27"/>
            <p:cNvSpPr>
              <a:spLocks noChangeArrowheads="1"/>
            </p:cNvSpPr>
            <p:nvPr/>
          </p:nvSpPr>
          <p:spPr bwMode="auto">
            <a:xfrm>
              <a:off x="7236296" y="652534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a:sym typeface="+mn-ea"/>
              </a:rPr>
              <a:t>#3</a:t>
            </a:r>
            <a:endParaRPr sz="3200"/>
          </a:p>
        </p:txBody>
      </p:sp>
      <p:graphicFrame>
        <p:nvGraphicFramePr>
          <p:cNvPr id="7" name="Content Placeholder 4"/>
          <p:cNvGraphicFramePr/>
          <p:nvPr/>
        </p:nvGraphicFramePr>
        <p:xfrm>
          <a:off x="464749" y="1197678"/>
          <a:ext cx="7896228" cy="2886732"/>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val="20000"/>
                    </a:ext>
                  </a:extLst>
                </a:gridCol>
                <a:gridCol w="607402">
                  <a:extLst>
                    <a:ext uri="{9D8B030D-6E8A-4147-A177-3AD203B41FA5}">
                      <a16:colId xmlns:a16="http://schemas.microsoft.com/office/drawing/2014/main" val="20001"/>
                    </a:ext>
                  </a:extLst>
                </a:gridCol>
                <a:gridCol w="607402">
                  <a:extLst>
                    <a:ext uri="{9D8B030D-6E8A-4147-A177-3AD203B41FA5}">
                      <a16:colId xmlns:a16="http://schemas.microsoft.com/office/drawing/2014/main" val="20002"/>
                    </a:ext>
                  </a:extLst>
                </a:gridCol>
                <a:gridCol w="607402">
                  <a:extLst>
                    <a:ext uri="{9D8B030D-6E8A-4147-A177-3AD203B41FA5}">
                      <a16:colId xmlns:a16="http://schemas.microsoft.com/office/drawing/2014/main" val="20003"/>
                    </a:ext>
                  </a:extLst>
                </a:gridCol>
                <a:gridCol w="607402">
                  <a:extLst>
                    <a:ext uri="{9D8B030D-6E8A-4147-A177-3AD203B41FA5}">
                      <a16:colId xmlns:a16="http://schemas.microsoft.com/office/drawing/2014/main" val="20004"/>
                    </a:ext>
                  </a:extLst>
                </a:gridCol>
                <a:gridCol w="607402">
                  <a:extLst>
                    <a:ext uri="{9D8B030D-6E8A-4147-A177-3AD203B41FA5}">
                      <a16:colId xmlns:a16="http://schemas.microsoft.com/office/drawing/2014/main" val="20005"/>
                    </a:ext>
                  </a:extLst>
                </a:gridCol>
                <a:gridCol w="607402">
                  <a:extLst>
                    <a:ext uri="{9D8B030D-6E8A-4147-A177-3AD203B41FA5}">
                      <a16:colId xmlns:a16="http://schemas.microsoft.com/office/drawing/2014/main" val="20006"/>
                    </a:ext>
                  </a:extLst>
                </a:gridCol>
                <a:gridCol w="607402">
                  <a:extLst>
                    <a:ext uri="{9D8B030D-6E8A-4147-A177-3AD203B41FA5}">
                      <a16:colId xmlns:a16="http://schemas.microsoft.com/office/drawing/2014/main" val="20007"/>
                    </a:ext>
                  </a:extLst>
                </a:gridCol>
                <a:gridCol w="607402">
                  <a:extLst>
                    <a:ext uri="{9D8B030D-6E8A-4147-A177-3AD203B41FA5}">
                      <a16:colId xmlns:a16="http://schemas.microsoft.com/office/drawing/2014/main" val="20008"/>
                    </a:ext>
                  </a:extLst>
                </a:gridCol>
                <a:gridCol w="607402">
                  <a:extLst>
                    <a:ext uri="{9D8B030D-6E8A-4147-A177-3AD203B41FA5}">
                      <a16:colId xmlns:a16="http://schemas.microsoft.com/office/drawing/2014/main" val="20009"/>
                    </a:ext>
                  </a:extLst>
                </a:gridCol>
              </a:tblGrid>
              <a:tr h="374442">
                <a:tc>
                  <a:txBody>
                    <a:bodyPr/>
                    <a:lstStyle/>
                    <a:p>
                      <a:pPr algn="ctr"/>
                      <a:r>
                        <a:rPr lang="en-US" b="1" i="0" dirty="0" err="1">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extLst>
                  <a:ext uri="{0D108BD9-81ED-4DB2-BD59-A6C34878D82A}">
                    <a16:rowId xmlns:a16="http://schemas.microsoft.com/office/drawing/2014/main" val="10001"/>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A1[3][5]</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val="10002"/>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*A2[3][5]</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val="10003"/>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(*A3)[3][5]</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val="10004"/>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*(A4[3][5])</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val="10005"/>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(*A5[3])[5]</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val="10006"/>
                  </a:ext>
                </a:extLst>
              </a:tr>
            </a:tbl>
          </a:graphicData>
        </a:graphic>
      </p:graphicFrame>
      <p:graphicFrame>
        <p:nvGraphicFramePr>
          <p:cNvPr id="8" name="Content Placeholder 4"/>
          <p:cNvGraphicFramePr/>
          <p:nvPr/>
        </p:nvGraphicFramePr>
        <p:xfrm>
          <a:off x="4109161" y="3974969"/>
          <a:ext cx="4251816" cy="2886732"/>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val="20000"/>
                    </a:ext>
                  </a:extLst>
                </a:gridCol>
                <a:gridCol w="607402">
                  <a:extLst>
                    <a:ext uri="{9D8B030D-6E8A-4147-A177-3AD203B41FA5}">
                      <a16:colId xmlns:a16="http://schemas.microsoft.com/office/drawing/2014/main" val="20001"/>
                    </a:ext>
                  </a:extLst>
                </a:gridCol>
                <a:gridCol w="607402">
                  <a:extLst>
                    <a:ext uri="{9D8B030D-6E8A-4147-A177-3AD203B41FA5}">
                      <a16:colId xmlns:a16="http://schemas.microsoft.com/office/drawing/2014/main" val="20002"/>
                    </a:ext>
                  </a:extLst>
                </a:gridCol>
                <a:gridCol w="607402">
                  <a:extLst>
                    <a:ext uri="{9D8B030D-6E8A-4147-A177-3AD203B41FA5}">
                      <a16:colId xmlns:a16="http://schemas.microsoft.com/office/drawing/2014/main" val="20003"/>
                    </a:ext>
                  </a:extLst>
                </a:gridCol>
              </a:tblGrid>
              <a:tr h="374442">
                <a:tc>
                  <a:txBody>
                    <a:bodyPr/>
                    <a:lstStyle/>
                    <a:p>
                      <a:pPr algn="ctr"/>
                      <a:r>
                        <a:rPr lang="en-US" b="1" i="0" dirty="0" err="1">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extLst>
                  <a:ext uri="{0D108BD9-81ED-4DB2-BD59-A6C34878D82A}">
                    <a16:rowId xmlns:a16="http://schemas.microsoft.com/office/drawing/2014/main" val="10001"/>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A1[3][5]</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val="10002"/>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*A2[3][5]</a:t>
                      </a: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val="10003"/>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(*A3)[3][5]</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val="10004"/>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*(A4[3][5])</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val="10005"/>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(*A5[3])[5]</a:t>
                      </a: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aphicFrame>
        <p:nvGraphicFramePr>
          <p:cNvPr id="25" name="Table 24"/>
          <p:cNvGraphicFramePr>
            <a:graphicFrameLocks noGrp="1"/>
          </p:cNvGraphicFramePr>
          <p:nvPr/>
        </p:nvGraphicFramePr>
        <p:xfrm>
          <a:off x="5652120" y="606284"/>
          <a:ext cx="2429610" cy="2246652"/>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val="20000"/>
                    </a:ext>
                  </a:extLst>
                </a:gridCol>
              </a:tblGrid>
              <a:tr h="374442">
                <a:tc>
                  <a:txBody>
                    <a:bodyPr/>
                    <a:lstStyle/>
                    <a:p>
                      <a:pPr algn="ctr"/>
                      <a:r>
                        <a:rPr lang="zh-CN" altLang="en-US" b="1" i="0" dirty="0">
                          <a:latin typeface="Calibri" panose="020F0502020204030204"/>
                          <a:cs typeface="Calibri" panose="020F0502020204030204"/>
                        </a:rPr>
                        <a:t>描述</a:t>
                      </a:r>
                    </a:p>
                  </a:txBody>
                  <a:tcPr>
                    <a:solidFill>
                      <a:srgbClr val="844DAD"/>
                    </a:solidFill>
                  </a:tcPr>
                </a:tc>
                <a:extLst>
                  <a:ext uri="{0D108BD9-81ED-4DB2-BD59-A6C34878D82A}">
                    <a16:rowId xmlns:a16="http://schemas.microsoft.com/office/drawing/2014/main" val="10000"/>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A1[3][5]</a:t>
                      </a:r>
                    </a:p>
                  </a:txBody>
                  <a:tcPr/>
                </a:tc>
                <a:extLst>
                  <a:ext uri="{0D108BD9-81ED-4DB2-BD59-A6C34878D82A}">
                    <a16:rowId xmlns:a16="http://schemas.microsoft.com/office/drawing/2014/main" val="10001"/>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*A2[3][5]</a:t>
                      </a:r>
                    </a:p>
                  </a:txBody>
                  <a:tcPr/>
                </a:tc>
                <a:extLst>
                  <a:ext uri="{0D108BD9-81ED-4DB2-BD59-A6C34878D82A}">
                    <a16:rowId xmlns:a16="http://schemas.microsoft.com/office/drawing/2014/main" val="10002"/>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(*A3)[3][5]</a:t>
                      </a:r>
                    </a:p>
                  </a:txBody>
                  <a:tcPr/>
                </a:tc>
                <a:extLst>
                  <a:ext uri="{0D108BD9-81ED-4DB2-BD59-A6C34878D82A}">
                    <a16:rowId xmlns:a16="http://schemas.microsoft.com/office/drawing/2014/main" val="10003"/>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*(A4[3][5])</a:t>
                      </a:r>
                    </a:p>
                  </a:txBody>
                  <a:tcPr/>
                </a:tc>
                <a:extLst>
                  <a:ext uri="{0D108BD9-81ED-4DB2-BD59-A6C34878D82A}">
                    <a16:rowId xmlns:a16="http://schemas.microsoft.com/office/drawing/2014/main" val="10004"/>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(*A5[3])[5]</a:t>
                      </a:r>
                    </a:p>
                  </a:txBody>
                  <a:tcPr/>
                </a:tc>
                <a:extLst>
                  <a:ext uri="{0D108BD9-81ED-4DB2-BD59-A6C34878D82A}">
                    <a16:rowId xmlns:a16="http://schemas.microsoft.com/office/drawing/2014/main" val="10005"/>
                  </a:ext>
                </a:extLst>
              </a:tr>
            </a:tbl>
          </a:graphicData>
        </a:graphic>
      </p:graphicFrame>
      <p:sp>
        <p:nvSpPr>
          <p:cNvPr id="9" name="Text Box 33"/>
          <p:cNvSpPr txBox="1">
            <a:spLocks noChangeArrowheads="1"/>
          </p:cNvSpPr>
          <p:nvPr/>
        </p:nvSpPr>
        <p:spPr bwMode="auto">
          <a:xfrm>
            <a:off x="107504" y="3068960"/>
            <a:ext cx="1080120" cy="338554"/>
          </a:xfrm>
          <a:prstGeom prst="rect">
            <a:avLst/>
          </a:prstGeom>
          <a:noFill/>
          <a:ln w="25400">
            <a:noFill/>
            <a:miter lim="800000"/>
          </a:ln>
        </p:spPr>
        <p:txBody>
          <a:bodyPr wrap="square">
            <a:spAutoFit/>
          </a:bodyPr>
          <a:lstStyle/>
          <a:p>
            <a:pPr eaLnBrk="0" hangingPunct="0"/>
            <a:r>
              <a:rPr lang="en-US" sz="1600" dirty="0">
                <a:latin typeface="Courier New" panose="02070309020205020404"/>
                <a:cs typeface="Courier New" panose="02070309020205020404"/>
              </a:rPr>
              <a:t>A2/A4</a:t>
            </a:r>
          </a:p>
        </p:txBody>
      </p:sp>
      <p:sp>
        <p:nvSpPr>
          <p:cNvPr id="5" name="Rectangle 27"/>
          <p:cNvSpPr>
            <a:spLocks noChangeArrowheads="1"/>
          </p:cNvSpPr>
          <p:nvPr/>
        </p:nvSpPr>
        <p:spPr bwMode="auto">
          <a:xfrm>
            <a:off x="78904" y="3429000"/>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2" name="Straight Arrow Connector 11"/>
          <p:cNvCxnSpPr/>
          <p:nvPr/>
        </p:nvCxnSpPr>
        <p:spPr bwMode="auto">
          <a:xfrm>
            <a:off x="9430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41" name="Rectangle 27"/>
          <p:cNvSpPr>
            <a:spLocks noChangeArrowheads="1"/>
          </p:cNvSpPr>
          <p:nvPr/>
        </p:nvSpPr>
        <p:spPr bwMode="auto">
          <a:xfrm>
            <a:off x="1879104" y="3429000"/>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42" name="Straight Arrow Connector 41"/>
          <p:cNvCxnSpPr/>
          <p:nvPr/>
        </p:nvCxnSpPr>
        <p:spPr bwMode="auto">
          <a:xfrm>
            <a:off x="27432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44" name="Rectangle 27"/>
          <p:cNvSpPr>
            <a:spLocks noChangeArrowheads="1"/>
          </p:cNvSpPr>
          <p:nvPr/>
        </p:nvSpPr>
        <p:spPr bwMode="auto">
          <a:xfrm>
            <a:off x="3679304" y="3429000"/>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45" name="Straight Arrow Connector 44"/>
          <p:cNvCxnSpPr/>
          <p:nvPr/>
        </p:nvCxnSpPr>
        <p:spPr bwMode="auto">
          <a:xfrm>
            <a:off x="45434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47" name="Rectangle 27"/>
          <p:cNvSpPr>
            <a:spLocks noChangeArrowheads="1"/>
          </p:cNvSpPr>
          <p:nvPr/>
        </p:nvSpPr>
        <p:spPr bwMode="auto">
          <a:xfrm>
            <a:off x="5479504" y="3429000"/>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48" name="Straight Arrow Connector 47"/>
          <p:cNvCxnSpPr/>
          <p:nvPr/>
        </p:nvCxnSpPr>
        <p:spPr bwMode="auto">
          <a:xfrm>
            <a:off x="63436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0" name="Rectangle 27"/>
          <p:cNvSpPr>
            <a:spLocks noChangeArrowheads="1"/>
          </p:cNvSpPr>
          <p:nvPr/>
        </p:nvSpPr>
        <p:spPr bwMode="auto">
          <a:xfrm>
            <a:off x="7279704" y="3429000"/>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51" name="Straight Arrow Connector 50"/>
          <p:cNvCxnSpPr/>
          <p:nvPr/>
        </p:nvCxnSpPr>
        <p:spPr bwMode="auto">
          <a:xfrm>
            <a:off x="81438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3" name="Rectangle 27"/>
          <p:cNvSpPr>
            <a:spLocks noChangeArrowheads="1"/>
          </p:cNvSpPr>
          <p:nvPr/>
        </p:nvSpPr>
        <p:spPr bwMode="auto">
          <a:xfrm>
            <a:off x="78904" y="3645024"/>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54" name="Straight Arrow Connector 53"/>
          <p:cNvCxnSpPr/>
          <p:nvPr/>
        </p:nvCxnSpPr>
        <p:spPr bwMode="auto">
          <a:xfrm>
            <a:off x="9430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6" name="Rectangle 27"/>
          <p:cNvSpPr>
            <a:spLocks noChangeArrowheads="1"/>
          </p:cNvSpPr>
          <p:nvPr/>
        </p:nvSpPr>
        <p:spPr bwMode="auto">
          <a:xfrm>
            <a:off x="1879104" y="3645024"/>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57" name="Straight Arrow Connector 56"/>
          <p:cNvCxnSpPr/>
          <p:nvPr/>
        </p:nvCxnSpPr>
        <p:spPr bwMode="auto">
          <a:xfrm>
            <a:off x="27432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9" name="Rectangle 27"/>
          <p:cNvSpPr>
            <a:spLocks noChangeArrowheads="1"/>
          </p:cNvSpPr>
          <p:nvPr/>
        </p:nvSpPr>
        <p:spPr bwMode="auto">
          <a:xfrm>
            <a:off x="3679304" y="3645024"/>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60" name="Straight Arrow Connector 59"/>
          <p:cNvCxnSpPr/>
          <p:nvPr/>
        </p:nvCxnSpPr>
        <p:spPr bwMode="auto">
          <a:xfrm>
            <a:off x="45434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62" name="Rectangle 27"/>
          <p:cNvSpPr>
            <a:spLocks noChangeArrowheads="1"/>
          </p:cNvSpPr>
          <p:nvPr/>
        </p:nvSpPr>
        <p:spPr bwMode="auto">
          <a:xfrm>
            <a:off x="5479504" y="3645024"/>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63" name="Straight Arrow Connector 62"/>
          <p:cNvCxnSpPr/>
          <p:nvPr/>
        </p:nvCxnSpPr>
        <p:spPr bwMode="auto">
          <a:xfrm>
            <a:off x="63436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65" name="Rectangle 27"/>
          <p:cNvSpPr>
            <a:spLocks noChangeArrowheads="1"/>
          </p:cNvSpPr>
          <p:nvPr/>
        </p:nvSpPr>
        <p:spPr bwMode="auto">
          <a:xfrm>
            <a:off x="7279704" y="3645024"/>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66" name="Straight Arrow Connector 65"/>
          <p:cNvCxnSpPr/>
          <p:nvPr/>
        </p:nvCxnSpPr>
        <p:spPr bwMode="auto">
          <a:xfrm>
            <a:off x="81438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68" name="Rectangle 27"/>
          <p:cNvSpPr>
            <a:spLocks noChangeArrowheads="1"/>
          </p:cNvSpPr>
          <p:nvPr/>
        </p:nvSpPr>
        <p:spPr bwMode="auto">
          <a:xfrm>
            <a:off x="78904" y="3861048"/>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69" name="Straight Arrow Connector 68"/>
          <p:cNvCxnSpPr/>
          <p:nvPr/>
        </p:nvCxnSpPr>
        <p:spPr bwMode="auto">
          <a:xfrm>
            <a:off x="9430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71" name="Rectangle 27"/>
          <p:cNvSpPr>
            <a:spLocks noChangeArrowheads="1"/>
          </p:cNvSpPr>
          <p:nvPr/>
        </p:nvSpPr>
        <p:spPr bwMode="auto">
          <a:xfrm>
            <a:off x="1879104" y="3861048"/>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72" name="Straight Arrow Connector 71"/>
          <p:cNvCxnSpPr/>
          <p:nvPr/>
        </p:nvCxnSpPr>
        <p:spPr bwMode="auto">
          <a:xfrm>
            <a:off x="27432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74" name="Rectangle 27"/>
          <p:cNvSpPr>
            <a:spLocks noChangeArrowheads="1"/>
          </p:cNvSpPr>
          <p:nvPr/>
        </p:nvSpPr>
        <p:spPr bwMode="auto">
          <a:xfrm>
            <a:off x="3679304" y="3861048"/>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75" name="Straight Arrow Connector 74"/>
          <p:cNvCxnSpPr/>
          <p:nvPr/>
        </p:nvCxnSpPr>
        <p:spPr bwMode="auto">
          <a:xfrm>
            <a:off x="45434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77" name="Rectangle 27"/>
          <p:cNvSpPr>
            <a:spLocks noChangeArrowheads="1"/>
          </p:cNvSpPr>
          <p:nvPr/>
        </p:nvSpPr>
        <p:spPr bwMode="auto">
          <a:xfrm>
            <a:off x="5479504" y="3861048"/>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78" name="Straight Arrow Connector 77"/>
          <p:cNvCxnSpPr/>
          <p:nvPr/>
        </p:nvCxnSpPr>
        <p:spPr bwMode="auto">
          <a:xfrm>
            <a:off x="63436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80" name="Rectangle 27"/>
          <p:cNvSpPr>
            <a:spLocks noChangeArrowheads="1"/>
          </p:cNvSpPr>
          <p:nvPr/>
        </p:nvSpPr>
        <p:spPr bwMode="auto">
          <a:xfrm>
            <a:off x="7279704" y="3861048"/>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81" name="Straight Arrow Connector 80"/>
          <p:cNvCxnSpPr/>
          <p:nvPr/>
        </p:nvCxnSpPr>
        <p:spPr bwMode="auto">
          <a:xfrm>
            <a:off x="81438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nvGrpSpPr>
          <p:cNvPr id="180" name="Group 179"/>
          <p:cNvGrpSpPr/>
          <p:nvPr/>
        </p:nvGrpSpPr>
        <p:grpSpPr>
          <a:xfrm>
            <a:off x="107504" y="5021722"/>
            <a:ext cx="8945574" cy="1503622"/>
            <a:chOff x="107504" y="4098558"/>
            <a:chExt cx="8945574" cy="1503622"/>
          </a:xfrm>
        </p:grpSpPr>
        <p:grpSp>
          <p:nvGrpSpPr>
            <p:cNvPr id="177" name="Group 176"/>
            <p:cNvGrpSpPr/>
            <p:nvPr/>
          </p:nvGrpSpPr>
          <p:grpSpPr>
            <a:xfrm>
              <a:off x="107504" y="4437112"/>
              <a:ext cx="8945574" cy="1165068"/>
              <a:chOff x="107504" y="4437112"/>
              <a:chExt cx="8945574" cy="1165068"/>
            </a:xfrm>
          </p:grpSpPr>
          <p:sp>
            <p:nvSpPr>
              <p:cNvPr id="141" name="Rectangle 27"/>
              <p:cNvSpPr>
                <a:spLocks noChangeArrowheads="1"/>
              </p:cNvSpPr>
              <p:nvPr/>
            </p:nvSpPr>
            <p:spPr bwMode="auto">
              <a:xfrm>
                <a:off x="107504" y="4437112"/>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42" name="Straight Arrow Connector 141"/>
              <p:cNvCxnSpPr/>
              <p:nvPr/>
            </p:nvCxnSpPr>
            <p:spPr bwMode="auto">
              <a:xfrm>
                <a:off x="971600" y="4551594"/>
                <a:ext cx="0" cy="82162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139" name="Rectangle 27"/>
              <p:cNvSpPr>
                <a:spLocks noChangeArrowheads="1"/>
              </p:cNvSpPr>
              <p:nvPr/>
            </p:nvSpPr>
            <p:spPr bwMode="auto">
              <a:xfrm>
                <a:off x="1907704" y="4437112"/>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40" name="Straight Arrow Connector 139"/>
              <p:cNvCxnSpPr/>
              <p:nvPr/>
            </p:nvCxnSpPr>
            <p:spPr bwMode="auto">
              <a:xfrm>
                <a:off x="2771800" y="4551594"/>
                <a:ext cx="0" cy="53359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137" name="Rectangle 27"/>
              <p:cNvSpPr>
                <a:spLocks noChangeArrowheads="1"/>
              </p:cNvSpPr>
              <p:nvPr/>
            </p:nvSpPr>
            <p:spPr bwMode="auto">
              <a:xfrm>
                <a:off x="3707904" y="4437112"/>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38" name="Straight Arrow Connector 137"/>
              <p:cNvCxnSpPr/>
              <p:nvPr/>
            </p:nvCxnSpPr>
            <p:spPr bwMode="auto">
              <a:xfrm>
                <a:off x="4572000" y="4551594"/>
                <a:ext cx="0" cy="245558"/>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nvGrpSpPr>
              <p:cNvPr id="167" name="Group 166"/>
              <p:cNvGrpSpPr/>
              <p:nvPr/>
            </p:nvGrpSpPr>
            <p:grpSpPr>
              <a:xfrm>
                <a:off x="4572000" y="4797152"/>
                <a:ext cx="4481078" cy="228964"/>
                <a:chOff x="2267744" y="5013176"/>
                <a:chExt cx="4481078" cy="228964"/>
              </a:xfrm>
            </p:grpSpPr>
            <p:sp>
              <p:nvSpPr>
                <p:cNvPr id="150" name="Rectangle 27"/>
                <p:cNvSpPr>
                  <a:spLocks noChangeArrowheads="1"/>
                </p:cNvSpPr>
                <p:nvPr/>
              </p:nvSpPr>
              <p:spPr bwMode="auto">
                <a:xfrm>
                  <a:off x="2267744" y="501317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1" name="Rectangle 27"/>
                <p:cNvSpPr>
                  <a:spLocks noChangeArrowheads="1"/>
                </p:cNvSpPr>
                <p:nvPr/>
              </p:nvSpPr>
              <p:spPr bwMode="auto">
                <a:xfrm>
                  <a:off x="3161370" y="501317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2" name="Rectangle 27"/>
                <p:cNvSpPr>
                  <a:spLocks noChangeArrowheads="1"/>
                </p:cNvSpPr>
                <p:nvPr/>
              </p:nvSpPr>
              <p:spPr bwMode="auto">
                <a:xfrm>
                  <a:off x="4054996" y="501317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3" name="Rectangle 27"/>
                <p:cNvSpPr>
                  <a:spLocks noChangeArrowheads="1"/>
                </p:cNvSpPr>
                <p:nvPr/>
              </p:nvSpPr>
              <p:spPr bwMode="auto">
                <a:xfrm>
                  <a:off x="4948622" y="501317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4" name="Rectangle 27"/>
                <p:cNvSpPr>
                  <a:spLocks noChangeArrowheads="1"/>
                </p:cNvSpPr>
                <p:nvPr/>
              </p:nvSpPr>
              <p:spPr bwMode="auto">
                <a:xfrm>
                  <a:off x="5842248" y="501317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nvGrpSpPr>
              <p:cNvPr id="168" name="Group 167"/>
              <p:cNvGrpSpPr/>
              <p:nvPr/>
            </p:nvGrpSpPr>
            <p:grpSpPr>
              <a:xfrm>
                <a:off x="2771800" y="5085184"/>
                <a:ext cx="4481078" cy="228964"/>
                <a:chOff x="2267744" y="5229200"/>
                <a:chExt cx="4481078" cy="228964"/>
              </a:xfrm>
            </p:grpSpPr>
            <p:sp>
              <p:nvSpPr>
                <p:cNvPr id="155" name="Rectangle 27"/>
                <p:cNvSpPr>
                  <a:spLocks noChangeArrowheads="1"/>
                </p:cNvSpPr>
                <p:nvPr/>
              </p:nvSpPr>
              <p:spPr bwMode="auto">
                <a:xfrm>
                  <a:off x="2267744"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6" name="Rectangle 27"/>
                <p:cNvSpPr>
                  <a:spLocks noChangeArrowheads="1"/>
                </p:cNvSpPr>
                <p:nvPr/>
              </p:nvSpPr>
              <p:spPr bwMode="auto">
                <a:xfrm>
                  <a:off x="3161370"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7" name="Rectangle 27"/>
                <p:cNvSpPr>
                  <a:spLocks noChangeArrowheads="1"/>
                </p:cNvSpPr>
                <p:nvPr/>
              </p:nvSpPr>
              <p:spPr bwMode="auto">
                <a:xfrm>
                  <a:off x="4054996"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8" name="Rectangle 27"/>
                <p:cNvSpPr>
                  <a:spLocks noChangeArrowheads="1"/>
                </p:cNvSpPr>
                <p:nvPr/>
              </p:nvSpPr>
              <p:spPr bwMode="auto">
                <a:xfrm>
                  <a:off x="4948622"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9" name="Rectangle 27"/>
                <p:cNvSpPr>
                  <a:spLocks noChangeArrowheads="1"/>
                </p:cNvSpPr>
                <p:nvPr/>
              </p:nvSpPr>
              <p:spPr bwMode="auto">
                <a:xfrm>
                  <a:off x="5842248"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nvGrpSpPr>
              <p:cNvPr id="169" name="Group 168"/>
              <p:cNvGrpSpPr/>
              <p:nvPr/>
            </p:nvGrpSpPr>
            <p:grpSpPr>
              <a:xfrm>
                <a:off x="971600" y="5373216"/>
                <a:ext cx="4481078" cy="228964"/>
                <a:chOff x="2267744" y="5445224"/>
                <a:chExt cx="4481078" cy="228964"/>
              </a:xfrm>
            </p:grpSpPr>
            <p:sp>
              <p:nvSpPr>
                <p:cNvPr id="160" name="Rectangle 27"/>
                <p:cNvSpPr>
                  <a:spLocks noChangeArrowheads="1"/>
                </p:cNvSpPr>
                <p:nvPr/>
              </p:nvSpPr>
              <p:spPr bwMode="auto">
                <a:xfrm>
                  <a:off x="2267744" y="54452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61" name="Rectangle 27"/>
                <p:cNvSpPr>
                  <a:spLocks noChangeArrowheads="1"/>
                </p:cNvSpPr>
                <p:nvPr/>
              </p:nvSpPr>
              <p:spPr bwMode="auto">
                <a:xfrm>
                  <a:off x="3161370" y="54452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62" name="Rectangle 27"/>
                <p:cNvSpPr>
                  <a:spLocks noChangeArrowheads="1"/>
                </p:cNvSpPr>
                <p:nvPr/>
              </p:nvSpPr>
              <p:spPr bwMode="auto">
                <a:xfrm>
                  <a:off x="4054996" y="54452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63" name="Rectangle 27"/>
                <p:cNvSpPr>
                  <a:spLocks noChangeArrowheads="1"/>
                </p:cNvSpPr>
                <p:nvPr/>
              </p:nvSpPr>
              <p:spPr bwMode="auto">
                <a:xfrm>
                  <a:off x="4948622" y="54452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64" name="Rectangle 27"/>
                <p:cNvSpPr>
                  <a:spLocks noChangeArrowheads="1"/>
                </p:cNvSpPr>
                <p:nvPr/>
              </p:nvSpPr>
              <p:spPr bwMode="auto">
                <a:xfrm>
                  <a:off x="5842248" y="54452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sp>
          <p:nvSpPr>
            <p:cNvPr id="178" name="Text Box 33"/>
            <p:cNvSpPr txBox="1">
              <a:spLocks noChangeArrowheads="1"/>
            </p:cNvSpPr>
            <p:nvPr/>
          </p:nvSpPr>
          <p:spPr bwMode="auto">
            <a:xfrm>
              <a:off x="107504" y="4098558"/>
              <a:ext cx="1080120" cy="338554"/>
            </a:xfrm>
            <a:prstGeom prst="rect">
              <a:avLst/>
            </a:prstGeom>
            <a:noFill/>
            <a:ln w="25400">
              <a:noFill/>
              <a:miter lim="800000"/>
            </a:ln>
          </p:spPr>
          <p:txBody>
            <a:bodyPr wrap="square">
              <a:spAutoFit/>
            </a:bodyPr>
            <a:lstStyle/>
            <a:p>
              <a:pPr eaLnBrk="0" hangingPunct="0"/>
              <a:r>
                <a:rPr lang="en-US" sz="1600" dirty="0">
                  <a:latin typeface="Courier New" panose="02070309020205020404"/>
                  <a:cs typeface="Courier New" panose="02070309020205020404"/>
                </a:rPr>
                <a:t>A5</a:t>
              </a:r>
            </a:p>
          </p:txBody>
        </p:sp>
      </p:grpSp>
      <p:grpSp>
        <p:nvGrpSpPr>
          <p:cNvPr id="182" name="Group 181"/>
          <p:cNvGrpSpPr/>
          <p:nvPr/>
        </p:nvGrpSpPr>
        <p:grpSpPr>
          <a:xfrm>
            <a:off x="78904" y="548680"/>
            <a:ext cx="5069160" cy="1489313"/>
            <a:chOff x="-684584" y="764704"/>
            <a:chExt cx="5069160" cy="1489313"/>
          </a:xfrm>
        </p:grpSpPr>
        <p:sp>
          <p:nvSpPr>
            <p:cNvPr id="14" name="Rectangle 26"/>
            <p:cNvSpPr>
              <a:spLocks noChangeArrowheads="1"/>
            </p:cNvSpPr>
            <p:nvPr/>
          </p:nvSpPr>
          <p:spPr bwMode="auto">
            <a:xfrm>
              <a:off x="2555776" y="1700808"/>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 name="Rectangle 27"/>
            <p:cNvSpPr>
              <a:spLocks noChangeArrowheads="1"/>
            </p:cNvSpPr>
            <p:nvPr/>
          </p:nvSpPr>
          <p:spPr bwMode="auto">
            <a:xfrm>
              <a:off x="2555776" y="1412776"/>
              <a:ext cx="1828800"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6" name="Text Box 33"/>
            <p:cNvSpPr txBox="1">
              <a:spLocks noChangeArrowheads="1"/>
            </p:cNvSpPr>
            <p:nvPr/>
          </p:nvSpPr>
          <p:spPr bwMode="auto">
            <a:xfrm>
              <a:off x="683568" y="1628800"/>
              <a:ext cx="1854696" cy="337185"/>
            </a:xfrm>
            <a:prstGeom prst="rect">
              <a:avLst/>
            </a:prstGeom>
            <a:noFill/>
            <a:ln w="25400">
              <a:noFill/>
              <a:miter lim="800000"/>
            </a:ln>
          </p:spPr>
          <p:txBody>
            <a:bodyPr wrap="square">
              <a:spAutoFit/>
            </a:bodyPr>
            <a:lstStyle/>
            <a:p>
              <a:pPr algn="r" eaLnBrk="0" hangingPunct="0"/>
              <a:r>
                <a:rPr lang="zh-CN" altLang="en-US" sz="1600" dirty="0">
                  <a:latin typeface="Calibri" panose="020F0502020204030204" charset="0"/>
                  <a:sym typeface="+mn-ea"/>
                </a:rPr>
                <a:t>分配的整数</a:t>
              </a:r>
              <a:endParaRPr lang="en-US" sz="1600" b="0" dirty="0">
                <a:latin typeface="Calibri" panose="020F0502020204030204" charset="0"/>
              </a:endParaRPr>
            </a:p>
          </p:txBody>
        </p:sp>
        <p:sp>
          <p:nvSpPr>
            <p:cNvPr id="17" name="Rectangle 27"/>
            <p:cNvSpPr>
              <a:spLocks noChangeArrowheads="1"/>
            </p:cNvSpPr>
            <p:nvPr/>
          </p:nvSpPr>
          <p:spPr bwMode="auto">
            <a:xfrm>
              <a:off x="2555776" y="836712"/>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8" name="Text Box 33"/>
            <p:cNvSpPr txBox="1">
              <a:spLocks noChangeArrowheads="1"/>
            </p:cNvSpPr>
            <p:nvPr/>
          </p:nvSpPr>
          <p:spPr bwMode="auto">
            <a:xfrm>
              <a:off x="683568" y="1340768"/>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未分配的指针</a:t>
              </a:r>
            </a:p>
          </p:txBody>
        </p:sp>
        <p:sp>
          <p:nvSpPr>
            <p:cNvPr id="19" name="Text Box 33"/>
            <p:cNvSpPr txBox="1">
              <a:spLocks noChangeArrowheads="1"/>
            </p:cNvSpPr>
            <p:nvPr/>
          </p:nvSpPr>
          <p:spPr bwMode="auto">
            <a:xfrm>
              <a:off x="683568" y="764704"/>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分配的指针</a:t>
              </a:r>
            </a:p>
          </p:txBody>
        </p:sp>
        <p:sp>
          <p:nvSpPr>
            <p:cNvPr id="20" name="Text Box 33"/>
            <p:cNvSpPr txBox="1">
              <a:spLocks noChangeArrowheads="1"/>
            </p:cNvSpPr>
            <p:nvPr/>
          </p:nvSpPr>
          <p:spPr bwMode="auto">
            <a:xfrm>
              <a:off x="683568" y="1916832"/>
              <a:ext cx="1854696" cy="337185"/>
            </a:xfrm>
            <a:prstGeom prst="rect">
              <a:avLst/>
            </a:prstGeom>
            <a:noFill/>
            <a:ln w="25400">
              <a:noFill/>
              <a:miter lim="800000"/>
            </a:ln>
          </p:spPr>
          <p:txBody>
            <a:bodyPr wrap="square">
              <a:spAutoFit/>
            </a:bodyPr>
            <a:lstStyle/>
            <a:p>
              <a:pPr algn="r" eaLnBrk="0" hangingPunct="0"/>
              <a:r>
                <a:rPr lang="zh-CN" altLang="en-US" sz="1600" dirty="0">
                  <a:latin typeface="Calibri" panose="020F0502020204030204" charset="0"/>
                  <a:sym typeface="+mn-ea"/>
                </a:rPr>
                <a:t>未分配的整数</a:t>
              </a:r>
              <a:endParaRPr lang="en-US" sz="1600" b="0" dirty="0">
                <a:latin typeface="Calibri" panose="020F0502020204030204" charset="0"/>
              </a:endParaRPr>
            </a:p>
          </p:txBody>
        </p:sp>
        <p:sp>
          <p:nvSpPr>
            <p:cNvPr id="21" name="Rectangle 27"/>
            <p:cNvSpPr>
              <a:spLocks noChangeArrowheads="1"/>
            </p:cNvSpPr>
            <p:nvPr/>
          </p:nvSpPr>
          <p:spPr bwMode="auto">
            <a:xfrm>
              <a:off x="2555776" y="196735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nvGrpSpPr>
            <p:cNvPr id="103" name="Group 102"/>
            <p:cNvGrpSpPr/>
            <p:nvPr/>
          </p:nvGrpSpPr>
          <p:grpSpPr>
            <a:xfrm>
              <a:off x="2555776" y="1124744"/>
              <a:ext cx="1828800" cy="228964"/>
              <a:chOff x="1259632" y="5661248"/>
              <a:chExt cx="1828800" cy="228964"/>
            </a:xfrm>
          </p:grpSpPr>
          <p:sp>
            <p:nvSpPr>
              <p:cNvPr id="131" name="Rectangle 27"/>
              <p:cNvSpPr>
                <a:spLocks noChangeArrowheads="1"/>
              </p:cNvSpPr>
              <p:nvPr/>
            </p:nvSpPr>
            <p:spPr bwMode="auto">
              <a:xfrm>
                <a:off x="1259632" y="5661248"/>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32" name="Straight Arrow Connector 131"/>
              <p:cNvCxnSpPr/>
              <p:nvPr/>
            </p:nvCxnSpPr>
            <p:spPr bwMode="auto">
              <a:xfrm>
                <a:off x="2123728" y="57757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sp>
          <p:nvSpPr>
            <p:cNvPr id="181" name="Text Box 33"/>
            <p:cNvSpPr txBox="1">
              <a:spLocks noChangeArrowheads="1"/>
            </p:cNvSpPr>
            <p:nvPr/>
          </p:nvSpPr>
          <p:spPr bwMode="auto">
            <a:xfrm>
              <a:off x="-684584" y="1052736"/>
              <a:ext cx="3222848"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分配的指针指向未分配的整数</a:t>
              </a:r>
            </a:p>
          </p:txBody>
        </p:sp>
      </p:grpSp>
      <p:grpSp>
        <p:nvGrpSpPr>
          <p:cNvPr id="13" name="Group 12"/>
          <p:cNvGrpSpPr/>
          <p:nvPr/>
        </p:nvGrpSpPr>
        <p:grpSpPr>
          <a:xfrm>
            <a:off x="107504" y="2335940"/>
            <a:ext cx="5090864" cy="673952"/>
            <a:chOff x="107504" y="2335940"/>
            <a:chExt cx="5090864" cy="673952"/>
          </a:xfrm>
        </p:grpSpPr>
        <p:sp>
          <p:nvSpPr>
            <p:cNvPr id="6" name="Text Box 33"/>
            <p:cNvSpPr txBox="1">
              <a:spLocks noChangeArrowheads="1"/>
            </p:cNvSpPr>
            <p:nvPr/>
          </p:nvSpPr>
          <p:spPr bwMode="auto">
            <a:xfrm>
              <a:off x="107504" y="2492896"/>
              <a:ext cx="486544" cy="338554"/>
            </a:xfrm>
            <a:prstGeom prst="rect">
              <a:avLst/>
            </a:prstGeom>
            <a:noFill/>
            <a:ln w="25400">
              <a:noFill/>
              <a:miter lim="800000"/>
            </a:ln>
          </p:spPr>
          <p:txBody>
            <a:bodyPr wrap="square">
              <a:spAutoFit/>
            </a:bodyPr>
            <a:lstStyle/>
            <a:p>
              <a:pPr algn="r" eaLnBrk="0" hangingPunct="0"/>
              <a:r>
                <a:rPr lang="en-US" sz="1600" dirty="0">
                  <a:latin typeface="Courier New" panose="02070309020205020404"/>
                  <a:cs typeface="Courier New" panose="02070309020205020404"/>
                </a:rPr>
                <a:t>A1</a:t>
              </a:r>
            </a:p>
          </p:txBody>
        </p:sp>
        <p:grpSp>
          <p:nvGrpSpPr>
            <p:cNvPr id="10" name="Group 3"/>
            <p:cNvGrpSpPr/>
            <p:nvPr/>
          </p:nvGrpSpPr>
          <p:grpSpPr>
            <a:xfrm>
              <a:off x="683568" y="2335940"/>
              <a:ext cx="4514800" cy="673952"/>
              <a:chOff x="683568" y="2335940"/>
              <a:chExt cx="4514800" cy="673952"/>
            </a:xfrm>
          </p:grpSpPr>
          <p:grpSp>
            <p:nvGrpSpPr>
              <p:cNvPr id="36" name="Group 35"/>
              <p:cNvGrpSpPr/>
              <p:nvPr/>
            </p:nvGrpSpPr>
            <p:grpSpPr>
              <a:xfrm>
                <a:off x="683568" y="2348880"/>
                <a:ext cx="4514800" cy="661012"/>
                <a:chOff x="4572000" y="1556792"/>
                <a:chExt cx="4514800" cy="661012"/>
              </a:xfrm>
            </p:grpSpPr>
            <p:sp>
              <p:nvSpPr>
                <p:cNvPr id="11" name="Rectangle 26"/>
                <p:cNvSpPr>
                  <a:spLocks noChangeArrowheads="1"/>
                </p:cNvSpPr>
                <p:nvPr/>
              </p:nvSpPr>
              <p:spPr bwMode="auto">
                <a:xfrm>
                  <a:off x="4572000" y="1556792"/>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2" name="Rectangle 26"/>
                <p:cNvSpPr>
                  <a:spLocks noChangeArrowheads="1"/>
                </p:cNvSpPr>
                <p:nvPr/>
              </p:nvSpPr>
              <p:spPr bwMode="auto">
                <a:xfrm>
                  <a:off x="5457800" y="1556792"/>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3" name="Rectangle 26"/>
                <p:cNvSpPr>
                  <a:spLocks noChangeArrowheads="1"/>
                </p:cNvSpPr>
                <p:nvPr/>
              </p:nvSpPr>
              <p:spPr bwMode="auto">
                <a:xfrm>
                  <a:off x="6372200" y="1556792"/>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4" name="Rectangle 26"/>
                <p:cNvSpPr>
                  <a:spLocks noChangeArrowheads="1"/>
                </p:cNvSpPr>
                <p:nvPr/>
              </p:nvSpPr>
              <p:spPr bwMode="auto">
                <a:xfrm>
                  <a:off x="7258000" y="1556792"/>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6" name="Rectangle 26"/>
                <p:cNvSpPr>
                  <a:spLocks noChangeArrowheads="1"/>
                </p:cNvSpPr>
                <p:nvPr/>
              </p:nvSpPr>
              <p:spPr bwMode="auto">
                <a:xfrm>
                  <a:off x="8172400" y="1556792"/>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7" name="Rectangle 26"/>
                <p:cNvSpPr>
                  <a:spLocks noChangeArrowheads="1"/>
                </p:cNvSpPr>
                <p:nvPr/>
              </p:nvSpPr>
              <p:spPr bwMode="auto">
                <a:xfrm>
                  <a:off x="4572000" y="1772816"/>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8" name="Rectangle 26"/>
                <p:cNvSpPr>
                  <a:spLocks noChangeArrowheads="1"/>
                </p:cNvSpPr>
                <p:nvPr/>
              </p:nvSpPr>
              <p:spPr bwMode="auto">
                <a:xfrm>
                  <a:off x="5457800" y="1772816"/>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9" name="Rectangle 26"/>
                <p:cNvSpPr>
                  <a:spLocks noChangeArrowheads="1"/>
                </p:cNvSpPr>
                <p:nvPr/>
              </p:nvSpPr>
              <p:spPr bwMode="auto">
                <a:xfrm>
                  <a:off x="6372200" y="1772816"/>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 name="Rectangle 26"/>
                <p:cNvSpPr>
                  <a:spLocks noChangeArrowheads="1"/>
                </p:cNvSpPr>
                <p:nvPr/>
              </p:nvSpPr>
              <p:spPr bwMode="auto">
                <a:xfrm>
                  <a:off x="7258000" y="1772816"/>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1" name="Rectangle 26"/>
                <p:cNvSpPr>
                  <a:spLocks noChangeArrowheads="1"/>
                </p:cNvSpPr>
                <p:nvPr/>
              </p:nvSpPr>
              <p:spPr bwMode="auto">
                <a:xfrm>
                  <a:off x="8172400" y="1772816"/>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2" name="Rectangle 26"/>
                <p:cNvSpPr>
                  <a:spLocks noChangeArrowheads="1"/>
                </p:cNvSpPr>
                <p:nvPr/>
              </p:nvSpPr>
              <p:spPr bwMode="auto">
                <a:xfrm>
                  <a:off x="4572000" y="1988840"/>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3" name="Rectangle 31"/>
                <p:cNvSpPr>
                  <a:spLocks noChangeArrowheads="1"/>
                </p:cNvSpPr>
                <p:nvPr/>
              </p:nvSpPr>
              <p:spPr bwMode="auto">
                <a:xfrm>
                  <a:off x="5457800" y="1988840"/>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4" name="Rectangle 26"/>
                <p:cNvSpPr>
                  <a:spLocks noChangeArrowheads="1"/>
                </p:cNvSpPr>
                <p:nvPr/>
              </p:nvSpPr>
              <p:spPr bwMode="auto">
                <a:xfrm>
                  <a:off x="6372200" y="1988840"/>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5" name="Rectangle 26"/>
                <p:cNvSpPr>
                  <a:spLocks noChangeArrowheads="1"/>
                </p:cNvSpPr>
                <p:nvPr/>
              </p:nvSpPr>
              <p:spPr bwMode="auto">
                <a:xfrm>
                  <a:off x="7258000" y="1988840"/>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7" name="Rectangle 26"/>
                <p:cNvSpPr>
                  <a:spLocks noChangeArrowheads="1"/>
                </p:cNvSpPr>
                <p:nvPr/>
              </p:nvSpPr>
              <p:spPr bwMode="auto">
                <a:xfrm>
                  <a:off x="8172400" y="1988840"/>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
            <p:nvSpPr>
              <p:cNvPr id="129" name="Rectangle 27"/>
              <p:cNvSpPr>
                <a:spLocks noChangeArrowheads="1"/>
              </p:cNvSpPr>
              <p:nvPr/>
            </p:nvSpPr>
            <p:spPr bwMode="auto">
              <a:xfrm>
                <a:off x="683568" y="2335940"/>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30" name="Rectangle 27"/>
              <p:cNvSpPr>
                <a:spLocks noChangeArrowheads="1"/>
              </p:cNvSpPr>
              <p:nvPr/>
            </p:nvSpPr>
            <p:spPr bwMode="auto">
              <a:xfrm>
                <a:off x="683568" y="2564904"/>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33" name="Rectangle 27"/>
              <p:cNvSpPr>
                <a:spLocks noChangeArrowheads="1"/>
              </p:cNvSpPr>
              <p:nvPr/>
            </p:nvSpPr>
            <p:spPr bwMode="auto">
              <a:xfrm>
                <a:off x="683568" y="2780928"/>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grpSp>
        <p:nvGrpSpPr>
          <p:cNvPr id="97" name="Group 96"/>
          <p:cNvGrpSpPr/>
          <p:nvPr/>
        </p:nvGrpSpPr>
        <p:grpSpPr>
          <a:xfrm>
            <a:off x="107504" y="4273686"/>
            <a:ext cx="7649430" cy="673952"/>
            <a:chOff x="107504" y="4273686"/>
            <a:chExt cx="7649430" cy="673952"/>
          </a:xfrm>
        </p:grpSpPr>
        <p:grpSp>
          <p:nvGrpSpPr>
            <p:cNvPr id="166" name="Group 165"/>
            <p:cNvGrpSpPr/>
            <p:nvPr/>
          </p:nvGrpSpPr>
          <p:grpSpPr>
            <a:xfrm>
              <a:off x="107504" y="4280156"/>
              <a:ext cx="7649430" cy="661012"/>
              <a:chOff x="107504" y="3573016"/>
              <a:chExt cx="7649430" cy="661012"/>
            </a:xfrm>
          </p:grpSpPr>
          <p:grpSp>
            <p:nvGrpSpPr>
              <p:cNvPr id="165" name="Group 164"/>
              <p:cNvGrpSpPr/>
              <p:nvPr/>
            </p:nvGrpSpPr>
            <p:grpSpPr>
              <a:xfrm>
                <a:off x="1187624" y="3573016"/>
                <a:ext cx="6569310" cy="661012"/>
                <a:chOff x="1187624" y="3573016"/>
                <a:chExt cx="6569310" cy="661012"/>
              </a:xfrm>
            </p:grpSpPr>
            <p:sp>
              <p:nvSpPr>
                <p:cNvPr id="38" name="Rectangle 27"/>
                <p:cNvSpPr>
                  <a:spLocks noChangeArrowheads="1"/>
                </p:cNvSpPr>
                <p:nvPr/>
              </p:nvSpPr>
              <p:spPr bwMode="auto">
                <a:xfrm>
                  <a:off x="3275856" y="357301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3" name="Rectangle 27"/>
                <p:cNvSpPr>
                  <a:spLocks noChangeArrowheads="1"/>
                </p:cNvSpPr>
                <p:nvPr/>
              </p:nvSpPr>
              <p:spPr bwMode="auto">
                <a:xfrm>
                  <a:off x="4169482" y="357301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4" name="Rectangle 27"/>
                <p:cNvSpPr>
                  <a:spLocks noChangeArrowheads="1"/>
                </p:cNvSpPr>
                <p:nvPr/>
              </p:nvSpPr>
              <p:spPr bwMode="auto">
                <a:xfrm>
                  <a:off x="5063108" y="357301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5" name="Rectangle 27"/>
                <p:cNvSpPr>
                  <a:spLocks noChangeArrowheads="1"/>
                </p:cNvSpPr>
                <p:nvPr/>
              </p:nvSpPr>
              <p:spPr bwMode="auto">
                <a:xfrm>
                  <a:off x="5956734" y="357301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6" name="Rectangle 27"/>
                <p:cNvSpPr>
                  <a:spLocks noChangeArrowheads="1"/>
                </p:cNvSpPr>
                <p:nvPr/>
              </p:nvSpPr>
              <p:spPr bwMode="auto">
                <a:xfrm>
                  <a:off x="6850360" y="357301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7" name="Rectangle 27"/>
                <p:cNvSpPr>
                  <a:spLocks noChangeArrowheads="1"/>
                </p:cNvSpPr>
                <p:nvPr/>
              </p:nvSpPr>
              <p:spPr bwMode="auto">
                <a:xfrm>
                  <a:off x="3275856" y="378904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8" name="Rectangle 27"/>
                <p:cNvSpPr>
                  <a:spLocks noChangeArrowheads="1"/>
                </p:cNvSpPr>
                <p:nvPr/>
              </p:nvSpPr>
              <p:spPr bwMode="auto">
                <a:xfrm>
                  <a:off x="4169482" y="378904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9" name="Rectangle 27"/>
                <p:cNvSpPr>
                  <a:spLocks noChangeArrowheads="1"/>
                </p:cNvSpPr>
                <p:nvPr/>
              </p:nvSpPr>
              <p:spPr bwMode="auto">
                <a:xfrm>
                  <a:off x="5063108" y="378904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0" name="Rectangle 27"/>
                <p:cNvSpPr>
                  <a:spLocks noChangeArrowheads="1"/>
                </p:cNvSpPr>
                <p:nvPr/>
              </p:nvSpPr>
              <p:spPr bwMode="auto">
                <a:xfrm>
                  <a:off x="5956734" y="378904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1" name="Rectangle 27"/>
                <p:cNvSpPr>
                  <a:spLocks noChangeArrowheads="1"/>
                </p:cNvSpPr>
                <p:nvPr/>
              </p:nvSpPr>
              <p:spPr bwMode="auto">
                <a:xfrm>
                  <a:off x="6850360" y="378904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2" name="Rectangle 27"/>
                <p:cNvSpPr>
                  <a:spLocks noChangeArrowheads="1"/>
                </p:cNvSpPr>
                <p:nvPr/>
              </p:nvSpPr>
              <p:spPr bwMode="auto">
                <a:xfrm>
                  <a:off x="3275856" y="400506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3" name="Rectangle 27"/>
                <p:cNvSpPr>
                  <a:spLocks noChangeArrowheads="1"/>
                </p:cNvSpPr>
                <p:nvPr/>
              </p:nvSpPr>
              <p:spPr bwMode="auto">
                <a:xfrm>
                  <a:off x="4169482" y="400506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4" name="Rectangle 27"/>
                <p:cNvSpPr>
                  <a:spLocks noChangeArrowheads="1"/>
                </p:cNvSpPr>
                <p:nvPr/>
              </p:nvSpPr>
              <p:spPr bwMode="auto">
                <a:xfrm>
                  <a:off x="5063108" y="400506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5" name="Rectangle 27"/>
                <p:cNvSpPr>
                  <a:spLocks noChangeArrowheads="1"/>
                </p:cNvSpPr>
                <p:nvPr/>
              </p:nvSpPr>
              <p:spPr bwMode="auto">
                <a:xfrm>
                  <a:off x="5956734" y="400506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6" name="Rectangle 27"/>
                <p:cNvSpPr>
                  <a:spLocks noChangeArrowheads="1"/>
                </p:cNvSpPr>
                <p:nvPr/>
              </p:nvSpPr>
              <p:spPr bwMode="auto">
                <a:xfrm>
                  <a:off x="6850360" y="400506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45" name="Rectangle 27"/>
                <p:cNvSpPr>
                  <a:spLocks noChangeArrowheads="1"/>
                </p:cNvSpPr>
                <p:nvPr/>
              </p:nvSpPr>
              <p:spPr bwMode="auto">
                <a:xfrm>
                  <a:off x="1187624" y="3789040"/>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46" name="Straight Arrow Connector 145"/>
                <p:cNvCxnSpPr>
                  <a:endCxn id="87" idx="1"/>
                </p:cNvCxnSpPr>
                <p:nvPr/>
              </p:nvCxnSpPr>
              <p:spPr bwMode="auto">
                <a:xfrm>
                  <a:off x="2051720" y="3903522"/>
                  <a:ext cx="1224136"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sp>
            <p:nvSpPr>
              <p:cNvPr id="148" name="Text Box 33"/>
              <p:cNvSpPr txBox="1">
                <a:spLocks noChangeArrowheads="1"/>
              </p:cNvSpPr>
              <p:nvPr/>
            </p:nvSpPr>
            <p:spPr bwMode="auto">
              <a:xfrm>
                <a:off x="107504" y="3717032"/>
                <a:ext cx="1080120" cy="338554"/>
              </a:xfrm>
              <a:prstGeom prst="rect">
                <a:avLst/>
              </a:prstGeom>
              <a:noFill/>
              <a:ln w="25400">
                <a:noFill/>
                <a:miter lim="800000"/>
              </a:ln>
            </p:spPr>
            <p:txBody>
              <a:bodyPr wrap="square">
                <a:spAutoFit/>
              </a:bodyPr>
              <a:lstStyle/>
              <a:p>
                <a:pPr algn="r" eaLnBrk="0" hangingPunct="0"/>
                <a:r>
                  <a:rPr lang="en-US" sz="1600" dirty="0">
                    <a:latin typeface="Courier New" panose="02070309020205020404"/>
                    <a:cs typeface="Courier New" panose="02070309020205020404"/>
                  </a:rPr>
                  <a:t>A3</a:t>
                </a:r>
              </a:p>
            </p:txBody>
          </p:sp>
        </p:grpSp>
        <p:grpSp>
          <p:nvGrpSpPr>
            <p:cNvPr id="39" name="Group 21"/>
            <p:cNvGrpSpPr/>
            <p:nvPr/>
          </p:nvGrpSpPr>
          <p:grpSpPr>
            <a:xfrm>
              <a:off x="3279304" y="4273686"/>
              <a:ext cx="4477630" cy="673952"/>
              <a:chOff x="3279304" y="4267216"/>
              <a:chExt cx="4514800" cy="673952"/>
            </a:xfrm>
          </p:grpSpPr>
          <p:sp>
            <p:nvSpPr>
              <p:cNvPr id="136" name="Rectangle 27"/>
              <p:cNvSpPr>
                <a:spLocks noChangeArrowheads="1"/>
              </p:cNvSpPr>
              <p:nvPr/>
            </p:nvSpPr>
            <p:spPr bwMode="auto">
              <a:xfrm>
                <a:off x="3279304" y="4267216"/>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43" name="Rectangle 27"/>
              <p:cNvSpPr>
                <a:spLocks noChangeArrowheads="1"/>
              </p:cNvSpPr>
              <p:nvPr/>
            </p:nvSpPr>
            <p:spPr bwMode="auto">
              <a:xfrm>
                <a:off x="3279304" y="4496180"/>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44" name="Rectangle 27"/>
              <p:cNvSpPr>
                <a:spLocks noChangeArrowheads="1"/>
              </p:cNvSpPr>
              <p:nvPr/>
            </p:nvSpPr>
            <p:spPr bwMode="auto">
              <a:xfrm>
                <a:off x="3279304" y="4712204"/>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sp>
        <p:nvSpPr>
          <p:cNvPr id="170" name="Rectangle 27"/>
          <p:cNvSpPr>
            <a:spLocks noChangeArrowheads="1"/>
          </p:cNvSpPr>
          <p:nvPr/>
        </p:nvSpPr>
        <p:spPr bwMode="auto">
          <a:xfrm>
            <a:off x="987707" y="6296380"/>
            <a:ext cx="4477919"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71" name="Rectangle 27"/>
          <p:cNvSpPr>
            <a:spLocks noChangeArrowheads="1"/>
          </p:cNvSpPr>
          <p:nvPr/>
        </p:nvSpPr>
        <p:spPr bwMode="auto">
          <a:xfrm>
            <a:off x="2769177" y="6008348"/>
            <a:ext cx="4477919"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72" name="Rectangle 27"/>
          <p:cNvSpPr>
            <a:spLocks noChangeArrowheads="1"/>
          </p:cNvSpPr>
          <p:nvPr/>
        </p:nvSpPr>
        <p:spPr bwMode="auto">
          <a:xfrm>
            <a:off x="4550647" y="5720316"/>
            <a:ext cx="4477919"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nvGrpSpPr>
          <p:cNvPr id="40" name="Group 37"/>
          <p:cNvGrpSpPr/>
          <p:nvPr/>
        </p:nvGrpSpPr>
        <p:grpSpPr>
          <a:xfrm>
            <a:off x="78904" y="3407514"/>
            <a:ext cx="9029600" cy="673952"/>
            <a:chOff x="78904" y="3407514"/>
            <a:chExt cx="9029600" cy="673952"/>
          </a:xfrm>
        </p:grpSpPr>
        <p:sp>
          <p:nvSpPr>
            <p:cNvPr id="173" name="Rectangle 27"/>
            <p:cNvSpPr>
              <a:spLocks noChangeArrowheads="1"/>
            </p:cNvSpPr>
            <p:nvPr/>
          </p:nvSpPr>
          <p:spPr bwMode="auto">
            <a:xfrm>
              <a:off x="78904" y="3407514"/>
              <a:ext cx="90296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74" name="Rectangle 27"/>
            <p:cNvSpPr>
              <a:spLocks noChangeArrowheads="1"/>
            </p:cNvSpPr>
            <p:nvPr/>
          </p:nvSpPr>
          <p:spPr bwMode="auto">
            <a:xfrm>
              <a:off x="78904" y="3636478"/>
              <a:ext cx="90296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75" name="Rectangle 27"/>
            <p:cNvSpPr>
              <a:spLocks noChangeArrowheads="1"/>
            </p:cNvSpPr>
            <p:nvPr/>
          </p:nvSpPr>
          <p:spPr bwMode="auto">
            <a:xfrm>
              <a:off x="78904" y="3852502"/>
              <a:ext cx="90296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a:t>PART FOUR </a:t>
            </a:r>
            <a:r>
              <a:rPr lang="zh-CN" altLang="en-US" sz="1050" dirty="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a:sym typeface="+mn-ea"/>
              </a:rPr>
              <a:t>#3</a:t>
            </a:r>
            <a:endParaRPr sz="3200"/>
          </a:p>
        </p:txBody>
      </p:sp>
      <p:graphicFrame>
        <p:nvGraphicFramePr>
          <p:cNvPr id="6" name="Content Placeholder 4"/>
          <p:cNvGraphicFramePr/>
          <p:nvPr/>
        </p:nvGraphicFramePr>
        <p:xfrm>
          <a:off x="464749" y="1088458"/>
          <a:ext cx="7896228" cy="2886940"/>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val="20000"/>
                    </a:ext>
                  </a:extLst>
                </a:gridCol>
                <a:gridCol w="607402">
                  <a:extLst>
                    <a:ext uri="{9D8B030D-6E8A-4147-A177-3AD203B41FA5}">
                      <a16:colId xmlns:a16="http://schemas.microsoft.com/office/drawing/2014/main" val="20001"/>
                    </a:ext>
                  </a:extLst>
                </a:gridCol>
                <a:gridCol w="607402">
                  <a:extLst>
                    <a:ext uri="{9D8B030D-6E8A-4147-A177-3AD203B41FA5}">
                      <a16:colId xmlns:a16="http://schemas.microsoft.com/office/drawing/2014/main" val="20002"/>
                    </a:ext>
                  </a:extLst>
                </a:gridCol>
                <a:gridCol w="607402">
                  <a:extLst>
                    <a:ext uri="{9D8B030D-6E8A-4147-A177-3AD203B41FA5}">
                      <a16:colId xmlns:a16="http://schemas.microsoft.com/office/drawing/2014/main" val="20003"/>
                    </a:ext>
                  </a:extLst>
                </a:gridCol>
                <a:gridCol w="607402">
                  <a:extLst>
                    <a:ext uri="{9D8B030D-6E8A-4147-A177-3AD203B41FA5}">
                      <a16:colId xmlns:a16="http://schemas.microsoft.com/office/drawing/2014/main" val="20004"/>
                    </a:ext>
                  </a:extLst>
                </a:gridCol>
                <a:gridCol w="607402">
                  <a:extLst>
                    <a:ext uri="{9D8B030D-6E8A-4147-A177-3AD203B41FA5}">
                      <a16:colId xmlns:a16="http://schemas.microsoft.com/office/drawing/2014/main" val="20005"/>
                    </a:ext>
                  </a:extLst>
                </a:gridCol>
                <a:gridCol w="607402">
                  <a:extLst>
                    <a:ext uri="{9D8B030D-6E8A-4147-A177-3AD203B41FA5}">
                      <a16:colId xmlns:a16="http://schemas.microsoft.com/office/drawing/2014/main" val="20006"/>
                    </a:ext>
                  </a:extLst>
                </a:gridCol>
                <a:gridCol w="607402">
                  <a:extLst>
                    <a:ext uri="{9D8B030D-6E8A-4147-A177-3AD203B41FA5}">
                      <a16:colId xmlns:a16="http://schemas.microsoft.com/office/drawing/2014/main" val="20007"/>
                    </a:ext>
                  </a:extLst>
                </a:gridCol>
                <a:gridCol w="607402">
                  <a:extLst>
                    <a:ext uri="{9D8B030D-6E8A-4147-A177-3AD203B41FA5}">
                      <a16:colId xmlns:a16="http://schemas.microsoft.com/office/drawing/2014/main" val="20008"/>
                    </a:ext>
                  </a:extLst>
                </a:gridCol>
                <a:gridCol w="607402">
                  <a:extLst>
                    <a:ext uri="{9D8B030D-6E8A-4147-A177-3AD203B41FA5}">
                      <a16:colId xmlns:a16="http://schemas.microsoft.com/office/drawing/2014/main" val="20009"/>
                    </a:ext>
                  </a:extLst>
                </a:gridCol>
              </a:tblGrid>
              <a:tr h="374650">
                <a:tc>
                  <a:txBody>
                    <a:bodyPr/>
                    <a:lstStyle/>
                    <a:p>
                      <a:pPr algn="ctr"/>
                      <a:r>
                        <a:rPr lang="en-US" b="1" i="0" dirty="0" err="1">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extLst>
                  <a:ext uri="{0D108BD9-81ED-4DB2-BD59-A6C34878D82A}">
                    <a16:rowId xmlns:a16="http://schemas.microsoft.com/office/drawing/2014/main" val="10001"/>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A1[3][5]</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60</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20</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4</a:t>
                      </a:r>
                    </a:p>
                  </a:txBody>
                  <a:tcPr/>
                </a:tc>
                <a:extLst>
                  <a:ext uri="{0D108BD9-81ED-4DB2-BD59-A6C34878D82A}">
                    <a16:rowId xmlns:a16="http://schemas.microsoft.com/office/drawing/2014/main" val="10002"/>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*A2[3][5]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120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40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8</a:t>
                      </a:r>
                    </a:p>
                  </a:txBody>
                  <a:tcPr/>
                </a:tc>
                <a:extLst>
                  <a:ext uri="{0D108BD9-81ED-4DB2-BD59-A6C34878D82A}">
                    <a16:rowId xmlns:a16="http://schemas.microsoft.com/office/drawing/2014/main" val="10003"/>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(*A3)[3][5]</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8</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60</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20</a:t>
                      </a:r>
                    </a:p>
                  </a:txBody>
                  <a:tcPr/>
                </a:tc>
                <a:extLst>
                  <a:ext uri="{0D108BD9-81ED-4DB2-BD59-A6C34878D82A}">
                    <a16:rowId xmlns:a16="http://schemas.microsoft.com/office/drawing/2014/main" val="10004"/>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*(A4[3][5])</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120</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40</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8</a:t>
                      </a:r>
                    </a:p>
                  </a:txBody>
                  <a:tcPr/>
                </a:tc>
                <a:extLst>
                  <a:ext uri="{0D108BD9-81ED-4DB2-BD59-A6C34878D82A}">
                    <a16:rowId xmlns:a16="http://schemas.microsoft.com/office/drawing/2014/main" val="10005"/>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(*A5[3])[5]</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24</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8</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20</a:t>
                      </a:r>
                    </a:p>
                  </a:txBody>
                  <a:tcPr/>
                </a:tc>
                <a:extLst>
                  <a:ext uri="{0D108BD9-81ED-4DB2-BD59-A6C34878D82A}">
                    <a16:rowId xmlns:a16="http://schemas.microsoft.com/office/drawing/2014/main" val="10006"/>
                  </a:ext>
                </a:extLst>
              </a:tr>
            </a:tbl>
          </a:graphicData>
        </a:graphic>
      </p:graphicFrame>
      <p:graphicFrame>
        <p:nvGraphicFramePr>
          <p:cNvPr id="9" name="Content Placeholder 4"/>
          <p:cNvGraphicFramePr/>
          <p:nvPr/>
        </p:nvGraphicFramePr>
        <p:xfrm>
          <a:off x="4109161" y="3974969"/>
          <a:ext cx="4251816" cy="2886732"/>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val="20000"/>
                    </a:ext>
                  </a:extLst>
                </a:gridCol>
                <a:gridCol w="607402">
                  <a:extLst>
                    <a:ext uri="{9D8B030D-6E8A-4147-A177-3AD203B41FA5}">
                      <a16:colId xmlns:a16="http://schemas.microsoft.com/office/drawing/2014/main" val="20001"/>
                    </a:ext>
                  </a:extLst>
                </a:gridCol>
                <a:gridCol w="607402">
                  <a:extLst>
                    <a:ext uri="{9D8B030D-6E8A-4147-A177-3AD203B41FA5}">
                      <a16:colId xmlns:a16="http://schemas.microsoft.com/office/drawing/2014/main" val="20002"/>
                    </a:ext>
                  </a:extLst>
                </a:gridCol>
                <a:gridCol w="607402">
                  <a:extLst>
                    <a:ext uri="{9D8B030D-6E8A-4147-A177-3AD203B41FA5}">
                      <a16:colId xmlns:a16="http://schemas.microsoft.com/office/drawing/2014/main" val="20003"/>
                    </a:ext>
                  </a:extLst>
                </a:gridCol>
              </a:tblGrid>
              <a:tr h="374442">
                <a:tc>
                  <a:txBody>
                    <a:bodyPr/>
                    <a:lstStyle/>
                    <a:p>
                      <a:pPr algn="ctr"/>
                      <a:r>
                        <a:rPr lang="en-US" b="1" i="0" dirty="0" err="1">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a:latin typeface="Courier New" panose="02070309020205020404"/>
                          <a:cs typeface="Courier New" panose="02070309020205020404"/>
                        </a:rPr>
                        <a:t>***A</a:t>
                      </a:r>
                      <a:r>
                        <a:rPr lang="en-US" b="1" i="1" dirty="0">
                          <a:latin typeface="Courier New" panose="02070309020205020404"/>
                          <a:cs typeface="Courier New" panose="02070309020205020404"/>
                        </a:rPr>
                        <a:t>n</a:t>
                      </a: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Bad</a:t>
                      </a:r>
                    </a:p>
                  </a:txBody>
                  <a:tcPr>
                    <a:solidFill>
                      <a:srgbClr val="844DAD"/>
                    </a:solidFill>
                  </a:tcPr>
                </a:tc>
                <a:tc>
                  <a:txBody>
                    <a:bodyPr/>
                    <a:lstStyle/>
                    <a:p>
                      <a:pPr algn="ctr"/>
                      <a:r>
                        <a:rPr lang="en-US" b="0" i="0" dirty="0">
                          <a:solidFill>
                            <a:srgbClr val="F6F5BD"/>
                          </a:solidFill>
                          <a:latin typeface="Calibri" panose="020F0502020204030204"/>
                          <a:cs typeface="Calibri" panose="020F0502020204030204"/>
                        </a:rPr>
                        <a:t>Size</a:t>
                      </a:r>
                    </a:p>
                  </a:txBody>
                  <a:tcPr>
                    <a:solidFill>
                      <a:srgbClr val="844DAD"/>
                    </a:solidFill>
                  </a:tcPr>
                </a:tc>
                <a:extLst>
                  <a:ext uri="{0D108BD9-81ED-4DB2-BD59-A6C34878D82A}">
                    <a16:rowId xmlns:a16="http://schemas.microsoft.com/office/drawing/2014/main" val="10001"/>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A1[3][5]</a:t>
                      </a:r>
                    </a:p>
                  </a:txBody>
                  <a:tcPr/>
                </a:tc>
                <a:tc>
                  <a:txBody>
                    <a:bodyPr/>
                    <a:lstStyle/>
                    <a:p>
                      <a:pPr algn="ctr"/>
                      <a:r>
                        <a:rPr lang="en-US" b="1" i="0" dirty="0">
                          <a:solidFill>
                            <a:srgbClr val="990000"/>
                          </a:solidFill>
                          <a:latin typeface="Courier New" panose="02070309020205020404"/>
                          <a:cs typeface="Courier New" panose="02070309020205020404"/>
                        </a:rPr>
                        <a:t>N</a:t>
                      </a:r>
                    </a:p>
                  </a:txBody>
                  <a:tcPr/>
                </a:tc>
                <a:tc>
                  <a:txBody>
                    <a:bodyPr/>
                    <a:lstStyle/>
                    <a:p>
                      <a:pPr algn="ctr"/>
                      <a:r>
                        <a:rPr lang="en-US" b="1" i="0" dirty="0">
                          <a:solidFill>
                            <a:srgbClr val="990000"/>
                          </a:solidFill>
                          <a:latin typeface="Courier New" panose="02070309020205020404"/>
                          <a:cs typeface="Courier New" panose="02070309020205020404"/>
                        </a:rPr>
                        <a:t>-</a:t>
                      </a:r>
                    </a:p>
                  </a:txBody>
                  <a:tcPr/>
                </a:tc>
                <a:tc>
                  <a:txBody>
                    <a:bodyPr/>
                    <a:lstStyle/>
                    <a:p>
                      <a:pPr algn="ctr"/>
                      <a:r>
                        <a:rPr lang="en-US" b="1" i="0" dirty="0">
                          <a:solidFill>
                            <a:srgbClr val="990000"/>
                          </a:solidFill>
                          <a:latin typeface="Courier New" panose="02070309020205020404"/>
                          <a:cs typeface="Courier New" panose="02070309020205020404"/>
                        </a:rPr>
                        <a:t>-</a:t>
                      </a:r>
                    </a:p>
                  </a:txBody>
                  <a:tcPr/>
                </a:tc>
                <a:extLst>
                  <a:ext uri="{0D108BD9-81ED-4DB2-BD59-A6C34878D82A}">
                    <a16:rowId xmlns:a16="http://schemas.microsoft.com/office/drawing/2014/main" val="10002"/>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*A2[3][5]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4</a:t>
                      </a:r>
                    </a:p>
                  </a:txBody>
                  <a:tcPr/>
                </a:tc>
                <a:extLst>
                  <a:ext uri="{0D108BD9-81ED-4DB2-BD59-A6C34878D82A}">
                    <a16:rowId xmlns:a16="http://schemas.microsoft.com/office/drawing/2014/main" val="10003"/>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(*A3)[3][5]</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4</a:t>
                      </a:r>
                    </a:p>
                  </a:txBody>
                  <a:tcPr/>
                </a:tc>
                <a:extLst>
                  <a:ext uri="{0D108BD9-81ED-4DB2-BD59-A6C34878D82A}">
                    <a16:rowId xmlns:a16="http://schemas.microsoft.com/office/drawing/2014/main" val="10004"/>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*(A4[3][5])</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4</a:t>
                      </a:r>
                    </a:p>
                  </a:txBody>
                  <a:tcPr/>
                </a:tc>
                <a:extLst>
                  <a:ext uri="{0D108BD9-81ED-4DB2-BD59-A6C34878D82A}">
                    <a16:rowId xmlns:a16="http://schemas.microsoft.com/office/drawing/2014/main" val="10005"/>
                  </a:ext>
                </a:extLst>
              </a:tr>
              <a:tr h="374442">
                <a:tc>
                  <a:txBody>
                    <a:bodyPr/>
                    <a:lstStyle/>
                    <a:p>
                      <a:pPr algn="l"/>
                      <a:r>
                        <a:rPr lang="en-US" sz="1600" b="1" i="0" dirty="0" err="1">
                          <a:latin typeface="Courier New" panose="02070309020205020404"/>
                          <a:cs typeface="Courier New" panose="02070309020205020404"/>
                        </a:rPr>
                        <a:t>int</a:t>
                      </a:r>
                      <a:r>
                        <a:rPr lang="en-US" sz="1600" b="1" i="0" dirty="0">
                          <a:latin typeface="Courier New" panose="02070309020205020404"/>
                          <a:cs typeface="Courier New" panose="02070309020205020404"/>
                        </a:rPr>
                        <a:t> (*A5[3])[5]</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Y</a:t>
                      </a:r>
                    </a:p>
                  </a:txBody>
                  <a:tcPr/>
                </a:tc>
                <a:tc>
                  <a:txBody>
                    <a:bodyPr/>
                    <a:lstStyle/>
                    <a:p>
                      <a:pPr algn="ctr"/>
                      <a:r>
                        <a:rPr lang="en-US" b="1" i="0" dirty="0">
                          <a:solidFill>
                            <a:srgbClr val="990000"/>
                          </a:solidFill>
                          <a:latin typeface="Courier New" panose="02070309020205020404"/>
                          <a:cs typeface="Courier New" panose="02070309020205020404"/>
                        </a:rPr>
                        <a:t>4</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TextBox 1"/>
          <p:cNvSpPr txBox="1"/>
          <p:nvPr/>
        </p:nvSpPr>
        <p:spPr>
          <a:xfrm>
            <a:off x="5264537" y="412857"/>
            <a:ext cx="208788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zh-CN" sz="3000" dirty="0"/>
              <a:t>另一个例子</a:t>
            </a:r>
          </a:p>
        </p:txBody>
      </p:sp>
      <p:sp>
        <p:nvSpPr>
          <p:cNvPr id="5" name="椭圆 4"/>
          <p:cNvSpPr/>
          <p:nvPr/>
        </p:nvSpPr>
        <p:spPr>
          <a:xfrm>
            <a:off x="3662839" y="5375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7389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10552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10552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149507" name="Rectangle 3"/>
          <p:cNvSpPr>
            <a:spLocks noGrp="1" noChangeArrowheads="1"/>
          </p:cNvSpPr>
          <p:nvPr/>
        </p:nvSpPr>
        <p:spPr>
          <a:xfrm>
            <a:off x="189230" y="1269365"/>
            <a:ext cx="2438400" cy="363538"/>
          </a:xfrm>
          <a:prstGeom prst="rect">
            <a:avLst/>
          </a:prstGeom>
          <a:noFill/>
          <a:ln w="9525">
            <a:noFill/>
            <a:miter lim="800000"/>
          </a:ln>
        </p:spPr>
        <p:txBody>
          <a:bodyPr vert="horz" wrap="square" lIns="90487" tIns="44450" rIns="90487" bIns="4445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None/>
            </a:pPr>
            <a:r>
              <a:rPr lang="en-US" dirty="0"/>
              <a:t>C Code (</a:t>
            </a:r>
            <a:r>
              <a:rPr lang="en-US" dirty="0" err="1"/>
              <a:t>sum.c</a:t>
            </a:r>
            <a:r>
              <a:rPr lang="en-US" dirty="0"/>
              <a:t>)</a:t>
            </a:r>
          </a:p>
          <a:p>
            <a:pPr>
              <a:buNone/>
            </a:pPr>
            <a:endParaRPr lang="en-US" dirty="0"/>
          </a:p>
        </p:txBody>
      </p:sp>
      <p:sp>
        <p:nvSpPr>
          <p:cNvPr id="149508" name="Rectangle 4"/>
          <p:cNvSpPr>
            <a:spLocks noChangeArrowheads="1"/>
          </p:cNvSpPr>
          <p:nvPr/>
        </p:nvSpPr>
        <p:spPr bwMode="auto">
          <a:xfrm>
            <a:off x="103505" y="1785620"/>
            <a:ext cx="4343400" cy="2305760"/>
          </a:xfrm>
          <a:prstGeom prst="rect">
            <a:avLst/>
          </a:prstGeom>
          <a:solidFill>
            <a:srgbClr val="F6F5BD"/>
          </a:solidFill>
          <a:ln w="12700">
            <a:solidFill>
              <a:schemeClr val="tx1"/>
            </a:solidFill>
            <a:miter lim="800000"/>
          </a:ln>
          <a:effectLst/>
        </p:spPr>
        <p:txBody>
          <a:bodyPr wrap="square" lIns="90487" tIns="44450" rIns="90487" bIns="44450">
            <a:spAutoFit/>
          </a:bodyPr>
          <a:lstStyle/>
          <a:p>
            <a:pPr>
              <a:tabLst>
                <a:tab pos="457200" algn="l"/>
                <a:tab pos="1485900" algn="l"/>
              </a:tabLst>
            </a:pPr>
            <a:r>
              <a:rPr lang="en-US" sz="1800" dirty="0">
                <a:latin typeface="Courier New" panose="02070309020205020404" charset="0"/>
              </a:rPr>
              <a:t>long plus(long x, long y); </a:t>
            </a:r>
          </a:p>
          <a:p>
            <a:pPr>
              <a:tabLst>
                <a:tab pos="457200" algn="l"/>
                <a:tab pos="1485900" algn="l"/>
              </a:tabLst>
            </a:pPr>
            <a:endParaRPr lang="en-US" sz="1800" dirty="0">
              <a:latin typeface="Courier New" panose="02070309020205020404" charset="0"/>
            </a:endParaRPr>
          </a:p>
          <a:p>
            <a:pPr>
              <a:tabLst>
                <a:tab pos="457200" algn="l"/>
                <a:tab pos="1485900" algn="l"/>
              </a:tabLst>
            </a:pPr>
            <a:r>
              <a:rPr lang="en-US" sz="1800" dirty="0">
                <a:latin typeface="Courier New" panose="02070309020205020404" charset="0"/>
              </a:rPr>
              <a:t>void </a:t>
            </a:r>
            <a:r>
              <a:rPr lang="en-US" sz="1800" dirty="0" err="1">
                <a:latin typeface="Courier New" panose="02070309020205020404" charset="0"/>
              </a:rPr>
              <a:t>sumstore</a:t>
            </a:r>
            <a:r>
              <a:rPr lang="en-US" sz="1800" dirty="0">
                <a:latin typeface="Courier New" panose="02070309020205020404" charset="0"/>
              </a:rPr>
              <a:t>(long x, long y, </a:t>
            </a:r>
          </a:p>
          <a:p>
            <a:pPr>
              <a:tabLst>
                <a:tab pos="457200" algn="l"/>
                <a:tab pos="1485900" algn="l"/>
              </a:tabLst>
            </a:pPr>
            <a:r>
              <a:rPr lang="en-US" sz="1800" dirty="0">
                <a:latin typeface="Courier New" panose="02070309020205020404" charset="0"/>
              </a:rPr>
              <a:t>              long *</a:t>
            </a:r>
            <a:r>
              <a:rPr lang="en-US" sz="1800" dirty="0" err="1">
                <a:latin typeface="Courier New" panose="02070309020205020404" charset="0"/>
              </a:rPr>
              <a:t>dest</a:t>
            </a:r>
            <a:r>
              <a:rPr lang="en-US" sz="1800" dirty="0">
                <a:latin typeface="Courier New" panose="02070309020205020404" charset="0"/>
              </a:rPr>
              <a:t>)</a:t>
            </a:r>
          </a:p>
          <a:p>
            <a:pPr>
              <a:tabLst>
                <a:tab pos="457200" algn="l"/>
                <a:tab pos="1485900" algn="l"/>
              </a:tabLst>
            </a:pPr>
            <a:r>
              <a:rPr lang="en-US" sz="1800" dirty="0">
                <a:latin typeface="Courier New" panose="02070309020205020404" charset="0"/>
              </a:rPr>
              <a:t>{</a:t>
            </a:r>
          </a:p>
          <a:p>
            <a:pPr>
              <a:tabLst>
                <a:tab pos="457200" algn="l"/>
                <a:tab pos="1485900" algn="l"/>
              </a:tabLst>
            </a:pPr>
            <a:r>
              <a:rPr lang="en-US" sz="1800" dirty="0">
                <a:latin typeface="Courier New" panose="02070309020205020404" charset="0"/>
              </a:rPr>
              <a:t>    long t = plus(x, y);</a:t>
            </a:r>
          </a:p>
          <a:p>
            <a:pPr>
              <a:tabLst>
                <a:tab pos="457200" algn="l"/>
                <a:tab pos="1485900" algn="l"/>
              </a:tabLst>
            </a:pPr>
            <a:r>
              <a:rPr lang="en-US" sz="1800" dirty="0">
                <a:latin typeface="Courier New" panose="02070309020205020404" charset="0"/>
              </a:rPr>
              <a:t>    *</a:t>
            </a:r>
            <a:r>
              <a:rPr lang="en-US" sz="1800" dirty="0" err="1">
                <a:latin typeface="Courier New" panose="02070309020205020404" charset="0"/>
              </a:rPr>
              <a:t>dest</a:t>
            </a:r>
            <a:r>
              <a:rPr lang="en-US" sz="1800" dirty="0">
                <a:latin typeface="Courier New" panose="02070309020205020404" charset="0"/>
              </a:rPr>
              <a:t> = t;</a:t>
            </a:r>
          </a:p>
          <a:p>
            <a:pPr>
              <a:tabLst>
                <a:tab pos="457200" algn="l"/>
                <a:tab pos="1485900" algn="l"/>
              </a:tabLst>
            </a:pPr>
            <a:r>
              <a:rPr lang="en-US" sz="1800" dirty="0">
                <a:latin typeface="Courier New" panose="02070309020205020404" charset="0"/>
              </a:rPr>
              <a:t>}</a:t>
            </a:r>
          </a:p>
        </p:txBody>
      </p:sp>
      <p:sp>
        <p:nvSpPr>
          <p:cNvPr id="149509" name="Rectangle 5"/>
          <p:cNvSpPr>
            <a:spLocks noChangeArrowheads="1"/>
          </p:cNvSpPr>
          <p:nvPr/>
        </p:nvSpPr>
        <p:spPr bwMode="auto">
          <a:xfrm>
            <a:off x="5114925" y="3785235"/>
            <a:ext cx="326009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en-US" sz="2400" dirty="0">
                <a:solidFill>
                  <a:schemeClr val="tx2"/>
                </a:solidFill>
                <a:latin typeface="Calibri" panose="020F0502020204030204" charset="0"/>
              </a:rPr>
              <a:t>生成的x86-64汇编</a:t>
            </a:r>
            <a:r>
              <a:rPr lang="zh-CN" altLang="en-US" sz="2400" dirty="0">
                <a:solidFill>
                  <a:schemeClr val="tx2"/>
                </a:solidFill>
                <a:latin typeface="Calibri" panose="020F0502020204030204" charset="0"/>
              </a:rPr>
              <a:t>语言</a:t>
            </a:r>
          </a:p>
          <a:p>
            <a:pPr marL="224155" indent="-224155" defTabSz="895350">
              <a:lnSpc>
                <a:spcPct val="100000"/>
              </a:lnSpc>
            </a:pPr>
            <a:endParaRPr lang="en-US" sz="2400" dirty="0">
              <a:solidFill>
                <a:schemeClr val="tx2"/>
              </a:solidFill>
              <a:latin typeface="Calibri" panose="020F0502020204030204" charset="0"/>
            </a:endParaRPr>
          </a:p>
        </p:txBody>
      </p:sp>
      <p:sp>
        <p:nvSpPr>
          <p:cNvPr id="149510" name="Rectangle 6"/>
          <p:cNvSpPr>
            <a:spLocks noChangeArrowheads="1"/>
          </p:cNvSpPr>
          <p:nvPr/>
        </p:nvSpPr>
        <p:spPr bwMode="auto">
          <a:xfrm>
            <a:off x="4744085" y="4509453"/>
            <a:ext cx="4195763" cy="2028761"/>
          </a:xfrm>
          <a:prstGeom prst="rect">
            <a:avLst/>
          </a:prstGeom>
          <a:solidFill>
            <a:srgbClr val="F6F5BD"/>
          </a:solidFill>
          <a:ln w="12700">
            <a:solidFill>
              <a:schemeClr val="tx1"/>
            </a:solidFill>
            <a:miter lim="800000"/>
          </a:ln>
          <a:effectLst/>
        </p:spPr>
        <p:txBody>
          <a:bodyPr lIns="90487" tIns="44450" rIns="90487" bIns="44450">
            <a:spAutoFit/>
          </a:bodyPr>
          <a:lstStyle/>
          <a:p>
            <a:pPr>
              <a:tabLst>
                <a:tab pos="457200" algn="l"/>
                <a:tab pos="1485900" algn="l"/>
              </a:tabLst>
            </a:pPr>
            <a:r>
              <a:rPr lang="en-US" sz="1800" dirty="0" err="1">
                <a:latin typeface="Courier New" panose="02070309020205020404" charset="0"/>
              </a:rPr>
              <a:t>sumstore</a:t>
            </a:r>
            <a:r>
              <a:rPr lang="en-US" sz="1800" dirty="0">
                <a:latin typeface="Courier New" panose="02070309020205020404" charset="0"/>
              </a:rPr>
              <a:t>:</a:t>
            </a:r>
          </a:p>
          <a:p>
            <a:pPr>
              <a:tabLst>
                <a:tab pos="457200" algn="l"/>
                <a:tab pos="1485900" algn="l"/>
              </a:tabLst>
            </a:pPr>
            <a:r>
              <a:rPr lang="en-US" sz="1800" dirty="0">
                <a:latin typeface="Courier New" panose="02070309020205020404" charset="0"/>
              </a:rPr>
              <a:t>   </a:t>
            </a:r>
            <a:r>
              <a:rPr lang="en-US" sz="1800" dirty="0" err="1">
                <a:latin typeface="Courier New" panose="02070309020205020404" charset="0"/>
              </a:rPr>
              <a:t>pushq</a:t>
            </a:r>
            <a:r>
              <a:rPr lang="en-US" sz="1800" dirty="0">
                <a:latin typeface="Courier New" panose="02070309020205020404" charset="0"/>
              </a:rPr>
              <a:t>   %</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rdx</a:t>
            </a:r>
            <a:r>
              <a:rPr lang="en-US" sz="1800" dirty="0">
                <a:latin typeface="Courier New" panose="02070309020205020404" charset="0"/>
              </a:rPr>
              <a:t>, %</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a:latin typeface="Courier New" panose="02070309020205020404" charset="0"/>
              </a:rPr>
              <a:t>   call    plus</a:t>
            </a:r>
          </a:p>
          <a:p>
            <a:pPr>
              <a:tabLst>
                <a:tab pos="457200" algn="l"/>
                <a:tab pos="1485900" algn="l"/>
              </a:tabLst>
            </a:pPr>
            <a:r>
              <a:rPr lang="en-US" sz="1800" dirty="0">
                <a:latin typeface="Courier New" panose="02070309020205020404" charset="0"/>
              </a:rPr>
              <a:t>   </a:t>
            </a: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rax</a:t>
            </a:r>
            <a:r>
              <a:rPr lang="en-US" sz="1800" dirty="0">
                <a:latin typeface="Courier New" panose="02070309020205020404" charset="0"/>
              </a:rPr>
              <a:t>, (%</a:t>
            </a:r>
            <a:r>
              <a:rPr lang="en-US" sz="1800" dirty="0" err="1">
                <a:latin typeface="Courier New" panose="02070309020205020404" charset="0"/>
              </a:rPr>
              <a:t>rbx</a:t>
            </a:r>
            <a:r>
              <a:rPr lang="en-US" sz="1800" dirty="0">
                <a:latin typeface="Courier New" panose="02070309020205020404" charset="0"/>
              </a:rPr>
              <a:t>)</a:t>
            </a:r>
          </a:p>
          <a:p>
            <a:pPr>
              <a:tabLst>
                <a:tab pos="457200" algn="l"/>
                <a:tab pos="1485900" algn="l"/>
              </a:tabLst>
            </a:pPr>
            <a:r>
              <a:rPr lang="en-US" sz="1800" dirty="0">
                <a:latin typeface="Courier New" panose="02070309020205020404" charset="0"/>
              </a:rPr>
              <a:t>   </a:t>
            </a:r>
            <a:r>
              <a:rPr lang="en-US" sz="1800" dirty="0" err="1">
                <a:latin typeface="Courier New" panose="02070309020205020404" charset="0"/>
              </a:rPr>
              <a:t>popq</a:t>
            </a:r>
            <a:r>
              <a:rPr lang="en-US" sz="1800" dirty="0">
                <a:latin typeface="Courier New" panose="02070309020205020404" charset="0"/>
              </a:rPr>
              <a:t>    %</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a:latin typeface="Courier New" panose="02070309020205020404" charset="0"/>
              </a:rPr>
              <a:t>   ret</a:t>
            </a:r>
          </a:p>
        </p:txBody>
      </p:sp>
      <p:sp>
        <p:nvSpPr>
          <p:cNvPr id="3" name="直角双向箭头 2"/>
          <p:cNvSpPr/>
          <p:nvPr/>
        </p:nvSpPr>
        <p:spPr>
          <a:xfrm rot="5400000">
            <a:off x="1477010" y="3146425"/>
            <a:ext cx="1917700" cy="4023360"/>
          </a:xfrm>
          <a:prstGeom prst="leftUpArrow">
            <a:avLst>
              <a:gd name="adj1" fmla="val 24966"/>
              <a:gd name="adj2" fmla="val 2500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336040" y="4890135"/>
            <a:ext cx="2621280" cy="398780"/>
          </a:xfrm>
          <a:prstGeom prst="rect">
            <a:avLst/>
          </a:prstGeom>
          <a:noFill/>
        </p:spPr>
        <p:txBody>
          <a:bodyPr wrap="none" rtlCol="0" anchor="t">
            <a:spAutoFit/>
          </a:bodyPr>
          <a:lstStyle/>
          <a:p>
            <a:r>
              <a:rPr lang="en-US" sz="2000" dirty="0" err="1">
                <a:latin typeface="Courier New" panose="02070309020205020404" charset="0"/>
                <a:sym typeface="+mn-ea"/>
              </a:rPr>
              <a:t>gcc</a:t>
            </a:r>
            <a:r>
              <a:rPr lang="en-US" sz="2000" dirty="0">
                <a:latin typeface="Courier New" panose="02070309020205020404" charset="0"/>
                <a:sym typeface="+mn-ea"/>
              </a:rPr>
              <a:t> –</a:t>
            </a:r>
            <a:r>
              <a:rPr lang="en-US" sz="2000" dirty="0" err="1">
                <a:latin typeface="Courier New" panose="02070309020205020404" charset="0"/>
                <a:sym typeface="+mn-ea"/>
              </a:rPr>
              <a:t>Og</a:t>
            </a:r>
            <a:r>
              <a:rPr lang="en-US" sz="2000" dirty="0">
                <a:latin typeface="Courier New" panose="02070309020205020404" charset="0"/>
                <a:sym typeface="+mn-ea"/>
              </a:rPr>
              <a:t> –S </a:t>
            </a:r>
            <a:r>
              <a:rPr lang="en-US" sz="2000" dirty="0" err="1">
                <a:latin typeface="Courier New" panose="02070309020205020404" charset="0"/>
                <a:sym typeface="+mn-ea"/>
              </a:rPr>
              <a:t>sum.c</a:t>
            </a:r>
            <a:endParaRPr lang="en-US" altLang="en-US" sz="2000" dirty="0" err="1">
              <a:latin typeface="Courier New" panose="020703090202050204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9509"/>
                                        </p:tgtEl>
                                        <p:attrNameLst>
                                          <p:attrName>style.visibility</p:attrName>
                                        </p:attrNameLst>
                                      </p:cBhvr>
                                      <p:to>
                                        <p:strVal val="visible"/>
                                      </p:to>
                                    </p:set>
                                    <p:anim calcmode="lin" valueType="num">
                                      <p:cBhvr additive="base">
                                        <p:cTn id="32" dur="500" fill="hold"/>
                                        <p:tgtEl>
                                          <p:spTgt spid="149509"/>
                                        </p:tgtEl>
                                        <p:attrNameLst>
                                          <p:attrName>ppt_x</p:attrName>
                                        </p:attrNameLst>
                                      </p:cBhvr>
                                      <p:tavLst>
                                        <p:tav tm="0">
                                          <p:val>
                                            <p:strVal val="#ppt_x"/>
                                          </p:val>
                                        </p:tav>
                                        <p:tav tm="100000">
                                          <p:val>
                                            <p:strVal val="#ppt_x"/>
                                          </p:val>
                                        </p:tav>
                                      </p:tavLst>
                                    </p:anim>
                                    <p:anim calcmode="lin" valueType="num">
                                      <p:cBhvr additive="base">
                                        <p:cTn id="33" dur="500" fill="hold"/>
                                        <p:tgtEl>
                                          <p:spTgt spid="14950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49510"/>
                                        </p:tgtEl>
                                        <p:attrNameLst>
                                          <p:attrName>style.visibility</p:attrName>
                                        </p:attrNameLst>
                                      </p:cBhvr>
                                      <p:to>
                                        <p:strVal val="visible"/>
                                      </p:to>
                                    </p:set>
                                    <p:anim calcmode="lin" valueType="num">
                                      <p:cBhvr additive="base">
                                        <p:cTn id="36" dur="500" fill="hold"/>
                                        <p:tgtEl>
                                          <p:spTgt spid="149510"/>
                                        </p:tgtEl>
                                        <p:attrNameLst>
                                          <p:attrName>ppt_x</p:attrName>
                                        </p:attrNameLst>
                                      </p:cBhvr>
                                      <p:tavLst>
                                        <p:tav tm="0">
                                          <p:val>
                                            <p:strVal val="#ppt_x"/>
                                          </p:val>
                                        </p:tav>
                                        <p:tav tm="100000">
                                          <p:val>
                                            <p:strVal val="#ppt_x"/>
                                          </p:val>
                                        </p:tav>
                                      </p:tavLst>
                                    </p:anim>
                                    <p:anim calcmode="lin" valueType="num">
                                      <p:cBhvr additive="base">
                                        <p:cTn id="37" dur="500" fill="hold"/>
                                        <p:tgtEl>
                                          <p:spTgt spid="149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149509" grpId="0" animBg="1"/>
      <p:bldP spid="149510" grpId="0" animBg="1"/>
      <p:bldP spid="3" grpId="0" animBg="1"/>
      <p:bldP spid="4"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1195" y="3317593"/>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 FIVE</a:t>
            </a:r>
          </a:p>
        </p:txBody>
      </p:sp>
      <p:sp>
        <p:nvSpPr>
          <p:cNvPr id="3" name="文本框 2"/>
          <p:cNvSpPr txBox="1"/>
          <p:nvPr/>
        </p:nvSpPr>
        <p:spPr>
          <a:xfrm>
            <a:off x="294640" y="2670175"/>
            <a:ext cx="8660765" cy="783590"/>
          </a:xfrm>
          <a:prstGeom prst="rect">
            <a:avLst/>
          </a:prstGeom>
          <a:noFill/>
        </p:spPr>
        <p:txBody>
          <a:bodyPr wrap="square" rtlCol="0">
            <a:spAutoFit/>
          </a:bodyPr>
          <a:lstStyle/>
          <a:p>
            <a:pPr algn="l"/>
            <a:r>
              <a:rPr lang="zh-CN" altLang="en-US" sz="4500" dirty="0">
                <a:latin typeface="+mn-ea"/>
                <a:cs typeface="+mn-ea"/>
                <a:sym typeface="+mn-ea"/>
              </a:rPr>
              <a:t>第五讲：越界访问和缓冲区溢出</a:t>
            </a:r>
            <a:endParaRPr lang="zh-CN" altLang="en-US" sz="4500" dirty="0">
              <a:latin typeface="+mj-lt"/>
              <a:ea typeface="微软雅黑" panose="020B0503020204020204" charset="-122"/>
            </a:endParaRPr>
          </a:p>
        </p:txBody>
      </p:sp>
      <p:sp>
        <p:nvSpPr>
          <p:cNvPr id="4" name="矩形 3"/>
          <p:cNvSpPr/>
          <p:nvPr/>
        </p:nvSpPr>
        <p:spPr>
          <a:xfrm>
            <a:off x="3667363" y="3962018"/>
            <a:ext cx="1809275" cy="85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55168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65000"/>
                    <a:lumOff val="35000"/>
                  </a:schemeClr>
                </a:solidFill>
                <a:sym typeface="+mn-ea"/>
              </a:rPr>
              <a:t>x86-64 Linux</a:t>
            </a:r>
            <a:r>
              <a:rPr lang="zh-CN" altLang="en-US" sz="2800">
                <a:solidFill>
                  <a:schemeClr val="tx1">
                    <a:lumMod val="65000"/>
                    <a:lumOff val="35000"/>
                  </a:schemeClr>
                </a:solidFill>
              </a:rPr>
              <a:t>的内存布局</a:t>
            </a:r>
          </a:p>
        </p:txBody>
      </p:sp>
      <p:sp>
        <p:nvSpPr>
          <p:cNvPr id="10243" name="Rectangle 3"/>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D966"/>
              </a:buClr>
            </a:pPr>
            <a:r>
              <a:rPr lang="en-US" dirty="0">
                <a:sym typeface="+mn-ea"/>
              </a:rPr>
              <a:t>栈</a:t>
            </a:r>
            <a:endParaRPr lang="en-US" dirty="0"/>
          </a:p>
          <a:p>
            <a:pPr lvl="1">
              <a:buClr>
                <a:srgbClr val="7F7F7F"/>
              </a:buClr>
            </a:pPr>
            <a:r>
              <a:rPr lang="en-US" dirty="0"/>
              <a:t>运行时栈（8MB的限制）</a:t>
            </a:r>
          </a:p>
          <a:p>
            <a:pPr lvl="1">
              <a:buClr>
                <a:srgbClr val="7F7F7F"/>
              </a:buClr>
            </a:pPr>
            <a:r>
              <a:rPr lang="en-US"/>
              <a:t>例如，局部变量</a:t>
            </a:r>
          </a:p>
          <a:p>
            <a:pPr>
              <a:buClr>
                <a:srgbClr val="FFD966"/>
              </a:buClr>
            </a:pPr>
            <a:r>
              <a:rPr lang="en-US" dirty="0"/>
              <a:t>堆</a:t>
            </a:r>
          </a:p>
          <a:p>
            <a:pPr lvl="1">
              <a:buClr>
                <a:srgbClr val="7F7F7F"/>
              </a:buClr>
            </a:pPr>
            <a:r>
              <a:rPr lang="en-US" dirty="0"/>
              <a:t>根据需要动态分配</a:t>
            </a:r>
          </a:p>
          <a:p>
            <a:pPr lvl="1">
              <a:buClr>
                <a:srgbClr val="7F7F7F"/>
              </a:buClr>
            </a:pPr>
            <a:r>
              <a:rPr lang="zh-CN" altLang="en-US" dirty="0"/>
              <a:t>调用</a:t>
            </a:r>
            <a:r>
              <a:rPr lang="en-US" dirty="0"/>
              <a:t>  </a:t>
            </a:r>
            <a:r>
              <a:rPr lang="en-US" sz="1800" b="1" dirty="0" err="1">
                <a:latin typeface="Courier New" panose="02070309020205020404" charset="0"/>
                <a:cs typeface="Courier New" panose="02070309020205020404" charset="0"/>
              </a:rPr>
              <a:t>malloc</a:t>
            </a:r>
            <a:r>
              <a:rPr lang="en-US" sz="1800" b="1" dirty="0">
                <a:latin typeface="Courier New" panose="02070309020205020404" charset="0"/>
                <a:cs typeface="Courier New" panose="02070309020205020404" charset="0"/>
              </a:rPr>
              <a:t>()</a:t>
            </a:r>
            <a:r>
              <a:rPr lang="en-US" dirty="0"/>
              <a:t>, </a:t>
            </a:r>
            <a:r>
              <a:rPr lang="en-US" sz="1800" b="1" dirty="0" err="1">
                <a:latin typeface="Courier New" panose="02070309020205020404" charset="0"/>
                <a:cs typeface="Courier New" panose="02070309020205020404" charset="0"/>
              </a:rPr>
              <a:t>calloc</a:t>
            </a:r>
            <a:r>
              <a:rPr lang="en-US" sz="1800" b="1" dirty="0">
                <a:latin typeface="Courier New" panose="02070309020205020404" charset="0"/>
                <a:cs typeface="Courier New" panose="02070309020205020404" charset="0"/>
              </a:rPr>
              <a:t>()</a:t>
            </a:r>
            <a:r>
              <a:rPr lang="en-US" dirty="0"/>
              <a:t>, </a:t>
            </a:r>
            <a:r>
              <a:rPr lang="en-US" sz="1800" b="1" dirty="0">
                <a:latin typeface="Courier New" panose="02070309020205020404" charset="0"/>
                <a:cs typeface="Courier New" panose="02070309020205020404" charset="0"/>
              </a:rPr>
              <a:t>new()</a:t>
            </a:r>
          </a:p>
          <a:p>
            <a:pPr>
              <a:buClr>
                <a:srgbClr val="FFD966"/>
              </a:buClr>
            </a:pPr>
            <a:r>
              <a:rPr lang="en-US" dirty="0">
                <a:sym typeface="+mn-ea"/>
              </a:rPr>
              <a:t>数据</a:t>
            </a:r>
            <a:endParaRPr lang="en-US" dirty="0"/>
          </a:p>
          <a:p>
            <a:pPr lvl="1">
              <a:buClr>
                <a:srgbClr val="7F7F7F"/>
              </a:buClr>
            </a:pPr>
            <a:r>
              <a:rPr lang="en-US" dirty="0"/>
              <a:t>静态分配的数据</a:t>
            </a:r>
          </a:p>
          <a:p>
            <a:pPr lvl="1">
              <a:buClr>
                <a:srgbClr val="7F7F7F"/>
              </a:buClr>
            </a:pPr>
            <a:r>
              <a:rPr lang="en-US"/>
              <a:t>例如，全局变量，静态变量，字符串常量</a:t>
            </a:r>
          </a:p>
          <a:p>
            <a:pPr>
              <a:buClr>
                <a:srgbClr val="FFD966"/>
              </a:buClr>
            </a:pPr>
            <a:r>
              <a:rPr lang="en-US" dirty="0"/>
              <a:t>文本/共享库</a:t>
            </a:r>
          </a:p>
          <a:p>
            <a:pPr lvl="1">
              <a:buClr>
                <a:srgbClr val="7F7F7F"/>
              </a:buClr>
            </a:pPr>
            <a:r>
              <a:rPr lang="en-US" dirty="0"/>
              <a:t>可执行的机器指令</a:t>
            </a:r>
          </a:p>
          <a:p>
            <a:pPr lvl="1">
              <a:buClr>
                <a:srgbClr val="7F7F7F"/>
              </a:buClr>
            </a:pPr>
            <a:r>
              <a:rPr lang="en-US" dirty="0"/>
              <a:t>Read-only</a:t>
            </a:r>
          </a:p>
        </p:txBody>
      </p:sp>
      <p:sp>
        <p:nvSpPr>
          <p:cNvPr id="10244" name="Text Box 5"/>
          <p:cNvSpPr txBox="1">
            <a:spLocks noChangeArrowheads="1"/>
          </p:cNvSpPr>
          <p:nvPr/>
        </p:nvSpPr>
        <p:spPr bwMode="auto">
          <a:xfrm>
            <a:off x="2950402" y="6169580"/>
            <a:ext cx="2133600" cy="368300"/>
          </a:xfrm>
          <a:prstGeom prst="rect">
            <a:avLst/>
          </a:prstGeom>
          <a:noFill/>
          <a:ln w="25400">
            <a:noFill/>
            <a:miter lim="800000"/>
          </a:ln>
        </p:spPr>
        <p:txBody>
          <a:bodyPr>
            <a:spAutoFit/>
          </a:bodyPr>
          <a:lstStyle/>
          <a:p>
            <a:pPr algn="r" eaLnBrk="0" hangingPunct="0"/>
            <a:r>
              <a:rPr lang="en-US" sz="1800" b="0" dirty="0">
                <a:latin typeface="Calibri" panose="020F0502020204030204" charset="0"/>
              </a:rPr>
              <a:t>十六进制地址</a:t>
            </a:r>
          </a:p>
        </p:txBody>
      </p:sp>
      <p:sp>
        <p:nvSpPr>
          <p:cNvPr id="10245" name="Text Box 12"/>
          <p:cNvSpPr txBox="1">
            <a:spLocks noChangeArrowheads="1"/>
          </p:cNvSpPr>
          <p:nvPr/>
        </p:nvSpPr>
        <p:spPr bwMode="auto">
          <a:xfrm>
            <a:off x="4456982" y="914400"/>
            <a:ext cx="2401018" cy="369332"/>
          </a:xfrm>
          <a:prstGeom prst="rect">
            <a:avLst/>
          </a:prstGeom>
          <a:noFill/>
          <a:ln w="25400">
            <a:noFill/>
            <a:miter lim="800000"/>
          </a:ln>
        </p:spPr>
        <p:txBody>
          <a:bodyPr wrap="none">
            <a:spAutoFit/>
          </a:bodyPr>
          <a:lstStyle/>
          <a:p>
            <a:pPr algn="r" eaLnBrk="0" hangingPunct="0"/>
            <a:r>
              <a:rPr lang="en-US" sz="1800" dirty="0">
                <a:latin typeface="Courier New" panose="02070309020205020404" charset="0"/>
              </a:rPr>
              <a:t>00007FFFFFFFFFFF</a:t>
            </a:r>
          </a:p>
        </p:txBody>
      </p:sp>
      <p:sp>
        <p:nvSpPr>
          <p:cNvPr id="348180" name="Rectangle 20"/>
          <p:cNvSpPr>
            <a:spLocks noChangeArrowheads="1"/>
          </p:cNvSpPr>
          <p:nvPr/>
        </p:nvSpPr>
        <p:spPr bwMode="auto">
          <a:xfrm>
            <a:off x="6858000" y="1041955"/>
            <a:ext cx="1447800" cy="5584825"/>
          </a:xfrm>
          <a:prstGeom prst="rect">
            <a:avLst/>
          </a:prstGeom>
          <a:solidFill>
            <a:schemeClr val="bg1">
              <a:lumMod val="95000"/>
            </a:schemeClr>
          </a:solidFill>
          <a:ln w="25400">
            <a:solidFill>
              <a:schemeClr val="tx1"/>
            </a:solidFill>
            <a:miter lim="800000"/>
          </a:ln>
          <a:effectLst/>
        </p:spPr>
        <p:txBody>
          <a:bodyPr wrap="none" anchor="ctr"/>
          <a:lstStyle/>
          <a:p>
            <a:pPr eaLnBrk="0" hangingPunct="0">
              <a:defRPr/>
            </a:pPr>
            <a:endParaRPr lang="en-US" dirty="0">
              <a:latin typeface="Calibri" panose="020F0502020204030204" charset="0"/>
              <a:cs typeface="+mn-cs"/>
            </a:endParaRPr>
          </a:p>
        </p:txBody>
      </p:sp>
      <p:sp>
        <p:nvSpPr>
          <p:cNvPr id="348181" name="Rectangle 21"/>
          <p:cNvSpPr>
            <a:spLocks noChangeArrowheads="1"/>
          </p:cNvSpPr>
          <p:nvPr/>
        </p:nvSpPr>
        <p:spPr bwMode="auto">
          <a:xfrm>
            <a:off x="6858000" y="1047750"/>
            <a:ext cx="1447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eaLnBrk="0" hangingPunct="0">
              <a:defRPr/>
            </a:pPr>
            <a:r>
              <a:rPr lang="en-US" altLang="zh-CN" sz="1800" dirty="0">
                <a:latin typeface="Calibri" panose="020F0502020204030204" charset="0"/>
                <a:cs typeface="+mn-cs"/>
              </a:rPr>
              <a:t>         </a:t>
            </a:r>
            <a:r>
              <a:rPr lang="zh-CN" altLang="en-US" sz="1800" dirty="0">
                <a:latin typeface="Calibri" panose="020F0502020204030204" charset="0"/>
                <a:cs typeface="+mn-cs"/>
              </a:rPr>
              <a:t>栈</a:t>
            </a:r>
          </a:p>
        </p:txBody>
      </p:sp>
      <p:sp>
        <p:nvSpPr>
          <p:cNvPr id="10249" name="Rectangle 23"/>
          <p:cNvSpPr>
            <a:spLocks noChangeArrowheads="1"/>
          </p:cNvSpPr>
          <p:nvPr/>
        </p:nvSpPr>
        <p:spPr bwMode="auto">
          <a:xfrm>
            <a:off x="6858000" y="6017180"/>
            <a:ext cx="1447800" cy="304800"/>
          </a:xfrm>
          <a:prstGeom prst="rect">
            <a:avLst/>
          </a:prstGeom>
          <a:solidFill>
            <a:srgbClr val="F6F5BD"/>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文本</a:t>
            </a:r>
          </a:p>
        </p:txBody>
      </p:sp>
      <p:sp>
        <p:nvSpPr>
          <p:cNvPr id="10250" name="Rectangle 24"/>
          <p:cNvSpPr>
            <a:spLocks noChangeArrowheads="1"/>
          </p:cNvSpPr>
          <p:nvPr/>
        </p:nvSpPr>
        <p:spPr bwMode="auto">
          <a:xfrm>
            <a:off x="6858000" y="5712380"/>
            <a:ext cx="1447800" cy="304800"/>
          </a:xfrm>
          <a:prstGeom prst="rect">
            <a:avLst/>
          </a:prstGeom>
          <a:solidFill>
            <a:srgbClr val="F1C7C7"/>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数据</a:t>
            </a:r>
          </a:p>
        </p:txBody>
      </p:sp>
      <p:sp>
        <p:nvSpPr>
          <p:cNvPr id="10251" name="Rectangle 25"/>
          <p:cNvSpPr>
            <a:spLocks noChangeArrowheads="1"/>
          </p:cNvSpPr>
          <p:nvPr/>
        </p:nvSpPr>
        <p:spPr bwMode="auto">
          <a:xfrm>
            <a:off x="6858000" y="5105400"/>
            <a:ext cx="1447800" cy="606980"/>
          </a:xfrm>
          <a:prstGeom prst="rect">
            <a:avLst/>
          </a:prstGeom>
          <a:solidFill>
            <a:srgbClr val="D5F1CF"/>
          </a:solidFill>
          <a:ln w="25400">
            <a:solidFill>
              <a:schemeClr val="tx1"/>
            </a:solidFill>
            <a:miter lim="800000"/>
          </a:ln>
        </p:spPr>
        <p:txBody>
          <a:bodyPr wrap="none" anchor="ctr"/>
          <a:lstStyle/>
          <a:p>
            <a:pPr eaLnBrk="0" hangingPunct="0"/>
            <a:r>
              <a:rPr lang="en-US" altLang="zh-CN" sz="1800" dirty="0">
                <a:latin typeface="Calibri" panose="020F0502020204030204" charset="0"/>
              </a:rPr>
              <a:t>         </a:t>
            </a:r>
            <a:r>
              <a:rPr lang="zh-CN" altLang="en-US" sz="1800" dirty="0">
                <a:latin typeface="Calibri" panose="020F0502020204030204" charset="0"/>
              </a:rPr>
              <a:t>堆</a:t>
            </a:r>
            <a:r>
              <a:rPr lang="en-US" altLang="zh-CN" sz="1800" dirty="0">
                <a:latin typeface="Calibri" panose="020F0502020204030204" charset="0"/>
              </a:rPr>
              <a:t>	</a:t>
            </a:r>
          </a:p>
        </p:txBody>
      </p:sp>
      <p:sp>
        <p:nvSpPr>
          <p:cNvPr id="10252" name="Text Box 27"/>
          <p:cNvSpPr txBox="1">
            <a:spLocks noChangeArrowheads="1"/>
          </p:cNvSpPr>
          <p:nvPr/>
        </p:nvSpPr>
        <p:spPr bwMode="auto">
          <a:xfrm>
            <a:off x="5842202" y="6169580"/>
            <a:ext cx="1015798" cy="369332"/>
          </a:xfrm>
          <a:prstGeom prst="rect">
            <a:avLst/>
          </a:prstGeom>
          <a:noFill/>
          <a:ln w="25400">
            <a:noFill/>
            <a:miter lim="800000"/>
          </a:ln>
        </p:spPr>
        <p:txBody>
          <a:bodyPr wrap="none">
            <a:spAutoFit/>
          </a:bodyPr>
          <a:lstStyle/>
          <a:p>
            <a:pPr algn="r" eaLnBrk="0" hangingPunct="0"/>
            <a:r>
              <a:rPr lang="en-US" sz="1800" dirty="0">
                <a:latin typeface="Courier New" panose="02070309020205020404" charset="0"/>
              </a:rPr>
              <a:t>400000</a:t>
            </a:r>
          </a:p>
        </p:txBody>
      </p:sp>
      <p:sp>
        <p:nvSpPr>
          <p:cNvPr id="10253" name="Line 34"/>
          <p:cNvSpPr>
            <a:spLocks noChangeShapeType="1"/>
          </p:cNvSpPr>
          <p:nvPr/>
        </p:nvSpPr>
        <p:spPr bwMode="auto">
          <a:xfrm>
            <a:off x="7581900" y="1428750"/>
            <a:ext cx="0" cy="457200"/>
          </a:xfrm>
          <a:prstGeom prst="line">
            <a:avLst/>
          </a:prstGeom>
          <a:noFill/>
          <a:ln w="38100">
            <a:solidFill>
              <a:schemeClr val="tx2"/>
            </a:solidFill>
            <a:round/>
            <a:tailEnd type="triangle" w="med" len="med"/>
          </a:ln>
        </p:spPr>
        <p:txBody>
          <a:bodyPr wrap="none" lIns="45720" rIns="45720" anchor="ctr">
            <a:spAutoFit/>
          </a:bodyPr>
          <a:lstStyle/>
          <a:p>
            <a:endParaRPr lang="en-US"/>
          </a:p>
        </p:txBody>
      </p:sp>
      <p:sp>
        <p:nvSpPr>
          <p:cNvPr id="10254" name="Line 35"/>
          <p:cNvSpPr>
            <a:spLocks noChangeShapeType="1"/>
          </p:cNvSpPr>
          <p:nvPr/>
        </p:nvSpPr>
        <p:spPr bwMode="auto">
          <a:xfrm flipV="1">
            <a:off x="7581900" y="4876800"/>
            <a:ext cx="0" cy="228600"/>
          </a:xfrm>
          <a:prstGeom prst="line">
            <a:avLst/>
          </a:prstGeom>
          <a:noFill/>
          <a:ln w="38100">
            <a:solidFill>
              <a:schemeClr val="tx2"/>
            </a:solidFill>
            <a:round/>
            <a:tailEnd type="triangle" w="med" len="med"/>
          </a:ln>
        </p:spPr>
        <p:txBody>
          <a:bodyPr wrap="none" lIns="45720" rIns="45720" anchor="ctr">
            <a:spAutoFit/>
          </a:bodyPr>
          <a:lstStyle/>
          <a:p>
            <a:endParaRPr lang="en-US"/>
          </a:p>
        </p:txBody>
      </p:sp>
      <p:sp>
        <p:nvSpPr>
          <p:cNvPr id="16" name="Right Arrow 15"/>
          <p:cNvSpPr/>
          <p:nvPr/>
        </p:nvSpPr>
        <p:spPr bwMode="auto">
          <a:xfrm>
            <a:off x="5181600" y="6115605"/>
            <a:ext cx="609600" cy="457200"/>
          </a:xfrm>
          <a:prstGeom prst="rightArrow">
            <a:avLst/>
          </a:prstGeom>
          <a:solidFill>
            <a:schemeClr val="bg1">
              <a:lumMod val="85000"/>
            </a:schemeClr>
          </a:solidFill>
          <a:ln w="25400" cap="flat" cmpd="sng" algn="ctr">
            <a:noFill/>
            <a:prstDash val="solid"/>
            <a:round/>
            <a:headEnd type="none" w="med" len="med"/>
            <a:tailEnd type="triangle" w="med" len="med"/>
          </a:ln>
          <a:effectLst/>
        </p:spPr>
        <p:txBody>
          <a:bodyPr anchor="ctr" anchorCtr="1"/>
          <a:lstStyle/>
          <a:p>
            <a:pPr algn="ctr" eaLnBrk="0" hangingPunct="0">
              <a:defRPr/>
            </a:pPr>
            <a:endParaRPr lang="en-US" dirty="0">
              <a:latin typeface="Calibri" panose="020F0502020204030204" charset="0"/>
              <a:cs typeface="+mn-cs"/>
            </a:endParaRPr>
          </a:p>
        </p:txBody>
      </p:sp>
      <p:cxnSp>
        <p:nvCxnSpPr>
          <p:cNvPr id="18" name="Straight Connector 17"/>
          <p:cNvCxnSpPr/>
          <p:nvPr/>
        </p:nvCxnSpPr>
        <p:spPr bwMode="auto">
          <a:xfrm>
            <a:off x="6858000" y="2189163"/>
            <a:ext cx="1447800" cy="1587"/>
          </a:xfrm>
          <a:prstGeom prst="line">
            <a:avLst/>
          </a:prstGeom>
          <a:noFill/>
          <a:ln w="25400" cap="flat" cmpd="sng" algn="ctr">
            <a:solidFill>
              <a:schemeClr val="tx1">
                <a:lumMod val="50000"/>
                <a:lumOff val="50000"/>
              </a:schemeClr>
            </a:solidFill>
            <a:prstDash val="solid"/>
            <a:round/>
            <a:headEnd type="none" w="med" len="med"/>
            <a:tailEnd type="none" w="med" len="med"/>
          </a:ln>
          <a:effectLst/>
        </p:spPr>
      </p:cxnSp>
      <p:sp>
        <p:nvSpPr>
          <p:cNvPr id="10257" name="AutoShape 16"/>
          <p:cNvSpPr/>
          <p:nvPr/>
        </p:nvSpPr>
        <p:spPr bwMode="auto">
          <a:xfrm rot="10800000">
            <a:off x="8364538" y="1047750"/>
            <a:ext cx="228600" cy="1141413"/>
          </a:xfrm>
          <a:prstGeom prst="leftBrace">
            <a:avLst>
              <a:gd name="adj1" fmla="val 75011"/>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20" name="Rectangle 19"/>
          <p:cNvSpPr/>
          <p:nvPr/>
        </p:nvSpPr>
        <p:spPr>
          <a:xfrm>
            <a:off x="8564563" y="1435100"/>
            <a:ext cx="633412" cy="368300"/>
          </a:xfrm>
          <a:prstGeom prst="rect">
            <a:avLst/>
          </a:prstGeom>
        </p:spPr>
        <p:txBody>
          <a:bodyPr wrap="none">
            <a:spAutoFit/>
          </a:bodyPr>
          <a:lstStyle/>
          <a:p>
            <a:pPr eaLnBrk="0" hangingPunct="0">
              <a:defRPr/>
            </a:pPr>
            <a:r>
              <a:rPr lang="en-US" sz="1800" kern="0" dirty="0">
                <a:solidFill>
                  <a:srgbClr val="000000"/>
                </a:solidFill>
                <a:latin typeface="Calibri" panose="020F0502020204030204" charset="0"/>
                <a:cs typeface="+mn-cs"/>
              </a:rPr>
              <a:t>8MB</a:t>
            </a:r>
            <a:endParaRPr lang="en-US" dirty="0">
              <a:latin typeface="Calibri" panose="020F0502020204030204" charset="0"/>
              <a:cs typeface="+mn-cs"/>
            </a:endParaRPr>
          </a:p>
        </p:txBody>
      </p:sp>
      <p:sp>
        <p:nvSpPr>
          <p:cNvPr id="22" name="Rectangle 25"/>
          <p:cNvSpPr>
            <a:spLocks noChangeArrowheads="1"/>
          </p:cNvSpPr>
          <p:nvPr/>
        </p:nvSpPr>
        <p:spPr bwMode="auto">
          <a:xfrm>
            <a:off x="6858000" y="3733800"/>
            <a:ext cx="1447800" cy="609600"/>
          </a:xfrm>
          <a:prstGeom prst="rect">
            <a:avLst/>
          </a:prstGeom>
          <a:solidFill>
            <a:srgbClr val="D5F1CF"/>
          </a:solidFill>
          <a:ln w="25400">
            <a:solidFill>
              <a:schemeClr val="tx1"/>
            </a:solidFill>
            <a:miter lim="800000"/>
          </a:ln>
        </p:spPr>
        <p:txBody>
          <a:bodyPr wrap="none" anchor="ctr"/>
          <a:lstStyle/>
          <a:p>
            <a:pPr algn="ctr" eaLnBrk="0" hangingPunct="0"/>
            <a:r>
              <a:rPr lang="zh-CN" altLang="en-US" sz="1800" dirty="0">
                <a:latin typeface="Calibri" panose="020F0502020204030204" charset="0"/>
              </a:rPr>
              <a:t>共享库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 calcmode="lin" valueType="num">
                                      <p:cBhvr additive="base">
                                        <p:cTn id="7"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anim calcmode="lin" valueType="num">
                                      <p:cBhvr additive="base">
                                        <p:cTn id="11"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2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anim calcmode="lin" valueType="num">
                                      <p:cBhvr additive="base">
                                        <p:cTn id="17"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24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43">
                                            <p:txEl>
                                              <p:pRg st="5" end="5"/>
                                            </p:txEl>
                                          </p:spTgt>
                                        </p:tgtEl>
                                        <p:attrNameLst>
                                          <p:attrName>style.visibility</p:attrName>
                                        </p:attrNameLst>
                                      </p:cBhvr>
                                      <p:to>
                                        <p:strVal val="visible"/>
                                      </p:to>
                                    </p:set>
                                    <p:anim calcmode="lin" valueType="num">
                                      <p:cBhvr additive="base">
                                        <p:cTn id="21" dur="5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2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43">
                                            <p:txEl>
                                              <p:pRg st="7" end="7"/>
                                            </p:txEl>
                                          </p:spTgt>
                                        </p:tgtEl>
                                        <p:attrNameLst>
                                          <p:attrName>style.visibility</p:attrName>
                                        </p:attrNameLst>
                                      </p:cBhvr>
                                      <p:to>
                                        <p:strVal val="visible"/>
                                      </p:to>
                                    </p:set>
                                    <p:anim calcmode="lin" valueType="num">
                                      <p:cBhvr additive="base">
                                        <p:cTn id="27" dur="5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24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243">
                                            <p:txEl>
                                              <p:pRg st="8" end="8"/>
                                            </p:txEl>
                                          </p:spTgt>
                                        </p:tgtEl>
                                        <p:attrNameLst>
                                          <p:attrName>style.visibility</p:attrName>
                                        </p:attrNameLst>
                                      </p:cBhvr>
                                      <p:to>
                                        <p:strVal val="visible"/>
                                      </p:to>
                                    </p:set>
                                    <p:anim calcmode="lin" valueType="num">
                                      <p:cBhvr additive="base">
                                        <p:cTn id="31" dur="5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24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43">
                                            <p:txEl>
                                              <p:pRg st="10" end="10"/>
                                            </p:txEl>
                                          </p:spTgt>
                                        </p:tgtEl>
                                        <p:attrNameLst>
                                          <p:attrName>style.visibility</p:attrName>
                                        </p:attrNameLst>
                                      </p:cBhvr>
                                      <p:to>
                                        <p:strVal val="visible"/>
                                      </p:to>
                                    </p:set>
                                    <p:anim calcmode="lin" valueType="num">
                                      <p:cBhvr additive="base">
                                        <p:cTn id="37" dur="500" fill="hold"/>
                                        <p:tgtEl>
                                          <p:spTgt spid="1024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243">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243">
                                            <p:txEl>
                                              <p:pRg st="11" end="11"/>
                                            </p:txEl>
                                          </p:spTgt>
                                        </p:tgtEl>
                                        <p:attrNameLst>
                                          <p:attrName>style.visibility</p:attrName>
                                        </p:attrNameLst>
                                      </p:cBhvr>
                                      <p:to>
                                        <p:strVal val="visible"/>
                                      </p:to>
                                    </p:set>
                                    <p:anim calcmode="lin" valueType="num">
                                      <p:cBhvr additive="base">
                                        <p:cTn id="41" dur="500" fill="hold"/>
                                        <p:tgtEl>
                                          <p:spTgt spid="10243">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24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rPr>
              <a:t>内存分配的例子</a:t>
            </a:r>
          </a:p>
        </p:txBody>
      </p:sp>
      <p:sp>
        <p:nvSpPr>
          <p:cNvPr id="11267" name="Rectangle 3"/>
          <p:cNvSpPr>
            <a:spLocks noChangeArrowheads="1"/>
          </p:cNvSpPr>
          <p:nvPr/>
        </p:nvSpPr>
        <p:spPr bwMode="auto">
          <a:xfrm>
            <a:off x="609600" y="1498600"/>
            <a:ext cx="5791200" cy="4798751"/>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fi-FI" sz="1800" dirty="0" err="1">
                <a:latin typeface="Courier New" panose="02070309020205020404" charset="0"/>
              </a:rPr>
              <a:t>char</a:t>
            </a:r>
            <a:r>
              <a:rPr lang="fi-FI" sz="1800" dirty="0">
                <a:latin typeface="Courier New" panose="02070309020205020404" charset="0"/>
              </a:rPr>
              <a:t> big_array[1L&lt;&lt;24];  /* 16 MB */</a:t>
            </a:r>
          </a:p>
          <a:p>
            <a:pPr eaLnBrk="0" hangingPunct="0"/>
            <a:r>
              <a:rPr lang="fi-FI" sz="1800" dirty="0" err="1">
                <a:latin typeface="Courier New" panose="02070309020205020404" charset="0"/>
              </a:rPr>
              <a:t>char</a:t>
            </a:r>
            <a:r>
              <a:rPr lang="fi-FI" sz="1800" dirty="0">
                <a:latin typeface="Courier New" panose="02070309020205020404" charset="0"/>
              </a:rPr>
              <a:t> huge_array[1L&lt;&lt;31]; /*  2 GB */</a:t>
            </a:r>
          </a:p>
          <a:p>
            <a:pPr eaLnBrk="0" hangingPunct="0"/>
            <a:endParaRPr lang="fi-FI" sz="1800" dirty="0">
              <a:latin typeface="Courier New" panose="02070309020205020404" charset="0"/>
            </a:endParaRPr>
          </a:p>
          <a:p>
            <a:pPr eaLnBrk="0" hangingPunct="0"/>
            <a:r>
              <a:rPr lang="fi-FI" sz="1800" dirty="0" err="1">
                <a:latin typeface="Courier New" panose="02070309020205020404" charset="0"/>
              </a:rPr>
              <a:t>int</a:t>
            </a:r>
            <a:r>
              <a:rPr lang="fi-FI" sz="1800" dirty="0">
                <a:latin typeface="Courier New" panose="02070309020205020404" charset="0"/>
              </a:rPr>
              <a:t> </a:t>
            </a:r>
            <a:r>
              <a:rPr lang="fi-FI" sz="1800" dirty="0" err="1">
                <a:latin typeface="Courier New" panose="02070309020205020404" charset="0"/>
              </a:rPr>
              <a:t>global</a:t>
            </a:r>
            <a:r>
              <a:rPr lang="fi-FI" sz="1800" dirty="0">
                <a:latin typeface="Courier New" panose="02070309020205020404" charset="0"/>
              </a:rPr>
              <a:t> = 0;</a:t>
            </a:r>
          </a:p>
          <a:p>
            <a:pPr eaLnBrk="0" hangingPunct="0"/>
            <a:endParaRPr lang="fi-FI" sz="1800" dirty="0">
              <a:latin typeface="Courier New" panose="02070309020205020404" charset="0"/>
            </a:endParaRPr>
          </a:p>
          <a:p>
            <a:pPr eaLnBrk="0" hangingPunct="0"/>
            <a:r>
              <a:rPr lang="fi-FI" sz="1800" dirty="0" err="1">
                <a:latin typeface="Courier New" panose="02070309020205020404" charset="0"/>
              </a:rPr>
              <a:t>int</a:t>
            </a:r>
            <a:r>
              <a:rPr lang="fi-FI" sz="1800" dirty="0">
                <a:latin typeface="Courier New" panose="02070309020205020404" charset="0"/>
              </a:rPr>
              <a:t> </a:t>
            </a:r>
            <a:r>
              <a:rPr lang="fi-FI" sz="1800" dirty="0" err="1">
                <a:latin typeface="Courier New" panose="02070309020205020404" charset="0"/>
              </a:rPr>
              <a:t>useless</a:t>
            </a:r>
            <a:r>
              <a:rPr lang="fi-FI" sz="1800" dirty="0">
                <a:latin typeface="Courier New" panose="02070309020205020404" charset="0"/>
              </a:rPr>
              <a:t>() { </a:t>
            </a:r>
            <a:r>
              <a:rPr lang="fi-FI" sz="1800" dirty="0" err="1">
                <a:latin typeface="Courier New" panose="02070309020205020404" charset="0"/>
              </a:rPr>
              <a:t>return</a:t>
            </a:r>
            <a:r>
              <a:rPr lang="fi-FI" sz="1800" dirty="0">
                <a:latin typeface="Courier New" panose="02070309020205020404" charset="0"/>
              </a:rPr>
              <a:t> 0; }</a:t>
            </a:r>
          </a:p>
          <a:p>
            <a:pPr eaLnBrk="0" hangingPunct="0"/>
            <a:endParaRPr lang="fi-FI" sz="1800" dirty="0">
              <a:latin typeface="Courier New" panose="02070309020205020404" charset="0"/>
            </a:endParaRPr>
          </a:p>
          <a:p>
            <a:pPr eaLnBrk="0" hangingPunct="0"/>
            <a:r>
              <a:rPr lang="fi-FI" sz="1800" dirty="0" err="1">
                <a:latin typeface="Courier New" panose="02070309020205020404" charset="0"/>
              </a:rPr>
              <a:t>int</a:t>
            </a:r>
            <a:r>
              <a:rPr lang="fi-FI" sz="1800" dirty="0">
                <a:latin typeface="Courier New" panose="02070309020205020404" charset="0"/>
              </a:rPr>
              <a:t> main ()</a:t>
            </a:r>
          </a:p>
          <a:p>
            <a:pPr eaLnBrk="0" hangingPunct="0"/>
            <a:r>
              <a:rPr lang="fi-FI" sz="1800" dirty="0">
                <a:latin typeface="Courier New" panose="02070309020205020404" charset="0"/>
              </a:rPr>
              <a:t>{</a:t>
            </a:r>
          </a:p>
          <a:p>
            <a:pPr eaLnBrk="0" hangingPunct="0"/>
            <a:r>
              <a:rPr lang="fi-FI" sz="1800" dirty="0">
                <a:latin typeface="Courier New" panose="02070309020205020404" charset="0"/>
              </a:rPr>
              <a:t>    </a:t>
            </a:r>
            <a:r>
              <a:rPr lang="fi-FI" sz="1800" dirty="0" err="1">
                <a:latin typeface="Courier New" panose="02070309020205020404" charset="0"/>
              </a:rPr>
              <a:t>void</a:t>
            </a:r>
            <a:r>
              <a:rPr lang="fi-FI" sz="1800" dirty="0">
                <a:latin typeface="Courier New" panose="02070309020205020404" charset="0"/>
              </a:rPr>
              <a:t> *p1, *p2, *p3, *p4;</a:t>
            </a:r>
          </a:p>
          <a:p>
            <a:pPr eaLnBrk="0" hangingPunct="0"/>
            <a:r>
              <a:rPr lang="fi-FI" sz="1800" dirty="0">
                <a:latin typeface="Courier New" panose="02070309020205020404" charset="0"/>
              </a:rPr>
              <a:t>    </a:t>
            </a:r>
            <a:r>
              <a:rPr lang="fi-FI" sz="1800" dirty="0" err="1">
                <a:latin typeface="Courier New" panose="02070309020205020404" charset="0"/>
              </a:rPr>
              <a:t>int</a:t>
            </a:r>
            <a:r>
              <a:rPr lang="fi-FI" sz="1800" dirty="0">
                <a:latin typeface="Courier New" panose="02070309020205020404" charset="0"/>
              </a:rPr>
              <a:t> </a:t>
            </a:r>
            <a:r>
              <a:rPr lang="fi-FI" sz="1800" dirty="0" err="1">
                <a:latin typeface="Courier New" panose="02070309020205020404" charset="0"/>
              </a:rPr>
              <a:t>local</a:t>
            </a:r>
            <a:r>
              <a:rPr lang="fi-FI" sz="1800" dirty="0">
                <a:latin typeface="Courier New" panose="02070309020205020404" charset="0"/>
              </a:rPr>
              <a:t> = 0;</a:t>
            </a:r>
          </a:p>
          <a:p>
            <a:pPr eaLnBrk="0" hangingPunct="0"/>
            <a:r>
              <a:rPr lang="fi-FI" sz="1800" dirty="0">
                <a:latin typeface="Courier New" panose="02070309020205020404" charset="0"/>
              </a:rPr>
              <a:t>    p1 = malloc(1L &lt;&lt; 28); /* 256 MB */</a:t>
            </a:r>
          </a:p>
          <a:p>
            <a:pPr eaLnBrk="0" hangingPunct="0"/>
            <a:r>
              <a:rPr lang="fi-FI" sz="1800" dirty="0">
                <a:latin typeface="Courier New" panose="02070309020205020404" charset="0"/>
              </a:rPr>
              <a:t>    p2 = malloc(1L &lt;&lt; 8);  /* 256  B */</a:t>
            </a:r>
          </a:p>
          <a:p>
            <a:pPr eaLnBrk="0" hangingPunct="0"/>
            <a:r>
              <a:rPr lang="fi-FI" sz="1800" dirty="0">
                <a:latin typeface="Courier New" panose="02070309020205020404" charset="0"/>
              </a:rPr>
              <a:t>    p3 = malloc(1L &lt;&lt; 32); /*   4 GB */</a:t>
            </a:r>
          </a:p>
          <a:p>
            <a:pPr eaLnBrk="0" hangingPunct="0"/>
            <a:r>
              <a:rPr lang="fi-FI" sz="1800" dirty="0">
                <a:latin typeface="Courier New" panose="02070309020205020404" charset="0"/>
              </a:rPr>
              <a:t>    p4 = malloc(1L &lt;&lt; 8);  /* 256  B */</a:t>
            </a:r>
          </a:p>
          <a:p>
            <a:pPr eaLnBrk="0" hangingPunct="0"/>
            <a:r>
              <a:rPr lang="en-US" sz="1800" dirty="0">
                <a:latin typeface="Courier New" panose="02070309020205020404" charset="0"/>
              </a:rPr>
              <a:t> /* Some print statements ... */</a:t>
            </a:r>
          </a:p>
          <a:p>
            <a:pPr eaLnBrk="0" hangingPunct="0"/>
            <a:r>
              <a:rPr lang="en-US" sz="1800" dirty="0">
                <a:latin typeface="Courier New" panose="02070309020205020404" charset="0"/>
              </a:rPr>
              <a:t>}</a:t>
            </a:r>
          </a:p>
        </p:txBody>
      </p:sp>
      <p:sp>
        <p:nvSpPr>
          <p:cNvPr id="9" name="Rectangle 20"/>
          <p:cNvSpPr>
            <a:spLocks noChangeArrowheads="1"/>
          </p:cNvSpPr>
          <p:nvPr/>
        </p:nvSpPr>
        <p:spPr bwMode="auto">
          <a:xfrm>
            <a:off x="6858000" y="1041955"/>
            <a:ext cx="1447800" cy="5584825"/>
          </a:xfrm>
          <a:prstGeom prst="rect">
            <a:avLst/>
          </a:prstGeom>
          <a:solidFill>
            <a:schemeClr val="bg1">
              <a:lumMod val="95000"/>
            </a:schemeClr>
          </a:solidFill>
          <a:ln w="25400">
            <a:solidFill>
              <a:schemeClr val="tx1"/>
            </a:solidFill>
            <a:miter lim="800000"/>
          </a:ln>
          <a:effectLst/>
        </p:spPr>
        <p:txBody>
          <a:bodyPr wrap="none" anchor="ctr"/>
          <a:lstStyle/>
          <a:p>
            <a:pPr eaLnBrk="0" hangingPunct="0">
              <a:defRPr/>
            </a:pPr>
            <a:endParaRPr lang="en-US" dirty="0">
              <a:latin typeface="Calibri" panose="020F0502020204030204" charset="0"/>
              <a:cs typeface="+mn-cs"/>
            </a:endParaRPr>
          </a:p>
        </p:txBody>
      </p:sp>
      <p:sp>
        <p:nvSpPr>
          <p:cNvPr id="10" name="Rectangle 21"/>
          <p:cNvSpPr>
            <a:spLocks noChangeArrowheads="1"/>
          </p:cNvSpPr>
          <p:nvPr/>
        </p:nvSpPr>
        <p:spPr bwMode="auto">
          <a:xfrm>
            <a:off x="6858000" y="1047750"/>
            <a:ext cx="1447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eaLnBrk="0" hangingPunct="0">
              <a:defRPr/>
            </a:pPr>
            <a:r>
              <a:rPr lang="en-US" altLang="zh-CN" sz="1800" dirty="0">
                <a:latin typeface="Calibri" panose="020F0502020204030204" charset="0"/>
                <a:cs typeface="+mn-cs"/>
              </a:rPr>
              <a:t>         </a:t>
            </a:r>
            <a:r>
              <a:rPr lang="zh-CN" altLang="en-US" sz="1800" dirty="0">
                <a:latin typeface="Calibri" panose="020F0502020204030204" charset="0"/>
                <a:cs typeface="+mn-cs"/>
              </a:rPr>
              <a:t>栈</a:t>
            </a:r>
          </a:p>
        </p:txBody>
      </p:sp>
      <p:sp>
        <p:nvSpPr>
          <p:cNvPr id="11" name="Rectangle 23"/>
          <p:cNvSpPr>
            <a:spLocks noChangeArrowheads="1"/>
          </p:cNvSpPr>
          <p:nvPr/>
        </p:nvSpPr>
        <p:spPr bwMode="auto">
          <a:xfrm>
            <a:off x="6858000" y="6017180"/>
            <a:ext cx="1447800" cy="304800"/>
          </a:xfrm>
          <a:prstGeom prst="rect">
            <a:avLst/>
          </a:prstGeom>
          <a:solidFill>
            <a:srgbClr val="F6F5BD"/>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文本</a:t>
            </a:r>
          </a:p>
        </p:txBody>
      </p:sp>
      <p:sp>
        <p:nvSpPr>
          <p:cNvPr id="12" name="Rectangle 24"/>
          <p:cNvSpPr>
            <a:spLocks noChangeArrowheads="1"/>
          </p:cNvSpPr>
          <p:nvPr/>
        </p:nvSpPr>
        <p:spPr bwMode="auto">
          <a:xfrm>
            <a:off x="6858000" y="5712380"/>
            <a:ext cx="1447800" cy="304800"/>
          </a:xfrm>
          <a:prstGeom prst="rect">
            <a:avLst/>
          </a:prstGeom>
          <a:solidFill>
            <a:srgbClr val="F1C7C7"/>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数据</a:t>
            </a:r>
          </a:p>
        </p:txBody>
      </p:sp>
      <p:sp>
        <p:nvSpPr>
          <p:cNvPr id="13" name="Rectangle 25"/>
          <p:cNvSpPr>
            <a:spLocks noChangeArrowheads="1"/>
          </p:cNvSpPr>
          <p:nvPr/>
        </p:nvSpPr>
        <p:spPr bwMode="auto">
          <a:xfrm>
            <a:off x="6858000" y="5105400"/>
            <a:ext cx="1447800" cy="606980"/>
          </a:xfrm>
          <a:prstGeom prst="rect">
            <a:avLst/>
          </a:prstGeom>
          <a:solidFill>
            <a:srgbClr val="D5F1CF"/>
          </a:solidFill>
          <a:ln w="25400">
            <a:solidFill>
              <a:schemeClr val="tx1"/>
            </a:solidFill>
            <a:miter lim="800000"/>
          </a:ln>
        </p:spPr>
        <p:txBody>
          <a:bodyPr wrap="none" anchor="ctr"/>
          <a:lstStyle/>
          <a:p>
            <a:pPr eaLnBrk="0" hangingPunct="0"/>
            <a:r>
              <a:rPr lang="en-US" altLang="zh-CN" sz="1800" dirty="0">
                <a:latin typeface="Calibri" panose="020F0502020204030204" charset="0"/>
              </a:rPr>
              <a:t>         </a:t>
            </a:r>
            <a:r>
              <a:rPr lang="zh-CN" altLang="en-US" sz="1800" dirty="0">
                <a:latin typeface="Calibri" panose="020F0502020204030204" charset="0"/>
              </a:rPr>
              <a:t>堆</a:t>
            </a:r>
            <a:r>
              <a:rPr lang="en-US" altLang="zh-CN" sz="1800" dirty="0">
                <a:latin typeface="Calibri" panose="020F0502020204030204" charset="0"/>
              </a:rPr>
              <a:t>	</a:t>
            </a:r>
          </a:p>
        </p:txBody>
      </p:sp>
      <p:sp>
        <p:nvSpPr>
          <p:cNvPr id="14" name="Line 34"/>
          <p:cNvSpPr>
            <a:spLocks noChangeShapeType="1"/>
          </p:cNvSpPr>
          <p:nvPr/>
        </p:nvSpPr>
        <p:spPr bwMode="auto">
          <a:xfrm>
            <a:off x="7581900" y="1428750"/>
            <a:ext cx="0" cy="457200"/>
          </a:xfrm>
          <a:prstGeom prst="line">
            <a:avLst/>
          </a:prstGeom>
          <a:noFill/>
          <a:ln w="38100">
            <a:solidFill>
              <a:schemeClr val="tx2"/>
            </a:solidFill>
            <a:round/>
            <a:tailEnd type="triangle" w="med" len="med"/>
          </a:ln>
        </p:spPr>
        <p:txBody>
          <a:bodyPr wrap="none" lIns="45720" rIns="45720" anchor="ctr">
            <a:spAutoFit/>
          </a:bodyPr>
          <a:lstStyle/>
          <a:p>
            <a:endParaRPr lang="en-US"/>
          </a:p>
        </p:txBody>
      </p:sp>
      <p:sp>
        <p:nvSpPr>
          <p:cNvPr id="15" name="Line 35"/>
          <p:cNvSpPr>
            <a:spLocks noChangeShapeType="1"/>
          </p:cNvSpPr>
          <p:nvPr/>
        </p:nvSpPr>
        <p:spPr bwMode="auto">
          <a:xfrm flipV="1">
            <a:off x="7581900" y="4876800"/>
            <a:ext cx="0" cy="228600"/>
          </a:xfrm>
          <a:prstGeom prst="line">
            <a:avLst/>
          </a:prstGeom>
          <a:noFill/>
          <a:ln w="38100">
            <a:solidFill>
              <a:schemeClr val="tx2"/>
            </a:solidFill>
            <a:round/>
            <a:tailEnd type="triangle" w="med" len="med"/>
          </a:ln>
        </p:spPr>
        <p:txBody>
          <a:bodyPr wrap="none" lIns="45720" rIns="45720" anchor="ctr">
            <a:spAutoFit/>
          </a:bodyPr>
          <a:lstStyle/>
          <a:p>
            <a:endParaRPr lang="en-US"/>
          </a:p>
        </p:txBody>
      </p:sp>
      <p:cxnSp>
        <p:nvCxnSpPr>
          <p:cNvPr id="26" name="Straight Connector 17"/>
          <p:cNvCxnSpPr/>
          <p:nvPr/>
        </p:nvCxnSpPr>
        <p:spPr bwMode="auto">
          <a:xfrm>
            <a:off x="6858000" y="2189163"/>
            <a:ext cx="1447800" cy="1587"/>
          </a:xfrm>
          <a:prstGeom prst="line">
            <a:avLst/>
          </a:prstGeom>
          <a:noFill/>
          <a:ln w="25400" cap="flat" cmpd="sng" algn="ctr">
            <a:solidFill>
              <a:schemeClr val="tx1">
                <a:lumMod val="50000"/>
                <a:lumOff val="50000"/>
              </a:schemeClr>
            </a:solidFill>
            <a:prstDash val="solid"/>
            <a:round/>
            <a:headEnd type="none" w="med" len="med"/>
            <a:tailEnd type="none" w="med" len="med"/>
          </a:ln>
          <a:effectLst/>
        </p:spPr>
      </p:cxnSp>
      <p:sp>
        <p:nvSpPr>
          <p:cNvPr id="29" name="Rectangle 25"/>
          <p:cNvSpPr>
            <a:spLocks noChangeArrowheads="1"/>
          </p:cNvSpPr>
          <p:nvPr/>
        </p:nvSpPr>
        <p:spPr bwMode="auto">
          <a:xfrm>
            <a:off x="6858000" y="3733800"/>
            <a:ext cx="1447800" cy="609600"/>
          </a:xfrm>
          <a:prstGeom prst="rect">
            <a:avLst/>
          </a:prstGeom>
          <a:solidFill>
            <a:srgbClr val="D5F1CF"/>
          </a:solidFill>
          <a:ln w="25400">
            <a:solidFill>
              <a:schemeClr val="tx1"/>
            </a:solidFill>
            <a:miter lim="800000"/>
          </a:ln>
        </p:spPr>
        <p:txBody>
          <a:bodyPr wrap="none" anchor="ctr"/>
          <a:lstStyle/>
          <a:p>
            <a:pPr algn="ctr" eaLnBrk="0" hangingPunct="0"/>
            <a:r>
              <a:rPr lang="zh-CN" altLang="en-US" sz="1800" dirty="0">
                <a:latin typeface="Calibri" panose="020F0502020204030204" charset="0"/>
              </a:rPr>
              <a:t>共享库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rPr>
              <a:t>内存分配的例子</a:t>
            </a:r>
          </a:p>
        </p:txBody>
      </p:sp>
      <p:sp>
        <p:nvSpPr>
          <p:cNvPr id="9" name="Rectangle 20"/>
          <p:cNvSpPr>
            <a:spLocks noChangeArrowheads="1"/>
          </p:cNvSpPr>
          <p:nvPr/>
        </p:nvSpPr>
        <p:spPr bwMode="auto">
          <a:xfrm>
            <a:off x="6858000" y="1041955"/>
            <a:ext cx="1447800" cy="5584825"/>
          </a:xfrm>
          <a:prstGeom prst="rect">
            <a:avLst/>
          </a:prstGeom>
          <a:solidFill>
            <a:schemeClr val="bg1">
              <a:lumMod val="95000"/>
            </a:schemeClr>
          </a:solidFill>
          <a:ln w="25400">
            <a:solidFill>
              <a:schemeClr val="tx1"/>
            </a:solidFill>
            <a:miter lim="800000"/>
          </a:ln>
          <a:effectLst/>
        </p:spPr>
        <p:txBody>
          <a:bodyPr wrap="none" anchor="ctr"/>
          <a:lstStyle/>
          <a:p>
            <a:pPr eaLnBrk="0" hangingPunct="0">
              <a:defRPr/>
            </a:pPr>
            <a:endParaRPr lang="en-US" dirty="0">
              <a:latin typeface="Calibri" panose="020F0502020204030204" charset="0"/>
              <a:cs typeface="+mn-cs"/>
            </a:endParaRPr>
          </a:p>
        </p:txBody>
      </p:sp>
      <p:sp>
        <p:nvSpPr>
          <p:cNvPr id="10" name="Rectangle 21"/>
          <p:cNvSpPr>
            <a:spLocks noChangeArrowheads="1"/>
          </p:cNvSpPr>
          <p:nvPr/>
        </p:nvSpPr>
        <p:spPr bwMode="auto">
          <a:xfrm>
            <a:off x="6858000" y="1047750"/>
            <a:ext cx="1447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eaLnBrk="0" hangingPunct="0">
              <a:defRPr/>
            </a:pPr>
            <a:r>
              <a:rPr lang="en-US" altLang="zh-CN" sz="1800" dirty="0">
                <a:latin typeface="Calibri" panose="020F0502020204030204" charset="0"/>
                <a:cs typeface="+mn-cs"/>
              </a:rPr>
              <a:t>         </a:t>
            </a:r>
            <a:r>
              <a:rPr lang="zh-CN" altLang="en-US" sz="1800" dirty="0">
                <a:latin typeface="Calibri" panose="020F0502020204030204" charset="0"/>
                <a:cs typeface="+mn-cs"/>
              </a:rPr>
              <a:t>栈</a:t>
            </a:r>
          </a:p>
        </p:txBody>
      </p:sp>
      <p:sp>
        <p:nvSpPr>
          <p:cNvPr id="11" name="Rectangle 23"/>
          <p:cNvSpPr>
            <a:spLocks noChangeArrowheads="1"/>
          </p:cNvSpPr>
          <p:nvPr/>
        </p:nvSpPr>
        <p:spPr bwMode="auto">
          <a:xfrm>
            <a:off x="6858000" y="6017180"/>
            <a:ext cx="1447800" cy="304800"/>
          </a:xfrm>
          <a:prstGeom prst="rect">
            <a:avLst/>
          </a:prstGeom>
          <a:solidFill>
            <a:srgbClr val="F6F5BD"/>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文本</a:t>
            </a:r>
          </a:p>
        </p:txBody>
      </p:sp>
      <p:sp>
        <p:nvSpPr>
          <p:cNvPr id="12" name="Rectangle 24"/>
          <p:cNvSpPr>
            <a:spLocks noChangeArrowheads="1"/>
          </p:cNvSpPr>
          <p:nvPr/>
        </p:nvSpPr>
        <p:spPr bwMode="auto">
          <a:xfrm>
            <a:off x="6858000" y="5712380"/>
            <a:ext cx="1447800" cy="304800"/>
          </a:xfrm>
          <a:prstGeom prst="rect">
            <a:avLst/>
          </a:prstGeom>
          <a:solidFill>
            <a:srgbClr val="F1C7C7"/>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数据</a:t>
            </a:r>
          </a:p>
        </p:txBody>
      </p:sp>
      <p:sp>
        <p:nvSpPr>
          <p:cNvPr id="13" name="Rectangle 25"/>
          <p:cNvSpPr>
            <a:spLocks noChangeArrowheads="1"/>
          </p:cNvSpPr>
          <p:nvPr/>
        </p:nvSpPr>
        <p:spPr bwMode="auto">
          <a:xfrm>
            <a:off x="6858000" y="5105400"/>
            <a:ext cx="1447800" cy="606980"/>
          </a:xfrm>
          <a:prstGeom prst="rect">
            <a:avLst/>
          </a:prstGeom>
          <a:solidFill>
            <a:srgbClr val="D5F1CF"/>
          </a:solidFill>
          <a:ln w="25400">
            <a:solidFill>
              <a:schemeClr val="tx1"/>
            </a:solidFill>
            <a:miter lim="800000"/>
          </a:ln>
        </p:spPr>
        <p:txBody>
          <a:bodyPr wrap="none" anchor="ctr"/>
          <a:lstStyle/>
          <a:p>
            <a:pPr eaLnBrk="0" hangingPunct="0"/>
            <a:r>
              <a:rPr lang="en-US" altLang="zh-CN" sz="1800" dirty="0">
                <a:latin typeface="Calibri" panose="020F0502020204030204" charset="0"/>
              </a:rPr>
              <a:t>         </a:t>
            </a:r>
            <a:r>
              <a:rPr lang="zh-CN" altLang="en-US" sz="1800" dirty="0">
                <a:latin typeface="Calibri" panose="020F0502020204030204" charset="0"/>
              </a:rPr>
              <a:t>堆</a:t>
            </a:r>
            <a:r>
              <a:rPr lang="en-US" altLang="zh-CN" sz="1800" dirty="0">
                <a:latin typeface="Calibri" panose="020F0502020204030204" charset="0"/>
              </a:rPr>
              <a:t>	</a:t>
            </a:r>
          </a:p>
        </p:txBody>
      </p:sp>
      <p:sp>
        <p:nvSpPr>
          <p:cNvPr id="14" name="Line 34"/>
          <p:cNvSpPr>
            <a:spLocks noChangeShapeType="1"/>
          </p:cNvSpPr>
          <p:nvPr/>
        </p:nvSpPr>
        <p:spPr bwMode="auto">
          <a:xfrm>
            <a:off x="7581900" y="1428750"/>
            <a:ext cx="0" cy="457200"/>
          </a:xfrm>
          <a:prstGeom prst="line">
            <a:avLst/>
          </a:prstGeom>
          <a:noFill/>
          <a:ln w="38100">
            <a:solidFill>
              <a:schemeClr val="tx2"/>
            </a:solidFill>
            <a:round/>
            <a:tailEnd type="triangle" w="med" len="med"/>
          </a:ln>
        </p:spPr>
        <p:txBody>
          <a:bodyPr wrap="none" lIns="45720" rIns="45720" anchor="ctr">
            <a:spAutoFit/>
          </a:bodyPr>
          <a:lstStyle/>
          <a:p>
            <a:endParaRPr lang="en-US"/>
          </a:p>
        </p:txBody>
      </p:sp>
      <p:sp>
        <p:nvSpPr>
          <p:cNvPr id="15" name="Line 35"/>
          <p:cNvSpPr>
            <a:spLocks noChangeShapeType="1"/>
          </p:cNvSpPr>
          <p:nvPr/>
        </p:nvSpPr>
        <p:spPr bwMode="auto">
          <a:xfrm flipV="1">
            <a:off x="7581900" y="4876800"/>
            <a:ext cx="0" cy="228600"/>
          </a:xfrm>
          <a:prstGeom prst="line">
            <a:avLst/>
          </a:prstGeom>
          <a:noFill/>
          <a:ln w="38100">
            <a:solidFill>
              <a:schemeClr val="tx2"/>
            </a:solidFill>
            <a:round/>
            <a:tailEnd type="triangle" w="med" len="med"/>
          </a:ln>
        </p:spPr>
        <p:txBody>
          <a:bodyPr wrap="none" lIns="45720" rIns="45720" anchor="ctr">
            <a:spAutoFit/>
          </a:bodyPr>
          <a:lstStyle/>
          <a:p>
            <a:endParaRPr lang="en-US"/>
          </a:p>
        </p:txBody>
      </p:sp>
      <p:cxnSp>
        <p:nvCxnSpPr>
          <p:cNvPr id="26" name="Straight Connector 17"/>
          <p:cNvCxnSpPr/>
          <p:nvPr/>
        </p:nvCxnSpPr>
        <p:spPr bwMode="auto">
          <a:xfrm>
            <a:off x="6858000" y="2189163"/>
            <a:ext cx="1447800" cy="1587"/>
          </a:xfrm>
          <a:prstGeom prst="line">
            <a:avLst/>
          </a:prstGeom>
          <a:noFill/>
          <a:ln w="25400" cap="flat" cmpd="sng" algn="ctr">
            <a:solidFill>
              <a:schemeClr val="tx1">
                <a:lumMod val="50000"/>
                <a:lumOff val="50000"/>
              </a:schemeClr>
            </a:solidFill>
            <a:prstDash val="solid"/>
            <a:round/>
            <a:headEnd type="none" w="med" len="med"/>
            <a:tailEnd type="none" w="med" len="med"/>
          </a:ln>
          <a:effectLst/>
        </p:spPr>
      </p:cxnSp>
      <p:sp>
        <p:nvSpPr>
          <p:cNvPr id="29" name="Rectangle 25"/>
          <p:cNvSpPr>
            <a:spLocks noChangeArrowheads="1"/>
          </p:cNvSpPr>
          <p:nvPr/>
        </p:nvSpPr>
        <p:spPr bwMode="auto">
          <a:xfrm>
            <a:off x="6858000" y="3733800"/>
            <a:ext cx="1447800" cy="609600"/>
          </a:xfrm>
          <a:prstGeom prst="rect">
            <a:avLst/>
          </a:prstGeom>
          <a:solidFill>
            <a:srgbClr val="D5F1CF"/>
          </a:solidFill>
          <a:ln w="25400">
            <a:solidFill>
              <a:schemeClr val="tx1"/>
            </a:solidFill>
            <a:miter lim="800000"/>
          </a:ln>
        </p:spPr>
        <p:txBody>
          <a:bodyPr wrap="none" anchor="ctr"/>
          <a:lstStyle/>
          <a:p>
            <a:pPr algn="ctr" eaLnBrk="0" hangingPunct="0"/>
            <a:r>
              <a:rPr lang="zh-CN" altLang="en-US" sz="1800" dirty="0">
                <a:latin typeface="Calibri" panose="020F0502020204030204" charset="0"/>
              </a:rPr>
              <a:t>共享库</a:t>
            </a:r>
          </a:p>
        </p:txBody>
      </p:sp>
      <p:sp>
        <p:nvSpPr>
          <p:cNvPr id="13314" name="Rectangle 25"/>
          <p:cNvSpPr>
            <a:spLocks noChangeArrowheads="1"/>
          </p:cNvSpPr>
          <p:nvPr/>
        </p:nvSpPr>
        <p:spPr bwMode="auto">
          <a:xfrm>
            <a:off x="2667000" y="4038600"/>
            <a:ext cx="2667000" cy="533400"/>
          </a:xfrm>
          <a:prstGeom prst="rect">
            <a:avLst/>
          </a:prstGeom>
          <a:solidFill>
            <a:srgbClr val="F6F5BD"/>
          </a:solidFill>
          <a:ln w="25400">
            <a:noFill/>
            <a:miter lim="800000"/>
          </a:ln>
        </p:spPr>
        <p:txBody>
          <a:bodyPr wrap="none" anchor="ctr"/>
          <a:lstStyle/>
          <a:p>
            <a:pPr eaLnBrk="0" hangingPunct="0"/>
            <a:endParaRPr lang="en-US" sz="1800">
              <a:latin typeface="Calibri" panose="020F0502020204030204" charset="0"/>
            </a:endParaRPr>
          </a:p>
        </p:txBody>
      </p:sp>
      <p:sp>
        <p:nvSpPr>
          <p:cNvPr id="13315" name="Rectangle 25"/>
          <p:cNvSpPr>
            <a:spLocks noChangeArrowheads="1"/>
          </p:cNvSpPr>
          <p:nvPr/>
        </p:nvSpPr>
        <p:spPr bwMode="auto">
          <a:xfrm>
            <a:off x="2667000" y="3499005"/>
            <a:ext cx="2667000" cy="539595"/>
          </a:xfrm>
          <a:prstGeom prst="rect">
            <a:avLst/>
          </a:prstGeom>
          <a:solidFill>
            <a:srgbClr val="F1C7C7"/>
          </a:solidFill>
          <a:ln w="25400">
            <a:noFill/>
            <a:miter lim="800000"/>
          </a:ln>
        </p:spPr>
        <p:txBody>
          <a:bodyPr wrap="none" anchor="ctr"/>
          <a:lstStyle/>
          <a:p>
            <a:pPr eaLnBrk="0" hangingPunct="0"/>
            <a:endParaRPr lang="en-US" sz="1800">
              <a:latin typeface="Calibri" panose="020F0502020204030204" charset="0"/>
            </a:endParaRPr>
          </a:p>
        </p:txBody>
      </p:sp>
      <p:sp>
        <p:nvSpPr>
          <p:cNvPr id="32" name="Rectangle 25"/>
          <p:cNvSpPr>
            <a:spLocks noChangeArrowheads="1"/>
          </p:cNvSpPr>
          <p:nvPr/>
        </p:nvSpPr>
        <p:spPr bwMode="auto">
          <a:xfrm>
            <a:off x="2667000" y="2073275"/>
            <a:ext cx="2667000" cy="304800"/>
          </a:xfrm>
          <a:prstGeom prst="rect">
            <a:avLst/>
          </a:prstGeom>
          <a:solidFill>
            <a:schemeClr val="accent2">
              <a:lumMod val="20000"/>
              <a:lumOff val="80000"/>
            </a:schemeClr>
          </a:solidFill>
          <a:ln w="25400">
            <a:noFill/>
            <a:miter lim="800000"/>
          </a:ln>
          <a:effectLst/>
        </p:spPr>
        <p:txBody>
          <a:bodyPr wrap="none" anchor="ctr"/>
          <a:lstStyle/>
          <a:p>
            <a:pPr eaLnBrk="0" hangingPunct="0">
              <a:defRPr/>
            </a:pPr>
            <a:endParaRPr lang="en-US" sz="1800" dirty="0">
              <a:latin typeface="Calibri" panose="020F0502020204030204" charset="0"/>
              <a:cs typeface="+mn-cs"/>
            </a:endParaRPr>
          </a:p>
        </p:txBody>
      </p:sp>
      <p:sp>
        <p:nvSpPr>
          <p:cNvPr id="13317" name="Rectangle 25"/>
          <p:cNvSpPr>
            <a:spLocks noChangeArrowheads="1"/>
          </p:cNvSpPr>
          <p:nvPr/>
        </p:nvSpPr>
        <p:spPr bwMode="auto">
          <a:xfrm>
            <a:off x="2667000" y="2438400"/>
            <a:ext cx="2667000" cy="1066800"/>
          </a:xfrm>
          <a:prstGeom prst="rect">
            <a:avLst/>
          </a:prstGeom>
          <a:solidFill>
            <a:srgbClr val="D5F1CF"/>
          </a:solidFill>
          <a:ln w="25400">
            <a:noFill/>
            <a:miter lim="800000"/>
          </a:ln>
        </p:spPr>
        <p:txBody>
          <a:bodyPr wrap="none" anchor="ctr"/>
          <a:lstStyle/>
          <a:p>
            <a:pPr eaLnBrk="0" hangingPunct="0"/>
            <a:endParaRPr lang="en-US" sz="1800">
              <a:latin typeface="Calibri" panose="020F0502020204030204" charset="0"/>
            </a:endParaRPr>
          </a:p>
        </p:txBody>
      </p:sp>
      <p:sp>
        <p:nvSpPr>
          <p:cNvPr id="13319" name="Rectangle 3"/>
          <p:cNvSpPr>
            <a:spLocks noChangeArrowheads="1"/>
          </p:cNvSpPr>
          <p:nvPr/>
        </p:nvSpPr>
        <p:spPr bwMode="auto">
          <a:xfrm>
            <a:off x="152400" y="2066925"/>
            <a:ext cx="5638800" cy="2582759"/>
          </a:xfrm>
          <a:prstGeom prst="rect">
            <a:avLst/>
          </a:prstGeom>
          <a:noFill/>
          <a:ln w="12700">
            <a:noFill/>
            <a:miter lim="800000"/>
          </a:ln>
        </p:spPr>
        <p:txBody>
          <a:bodyPr wrap="square" lIns="90487" tIns="44450" rIns="90487" bIns="44450">
            <a:spAutoFit/>
          </a:bodyPr>
          <a:lstStyle/>
          <a:p>
            <a:pPr eaLnBrk="0" hangingPunct="0">
              <a:tabLst>
                <a:tab pos="2511425" algn="l"/>
              </a:tabLst>
            </a:pPr>
            <a:r>
              <a:rPr lang="en-US" sz="1800" dirty="0">
                <a:latin typeface="Courier New" panose="02070309020205020404" charset="0"/>
              </a:rPr>
              <a:t>local	0x00007ffe4d3be87c </a:t>
            </a:r>
          </a:p>
          <a:p>
            <a:pPr eaLnBrk="0" hangingPunct="0">
              <a:tabLst>
                <a:tab pos="2511425" algn="l"/>
              </a:tabLst>
            </a:pPr>
            <a:r>
              <a:rPr lang="en-US" sz="1800" dirty="0">
                <a:latin typeface="Courier New" panose="02070309020205020404" charset="0"/>
              </a:rPr>
              <a:t>p1 	0x00007f7262a1e010 </a:t>
            </a:r>
          </a:p>
          <a:p>
            <a:pPr eaLnBrk="0" hangingPunct="0">
              <a:tabLst>
                <a:tab pos="2511425" algn="l"/>
              </a:tabLst>
            </a:pPr>
            <a:r>
              <a:rPr lang="en-US" sz="1800" dirty="0">
                <a:latin typeface="Courier New" panose="02070309020205020404" charset="0"/>
              </a:rPr>
              <a:t>p3 	0x00007f7162a1d010 </a:t>
            </a:r>
          </a:p>
          <a:p>
            <a:pPr eaLnBrk="0" hangingPunct="0">
              <a:tabLst>
                <a:tab pos="2511425" algn="l"/>
              </a:tabLst>
            </a:pPr>
            <a:r>
              <a:rPr lang="en-US" sz="1800" dirty="0">
                <a:latin typeface="Courier New" panose="02070309020205020404" charset="0"/>
              </a:rPr>
              <a:t>p4	0x000000008359d120 </a:t>
            </a:r>
          </a:p>
          <a:p>
            <a:pPr eaLnBrk="0" hangingPunct="0">
              <a:tabLst>
                <a:tab pos="2511425" algn="l"/>
              </a:tabLst>
            </a:pPr>
            <a:r>
              <a:rPr lang="en-US" sz="1800" dirty="0">
                <a:latin typeface="Courier New" panose="02070309020205020404" charset="0"/>
              </a:rPr>
              <a:t>p2	0x000000008359d010 </a:t>
            </a:r>
          </a:p>
          <a:p>
            <a:pPr eaLnBrk="0" hangingPunct="0">
              <a:tabLst>
                <a:tab pos="2511425" algn="l"/>
              </a:tabLst>
            </a:pPr>
            <a:r>
              <a:rPr lang="en-US" sz="1800" dirty="0" err="1">
                <a:latin typeface="Courier New" panose="02070309020205020404" charset="0"/>
              </a:rPr>
              <a:t>big_array</a:t>
            </a:r>
            <a:r>
              <a:rPr lang="en-US" sz="1800" dirty="0">
                <a:latin typeface="Courier New" panose="02070309020205020404" charset="0"/>
              </a:rPr>
              <a:t> 	0x0000000080601060 </a:t>
            </a:r>
          </a:p>
          <a:p>
            <a:pPr eaLnBrk="0" hangingPunct="0">
              <a:tabLst>
                <a:tab pos="2511425" algn="l"/>
              </a:tabLst>
            </a:pPr>
            <a:r>
              <a:rPr lang="en-US" sz="1800" dirty="0" err="1">
                <a:latin typeface="Courier New" panose="02070309020205020404" charset="0"/>
              </a:rPr>
              <a:t>huge_array</a:t>
            </a:r>
            <a:r>
              <a:rPr lang="en-US" sz="1800" dirty="0">
                <a:latin typeface="Courier New" panose="02070309020205020404" charset="0"/>
              </a:rPr>
              <a:t> 	0x0000000000601060 </a:t>
            </a:r>
          </a:p>
          <a:p>
            <a:pPr eaLnBrk="0" hangingPunct="0">
              <a:tabLst>
                <a:tab pos="2511425" algn="l"/>
              </a:tabLst>
            </a:pPr>
            <a:r>
              <a:rPr lang="en-US" sz="1800" dirty="0">
                <a:latin typeface="Courier New" panose="02070309020205020404" charset="0"/>
              </a:rPr>
              <a:t>main()	0x000000000040060c</a:t>
            </a:r>
          </a:p>
          <a:p>
            <a:pPr eaLnBrk="0" hangingPunct="0">
              <a:tabLst>
                <a:tab pos="2511425" algn="l"/>
              </a:tabLst>
            </a:pPr>
            <a:r>
              <a:rPr lang="en-US" sz="1800" dirty="0">
                <a:latin typeface="Courier New" panose="02070309020205020404" charset="0"/>
              </a:rPr>
              <a:t>useless() 	0x0000000000400590</a:t>
            </a:r>
          </a:p>
        </p:txBody>
      </p:sp>
      <p:sp>
        <p:nvSpPr>
          <p:cNvPr id="438308" name="Text Box 36"/>
          <p:cNvSpPr txBox="1">
            <a:spLocks noChangeArrowheads="1"/>
          </p:cNvSpPr>
          <p:nvPr/>
        </p:nvSpPr>
        <p:spPr bwMode="auto">
          <a:xfrm>
            <a:off x="457200" y="1214438"/>
            <a:ext cx="1437640" cy="368300"/>
          </a:xfrm>
          <a:prstGeom prst="rect">
            <a:avLst/>
          </a:prstGeom>
          <a:noFill/>
          <a:ln w="19050">
            <a:noFill/>
            <a:miter lim="800000"/>
            <a:tailEnd type="none" w="sm" len="sm"/>
          </a:ln>
          <a:effectLst/>
        </p:spPr>
        <p:txBody>
          <a:bodyPr wrap="none" lIns="45720" rIns="45720">
            <a:spAutoFit/>
          </a:bodyPr>
          <a:lstStyle/>
          <a:p>
            <a:pPr eaLnBrk="0" hangingPunct="0">
              <a:defRPr/>
            </a:pPr>
            <a:r>
              <a:rPr lang="zh-CN" altLang="en-US" i="1" dirty="0">
                <a:solidFill>
                  <a:schemeClr val="tx1">
                    <a:lumMod val="50000"/>
                    <a:lumOff val="50000"/>
                  </a:schemeClr>
                </a:solidFill>
                <a:latin typeface="Calibri" panose="020F0502020204030204" charset="0"/>
                <a:cs typeface="+mn-cs"/>
              </a:rPr>
              <a:t>地址范围</a:t>
            </a:r>
            <a:r>
              <a:rPr lang="en-US" i="1" dirty="0">
                <a:solidFill>
                  <a:schemeClr val="tx1">
                    <a:lumMod val="50000"/>
                    <a:lumOff val="50000"/>
                  </a:schemeClr>
                </a:solidFill>
                <a:latin typeface="Calibri" panose="020F0502020204030204" charset="0"/>
                <a:cs typeface="+mn-cs"/>
              </a:rPr>
              <a:t> ~2</a:t>
            </a:r>
            <a:r>
              <a:rPr lang="en-US" i="1" baseline="30000" dirty="0">
                <a:solidFill>
                  <a:schemeClr val="tx1">
                    <a:lumMod val="50000"/>
                    <a:lumOff val="50000"/>
                  </a:schemeClr>
                </a:solidFill>
                <a:latin typeface="Calibri" panose="020F0502020204030204" charset="0"/>
                <a:cs typeface="+mn-cs"/>
              </a:rPr>
              <a:t>47</a:t>
            </a:r>
          </a:p>
        </p:txBody>
      </p:sp>
      <p:sp>
        <p:nvSpPr>
          <p:cNvPr id="19" name="Rectangle 20"/>
          <p:cNvSpPr>
            <a:spLocks noChangeArrowheads="1"/>
          </p:cNvSpPr>
          <p:nvPr/>
        </p:nvSpPr>
        <p:spPr bwMode="auto">
          <a:xfrm>
            <a:off x="6858000" y="892175"/>
            <a:ext cx="1447800" cy="5584825"/>
          </a:xfrm>
          <a:prstGeom prst="rect">
            <a:avLst/>
          </a:prstGeom>
          <a:solidFill>
            <a:schemeClr val="bg1">
              <a:lumMod val="95000"/>
            </a:schemeClr>
          </a:solidFill>
          <a:ln w="25400">
            <a:solidFill>
              <a:schemeClr val="tx1"/>
            </a:solidFill>
            <a:miter lim="800000"/>
          </a:ln>
          <a:effectLst/>
        </p:spPr>
        <p:txBody>
          <a:bodyPr wrap="none" anchor="ctr"/>
          <a:lstStyle/>
          <a:p>
            <a:pPr eaLnBrk="0" hangingPunct="0">
              <a:defRPr/>
            </a:pPr>
            <a:endParaRPr lang="en-US" dirty="0">
              <a:latin typeface="Calibri" panose="020F0502020204030204" charset="0"/>
              <a:cs typeface="+mn-cs"/>
            </a:endParaRPr>
          </a:p>
        </p:txBody>
      </p:sp>
      <p:sp>
        <p:nvSpPr>
          <p:cNvPr id="13325" name="Rectangle 23"/>
          <p:cNvSpPr>
            <a:spLocks noChangeArrowheads="1"/>
          </p:cNvSpPr>
          <p:nvPr/>
        </p:nvSpPr>
        <p:spPr bwMode="auto">
          <a:xfrm>
            <a:off x="6858000" y="5867400"/>
            <a:ext cx="1447800" cy="304800"/>
          </a:xfrm>
          <a:prstGeom prst="rect">
            <a:avLst/>
          </a:prstGeom>
          <a:solidFill>
            <a:srgbClr val="F6F5BD"/>
          </a:solidFill>
          <a:ln w="25400">
            <a:solidFill>
              <a:schemeClr val="tx1"/>
            </a:solidFill>
            <a:miter lim="800000"/>
          </a:ln>
        </p:spPr>
        <p:txBody>
          <a:bodyPr wrap="none" anchor="ctr"/>
          <a:lstStyle/>
          <a:p>
            <a:pPr eaLnBrk="0" hangingPunct="0"/>
            <a:r>
              <a:rPr lang="en-US" sz="1800">
                <a:latin typeface="Calibri" panose="020F0502020204030204" charset="0"/>
              </a:rPr>
              <a:t>Text</a:t>
            </a:r>
          </a:p>
        </p:txBody>
      </p:sp>
      <p:sp>
        <p:nvSpPr>
          <p:cNvPr id="13326" name="Rectangle 24"/>
          <p:cNvSpPr>
            <a:spLocks noChangeArrowheads="1"/>
          </p:cNvSpPr>
          <p:nvPr/>
        </p:nvSpPr>
        <p:spPr bwMode="auto">
          <a:xfrm>
            <a:off x="6858000" y="5562600"/>
            <a:ext cx="1447800" cy="304800"/>
          </a:xfrm>
          <a:prstGeom prst="rect">
            <a:avLst/>
          </a:prstGeom>
          <a:solidFill>
            <a:srgbClr val="F1C7C7"/>
          </a:solidFill>
          <a:ln w="25400">
            <a:solidFill>
              <a:schemeClr val="tx1"/>
            </a:solidFill>
            <a:miter lim="800000"/>
          </a:ln>
        </p:spPr>
        <p:txBody>
          <a:bodyPr wrap="none" anchor="ctr"/>
          <a:lstStyle/>
          <a:p>
            <a:pPr eaLnBrk="0" hangingPunct="0"/>
            <a:r>
              <a:rPr lang="en-US" sz="1800">
                <a:latin typeface="Calibri" panose="020F0502020204030204" charset="0"/>
              </a:rPr>
              <a:t>Data</a:t>
            </a:r>
          </a:p>
        </p:txBody>
      </p:sp>
      <p:sp>
        <p:nvSpPr>
          <p:cNvPr id="13327" name="Rectangle 25"/>
          <p:cNvSpPr>
            <a:spLocks noChangeArrowheads="1"/>
          </p:cNvSpPr>
          <p:nvPr/>
        </p:nvSpPr>
        <p:spPr bwMode="auto">
          <a:xfrm>
            <a:off x="6858000" y="4267200"/>
            <a:ext cx="1447800" cy="1295400"/>
          </a:xfrm>
          <a:prstGeom prst="rect">
            <a:avLst/>
          </a:prstGeom>
          <a:solidFill>
            <a:srgbClr val="D5F1CF"/>
          </a:solidFill>
          <a:ln w="25400">
            <a:solidFill>
              <a:schemeClr val="tx1"/>
            </a:solidFill>
            <a:miter lim="800000"/>
          </a:ln>
        </p:spPr>
        <p:txBody>
          <a:bodyPr wrap="none" anchor="ctr"/>
          <a:lstStyle/>
          <a:p>
            <a:pPr eaLnBrk="0" hangingPunct="0"/>
            <a:r>
              <a:rPr lang="en-US" sz="1800" dirty="0">
                <a:latin typeface="Calibri" panose="020F0502020204030204" charset="0"/>
              </a:rPr>
              <a:t>Heap</a:t>
            </a:r>
          </a:p>
        </p:txBody>
      </p:sp>
      <p:sp>
        <p:nvSpPr>
          <p:cNvPr id="13328" name="Line 34"/>
          <p:cNvSpPr>
            <a:spLocks noChangeShapeType="1"/>
          </p:cNvSpPr>
          <p:nvPr/>
        </p:nvSpPr>
        <p:spPr bwMode="auto">
          <a:xfrm>
            <a:off x="7581900" y="1038225"/>
            <a:ext cx="0" cy="457200"/>
          </a:xfrm>
          <a:prstGeom prst="line">
            <a:avLst/>
          </a:prstGeom>
          <a:noFill/>
          <a:ln w="38100">
            <a:solidFill>
              <a:schemeClr val="tx2"/>
            </a:solidFill>
            <a:round/>
            <a:tailEnd type="triangle" w="med" len="med"/>
          </a:ln>
        </p:spPr>
        <p:txBody>
          <a:bodyPr wrap="none" lIns="45720" rIns="45720" anchor="ctr">
            <a:spAutoFit/>
          </a:bodyPr>
          <a:lstStyle/>
          <a:p>
            <a:endParaRPr lang="en-US"/>
          </a:p>
        </p:txBody>
      </p:sp>
      <p:sp>
        <p:nvSpPr>
          <p:cNvPr id="13329" name="Line 35"/>
          <p:cNvSpPr>
            <a:spLocks noChangeShapeType="1"/>
          </p:cNvSpPr>
          <p:nvPr/>
        </p:nvSpPr>
        <p:spPr bwMode="auto">
          <a:xfrm flipV="1">
            <a:off x="7581900" y="4038600"/>
            <a:ext cx="0" cy="228600"/>
          </a:xfrm>
          <a:prstGeom prst="line">
            <a:avLst/>
          </a:prstGeom>
          <a:noFill/>
          <a:ln w="38100">
            <a:solidFill>
              <a:schemeClr val="tx2"/>
            </a:solidFill>
            <a:round/>
            <a:tailEnd type="triangle" w="med" len="med"/>
          </a:ln>
        </p:spPr>
        <p:txBody>
          <a:bodyPr wrap="none" lIns="45720" rIns="45720" anchor="ctr">
            <a:spAutoFit/>
          </a:bodyPr>
          <a:lstStyle/>
          <a:p>
            <a:endParaRPr lang="en-US"/>
          </a:p>
        </p:txBody>
      </p:sp>
      <p:sp>
        <p:nvSpPr>
          <p:cNvPr id="21" name="Rectangle 25"/>
          <p:cNvSpPr>
            <a:spLocks noChangeArrowheads="1"/>
          </p:cNvSpPr>
          <p:nvPr/>
        </p:nvSpPr>
        <p:spPr bwMode="auto">
          <a:xfrm>
            <a:off x="6858000" y="1600200"/>
            <a:ext cx="1447800" cy="609600"/>
          </a:xfrm>
          <a:prstGeom prst="rect">
            <a:avLst/>
          </a:prstGeom>
          <a:solidFill>
            <a:srgbClr val="D5F1CF"/>
          </a:solidFill>
          <a:ln w="25400">
            <a:solidFill>
              <a:schemeClr val="tx1"/>
            </a:solidFill>
            <a:miter lim="800000"/>
          </a:ln>
        </p:spPr>
        <p:txBody>
          <a:bodyPr wrap="none" anchor="ctr"/>
          <a:lstStyle/>
          <a:p>
            <a:pPr eaLnBrk="0" hangingPunct="0"/>
            <a:r>
              <a:rPr lang="en-US" sz="1800" dirty="0">
                <a:latin typeface="Calibri" panose="020F0502020204030204" charset="0"/>
              </a:rPr>
              <a:t>Heap</a:t>
            </a:r>
          </a:p>
        </p:txBody>
      </p:sp>
      <p:sp>
        <p:nvSpPr>
          <p:cNvPr id="22" name="Line 35"/>
          <p:cNvSpPr>
            <a:spLocks noChangeShapeType="1"/>
          </p:cNvSpPr>
          <p:nvPr/>
        </p:nvSpPr>
        <p:spPr bwMode="auto">
          <a:xfrm>
            <a:off x="7581900" y="2209800"/>
            <a:ext cx="0" cy="228600"/>
          </a:xfrm>
          <a:prstGeom prst="line">
            <a:avLst/>
          </a:prstGeom>
          <a:noFill/>
          <a:ln w="38100">
            <a:solidFill>
              <a:schemeClr val="tx2"/>
            </a:solidFill>
            <a:round/>
            <a:tailEnd type="triangle" w="med" len="med"/>
          </a:ln>
        </p:spPr>
        <p:txBody>
          <a:bodyPr wrap="none" lIns="45720" rIns="45720" anchor="ctr">
            <a:spAutoFit/>
          </a:bodyPr>
          <a:lstStyle/>
          <a:p>
            <a:endParaRPr lang="en-US"/>
          </a:p>
        </p:txBody>
      </p:sp>
      <p:sp>
        <p:nvSpPr>
          <p:cNvPr id="20" name="Rectangle 21"/>
          <p:cNvSpPr>
            <a:spLocks noChangeArrowheads="1"/>
          </p:cNvSpPr>
          <p:nvPr/>
        </p:nvSpPr>
        <p:spPr bwMode="auto">
          <a:xfrm>
            <a:off x="6858000" y="885825"/>
            <a:ext cx="1447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eaLnBrk="0" hangingPunct="0">
              <a:defRPr/>
            </a:pPr>
            <a:r>
              <a:rPr lang="en-US" sz="1800" dirty="0">
                <a:latin typeface="Calibri" panose="020F0502020204030204" charset="0"/>
                <a:cs typeface="+mn-cs"/>
              </a:rPr>
              <a:t>Stack</a:t>
            </a:r>
          </a:p>
        </p:txBody>
      </p:sp>
      <p:grpSp>
        <p:nvGrpSpPr>
          <p:cNvPr id="7" name="Group 6"/>
          <p:cNvGrpSpPr/>
          <p:nvPr/>
        </p:nvGrpSpPr>
        <p:grpSpPr>
          <a:xfrm>
            <a:off x="5334000" y="1752600"/>
            <a:ext cx="1544638" cy="3303759"/>
            <a:chOff x="4841481" y="1752600"/>
            <a:chExt cx="2037157" cy="3303759"/>
          </a:xfrm>
        </p:grpSpPr>
        <p:cxnSp>
          <p:nvCxnSpPr>
            <p:cNvPr id="5" name="Straight Arrow Connector 2"/>
            <p:cNvCxnSpPr/>
            <p:nvPr/>
          </p:nvCxnSpPr>
          <p:spPr bwMode="auto">
            <a:xfrm flipV="1">
              <a:off x="4876800" y="1752600"/>
              <a:ext cx="2001838" cy="762000"/>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cxnSp>
          <p:nvCxnSpPr>
            <p:cNvPr id="25" name="Straight Arrow Connector 24"/>
            <p:cNvCxnSpPr/>
            <p:nvPr/>
          </p:nvCxnSpPr>
          <p:spPr bwMode="auto">
            <a:xfrm flipV="1">
              <a:off x="4876800" y="2073275"/>
              <a:ext cx="2001838" cy="746125"/>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cxnSp>
          <p:nvCxnSpPr>
            <p:cNvPr id="6" name="Straight Arrow Connector 25"/>
            <p:cNvCxnSpPr/>
            <p:nvPr/>
          </p:nvCxnSpPr>
          <p:spPr bwMode="auto">
            <a:xfrm>
              <a:off x="4870380" y="3066106"/>
              <a:ext cx="2008258" cy="1658294"/>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cxnSp>
          <p:nvCxnSpPr>
            <p:cNvPr id="8" name="Straight Arrow Connector 28"/>
            <p:cNvCxnSpPr/>
            <p:nvPr/>
          </p:nvCxnSpPr>
          <p:spPr bwMode="auto">
            <a:xfrm>
              <a:off x="4841481" y="3398065"/>
              <a:ext cx="2008258" cy="1658294"/>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gr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rPr>
              <a:t>内存引用错误</a:t>
            </a:r>
            <a:r>
              <a:rPr lang="zh-CN" sz="2800">
                <a:solidFill>
                  <a:schemeClr val="tx1">
                    <a:lumMod val="65000"/>
                    <a:lumOff val="35000"/>
                  </a:schemeClr>
                </a:solidFill>
              </a:rPr>
              <a:t>示范</a:t>
            </a:r>
          </a:p>
        </p:txBody>
      </p:sp>
      <p:sp>
        <p:nvSpPr>
          <p:cNvPr id="18436" name="Rectangle 4"/>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panose="02070309020205020404"/>
                <a:ea typeface="Monaco" charset="0"/>
                <a:cs typeface="Courier New" panose="02070309020205020404"/>
                <a:sym typeface="Monaco" charset="0"/>
              </a:rPr>
              <a:t>typedef</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a:t>
            </a:r>
            <a:r>
              <a:rPr lang="en-US" sz="1600" b="1" dirty="0">
                <a:solidFill>
                  <a:schemeClr val="tx1"/>
                </a:solidFill>
                <a:latin typeface="Courier New" panose="02070309020205020404"/>
                <a:ea typeface="Monaco" charset="0"/>
                <a:cs typeface="Courier New" panose="02070309020205020404"/>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double fun(</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volatile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 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s.d</a:t>
            </a:r>
            <a:r>
              <a:rPr lang="en-US" sz="1600" b="1" dirty="0">
                <a:solidFill>
                  <a:schemeClr val="tx1"/>
                </a:solidFill>
                <a:latin typeface="Courier New" panose="02070309020205020404"/>
                <a:ea typeface="Monaco" charset="0"/>
                <a:cs typeface="Courier New" panose="02070309020205020404"/>
                <a:sym typeface="Monaco" charset="0"/>
              </a:rPr>
              <a:t> = 3.14;</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s.a</a:t>
            </a:r>
            <a:r>
              <a:rPr lang="en-US" sz="1600" b="1" dirty="0">
                <a:solidFill>
                  <a:schemeClr val="tx1"/>
                </a:solidFill>
                <a:latin typeface="Courier New" panose="02070309020205020404"/>
                <a:ea typeface="Monaco" charset="0"/>
                <a:cs typeface="Courier New" panose="02070309020205020404"/>
                <a:sym typeface="Monaco" charset="0"/>
              </a:rPr>
              <a:t>[</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return </a:t>
            </a:r>
            <a:r>
              <a:rPr lang="en-US" sz="1600" b="1" dirty="0" err="1">
                <a:solidFill>
                  <a:schemeClr val="tx1"/>
                </a:solidFill>
                <a:latin typeface="Courier New" panose="02070309020205020404"/>
                <a:ea typeface="Monaco" charset="0"/>
                <a:cs typeface="Courier New" panose="02070309020205020404"/>
                <a:sym typeface="Monaco" charset="0"/>
              </a:rPr>
              <a:t>s.d</a:t>
            </a:r>
            <a:r>
              <a:rPr lang="en-US" sz="1600" b="1" dirty="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p:txBody>
      </p:sp>
      <p:sp>
        <p:nvSpPr>
          <p:cNvPr id="18437" name="Rectangle 5"/>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ea typeface="Zapf Dingbats" charset="2"/>
                <a:cs typeface="Zapf Dingbats" charset="2"/>
                <a:sym typeface="Courier New" panose="02070309020205020404" charset="0"/>
              </a:rPr>
              <a:t>fun(0)  -&gt;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fun(1)  -&gt;</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fun(2)  -&gt;</a:t>
            </a:r>
            <a:r>
              <a:rPr lang="en-US" sz="1800" dirty="0">
                <a:solidFill>
                  <a:schemeClr val="tx1"/>
                </a:solidFill>
                <a:latin typeface="Courier New" panose="02070309020205020404" charset="0"/>
                <a:ea typeface="Monaco" charset="0"/>
                <a:cs typeface="Monaco" charset="0"/>
                <a:sym typeface="Courier New" panose="02070309020205020404" charset="0"/>
              </a:rPr>
              <a:t>	3.1399998664856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fun(3)  -&gt;</a:t>
            </a:r>
            <a:r>
              <a:rPr lang="en-US" sz="1800" dirty="0">
                <a:solidFill>
                  <a:schemeClr val="tx1"/>
                </a:solidFill>
                <a:latin typeface="Courier New" panose="02070309020205020404" charset="0"/>
                <a:ea typeface="Monaco" charset="0"/>
                <a:cs typeface="Monaco" charset="0"/>
                <a:sym typeface="Courier New" panose="02070309020205020404" charset="0"/>
              </a:rPr>
              <a:t>	2.00000061035156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fun(4)  -&gt;</a:t>
            </a:r>
            <a:r>
              <a:rPr lang="en-US" sz="1800" dirty="0">
                <a:solidFill>
                  <a:schemeClr val="tx1"/>
                </a:solidFill>
                <a:latin typeface="Courier New" panose="02070309020205020404" charset="0"/>
                <a:ea typeface="Monaco" charset="0"/>
                <a:cs typeface="Monaco" charset="0"/>
                <a:sym typeface="Courier New" panose="02070309020205020404" charset="0"/>
              </a:rPr>
              <a:t>	3.14</a:t>
            </a: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fun(6)  -&gt;</a:t>
            </a:r>
            <a:r>
              <a:rPr lang="en-US" sz="1800" dirty="0">
                <a:solidFill>
                  <a:schemeClr val="tx1"/>
                </a:solidFill>
                <a:latin typeface="Courier New" panose="02070309020205020404" charset="0"/>
                <a:ea typeface="Monaco" charset="0"/>
                <a:cs typeface="Monaco" charset="0"/>
                <a:sym typeface="Courier New" panose="02070309020205020404" charset="0"/>
              </a:rPr>
              <a:t>	</a:t>
            </a:r>
            <a:r>
              <a:rPr lang="en-US" sz="1800" dirty="0">
                <a:solidFill>
                  <a:schemeClr val="tx1"/>
                </a:solidFill>
                <a:latin typeface="Calibri" panose="020F0502020204030204"/>
                <a:ea typeface="Monaco" charset="0"/>
                <a:cs typeface="Calibri" panose="020F0502020204030204"/>
                <a:sym typeface="Courier New" panose="02070309020205020404" charset="0"/>
              </a:rPr>
              <a:t>Segmentation fault</a:t>
            </a:r>
            <a:endParaRPr lang="en-US" sz="1800" dirty="0">
              <a:solidFill>
                <a:schemeClr val="tx1"/>
              </a:solidFill>
              <a:latin typeface="Courier New" panose="02070309020205020404" charset="0"/>
              <a:ea typeface="Monaco" charset="0"/>
              <a:cs typeface="Monaco" charset="0"/>
              <a:sym typeface="Courier New" panose="02070309020205020404" charset="0"/>
            </a:endParaRPr>
          </a:p>
        </p:txBody>
      </p:sp>
      <p:sp>
        <p:nvSpPr>
          <p:cNvPr id="749578" name="Text Box 10"/>
          <p:cNvSpPr txBox="1">
            <a:spLocks noChangeArrowheads="1"/>
          </p:cNvSpPr>
          <p:nvPr/>
        </p:nvSpPr>
        <p:spPr bwMode="auto">
          <a:xfrm>
            <a:off x="5027613" y="4584065"/>
            <a:ext cx="3125787" cy="937260"/>
          </a:xfrm>
          <a:prstGeom prst="rect">
            <a:avLst/>
          </a:prstGeom>
          <a:noFill/>
          <a:ln w="9525" algn="ctr">
            <a:noFill/>
            <a:miter lim="800000"/>
          </a:ln>
          <a:effectLst/>
        </p:spPr>
        <p:txBody>
          <a:bodyPr wrap="square">
            <a:spAutoFit/>
          </a:bodyPr>
          <a:lstStyle/>
          <a:p>
            <a:pPr marL="342900" indent="-342900">
              <a:spcBef>
                <a:spcPct val="50000"/>
              </a:spcBef>
            </a:pPr>
            <a:r>
              <a:rPr lang="zh-CN" altLang="en-US" sz="2200" dirty="0">
                <a:solidFill>
                  <a:srgbClr val="008000"/>
                </a:solidFill>
              </a:rPr>
              <a:t>为什么当 </a:t>
            </a:r>
            <a:r>
              <a:rPr lang="en-US" altLang="zh-CN" sz="2200" dirty="0" err="1">
                <a:solidFill>
                  <a:srgbClr val="008000"/>
                </a:solidFill>
              </a:rPr>
              <a:t>i</a:t>
            </a:r>
            <a:r>
              <a:rPr lang="en-US" altLang="zh-CN" sz="2200" dirty="0">
                <a:solidFill>
                  <a:srgbClr val="008000"/>
                </a:solidFill>
              </a:rPr>
              <a:t>&gt;1 </a:t>
            </a:r>
            <a:r>
              <a:rPr lang="zh-CN" altLang="en-US" sz="2200" dirty="0">
                <a:solidFill>
                  <a:srgbClr val="008000"/>
                </a:solidFill>
              </a:rPr>
              <a:t>就有问题？</a:t>
            </a:r>
          </a:p>
          <a:p>
            <a:pPr marL="342900" indent="-342900">
              <a:spcBef>
                <a:spcPct val="50000"/>
              </a:spcBef>
            </a:pPr>
            <a:r>
              <a:rPr lang="zh-CN" altLang="en-US" sz="2200" dirty="0">
                <a:solidFill>
                  <a:srgbClr val="FF3300"/>
                </a:solidFill>
              </a:rPr>
              <a:t>因为数组访问越界！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49578">
                                            <p:txEl>
                                              <p:pRg st="0" end="0"/>
                                            </p:txEl>
                                          </p:spTgt>
                                        </p:tgtEl>
                                        <p:attrNameLst>
                                          <p:attrName>style.visibility</p:attrName>
                                        </p:attrNameLst>
                                      </p:cBhvr>
                                      <p:to>
                                        <p:strVal val="visible"/>
                                      </p:to>
                                    </p:set>
                                    <p:animEffect transition="in" filter="blinds(horizontal)">
                                      <p:cBhvr>
                                        <p:cTn id="35" dur="500"/>
                                        <p:tgtEl>
                                          <p:spTgt spid="74957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49578">
                                            <p:txEl>
                                              <p:pRg st="1" end="1"/>
                                            </p:txEl>
                                          </p:spTgt>
                                        </p:tgtEl>
                                        <p:attrNameLst>
                                          <p:attrName>style.visibility</p:attrName>
                                        </p:attrNameLst>
                                      </p:cBhvr>
                                      <p:to>
                                        <p:strVal val="visible"/>
                                      </p:to>
                                    </p:set>
                                    <p:animEffect transition="in" filter="blinds(horizontal)">
                                      <p:cBhvr>
                                        <p:cTn id="40" dur="500"/>
                                        <p:tgtEl>
                                          <p:spTgt spid="7495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rPr>
              <a:t>内存引用错误</a:t>
            </a:r>
            <a:r>
              <a:rPr lang="zh-CN" sz="2800">
                <a:solidFill>
                  <a:schemeClr val="tx1">
                    <a:lumMod val="65000"/>
                    <a:lumOff val="35000"/>
                  </a:schemeClr>
                </a:solidFill>
              </a:rPr>
              <a:t>示范</a:t>
            </a:r>
          </a:p>
        </p:txBody>
      </p:sp>
      <p:sp>
        <p:nvSpPr>
          <p:cNvPr id="19460" name="Rectangle 4"/>
          <p:cNvSpPr/>
          <p:nvPr/>
        </p:nvSpPr>
        <p:spPr bwMode="auto">
          <a:xfrm>
            <a:off x="14478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panose="02070309020205020404"/>
                <a:ea typeface="Monaco" charset="0"/>
                <a:cs typeface="Courier New" panose="02070309020205020404"/>
                <a:sym typeface="Monaco" charset="0"/>
              </a:rPr>
              <a:t>typedef</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a:t>
            </a:r>
            <a:r>
              <a:rPr lang="en-US" sz="1600" b="1" dirty="0">
                <a:solidFill>
                  <a:schemeClr val="tx1"/>
                </a:solidFill>
                <a:latin typeface="Courier New" panose="02070309020205020404"/>
                <a:ea typeface="Monaco" charset="0"/>
                <a:cs typeface="Courier New" panose="02070309020205020404"/>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a:t>
            </a:r>
          </a:p>
        </p:txBody>
      </p:sp>
      <p:sp>
        <p:nvSpPr>
          <p:cNvPr id="19461" name="Rectangle 5"/>
          <p:cNvSpPr/>
          <p:nvPr/>
        </p:nvSpPr>
        <p:spPr bwMode="auto">
          <a:xfrm>
            <a:off x="42672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ea typeface="Zapf Dingbats" charset="2"/>
                <a:cs typeface="Zapf Dingbats" charset="2"/>
                <a:sym typeface="Courier New" panose="02070309020205020404" charset="0"/>
              </a:rPr>
              <a:t>fun(0)  -&gt;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fun(1)  -&gt;</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fun(2)  -&gt;</a:t>
            </a:r>
            <a:r>
              <a:rPr lang="en-US" sz="1800" dirty="0">
                <a:solidFill>
                  <a:schemeClr val="tx1"/>
                </a:solidFill>
                <a:latin typeface="Courier New" panose="02070309020205020404" charset="0"/>
                <a:ea typeface="Monaco" charset="0"/>
                <a:cs typeface="Monaco" charset="0"/>
                <a:sym typeface="Courier New" panose="02070309020205020404" charset="0"/>
              </a:rPr>
              <a:t>	3.1399998664856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fun(3)  -&gt;</a:t>
            </a:r>
            <a:r>
              <a:rPr lang="en-US" sz="1800" dirty="0">
                <a:solidFill>
                  <a:schemeClr val="tx1"/>
                </a:solidFill>
                <a:latin typeface="Courier New" panose="02070309020205020404" charset="0"/>
                <a:ea typeface="Monaco" charset="0"/>
                <a:cs typeface="Monaco" charset="0"/>
                <a:sym typeface="Courier New" panose="02070309020205020404" charset="0"/>
              </a:rPr>
              <a:t>	2.00000061035156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fun(4)  -&gt;</a:t>
            </a:r>
            <a:r>
              <a:rPr lang="en-US" sz="1800" dirty="0">
                <a:solidFill>
                  <a:schemeClr val="tx1"/>
                </a:solidFill>
                <a:latin typeface="Courier New" panose="02070309020205020404" charset="0"/>
                <a:ea typeface="Monaco" charset="0"/>
                <a:cs typeface="Monaco" charset="0"/>
                <a:sym typeface="Courier New" panose="02070309020205020404" charset="0"/>
              </a:rPr>
              <a:t>	3.14</a:t>
            </a:r>
          </a:p>
          <a:p>
            <a:pPr algn="l"/>
            <a:endParaRPr lang="en-US" sz="1800" dirty="0">
              <a:solidFill>
                <a:schemeClr val="tx1"/>
              </a:solidFill>
              <a:latin typeface="Courier New" panose="02070309020205020404" charset="0"/>
              <a:ea typeface="Monaco" charset="0"/>
              <a:cs typeface="Monaco" charset="0"/>
              <a:sym typeface="Courier New" panose="02070309020205020404" charset="0"/>
            </a:endParaRPr>
          </a:p>
        </p:txBody>
      </p:sp>
      <p:sp>
        <p:nvSpPr>
          <p:cNvPr id="19462" name="AutoShape 6"/>
          <p:cNvSpPr/>
          <p:nvPr/>
        </p:nvSpPr>
        <p:spPr bwMode="auto">
          <a:xfrm>
            <a:off x="63373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p>
            <a:endParaRPr lang="en-US"/>
          </a:p>
        </p:txBody>
      </p:sp>
      <p:sp>
        <p:nvSpPr>
          <p:cNvPr id="19463" name="Rectangle 7"/>
          <p:cNvSpPr/>
          <p:nvPr/>
        </p:nvSpPr>
        <p:spPr bwMode="auto">
          <a:xfrm>
            <a:off x="6794500" y="4800600"/>
            <a:ext cx="2120900" cy="647700"/>
          </a:xfrm>
          <a:prstGeom prst="rect">
            <a:avLst/>
          </a:prstGeom>
          <a:noFill/>
          <a:ln w="19050" cap="flat">
            <a:noFill/>
            <a:miter lim="800000"/>
            <a:headEnd type="none" w="med" len="med"/>
            <a:tailEnd type="none" w="med" len="med"/>
          </a:ln>
        </p:spPr>
        <p:txBody>
          <a:bodyPr lIns="38100" tIns="38100" rIns="38100" bIns="38100"/>
          <a:lstStyle/>
          <a:p>
            <a:pPr algn="l">
              <a:lnSpc>
                <a:spcPct val="110000"/>
              </a:lnSpc>
            </a:pPr>
            <a:r>
              <a:rPr lang="en-US" sz="1800" dirty="0">
                <a:solidFill>
                  <a:schemeClr val="tx1"/>
                </a:solidFill>
                <a:latin typeface="Calibri" panose="020F0502020204030204" charset="0"/>
                <a:ea typeface="Calibri" panose="020F0502020204030204" charset="0"/>
                <a:cs typeface="Calibri" panose="020F0502020204030204" charset="0"/>
                <a:sym typeface="Calibri" panose="020F0502020204030204" charset="0"/>
              </a:rPr>
              <a:t>位置访问 </a:t>
            </a:r>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a:t>
            </a:r>
            <a:r>
              <a:rPr lang="en-US" sz="1800" dirty="0" err="1">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i</a:t>
            </a:r>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a:t>
            </a:r>
          </a:p>
        </p:txBody>
      </p:sp>
      <p:sp>
        <p:nvSpPr>
          <p:cNvPr id="19464" name="Rectangle 8"/>
          <p:cNvSpPr/>
          <p:nvPr/>
        </p:nvSpPr>
        <p:spPr bwMode="auto">
          <a:xfrm>
            <a:off x="3136900" y="3244215"/>
            <a:ext cx="914400" cy="368935"/>
          </a:xfrm>
          <a:prstGeom prst="rect">
            <a:avLst/>
          </a:prstGeom>
          <a:noFill/>
          <a:ln w="12700" cap="flat">
            <a:noFill/>
            <a:miter lim="800000"/>
            <a:headEnd type="none" w="med" len="med"/>
            <a:tailEnd type="none" w="med" len="med"/>
          </a:ln>
        </p:spPr>
        <p:txBody>
          <a:bodyPr wrap="none" lIns="0" tIns="0" rIns="0" bIns="0">
            <a:spAutoFit/>
          </a:bodyPr>
          <a:lstStyle/>
          <a:p>
            <a:r>
              <a:rPr lang="zh-CN" altLang="en-US" sz="2400" dirty="0">
                <a:solidFill>
                  <a:schemeClr val="tx1"/>
                </a:solidFill>
                <a:latin typeface="Calibri Bold" charset="0"/>
                <a:ea typeface="宋体" panose="02010600030101010101" pitchFamily="2" charset="-122"/>
                <a:cs typeface="Calibri Bold" charset="0"/>
                <a:sym typeface="Calibri Bold" charset="0"/>
              </a:rPr>
              <a:t>解释：</a:t>
            </a:r>
          </a:p>
        </p:txBody>
      </p:sp>
      <p:graphicFrame>
        <p:nvGraphicFramePr>
          <p:cNvPr id="19465" name="Group 9"/>
          <p:cNvGraphicFramePr>
            <a:graphicFrameLocks noGrp="1"/>
          </p:cNvGraphicFramePr>
          <p:nvPr/>
        </p:nvGraphicFramePr>
        <p:xfrm>
          <a:off x="4203700" y="3733800"/>
          <a:ext cx="2070100" cy="2667000"/>
        </p:xfrm>
        <a:graphic>
          <a:graphicData uri="http://schemas.openxmlformats.org/drawingml/2006/table">
            <a:tbl>
              <a:tblPr/>
              <a:tblGrid>
                <a:gridCol w="16383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defRPr/>
                      </a:pPr>
                      <a:r>
                        <a:rPr kumimoji="0" lang="en-US" sz="1800" b="0" i="0" u="none" strike="noStrike" cap="none" normalizeH="0" baseline="0" dirty="0">
                          <a:ln>
                            <a:noFill/>
                          </a:ln>
                          <a:solidFill>
                            <a:schemeClr val="tx1"/>
                          </a:solidFill>
                          <a:effectLst/>
                          <a:latin typeface="Calibri" panose="020F0502020204030204" charset="0"/>
                          <a:ea typeface="Monaco" charset="0"/>
                          <a:cs typeface="Calibri" panose="020F0502020204030204"/>
                          <a:sym typeface="Monaco" charset="0"/>
                        </a:rPr>
                        <a:t>Critical State</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6</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Monaco" charset="0"/>
                          <a:cs typeface="Courier New" panose="02070309020205020404"/>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5</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Monaco" charset="0"/>
                          <a:cs typeface="Courier New" panose="02070309020205020404"/>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4</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ea typeface="Monaco" charset="0"/>
                          <a:cs typeface="Courier New" panose="02070309020205020404" charset="0"/>
                          <a:sym typeface="Monaco" charset="0"/>
                        </a:rPr>
                        <a:t>d7 ... d4</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ea typeface="Monaco" charset="0"/>
                          <a:cs typeface="Courier New" panose="02070309020205020404" charset="0"/>
                          <a:sym typeface="Monaco" charset="0"/>
                        </a:rPr>
                        <a:t>d3 ... d0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ea typeface="Monaco" charset="0"/>
                          <a:cs typeface="Courier New" panose="02070309020205020404" charset="0"/>
                          <a:sym typeface="Monaco" charset="0"/>
                        </a:rPr>
                        <a:t>a[1]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ea typeface="Monaco" charset="0"/>
                          <a:cs typeface="Courier New" panose="02070309020205020404" charset="0"/>
                          <a:sym typeface="Monaco" charset="0"/>
                        </a:rPr>
                        <a:t>a[0]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 name="AutoShape 6"/>
          <p:cNvSpPr/>
          <p:nvPr/>
        </p:nvSpPr>
        <p:spPr bwMode="auto">
          <a:xfrm flipH="1">
            <a:off x="37465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p>
            <a:endParaRPr lang="en-US"/>
          </a:p>
        </p:txBody>
      </p:sp>
      <p:sp>
        <p:nvSpPr>
          <p:cNvPr id="5" name="Rectangle 1"/>
          <p:cNvSpPr/>
          <p:nvPr/>
        </p:nvSpPr>
        <p:spPr>
          <a:xfrm>
            <a:off x="2298700" y="5486400"/>
            <a:ext cx="1280160" cy="368300"/>
          </a:xfrm>
          <a:prstGeom prst="rect">
            <a:avLst/>
          </a:prstGeom>
        </p:spPr>
        <p:txBody>
          <a:bodyPr wrap="none">
            <a:spAutoFit/>
          </a:bodyPr>
          <a:lstStyle/>
          <a:p>
            <a:r>
              <a:rPr lang="en-US" sz="1800" dirty="0" err="1">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struct_t</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 calcmode="lin" valueType="num">
                                      <p:cBhvr additive="base">
                                        <p:cTn id="7" dur="500" fill="hold"/>
                                        <p:tgtEl>
                                          <p:spTgt spid="19462"/>
                                        </p:tgtEl>
                                        <p:attrNameLst>
                                          <p:attrName>ppt_x</p:attrName>
                                        </p:attrNameLst>
                                      </p:cBhvr>
                                      <p:tavLst>
                                        <p:tav tm="0">
                                          <p:val>
                                            <p:strVal val="#ppt_x"/>
                                          </p:val>
                                        </p:tav>
                                        <p:tav tm="100000">
                                          <p:val>
                                            <p:strVal val="#ppt_x"/>
                                          </p:val>
                                        </p:tav>
                                      </p:tavLst>
                                    </p:anim>
                                    <p:anim calcmode="lin" valueType="num">
                                      <p:cBhvr additive="base">
                                        <p:cTn id="8" dur="500" fill="hold"/>
                                        <p:tgtEl>
                                          <p:spTgt spid="194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463"/>
                                        </p:tgtEl>
                                        <p:attrNameLst>
                                          <p:attrName>style.visibility</p:attrName>
                                        </p:attrNameLst>
                                      </p:cBhvr>
                                      <p:to>
                                        <p:strVal val="visible"/>
                                      </p:to>
                                    </p:set>
                                    <p:anim calcmode="lin" valueType="num">
                                      <p:cBhvr additive="base">
                                        <p:cTn id="11" dur="500" fill="hold"/>
                                        <p:tgtEl>
                                          <p:spTgt spid="19463"/>
                                        </p:tgtEl>
                                        <p:attrNameLst>
                                          <p:attrName>ppt_x</p:attrName>
                                        </p:attrNameLst>
                                      </p:cBhvr>
                                      <p:tavLst>
                                        <p:tav tm="0">
                                          <p:val>
                                            <p:strVal val="#ppt_x"/>
                                          </p:val>
                                        </p:tav>
                                        <p:tav tm="100000">
                                          <p:val>
                                            <p:strVal val="#ppt_x"/>
                                          </p:val>
                                        </p:tav>
                                      </p:tavLst>
                                    </p:anim>
                                    <p:anim calcmode="lin" valueType="num">
                                      <p:cBhvr additive="base">
                                        <p:cTn id="12" dur="500" fill="hold"/>
                                        <p:tgtEl>
                                          <p:spTgt spid="1946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464"/>
                                        </p:tgtEl>
                                        <p:attrNameLst>
                                          <p:attrName>style.visibility</p:attrName>
                                        </p:attrNameLst>
                                      </p:cBhvr>
                                      <p:to>
                                        <p:strVal val="visible"/>
                                      </p:to>
                                    </p:set>
                                    <p:anim calcmode="lin" valueType="num">
                                      <p:cBhvr additive="base">
                                        <p:cTn id="15" dur="500" fill="hold"/>
                                        <p:tgtEl>
                                          <p:spTgt spid="19464"/>
                                        </p:tgtEl>
                                        <p:attrNameLst>
                                          <p:attrName>ppt_x</p:attrName>
                                        </p:attrNameLst>
                                      </p:cBhvr>
                                      <p:tavLst>
                                        <p:tav tm="0">
                                          <p:val>
                                            <p:strVal val="#ppt_x"/>
                                          </p:val>
                                        </p:tav>
                                        <p:tav tm="100000">
                                          <p:val>
                                            <p:strVal val="#ppt_x"/>
                                          </p:val>
                                        </p:tav>
                                      </p:tavLst>
                                    </p:anim>
                                    <p:anim calcmode="lin" valueType="num">
                                      <p:cBhvr additive="base">
                                        <p:cTn id="16" dur="500" fill="hold"/>
                                        <p:tgtEl>
                                          <p:spTgt spid="1946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465"/>
                                        </p:tgtEl>
                                        <p:attrNameLst>
                                          <p:attrName>style.visibility</p:attrName>
                                        </p:attrNameLst>
                                      </p:cBhvr>
                                      <p:to>
                                        <p:strVal val="visible"/>
                                      </p:to>
                                    </p:set>
                                    <p:anim calcmode="lin" valueType="num">
                                      <p:cBhvr additive="base">
                                        <p:cTn id="19" dur="500" fill="hold"/>
                                        <p:tgtEl>
                                          <p:spTgt spid="19465"/>
                                        </p:tgtEl>
                                        <p:attrNameLst>
                                          <p:attrName>ppt_x</p:attrName>
                                        </p:attrNameLst>
                                      </p:cBhvr>
                                      <p:tavLst>
                                        <p:tav tm="0">
                                          <p:val>
                                            <p:strVal val="#ppt_x"/>
                                          </p:val>
                                        </p:tav>
                                        <p:tav tm="100000">
                                          <p:val>
                                            <p:strVal val="#ppt_x"/>
                                          </p:val>
                                        </p:tav>
                                      </p:tavLst>
                                    </p:anim>
                                    <p:anim calcmode="lin" valueType="num">
                                      <p:cBhvr additive="base">
                                        <p:cTn id="20" dur="500" fill="hold"/>
                                        <p:tgtEl>
                                          <p:spTgt spid="1946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animBg="1"/>
      <p:bldP spid="19463" grpId="0"/>
      <p:bldP spid="19464" grpId="0"/>
      <p:bldP spid="11" grpId="0" animBg="1"/>
      <p:bldP spid="5"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29984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缓冲区溢出</a:t>
            </a:r>
          </a:p>
        </p:txBody>
      </p:sp>
      <p:sp>
        <p:nvSpPr>
          <p:cNvPr id="20483" name="Rectangle 3"/>
          <p:cNvSpPr>
            <a:spLocks noGrp="1" noChangeArrowheads="1"/>
          </p:cNvSpPr>
          <p:nvPr/>
        </p:nvSpPr>
        <p:spPr>
          <a:xfrm>
            <a:off x="381000" y="1295400"/>
            <a:ext cx="8307388" cy="48768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pPr>
            <a:r>
              <a:rPr lang="zh-CN" altLang="en-US" dirty="0">
                <a:latin typeface="微软雅黑" panose="020B0503020204020204" charset="-122"/>
                <a:ea typeface="微软雅黑" panose="020B0503020204020204" charset="-122"/>
              </a:rPr>
              <a:t>上述例子出现的情况</a:t>
            </a:r>
            <a:r>
              <a:rPr lang="en-US" dirty="0">
                <a:latin typeface="微软雅黑" panose="020B0503020204020204" charset="-122"/>
                <a:ea typeface="微软雅黑" panose="020B0503020204020204" charset="-122"/>
              </a:rPr>
              <a:t>一般称为“缓冲区溢出”</a:t>
            </a:r>
          </a:p>
          <a:p>
            <a:pPr lvl="1" eaLnBrk="1" hangingPunct="1">
              <a:buClr>
                <a:srgbClr val="FFD966"/>
              </a:buClr>
            </a:pPr>
            <a:r>
              <a:rPr lang="en-US" dirty="0">
                <a:latin typeface="微软雅黑" panose="020B0503020204020204" charset="-122"/>
                <a:ea typeface="微软雅黑" panose="020B0503020204020204" charset="-122"/>
              </a:rPr>
              <a:t>超过</a:t>
            </a:r>
            <a:r>
              <a:rPr lang="zh-CN" altLang="en-US" dirty="0">
                <a:latin typeface="微软雅黑" panose="020B0503020204020204" charset="-122"/>
                <a:ea typeface="微软雅黑" panose="020B0503020204020204" charset="-122"/>
              </a:rPr>
              <a:t>所</a:t>
            </a:r>
            <a:r>
              <a:rPr lang="en-US" dirty="0">
                <a:latin typeface="微软雅黑" panose="020B0503020204020204" charset="-122"/>
                <a:ea typeface="微软雅黑" panose="020B0503020204020204" charset="-122"/>
              </a:rPr>
              <a:t>分配给</a:t>
            </a:r>
            <a:r>
              <a:rPr lang="zh-CN" altLang="en-US" dirty="0">
                <a:latin typeface="微软雅黑" panose="020B0503020204020204" charset="-122"/>
                <a:ea typeface="微软雅黑" panose="020B0503020204020204" charset="-122"/>
              </a:rPr>
              <a:t>的</a:t>
            </a:r>
            <a:r>
              <a:rPr lang="en-US" dirty="0">
                <a:latin typeface="微软雅黑" panose="020B0503020204020204" charset="-122"/>
                <a:ea typeface="微软雅黑" panose="020B0503020204020204" charset="-122"/>
              </a:rPr>
              <a:t>数组的内存大小时</a:t>
            </a:r>
          </a:p>
          <a:p>
            <a:pPr eaLnBrk="1" hangingPunct="1">
              <a:buClr>
                <a:srgbClr val="0D0D0D"/>
              </a:buClr>
            </a:pPr>
            <a:r>
              <a:rPr lang="zh-CN" altLang="en-US" dirty="0">
                <a:latin typeface="微软雅黑" panose="020B0503020204020204" charset="-122"/>
                <a:ea typeface="微软雅黑" panose="020B0503020204020204" charset="-122"/>
              </a:rPr>
              <a:t>为什么说这个问题很严重</a:t>
            </a:r>
            <a:r>
              <a:rPr lang="en-US" dirty="0">
                <a:latin typeface="微软雅黑" panose="020B0503020204020204" charset="-122"/>
                <a:ea typeface="微软雅黑" panose="020B0503020204020204" charset="-122"/>
              </a:rPr>
              <a:t>?</a:t>
            </a:r>
          </a:p>
          <a:p>
            <a:pPr lvl="1" eaLnBrk="1" hangingPunct="1">
              <a:buClr>
                <a:srgbClr val="FFD966"/>
              </a:buClr>
            </a:pPr>
            <a:r>
              <a:rPr lang="en-US" dirty="0">
                <a:latin typeface="微软雅黑" panose="020B0503020204020204" charset="-122"/>
                <a:ea typeface="微软雅黑" panose="020B0503020204020204" charset="-122"/>
              </a:rPr>
              <a:t>技术原因</a:t>
            </a:r>
            <a:r>
              <a:rPr lang="zh-CN" altLang="en-US" dirty="0">
                <a:latin typeface="微软雅黑" panose="020B0503020204020204" charset="-122"/>
                <a:ea typeface="微软雅黑" panose="020B0503020204020204" charset="-122"/>
              </a:rPr>
              <a:t>导致</a:t>
            </a:r>
            <a:r>
              <a:rPr lang="en-US" dirty="0">
                <a:latin typeface="微软雅黑" panose="020B0503020204020204" charset="-122"/>
                <a:ea typeface="微软雅黑" panose="020B0503020204020204" charset="-122"/>
              </a:rPr>
              <a:t>的安全漏洞</a:t>
            </a:r>
          </a:p>
          <a:p>
            <a:pPr lvl="2" eaLnBrk="1" hangingPunct="1">
              <a:buClr>
                <a:srgbClr val="FFD966"/>
              </a:buClr>
            </a:pPr>
            <a:r>
              <a:rPr lang="en-US" dirty="0">
                <a:latin typeface="微软雅黑" panose="020B0503020204020204" charset="-122"/>
                <a:ea typeface="微软雅黑" panose="020B0503020204020204" charset="-122"/>
              </a:rPr>
              <a:t>总体原因是社会工程/用户的</a:t>
            </a:r>
            <a:r>
              <a:rPr lang="zh-CN" altLang="en-US" dirty="0">
                <a:latin typeface="微软雅黑" panose="020B0503020204020204" charset="-122"/>
                <a:ea typeface="微软雅黑" panose="020B0503020204020204" charset="-122"/>
              </a:rPr>
              <a:t>粗心</a:t>
            </a:r>
          </a:p>
          <a:p>
            <a:pPr eaLnBrk="1" hangingPunct="1">
              <a:buClr>
                <a:srgbClr val="0D0D0D"/>
              </a:buClr>
            </a:pPr>
            <a:r>
              <a:rPr lang="en-US" dirty="0">
                <a:latin typeface="微软雅黑" panose="020B0503020204020204" charset="-122"/>
                <a:ea typeface="微软雅黑" panose="020B0503020204020204" charset="-122"/>
              </a:rPr>
              <a:t>最常见的形式</a:t>
            </a:r>
          </a:p>
          <a:p>
            <a:pPr lvl="1" eaLnBrk="1" hangingPunct="1">
              <a:buClr>
                <a:srgbClr val="FFD966"/>
              </a:buClr>
            </a:pPr>
            <a:r>
              <a:rPr lang="en-US" dirty="0">
                <a:latin typeface="微软雅黑" panose="020B0503020204020204" charset="-122"/>
                <a:ea typeface="微软雅黑" panose="020B0503020204020204" charset="-122"/>
              </a:rPr>
              <a:t>字符串输入</a:t>
            </a:r>
            <a:r>
              <a:rPr lang="zh-CN" altLang="en-US" dirty="0">
                <a:latin typeface="微软雅黑" panose="020B0503020204020204" charset="-122"/>
                <a:ea typeface="微软雅黑" panose="020B0503020204020204" charset="-122"/>
              </a:rPr>
              <a:t>时</a:t>
            </a:r>
            <a:r>
              <a:rPr lang="en-US" dirty="0">
                <a:latin typeface="微软雅黑" panose="020B0503020204020204" charset="-122"/>
                <a:ea typeface="微软雅黑" panose="020B0503020204020204" charset="-122"/>
              </a:rPr>
              <a:t>未检查长度</a:t>
            </a:r>
          </a:p>
          <a:p>
            <a:pPr lvl="1" eaLnBrk="1" hangingPunct="1">
              <a:buClr>
                <a:srgbClr val="FFD966"/>
              </a:buClr>
            </a:pPr>
            <a:r>
              <a:rPr lang="en-US" dirty="0">
                <a:latin typeface="微软雅黑" panose="020B0503020204020204" charset="-122"/>
                <a:ea typeface="微软雅黑" panose="020B0503020204020204" charset="-122"/>
              </a:rPr>
              <a:t>特别是栈上的有界字符数组</a:t>
            </a:r>
          </a:p>
          <a:p>
            <a:pPr lvl="2" eaLnBrk="1" hangingPunct="1">
              <a:buClr>
                <a:srgbClr val="FFD966"/>
              </a:buClr>
            </a:pPr>
            <a:r>
              <a:rPr lang="en-US" dirty="0">
                <a:latin typeface="微软雅黑" panose="020B0503020204020204" charset="-122"/>
                <a:ea typeface="微软雅黑" panose="020B0503020204020204" charset="-122"/>
              </a:rPr>
              <a:t>有时称为栈粉碎</a:t>
            </a:r>
          </a:p>
          <a:p>
            <a:pPr lvl="1" eaLnBrk="1" hangingPunct="1"/>
            <a:endParaRPr lang="en-US" dirty="0">
              <a:latin typeface="微软雅黑" panose="020B0503020204020204" charset="-122"/>
              <a:ea typeface="微软雅黑" panose="020B0503020204020204" charset="-122"/>
            </a:endParaRPr>
          </a:p>
          <a:p>
            <a:pPr eaLnBrk="1" hangingPunct="1"/>
            <a:endParaRPr 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 calcmode="lin" valueType="num">
                                      <p:cBhvr additive="base">
                                        <p:cTn id="7" dur="5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anim calcmode="lin" valueType="num">
                                      <p:cBhvr additive="base">
                                        <p:cTn id="13"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483">
                                            <p:txEl>
                                              <p:pRg st="4" end="4"/>
                                            </p:txEl>
                                          </p:spTgt>
                                        </p:tgtEl>
                                        <p:attrNameLst>
                                          <p:attrName>style.visibility</p:attrName>
                                        </p:attrNameLst>
                                      </p:cBhvr>
                                      <p:to>
                                        <p:strVal val="visible"/>
                                      </p:to>
                                    </p:set>
                                    <p:anim calcmode="lin" valueType="num">
                                      <p:cBhvr additive="base">
                                        <p:cTn id="17"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483">
                                            <p:txEl>
                                              <p:pRg st="6" end="6"/>
                                            </p:txEl>
                                          </p:spTgt>
                                        </p:tgtEl>
                                        <p:attrNameLst>
                                          <p:attrName>style.visibility</p:attrName>
                                        </p:attrNameLst>
                                      </p:cBhvr>
                                      <p:to>
                                        <p:strVal val="visible"/>
                                      </p:to>
                                    </p:set>
                                    <p:anim calcmode="lin" valueType="num">
                                      <p:cBhvr additive="base">
                                        <p:cTn id="23" dur="500" fill="hold"/>
                                        <p:tgtEl>
                                          <p:spTgt spid="2048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48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483">
                                            <p:txEl>
                                              <p:pRg st="7" end="7"/>
                                            </p:txEl>
                                          </p:spTgt>
                                        </p:tgtEl>
                                        <p:attrNameLst>
                                          <p:attrName>style.visibility</p:attrName>
                                        </p:attrNameLst>
                                      </p:cBhvr>
                                      <p:to>
                                        <p:strVal val="visible"/>
                                      </p:to>
                                    </p:set>
                                    <p:anim calcmode="lin" valueType="num">
                                      <p:cBhvr additive="base">
                                        <p:cTn id="27" dur="500" fill="hold"/>
                                        <p:tgtEl>
                                          <p:spTgt spid="2048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48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483">
                                            <p:txEl>
                                              <p:pRg st="8" end="8"/>
                                            </p:txEl>
                                          </p:spTgt>
                                        </p:tgtEl>
                                        <p:attrNameLst>
                                          <p:attrName>style.visibility</p:attrName>
                                        </p:attrNameLst>
                                      </p:cBhvr>
                                      <p:to>
                                        <p:strVal val="visible"/>
                                      </p:to>
                                    </p:set>
                                    <p:anim calcmode="lin" valueType="num">
                                      <p:cBhvr additive="base">
                                        <p:cTn id="31" dur="500" fill="hold"/>
                                        <p:tgtEl>
                                          <p:spTgt spid="2048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29984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字符串库代码</a:t>
            </a:r>
          </a:p>
        </p:txBody>
      </p:sp>
      <p:sp>
        <p:nvSpPr>
          <p:cNvPr id="22531" name="Rectangle 6"/>
          <p:cNvSpPr>
            <a:spLocks noGrp="1" noChangeArrowheads="1"/>
          </p:cNvSpPr>
          <p:nvPr/>
        </p:nvSpPr>
        <p:spPr>
          <a:xfrm>
            <a:off x="131445" y="1038860"/>
            <a:ext cx="8153400" cy="5791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pPr>
            <a:r>
              <a:rPr lang="en-US" dirty="0"/>
              <a:t> Unix </a:t>
            </a:r>
            <a:r>
              <a:rPr lang="zh-CN" dirty="0"/>
              <a:t>函数</a:t>
            </a:r>
            <a:r>
              <a:rPr lang="en-US" dirty="0"/>
              <a:t> </a:t>
            </a:r>
            <a:r>
              <a:rPr lang="en-US" dirty="0">
                <a:latin typeface="Courier New" panose="02070309020205020404" charset="0"/>
              </a:rPr>
              <a:t>gets()</a:t>
            </a:r>
            <a:r>
              <a:rPr lang="zh-CN" altLang="en-US" dirty="0">
                <a:latin typeface="Courier New" panose="02070309020205020404" charset="0"/>
              </a:rPr>
              <a:t>的功能实现</a:t>
            </a:r>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buFont typeface="Wingdings" panose="05000000000000000000" pitchFamily="2" charset="2"/>
              <a:buNone/>
            </a:pPr>
            <a:endParaRPr lang="en-US" dirty="0"/>
          </a:p>
          <a:p>
            <a:pPr lvl="1" eaLnBrk="1" hangingPunct="1">
              <a:buFont typeface="Wingdings" panose="05000000000000000000" pitchFamily="2" charset="2"/>
              <a:buNone/>
            </a:pPr>
            <a:endParaRPr lang="en-US" dirty="0"/>
          </a:p>
          <a:p>
            <a:pPr lvl="1" eaLnBrk="1" hangingPunct="1">
              <a:buFont typeface="Wingdings" panose="05000000000000000000" pitchFamily="2" charset="2"/>
              <a:buNone/>
            </a:pPr>
            <a:endParaRPr lang="en-US" dirty="0"/>
          </a:p>
          <a:p>
            <a:pPr lvl="1" eaLnBrk="1" hangingPunct="1">
              <a:buFont typeface="Wingdings" panose="05000000000000000000" pitchFamily="2" charset="2"/>
              <a:buNone/>
            </a:pPr>
            <a:endParaRPr lang="en-US" dirty="0"/>
          </a:p>
          <a:p>
            <a:pPr lvl="1" eaLnBrk="1" hangingPunct="1">
              <a:buFont typeface="Wingdings" panose="05000000000000000000" pitchFamily="2" charset="2"/>
              <a:buNone/>
            </a:pPr>
            <a:endParaRPr lang="en-US" dirty="0"/>
          </a:p>
          <a:p>
            <a:pPr lvl="1" eaLnBrk="1" hangingPunct="1">
              <a:buFont typeface="Wingdings" panose="05000000000000000000" pitchFamily="2" charset="2"/>
              <a:buNone/>
            </a:pPr>
            <a:endParaRPr lang="en-US" dirty="0"/>
          </a:p>
          <a:p>
            <a:pPr lvl="1" eaLnBrk="1" hangingPunct="1"/>
            <a:r>
              <a:rPr lang="en-US" dirty="0"/>
              <a:t>无法指定要读取的字符数量的限制</a:t>
            </a:r>
          </a:p>
          <a:p>
            <a:pPr eaLnBrk="1" hangingPunct="1">
              <a:buClr>
                <a:srgbClr val="0D0D0D"/>
              </a:buClr>
            </a:pPr>
            <a:r>
              <a:rPr lang="en-US" dirty="0"/>
              <a:t>与其他库函数类似的问题</a:t>
            </a:r>
          </a:p>
          <a:p>
            <a:pPr lvl="1" eaLnBrk="1" hangingPunct="1"/>
            <a:r>
              <a:rPr lang="en-US" b="1" dirty="0" err="1">
                <a:latin typeface="Courier New" panose="02070309020205020404" charset="0"/>
              </a:rPr>
              <a:t>strcpy</a:t>
            </a:r>
            <a:r>
              <a:rPr lang="en-US" b="1" dirty="0"/>
              <a:t>, </a:t>
            </a:r>
            <a:r>
              <a:rPr lang="en-US" b="1" dirty="0" err="1">
                <a:latin typeface="Courier New" panose="02070309020205020404" charset="0"/>
              </a:rPr>
              <a:t>strcat</a:t>
            </a:r>
            <a:r>
              <a:rPr lang="en-US" dirty="0"/>
              <a:t>:</a:t>
            </a:r>
            <a:r>
              <a:rPr lang="zh-CN" altLang="en-US" dirty="0"/>
              <a:t>复制</a:t>
            </a:r>
            <a:r>
              <a:rPr lang="en-US" dirty="0"/>
              <a:t>任意长度的字符串</a:t>
            </a:r>
          </a:p>
          <a:p>
            <a:pPr lvl="1" eaLnBrk="1" hangingPunct="1"/>
            <a:r>
              <a:rPr lang="en-US" b="1" dirty="0" err="1">
                <a:latin typeface="Courier New" panose="02070309020205020404" charset="0"/>
              </a:rPr>
              <a:t>scanf</a:t>
            </a:r>
            <a:r>
              <a:rPr lang="en-US" b="1" dirty="0"/>
              <a:t>, </a:t>
            </a:r>
            <a:r>
              <a:rPr lang="en-US" b="1" dirty="0" err="1">
                <a:latin typeface="Courier New" panose="02070309020205020404" charset="0"/>
              </a:rPr>
              <a:t>fscanf</a:t>
            </a:r>
            <a:r>
              <a:rPr lang="en-US" b="1" dirty="0"/>
              <a:t>, </a:t>
            </a:r>
            <a:r>
              <a:rPr lang="en-US" b="1" dirty="0" err="1">
                <a:latin typeface="Courier New" panose="02070309020205020404" charset="0"/>
              </a:rPr>
              <a:t>sscanf</a:t>
            </a:r>
            <a:r>
              <a:rPr lang="zh-CN" altLang="en-US" b="1" dirty="0" err="1">
                <a:latin typeface="Courier New" panose="02070309020205020404" charset="0"/>
              </a:rPr>
              <a:t>：</a:t>
            </a:r>
            <a:r>
              <a:rPr lang="en-US" dirty="0"/>
              <a:t> </a:t>
            </a:r>
            <a:r>
              <a:rPr lang="en-US" b="1" dirty="0">
                <a:latin typeface="Courier New" panose="02070309020205020404" charset="0"/>
              </a:rPr>
              <a:t>%s</a:t>
            </a:r>
            <a:endParaRPr lang="en-US" dirty="0"/>
          </a:p>
        </p:txBody>
      </p:sp>
      <p:sp>
        <p:nvSpPr>
          <p:cNvPr id="22532" name="Rectangle 4"/>
          <p:cNvSpPr>
            <a:spLocks noChangeArrowheads="1"/>
          </p:cNvSpPr>
          <p:nvPr/>
        </p:nvSpPr>
        <p:spPr bwMode="auto">
          <a:xfrm>
            <a:off x="838200" y="1524000"/>
            <a:ext cx="5410200" cy="3397250"/>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a:latin typeface="Courier New" panose="02070309020205020404" charset="0"/>
                <a:ea typeface="MS Mincho" panose="02020609040205080304" pitchFamily="49" charset="-128"/>
              </a:rPr>
              <a:t>/* Get string from </a:t>
            </a:r>
            <a:r>
              <a:rPr lang="en-US" sz="1800" dirty="0" err="1">
                <a:latin typeface="Courier New" panose="02070309020205020404" charset="0"/>
                <a:ea typeface="MS Mincho" panose="02020609040205080304" pitchFamily="49" charset="-128"/>
              </a:rPr>
              <a:t>stdin</a:t>
            </a:r>
            <a:r>
              <a:rPr lang="en-US" sz="1800" dirty="0">
                <a:latin typeface="Courier New" panose="02070309020205020404" charset="0"/>
                <a:ea typeface="MS Mincho" panose="02020609040205080304" pitchFamily="49" charset="-128"/>
              </a:rPr>
              <a:t> */</a:t>
            </a:r>
          </a:p>
          <a:p>
            <a:pPr eaLnBrk="0" hangingPunct="0">
              <a:tabLst>
                <a:tab pos="457200" algn="l"/>
                <a:tab pos="1485900" algn="l"/>
              </a:tabLst>
            </a:pPr>
            <a:r>
              <a:rPr lang="en-US" sz="1800" dirty="0">
                <a:latin typeface="Courier New" panose="02070309020205020404" charset="0"/>
                <a:ea typeface="MS Mincho" panose="02020609040205080304" pitchFamily="49" charset="-128"/>
              </a:rPr>
              <a:t>char *gets(char *</a:t>
            </a:r>
            <a:r>
              <a:rPr lang="en-US" sz="1800" dirty="0" err="1">
                <a:latin typeface="Courier New" panose="02070309020205020404" charset="0"/>
                <a:ea typeface="MS Mincho" panose="02020609040205080304" pitchFamily="49" charset="-128"/>
              </a:rPr>
              <a:t>dest</a:t>
            </a:r>
            <a:r>
              <a:rPr lang="en-US" sz="1800" dirty="0">
                <a:latin typeface="Courier New" panose="02070309020205020404" charset="0"/>
                <a:ea typeface="MS Mincho" panose="02020609040205080304" pitchFamily="49" charset="-128"/>
              </a:rPr>
              <a:t>)</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    </a:t>
            </a:r>
            <a:r>
              <a:rPr lang="en-US" sz="1800" dirty="0" err="1">
                <a:latin typeface="Courier New" panose="02070309020205020404" charset="0"/>
                <a:ea typeface="MS Mincho" panose="02020609040205080304" pitchFamily="49" charset="-128"/>
              </a:rPr>
              <a:t>int</a:t>
            </a:r>
            <a:r>
              <a:rPr lang="en-US" sz="1800" dirty="0">
                <a:latin typeface="Courier New" panose="02070309020205020404" charset="0"/>
                <a:ea typeface="MS Mincho" panose="02020609040205080304" pitchFamily="49" charset="-128"/>
              </a:rPr>
              <a:t> c = </a:t>
            </a:r>
            <a:r>
              <a:rPr lang="en-US" sz="1800" dirty="0" err="1">
                <a:latin typeface="Courier New" panose="02070309020205020404" charset="0"/>
                <a:ea typeface="MS Mincho" panose="02020609040205080304" pitchFamily="49" charset="-128"/>
              </a:rPr>
              <a:t>getchar</a:t>
            </a:r>
            <a:r>
              <a:rPr lang="en-US" sz="1800" dirty="0">
                <a:latin typeface="Courier New" panose="02070309020205020404" charset="0"/>
                <a:ea typeface="MS Mincho" panose="02020609040205080304" pitchFamily="49" charset="-128"/>
              </a:rPr>
              <a: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char *p = </a:t>
            </a:r>
            <a:r>
              <a:rPr lang="en-US" sz="1800" dirty="0" err="1">
                <a:latin typeface="Courier New" panose="02070309020205020404" charset="0"/>
                <a:ea typeface="MS Mincho" panose="02020609040205080304" pitchFamily="49" charset="-128"/>
              </a:rPr>
              <a:t>dest</a:t>
            </a:r>
            <a:r>
              <a:rPr lang="en-US" sz="1800" dirty="0">
                <a:latin typeface="Courier New" panose="02070309020205020404" charset="0"/>
                <a:ea typeface="MS Mincho" panose="02020609040205080304" pitchFamily="49" charset="-128"/>
              </a:rPr>
              <a: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C00000"/>
                </a:solidFill>
                <a:latin typeface="Courier New" panose="02070309020205020404" charset="0"/>
                <a:ea typeface="MS Mincho" panose="02020609040205080304" pitchFamily="49" charset="-128"/>
              </a:rPr>
              <a:t>while (c != EOF &amp;&amp; c != '\n') </a:t>
            </a:r>
            <a:r>
              <a:rPr lang="en-US" sz="1800" dirty="0">
                <a:latin typeface="Courier New" panose="02070309020205020404" charset="0"/>
                <a:ea typeface="MS Mincho" panose="02020609040205080304" pitchFamily="49" charset="-128"/>
              </a:rPr>
              <a: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C00000"/>
                </a:solidFill>
                <a:latin typeface="Courier New" panose="02070309020205020404" charset="0"/>
                <a:ea typeface="MS Mincho" panose="02020609040205080304" pitchFamily="49" charset="-128"/>
              </a:rPr>
              <a:t>*p++ = c;</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c = </a:t>
            </a:r>
            <a:r>
              <a:rPr lang="en-US" sz="1800" dirty="0" err="1">
                <a:latin typeface="Courier New" panose="02070309020205020404" charset="0"/>
                <a:ea typeface="MS Mincho" panose="02020609040205080304" pitchFamily="49" charset="-128"/>
              </a:rPr>
              <a:t>getchar</a:t>
            </a:r>
            <a:r>
              <a:rPr lang="en-US" sz="1800" dirty="0">
                <a:latin typeface="Courier New" panose="02070309020205020404" charset="0"/>
                <a:ea typeface="MS Mincho" panose="02020609040205080304" pitchFamily="49" charset="-128"/>
              </a:rPr>
              <a: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*p = '\0';</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return </a:t>
            </a:r>
            <a:r>
              <a:rPr lang="en-US" sz="1800" dirty="0" err="1">
                <a:latin typeface="Courier New" panose="02070309020205020404" charset="0"/>
                <a:ea typeface="MS Mincho" panose="02020609040205080304" pitchFamily="49" charset="-128"/>
              </a:rPr>
              <a:t>dest</a:t>
            </a:r>
            <a:r>
              <a:rPr lang="en-US" sz="1800" dirty="0">
                <a:latin typeface="Courier New" panose="02070309020205020404" charset="0"/>
                <a:ea typeface="MS Mincho" panose="02020609040205080304" pitchFamily="49" charset="-128"/>
              </a:rPr>
              <a: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1">
                                            <p:txEl>
                                              <p:pRg st="11" end="11"/>
                                            </p:txEl>
                                          </p:spTgt>
                                        </p:tgtEl>
                                        <p:attrNameLst>
                                          <p:attrName>style.visibility</p:attrName>
                                        </p:attrNameLst>
                                      </p:cBhvr>
                                      <p:to>
                                        <p:strVal val="visible"/>
                                      </p:to>
                                    </p:set>
                                    <p:anim calcmode="lin" valueType="num">
                                      <p:cBhvr additive="base">
                                        <p:cTn id="7" dur="500" fill="hold"/>
                                        <p:tgtEl>
                                          <p:spTgt spid="22531">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531">
                                            <p:txEl>
                                              <p:pRg st="13" end="13"/>
                                            </p:txEl>
                                          </p:spTgt>
                                        </p:tgtEl>
                                        <p:attrNameLst>
                                          <p:attrName>style.visibility</p:attrName>
                                        </p:attrNameLst>
                                      </p:cBhvr>
                                      <p:to>
                                        <p:strVal val="visible"/>
                                      </p:to>
                                    </p:set>
                                    <p:anim calcmode="lin" valueType="num">
                                      <p:cBhvr additive="base">
                                        <p:cTn id="13" dur="500" fill="hold"/>
                                        <p:tgtEl>
                                          <p:spTgt spid="22531">
                                            <p:txEl>
                                              <p:pRg st="13" end="1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1">
                                            <p:txEl>
                                              <p:pRg st="13" end="1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2531">
                                            <p:txEl>
                                              <p:pRg st="14" end="14"/>
                                            </p:txEl>
                                          </p:spTgt>
                                        </p:tgtEl>
                                        <p:attrNameLst>
                                          <p:attrName>style.visibility</p:attrName>
                                        </p:attrNameLst>
                                      </p:cBhvr>
                                      <p:to>
                                        <p:strVal val="visible"/>
                                      </p:to>
                                    </p:set>
                                    <p:anim calcmode="lin" valueType="num">
                                      <p:cBhvr additive="base">
                                        <p:cTn id="17" dur="500" fill="hold"/>
                                        <p:tgtEl>
                                          <p:spTgt spid="22531">
                                            <p:txEl>
                                              <p:pRg st="14" end="1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531">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lumMod val="65000"/>
                    <a:lumOff val="35000"/>
                  </a:schemeClr>
                </a:solidFill>
                <a:sym typeface="+mn-ea"/>
              </a:rPr>
              <a:t>“</a:t>
            </a:r>
            <a:r>
              <a:rPr lang="zh-CN" altLang="en-US" sz="2800">
                <a:solidFill>
                  <a:schemeClr val="tx1">
                    <a:lumMod val="65000"/>
                    <a:lumOff val="35000"/>
                  </a:schemeClr>
                </a:solidFill>
                <a:sym typeface="+mn-ea"/>
              </a:rPr>
              <a:t>脆弱的</a:t>
            </a:r>
            <a:r>
              <a:rPr lang="en-US" altLang="zh-CN" sz="2800">
                <a:solidFill>
                  <a:schemeClr val="tx1">
                    <a:lumMod val="65000"/>
                    <a:lumOff val="35000"/>
                  </a:schemeClr>
                </a:solidFill>
                <a:sym typeface="+mn-ea"/>
              </a:rPr>
              <a:t>”</a:t>
            </a:r>
            <a:r>
              <a:rPr lang="zh-CN" altLang="en-US" sz="2800">
                <a:solidFill>
                  <a:schemeClr val="tx1">
                    <a:lumMod val="65000"/>
                    <a:lumOff val="35000"/>
                  </a:schemeClr>
                </a:solidFill>
                <a:sym typeface="+mn-ea"/>
              </a:rPr>
              <a:t>缓冲区代码</a:t>
            </a:r>
          </a:p>
        </p:txBody>
      </p:sp>
      <p:sp>
        <p:nvSpPr>
          <p:cNvPr id="23555" name="Rectangle 3"/>
          <p:cNvSpPr>
            <a:spLocks noChangeArrowheads="1"/>
          </p:cNvSpPr>
          <p:nvPr/>
        </p:nvSpPr>
        <p:spPr bwMode="auto">
          <a:xfrm>
            <a:off x="609600" y="3124200"/>
            <a:ext cx="3657600" cy="828432"/>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void </a:t>
            </a:r>
            <a:r>
              <a:rPr lang="en-US" sz="1600" dirty="0" err="1">
                <a:latin typeface="Courier New" panose="02070309020205020404" charset="0"/>
                <a:ea typeface="MS Mincho" panose="02020609040205080304" pitchFamily="49" charset="-128"/>
              </a:rPr>
              <a:t>call_echo</a:t>
            </a:r>
            <a:r>
              <a:rPr lang="en-US" sz="1600" dirty="0">
                <a:latin typeface="Courier New" panose="02070309020205020404" charset="0"/>
                <a:ea typeface="MS Mincho" panose="02020609040205080304" pitchFamily="49" charset="-128"/>
              </a:rPr>
              <a:t>() {</a:t>
            </a:r>
          </a:p>
          <a:p>
            <a:pPr eaLnBrk="0" hangingPunct="0">
              <a:tabLst>
                <a:tab pos="457200" algn="l"/>
                <a:tab pos="1485900" algn="l"/>
              </a:tabLst>
            </a:pPr>
            <a:r>
              <a:rPr lang="en-US" sz="1600" dirty="0">
                <a:latin typeface="Courier New" panose="02070309020205020404" charset="0"/>
                <a:ea typeface="MS Mincho" panose="02020609040205080304" pitchFamily="49" charset="-128"/>
              </a:rPr>
              <a:t>    echo();</a:t>
            </a:r>
          </a:p>
          <a:p>
            <a:pPr eaLnBrk="0" hangingPunct="0">
              <a:tabLst>
                <a:tab pos="457200" algn="l"/>
                <a:tab pos="1485900" algn="l"/>
              </a:tabLst>
            </a:pPr>
            <a:r>
              <a:rPr lang="en-US" sz="1600" dirty="0">
                <a:latin typeface="Courier New" panose="02070309020205020404" charset="0"/>
                <a:ea typeface="MS Mincho" panose="02020609040205080304" pitchFamily="49" charset="-128"/>
              </a:rPr>
              <a:t>}</a:t>
            </a:r>
          </a:p>
        </p:txBody>
      </p:sp>
      <p:sp>
        <p:nvSpPr>
          <p:cNvPr id="23556" name="Rectangle 4"/>
          <p:cNvSpPr>
            <a:spLocks noChangeArrowheads="1"/>
          </p:cNvSpPr>
          <p:nvPr/>
        </p:nvSpPr>
        <p:spPr bwMode="auto">
          <a:xfrm>
            <a:off x="609600" y="1219200"/>
            <a:ext cx="5029200" cy="18129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 Echo Line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void 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 Way too small!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gets(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puts(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5" name="Rectangle 3"/>
          <p:cNvSpPr>
            <a:spLocks noChangeArrowheads="1"/>
          </p:cNvSpPr>
          <p:nvPr/>
        </p:nvSpPr>
        <p:spPr bwMode="auto">
          <a:xfrm>
            <a:off x="3352800" y="4133850"/>
            <a:ext cx="5257800" cy="828432"/>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i="1" dirty="0">
                <a:latin typeface="Courier New" panose="02070309020205020404" charset="0"/>
                <a:ea typeface="MS Mincho" panose="02020609040205080304" pitchFamily="49" charset="-128"/>
                <a:cs typeface="+mn-cs"/>
              </a:rPr>
              <a:t>./</a:t>
            </a:r>
            <a:r>
              <a:rPr lang="en-US" sz="1600" i="1" dirty="0" err="1">
                <a:latin typeface="Courier New" panose="02070309020205020404" charset="0"/>
                <a:ea typeface="MS Mincho" panose="02020609040205080304" pitchFamily="49" charset="-128"/>
                <a:cs typeface="+mn-cs"/>
              </a:rPr>
              <a:t>bufdemo-nsp</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i="1" dirty="0">
                <a:latin typeface="Courier New" panose="02070309020205020404" charset="0"/>
                <a:ea typeface="MS Mincho" panose="02020609040205080304" pitchFamily="49" charset="-128"/>
                <a:cs typeface="+mn-cs"/>
              </a:rPr>
              <a:t>012345678901234567890123</a:t>
            </a:r>
          </a:p>
          <a:p>
            <a:pPr eaLnBrk="0" hangingPunct="0">
              <a:tabLst>
                <a:tab pos="457200" algn="l"/>
                <a:tab pos="1485900" algn="l"/>
              </a:tabLst>
              <a:defRPr/>
            </a:pPr>
            <a:r>
              <a:rPr lang="en-US" sz="1600" dirty="0">
                <a:latin typeface="Courier New" panose="02070309020205020404" charset="0"/>
                <a:ea typeface="MS Mincho" panose="02020609040205080304" pitchFamily="49" charset="-128"/>
              </a:rPr>
              <a:t>012345678901234567890123</a:t>
            </a:r>
            <a:endParaRPr lang="en-US" sz="1600" dirty="0">
              <a:latin typeface="Courier New" panose="02070309020205020404" charset="0"/>
              <a:ea typeface="MS Mincho" panose="02020609040205080304" pitchFamily="49" charset="-128"/>
              <a:cs typeface="+mn-cs"/>
            </a:endParaRPr>
          </a:p>
        </p:txBody>
      </p:sp>
      <p:sp>
        <p:nvSpPr>
          <p:cNvPr id="6" name="Rectangle 4"/>
          <p:cNvSpPr>
            <a:spLocks noChangeArrowheads="1"/>
          </p:cNvSpPr>
          <p:nvPr/>
        </p:nvSpPr>
        <p:spPr bwMode="auto">
          <a:xfrm>
            <a:off x="3352800" y="5267325"/>
            <a:ext cx="5257800" cy="828675"/>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dirty="0" err="1">
                <a:latin typeface="Courier New" panose="02070309020205020404" charset="0"/>
                <a:ea typeface="MS Mincho" panose="02020609040205080304" pitchFamily="49" charset="-128"/>
                <a:cs typeface="+mn-cs"/>
              </a:rPr>
              <a:t>bufdemo-nsp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i="1" dirty="0">
                <a:latin typeface="Courier New" panose="02070309020205020404" charset="0"/>
                <a:ea typeface="MS Mincho" panose="02020609040205080304" pitchFamily="49" charset="-128"/>
              </a:rPr>
              <a:t>0123456789012345678901234</a:t>
            </a: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Segmentation Fault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缓冲区溢出反汇编程序</a:t>
            </a:r>
          </a:p>
        </p:txBody>
      </p:sp>
      <p:sp>
        <p:nvSpPr>
          <p:cNvPr id="448516" name="Rectangle 4"/>
          <p:cNvSpPr>
            <a:spLocks noChangeArrowheads="1"/>
          </p:cNvSpPr>
          <p:nvPr/>
        </p:nvSpPr>
        <p:spPr bwMode="auto">
          <a:xfrm>
            <a:off x="444500" y="1600200"/>
            <a:ext cx="8578850" cy="2305760"/>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00000000004006cf &lt;echo&gt;:</a:t>
            </a: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4006cf:	48 83 </a:t>
            </a:r>
            <a:r>
              <a:rPr lang="en-US" sz="1800" dirty="0" err="1">
                <a:latin typeface="Courier New" panose="02070309020205020404" charset="0"/>
                <a:ea typeface="MS Mincho" panose="02020609040205080304" pitchFamily="49" charset="-128"/>
                <a:cs typeface="+mn-cs"/>
              </a:rPr>
              <a:t>ec</a:t>
            </a:r>
            <a:r>
              <a:rPr lang="en-US" sz="1800" dirty="0">
                <a:latin typeface="Courier New" panose="02070309020205020404" charset="0"/>
                <a:ea typeface="MS Mincho" panose="02020609040205080304" pitchFamily="49" charset="-128"/>
                <a:cs typeface="+mn-cs"/>
              </a:rPr>
              <a:t> 18          	sub    </a:t>
            </a:r>
            <a:r>
              <a:rPr lang="en-US" sz="1800" dirty="0">
                <a:solidFill>
                  <a:srgbClr val="C00000"/>
                </a:solidFill>
                <a:latin typeface="Courier New" panose="02070309020205020404" charset="0"/>
                <a:ea typeface="MS Mincho" panose="02020609040205080304" pitchFamily="49" charset="-128"/>
                <a:cs typeface="+mn-cs"/>
              </a:rPr>
              <a:t>$0x18</a:t>
            </a:r>
            <a:r>
              <a:rPr lang="en-US" sz="1800" dirty="0">
                <a:latin typeface="Courier New" panose="02070309020205020404" charset="0"/>
                <a:ea typeface="MS Mincho" panose="02020609040205080304" pitchFamily="49" charset="-128"/>
                <a:cs typeface="+mn-cs"/>
              </a:rPr>
              <a:t>,%rsp</a:t>
            </a: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4006d3:	48 89 e7             	</a:t>
            </a:r>
            <a:r>
              <a:rPr lang="en-US" sz="1800" dirty="0" err="1">
                <a:latin typeface="Courier New" panose="02070309020205020404" charset="0"/>
                <a:ea typeface="MS Mincho" panose="02020609040205080304" pitchFamily="49" charset="-128"/>
                <a:cs typeface="+mn-cs"/>
              </a:rPr>
              <a:t>mov</a:t>
            </a:r>
            <a:r>
              <a:rPr lang="en-US" sz="1800" dirty="0">
                <a:latin typeface="Courier New" panose="02070309020205020404" charset="0"/>
                <a:ea typeface="MS Mincho" panose="02020609040205080304" pitchFamily="49" charset="-128"/>
                <a:cs typeface="+mn-cs"/>
              </a:rPr>
              <a:t>    </a:t>
            </a:r>
            <a:r>
              <a:rPr lang="en-US" sz="1800" dirty="0">
                <a:solidFill>
                  <a:srgbClr val="C00000"/>
                </a:solidFill>
                <a:latin typeface="Courier New" panose="02070309020205020404" charset="0"/>
                <a:ea typeface="MS Mincho" panose="02020609040205080304" pitchFamily="49" charset="-128"/>
                <a:cs typeface="+mn-cs"/>
              </a:rPr>
              <a:t>%</a:t>
            </a:r>
            <a:r>
              <a:rPr lang="en-US" sz="1800" dirty="0" err="1">
                <a:solidFill>
                  <a:srgbClr val="C00000"/>
                </a:solidFill>
                <a:latin typeface="Courier New" panose="02070309020205020404" charset="0"/>
                <a:ea typeface="MS Mincho" panose="02020609040205080304" pitchFamily="49" charset="-128"/>
                <a:cs typeface="+mn-cs"/>
              </a:rPr>
              <a:t>rsp</a:t>
            </a:r>
            <a:r>
              <a:rPr lang="en-US" sz="1800" dirty="0">
                <a:solidFill>
                  <a:srgbClr val="C00000"/>
                </a:solidFill>
                <a:latin typeface="Courier New" panose="02070309020205020404" charset="0"/>
                <a:ea typeface="MS Mincho" panose="02020609040205080304" pitchFamily="49" charset="-128"/>
                <a:cs typeface="+mn-cs"/>
              </a:rPr>
              <a:t>,%</a:t>
            </a:r>
            <a:r>
              <a:rPr lang="en-US" sz="1800" dirty="0" err="1">
                <a:solidFill>
                  <a:srgbClr val="C00000"/>
                </a:solidFill>
                <a:latin typeface="Courier New" panose="02070309020205020404" charset="0"/>
                <a:ea typeface="MS Mincho" panose="02020609040205080304" pitchFamily="49" charset="-128"/>
                <a:cs typeface="+mn-cs"/>
              </a:rPr>
              <a:t>rdi</a:t>
            </a:r>
            <a:endParaRPr lang="en-US" sz="1800" dirty="0">
              <a:solidFill>
                <a:srgbClr val="C00000"/>
              </a:solidFill>
              <a:latin typeface="Courier New" panose="02070309020205020404" charset="0"/>
              <a:ea typeface="MS Mincho" panose="02020609040205080304" pitchFamily="49" charset="-128"/>
              <a:cs typeface="+mn-cs"/>
            </a:endParaRP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4006d6:	e8 a5 </a:t>
            </a:r>
            <a:r>
              <a:rPr lang="en-US" sz="1800" dirty="0" err="1">
                <a:latin typeface="Courier New" panose="02070309020205020404" charset="0"/>
                <a:ea typeface="MS Mincho" panose="02020609040205080304" pitchFamily="49" charset="-128"/>
                <a:cs typeface="+mn-cs"/>
              </a:rPr>
              <a:t>ff</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ff</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ff</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callq</a:t>
            </a:r>
            <a:r>
              <a:rPr lang="en-US" sz="1800" dirty="0">
                <a:latin typeface="Courier New" panose="02070309020205020404" charset="0"/>
                <a:ea typeface="MS Mincho" panose="02020609040205080304" pitchFamily="49" charset="-128"/>
                <a:cs typeface="+mn-cs"/>
              </a:rPr>
              <a:t>  400680 &lt;gets&gt;</a:t>
            </a: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4006db:	48 89 e7             	</a:t>
            </a:r>
            <a:r>
              <a:rPr lang="en-US" sz="1800" dirty="0" err="1">
                <a:latin typeface="Courier New" panose="02070309020205020404" charset="0"/>
                <a:ea typeface="MS Mincho" panose="02020609040205080304" pitchFamily="49" charset="-128"/>
                <a:cs typeface="+mn-cs"/>
              </a:rPr>
              <a:t>mov</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rsp</a:t>
            </a:r>
            <a:r>
              <a:rPr lang="en-US" sz="1800" dirty="0">
                <a:latin typeface="Courier New" panose="02070309020205020404" charset="0"/>
                <a:ea typeface="MS Mincho" panose="02020609040205080304" pitchFamily="49" charset="-128"/>
                <a:cs typeface="+mn-cs"/>
              </a:rPr>
              <a:t>,%</a:t>
            </a:r>
            <a:r>
              <a:rPr lang="en-US" sz="1800" dirty="0" err="1">
                <a:latin typeface="Courier New" panose="02070309020205020404" charset="0"/>
                <a:ea typeface="MS Mincho" panose="02020609040205080304" pitchFamily="49" charset="-128"/>
                <a:cs typeface="+mn-cs"/>
              </a:rPr>
              <a:t>rdi</a:t>
            </a:r>
            <a:endParaRPr lang="en-US" sz="1800" dirty="0">
              <a:latin typeface="Courier New" panose="02070309020205020404" charset="0"/>
              <a:ea typeface="MS Mincho" panose="02020609040205080304" pitchFamily="49" charset="-128"/>
              <a:cs typeface="+mn-cs"/>
            </a:endParaRP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4006de:	e8 3d </a:t>
            </a:r>
            <a:r>
              <a:rPr lang="en-US" sz="1800" dirty="0" err="1">
                <a:latin typeface="Courier New" panose="02070309020205020404" charset="0"/>
                <a:ea typeface="MS Mincho" panose="02020609040205080304" pitchFamily="49" charset="-128"/>
                <a:cs typeface="+mn-cs"/>
              </a:rPr>
              <a:t>fe</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ff</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ff</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callq</a:t>
            </a:r>
            <a:r>
              <a:rPr lang="en-US" sz="1800" dirty="0">
                <a:latin typeface="Courier New" panose="02070309020205020404" charset="0"/>
                <a:ea typeface="MS Mincho" panose="02020609040205080304" pitchFamily="49" charset="-128"/>
                <a:cs typeface="+mn-cs"/>
              </a:rPr>
              <a:t>  400520 &lt;</a:t>
            </a:r>
            <a:r>
              <a:rPr lang="en-US" sz="1800" dirty="0" err="1">
                <a:latin typeface="Courier New" panose="02070309020205020404" charset="0"/>
                <a:ea typeface="MS Mincho" panose="02020609040205080304" pitchFamily="49" charset="-128"/>
                <a:cs typeface="+mn-cs"/>
              </a:rPr>
              <a:t>puts@plt</a:t>
            </a:r>
            <a:r>
              <a:rPr lang="en-US" sz="1800" dirty="0">
                <a:latin typeface="Courier New" panose="02070309020205020404" charset="0"/>
                <a:ea typeface="MS Mincho" panose="02020609040205080304" pitchFamily="49" charset="-128"/>
                <a:cs typeface="+mn-cs"/>
              </a:rPr>
              <a:t>&gt;</a:t>
            </a: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4006e3:	48 83 c4 18          	add    $0x18,%rsp</a:t>
            </a: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4006e7:	c3                   	</a:t>
            </a:r>
            <a:r>
              <a:rPr lang="en-US" sz="1800" dirty="0" err="1">
                <a:latin typeface="Courier New" panose="02070309020205020404" charset="0"/>
                <a:ea typeface="MS Mincho" panose="02020609040205080304" pitchFamily="49" charset="-128"/>
                <a:cs typeface="+mn-cs"/>
              </a:rPr>
              <a:t>retq</a:t>
            </a:r>
            <a:r>
              <a:rPr lang="en-US" sz="1800" dirty="0">
                <a:latin typeface="Courier New" panose="02070309020205020404" charset="0"/>
                <a:ea typeface="MS Mincho" panose="02020609040205080304" pitchFamily="49" charset="-128"/>
                <a:cs typeface="+mn-cs"/>
              </a:rPr>
              <a:t> </a:t>
            </a:r>
            <a:endParaRPr lang="ro-RO" sz="1800" dirty="0">
              <a:latin typeface="Courier New" panose="02070309020205020404" charset="0"/>
              <a:ea typeface="MS Mincho" panose="02020609040205080304" pitchFamily="49" charset="-128"/>
              <a:cs typeface="+mn-cs"/>
            </a:endParaRPr>
          </a:p>
        </p:txBody>
      </p:sp>
      <p:sp>
        <p:nvSpPr>
          <p:cNvPr id="24580" name="Rectangle 5"/>
          <p:cNvSpPr>
            <a:spLocks noChangeArrowheads="1"/>
          </p:cNvSpPr>
          <p:nvPr/>
        </p:nvSpPr>
        <p:spPr bwMode="auto">
          <a:xfrm>
            <a:off x="565150" y="4826501"/>
            <a:ext cx="8045450" cy="1474763"/>
          </a:xfrm>
          <a:prstGeom prst="rect">
            <a:avLst/>
          </a:prstGeom>
          <a:solidFill>
            <a:srgbClr val="F1C7C7"/>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a:latin typeface="Courier New" panose="02070309020205020404" charset="0"/>
                <a:ea typeface="MS Mincho" panose="02020609040205080304" pitchFamily="49" charset="-128"/>
              </a:rPr>
              <a:t>  4006e8:	48 83 </a:t>
            </a:r>
            <a:r>
              <a:rPr lang="en-US" sz="1800" dirty="0" err="1">
                <a:latin typeface="Courier New" panose="02070309020205020404" charset="0"/>
                <a:ea typeface="MS Mincho" panose="02020609040205080304" pitchFamily="49" charset="-128"/>
              </a:rPr>
              <a:t>ec</a:t>
            </a:r>
            <a:r>
              <a:rPr lang="en-US" sz="1800" dirty="0">
                <a:latin typeface="Courier New" panose="02070309020205020404" charset="0"/>
                <a:ea typeface="MS Mincho" panose="02020609040205080304" pitchFamily="49" charset="-128"/>
              </a:rPr>
              <a:t> 08          	sub    $0x8,%rsp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4006ec:	b8 00 00 00 00       	</a:t>
            </a:r>
            <a:r>
              <a:rPr lang="en-US" sz="1800" dirty="0" err="1">
                <a:latin typeface="Courier New" panose="02070309020205020404" charset="0"/>
                <a:ea typeface="MS Mincho" panose="02020609040205080304" pitchFamily="49" charset="-128"/>
              </a:rPr>
              <a:t>mov</a:t>
            </a:r>
            <a:r>
              <a:rPr lang="en-US" sz="1800" dirty="0">
                <a:latin typeface="Courier New" panose="02070309020205020404" charset="0"/>
                <a:ea typeface="MS Mincho" panose="02020609040205080304" pitchFamily="49" charset="-128"/>
              </a:rPr>
              <a:t>    $0x0,%eax</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4006f1:	e8 d9 </a:t>
            </a:r>
            <a:r>
              <a:rPr lang="en-US" sz="1800" dirty="0" err="1">
                <a:latin typeface="Courier New" panose="02070309020205020404" charset="0"/>
                <a:ea typeface="MS Mincho" panose="02020609040205080304" pitchFamily="49" charset="-128"/>
              </a:rPr>
              <a:t>ff</a:t>
            </a:r>
            <a:r>
              <a:rPr lang="en-US" sz="1800" dirty="0">
                <a:latin typeface="Courier New" panose="02070309020205020404" charset="0"/>
                <a:ea typeface="MS Mincho" panose="02020609040205080304" pitchFamily="49" charset="-128"/>
              </a:rPr>
              <a:t> </a:t>
            </a:r>
            <a:r>
              <a:rPr lang="en-US" sz="1800" dirty="0" err="1">
                <a:latin typeface="Courier New" panose="02070309020205020404" charset="0"/>
                <a:ea typeface="MS Mincho" panose="02020609040205080304" pitchFamily="49" charset="-128"/>
              </a:rPr>
              <a:t>ff</a:t>
            </a:r>
            <a:r>
              <a:rPr lang="en-US" sz="1800" dirty="0">
                <a:latin typeface="Courier New" panose="02070309020205020404" charset="0"/>
                <a:ea typeface="MS Mincho" panose="02020609040205080304" pitchFamily="49" charset="-128"/>
              </a:rPr>
              <a:t> </a:t>
            </a:r>
            <a:r>
              <a:rPr lang="en-US" sz="1800" dirty="0" err="1">
                <a:latin typeface="Courier New" panose="02070309020205020404" charset="0"/>
                <a:ea typeface="MS Mincho" panose="02020609040205080304" pitchFamily="49" charset="-128"/>
              </a:rPr>
              <a:t>ff</a:t>
            </a:r>
            <a:r>
              <a:rPr lang="en-US" sz="1800" dirty="0">
                <a:latin typeface="Courier New" panose="02070309020205020404" charset="0"/>
                <a:ea typeface="MS Mincho" panose="02020609040205080304" pitchFamily="49" charset="-128"/>
              </a:rPr>
              <a:t>       	</a:t>
            </a:r>
            <a:r>
              <a:rPr lang="en-US" sz="1800" dirty="0" err="1">
                <a:latin typeface="Courier New" panose="02070309020205020404" charset="0"/>
                <a:ea typeface="MS Mincho" panose="02020609040205080304" pitchFamily="49" charset="-128"/>
              </a:rPr>
              <a:t>callq</a:t>
            </a:r>
            <a:r>
              <a:rPr lang="en-US" sz="1800" dirty="0">
                <a:latin typeface="Courier New" panose="02070309020205020404" charset="0"/>
                <a:ea typeface="MS Mincho" panose="02020609040205080304" pitchFamily="49" charset="-128"/>
              </a:rPr>
              <a:t>  4006cf &lt;echo&gt;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0070C0"/>
                </a:solidFill>
                <a:latin typeface="Courier New" panose="02070309020205020404" charset="0"/>
                <a:ea typeface="MS Mincho" panose="02020609040205080304" pitchFamily="49" charset="-128"/>
              </a:rPr>
              <a:t>4006f6</a:t>
            </a:r>
            <a:r>
              <a:rPr lang="en-US" sz="1800" dirty="0">
                <a:latin typeface="Courier New" panose="02070309020205020404" charset="0"/>
                <a:ea typeface="MS Mincho" panose="02020609040205080304" pitchFamily="49" charset="-128"/>
              </a:rPr>
              <a:t>:	48 83 c4 08          	add    $0x8,%rsp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4006fa:	c3                   	</a:t>
            </a:r>
            <a:r>
              <a:rPr lang="en-US" sz="1800" dirty="0" err="1">
                <a:latin typeface="Courier New" panose="02070309020205020404" charset="0"/>
                <a:ea typeface="MS Mincho" panose="02020609040205080304" pitchFamily="49" charset="-128"/>
              </a:rPr>
              <a:t>retq</a:t>
            </a:r>
            <a:r>
              <a:rPr lang="en-US" sz="1800" dirty="0">
                <a:latin typeface="Courier New" panose="02070309020205020404" charset="0"/>
                <a:ea typeface="MS Mincho" panose="02020609040205080304" pitchFamily="49" charset="-128"/>
              </a:rPr>
              <a:t> </a:t>
            </a:r>
          </a:p>
        </p:txBody>
      </p:sp>
      <p:sp>
        <p:nvSpPr>
          <p:cNvPr id="7" name="TextBox 4"/>
          <p:cNvSpPr txBox="1"/>
          <p:nvPr/>
        </p:nvSpPr>
        <p:spPr>
          <a:xfrm>
            <a:off x="444500" y="4419600"/>
            <a:ext cx="1469122" cy="461665"/>
          </a:xfrm>
          <a:prstGeom prst="rect">
            <a:avLst/>
          </a:prstGeom>
          <a:noFill/>
        </p:spPr>
        <p:txBody>
          <a:bodyPr wrap="none" rtlCol="0">
            <a:spAutoFit/>
          </a:bodyPr>
          <a:lstStyle/>
          <a:p>
            <a:r>
              <a:rPr lang="en-US" dirty="0" err="1">
                <a:latin typeface="Calibri" panose="020F0502020204030204" charset="0"/>
              </a:rPr>
              <a:t>call_echo</a:t>
            </a:r>
            <a:r>
              <a:rPr lang="en-US" dirty="0">
                <a:latin typeface="Calibri" panose="020F0502020204030204" charset="0"/>
              </a:rPr>
              <a:t>:</a:t>
            </a:r>
          </a:p>
        </p:txBody>
      </p:sp>
      <p:sp>
        <p:nvSpPr>
          <p:cNvPr id="8" name="TextBox 5"/>
          <p:cNvSpPr txBox="1"/>
          <p:nvPr/>
        </p:nvSpPr>
        <p:spPr>
          <a:xfrm>
            <a:off x="444500" y="1138535"/>
            <a:ext cx="883575" cy="461665"/>
          </a:xfrm>
          <a:prstGeom prst="rect">
            <a:avLst/>
          </a:prstGeom>
          <a:noFill/>
        </p:spPr>
        <p:txBody>
          <a:bodyPr wrap="none" rtlCol="0">
            <a:spAutoFit/>
          </a:bodyPr>
          <a:lstStyle/>
          <a:p>
            <a:r>
              <a:rPr lang="en-US" dirty="0">
                <a:latin typeface="Calibri" panose="020F0502020204030204" charset="0"/>
              </a:rPr>
              <a:t>echo: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3605" name="Rectangle 5"/>
          <p:cNvSpPr>
            <a:spLocks noGrp="1" noChangeArrowheads="1"/>
          </p:cNvSpPr>
          <p:nvPr/>
        </p:nvSpPr>
        <p:spPr>
          <a:xfrm>
            <a:off x="146050" y="843280"/>
            <a:ext cx="8140700" cy="2249488"/>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7F7F7F"/>
              </a:buClr>
            </a:pPr>
            <a:r>
              <a:rPr lang="zh-CN" altLang="en-US" dirty="0"/>
              <a:t>反汇编</a:t>
            </a:r>
          </a:p>
          <a:p>
            <a:pPr lvl="1">
              <a:buFont typeface="Wingdings" panose="05000000000000000000" pitchFamily="2" charset="2"/>
              <a:buNone/>
            </a:pPr>
            <a:r>
              <a:rPr lang="en-US" b="1" dirty="0" err="1">
                <a:latin typeface="Courier New" panose="02070309020205020404" charset="0"/>
              </a:rPr>
              <a:t>objdump</a:t>
            </a:r>
            <a:r>
              <a:rPr lang="en-US" b="1" dirty="0">
                <a:latin typeface="Courier New" panose="02070309020205020404" charset="0"/>
              </a:rPr>
              <a:t> –d sum</a:t>
            </a:r>
          </a:p>
          <a:p>
            <a:pPr lvl="1">
              <a:buClr>
                <a:srgbClr val="7F7F7F"/>
              </a:buClr>
            </a:pPr>
            <a:r>
              <a:rPr lang="en-US" dirty="0"/>
              <a:t>检查目标代码的有用工具</a:t>
            </a:r>
          </a:p>
          <a:p>
            <a:pPr lvl="1">
              <a:buClr>
                <a:srgbClr val="7F7F7F"/>
              </a:buClr>
            </a:pPr>
            <a:r>
              <a:rPr lang="en-US" dirty="0"/>
              <a:t>分析一系列指令的位模式</a:t>
            </a:r>
          </a:p>
          <a:p>
            <a:pPr lvl="1">
              <a:buClr>
                <a:srgbClr val="7F7F7F"/>
              </a:buClr>
            </a:pPr>
            <a:r>
              <a:rPr lang="en-US" dirty="0"/>
              <a:t>生成汇编代码的近似表达式</a:t>
            </a:r>
          </a:p>
          <a:p>
            <a:pPr lvl="1">
              <a:buClr>
                <a:srgbClr val="7F7F7F"/>
              </a:buClr>
            </a:pPr>
            <a:r>
              <a:rPr lang="en-US"/>
              <a:t>可以运行在任何a.out（完整的可执行文件</a:t>
            </a:r>
            <a:r>
              <a:rPr lang="zh-CN" altLang="en-US"/>
              <a:t>）</a:t>
            </a:r>
            <a:r>
              <a:rPr lang="en-US"/>
              <a:t>或.o文件</a:t>
            </a:r>
          </a:p>
        </p:txBody>
      </p:sp>
      <p:sp>
        <p:nvSpPr>
          <p:cNvPr id="6" name="Rectangle 3"/>
          <p:cNvSpPr>
            <a:spLocks noChangeArrowheads="1"/>
          </p:cNvSpPr>
          <p:nvPr/>
        </p:nvSpPr>
        <p:spPr bwMode="auto">
          <a:xfrm>
            <a:off x="565785" y="3695129"/>
            <a:ext cx="7493000" cy="2028761"/>
          </a:xfrm>
          <a:prstGeom prst="rect">
            <a:avLst/>
          </a:prstGeom>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ln w="12700">
            <a:solidFill>
              <a:schemeClr val="tx1"/>
            </a:solidFill>
            <a:miter lim="800000"/>
          </a:ln>
          <a:effectLst/>
        </p:spPr>
        <p:txBody>
          <a:bodyPr wrap="square" lIns="90487" tIns="44450" rIns="90487" bIns="44450">
            <a:spAutoFit/>
          </a:bodyPr>
          <a:lstStyle/>
          <a:p>
            <a:pPr>
              <a:tabLst>
                <a:tab pos="457200" algn="l"/>
                <a:tab pos="1485900" algn="l"/>
              </a:tabLst>
            </a:pPr>
            <a:r>
              <a:rPr lang="en-US" sz="1800" dirty="0">
                <a:latin typeface="Courier New" panose="02070309020205020404" charset="0"/>
              </a:rPr>
              <a:t>0000000000400595 &lt;</a:t>
            </a:r>
            <a:r>
              <a:rPr lang="en-US" sz="1800" dirty="0" err="1">
                <a:latin typeface="Courier New" panose="02070309020205020404" charset="0"/>
              </a:rPr>
              <a:t>sumstore</a:t>
            </a:r>
            <a:r>
              <a:rPr lang="en-US" sz="1800" dirty="0">
                <a:latin typeface="Courier New" panose="02070309020205020404" charset="0"/>
              </a:rPr>
              <a:t>&gt;:</a:t>
            </a:r>
          </a:p>
          <a:p>
            <a:pPr>
              <a:tabLst>
                <a:tab pos="457200" algn="l"/>
                <a:tab pos="1485900" algn="l"/>
              </a:tabLst>
            </a:pPr>
            <a:r>
              <a:rPr lang="en-US" sz="1800" dirty="0">
                <a:latin typeface="Courier New" panose="02070309020205020404" charset="0"/>
              </a:rPr>
              <a:t>  400595:  53               push   %</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a:latin typeface="Courier New" panose="02070309020205020404" charset="0"/>
              </a:rPr>
              <a:t>  400596:  48 89 d3         </a:t>
            </a:r>
            <a:r>
              <a:rPr lang="en-US" sz="1800" dirty="0" err="1">
                <a:latin typeface="Courier New" panose="02070309020205020404" charset="0"/>
              </a:rPr>
              <a:t>mov</a:t>
            </a:r>
            <a:r>
              <a:rPr lang="en-US" sz="1800" dirty="0">
                <a:latin typeface="Courier New" panose="02070309020205020404" charset="0"/>
              </a:rPr>
              <a:t>    %</a:t>
            </a:r>
            <a:r>
              <a:rPr lang="en-US" sz="1800" dirty="0" err="1">
                <a:latin typeface="Courier New" panose="02070309020205020404" charset="0"/>
              </a:rPr>
              <a:t>rdx</a:t>
            </a:r>
            <a:r>
              <a:rPr lang="en-US" sz="1800" dirty="0">
                <a:latin typeface="Courier New" panose="02070309020205020404" charset="0"/>
              </a:rPr>
              <a:t>,%</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a:latin typeface="Courier New" panose="02070309020205020404" charset="0"/>
              </a:rPr>
              <a:t>  400599:  e8 f2 </a:t>
            </a:r>
            <a:r>
              <a:rPr lang="en-US" sz="1800" dirty="0" err="1">
                <a:latin typeface="Courier New" panose="02070309020205020404" charset="0"/>
              </a:rPr>
              <a:t>ff</a:t>
            </a:r>
            <a:r>
              <a:rPr lang="en-US" sz="1800" dirty="0">
                <a:latin typeface="Courier New" panose="02070309020205020404" charset="0"/>
              </a:rPr>
              <a:t> </a:t>
            </a:r>
            <a:r>
              <a:rPr lang="en-US" sz="1800" dirty="0" err="1">
                <a:latin typeface="Courier New" panose="02070309020205020404" charset="0"/>
              </a:rPr>
              <a:t>ff</a:t>
            </a:r>
            <a:r>
              <a:rPr lang="en-US" sz="1800" dirty="0">
                <a:latin typeface="Courier New" panose="02070309020205020404" charset="0"/>
              </a:rPr>
              <a:t> </a:t>
            </a:r>
            <a:r>
              <a:rPr lang="en-US" sz="1800" dirty="0" err="1">
                <a:latin typeface="Courier New" panose="02070309020205020404" charset="0"/>
              </a:rPr>
              <a:t>ff</a:t>
            </a:r>
            <a:r>
              <a:rPr lang="en-US" sz="1800" dirty="0">
                <a:latin typeface="Courier New" panose="02070309020205020404" charset="0"/>
              </a:rPr>
              <a:t>   </a:t>
            </a:r>
            <a:r>
              <a:rPr lang="en-US" sz="1800" dirty="0" err="1">
                <a:latin typeface="Courier New" panose="02070309020205020404" charset="0"/>
              </a:rPr>
              <a:t>callq</a:t>
            </a:r>
            <a:r>
              <a:rPr lang="en-US" sz="1800" dirty="0">
                <a:latin typeface="Courier New" panose="02070309020205020404" charset="0"/>
              </a:rPr>
              <a:t>  400590 &lt;plus&gt;</a:t>
            </a:r>
          </a:p>
          <a:p>
            <a:pPr>
              <a:tabLst>
                <a:tab pos="457200" algn="l"/>
                <a:tab pos="1485900" algn="l"/>
              </a:tabLst>
            </a:pPr>
            <a:r>
              <a:rPr lang="en-US" sz="1800" dirty="0">
                <a:latin typeface="Courier New" panose="02070309020205020404" charset="0"/>
              </a:rPr>
              <a:t>  40059e:  48 89 03         </a:t>
            </a:r>
            <a:r>
              <a:rPr lang="en-US" sz="1800" dirty="0" err="1">
                <a:latin typeface="Courier New" panose="02070309020205020404" charset="0"/>
              </a:rPr>
              <a:t>mov</a:t>
            </a:r>
            <a:r>
              <a:rPr lang="en-US" sz="1800" dirty="0">
                <a:latin typeface="Courier New" panose="02070309020205020404" charset="0"/>
              </a:rPr>
              <a:t>    %</a:t>
            </a:r>
            <a:r>
              <a:rPr lang="en-US" sz="1800" dirty="0" err="1">
                <a:latin typeface="Courier New" panose="02070309020205020404" charset="0"/>
              </a:rPr>
              <a:t>rax</a:t>
            </a:r>
            <a:r>
              <a:rPr lang="en-US" sz="1800" dirty="0">
                <a:latin typeface="Courier New" panose="02070309020205020404" charset="0"/>
              </a:rPr>
              <a:t>,(%</a:t>
            </a:r>
            <a:r>
              <a:rPr lang="en-US" sz="1800" dirty="0" err="1">
                <a:latin typeface="Courier New" panose="02070309020205020404" charset="0"/>
              </a:rPr>
              <a:t>rbx</a:t>
            </a:r>
            <a:r>
              <a:rPr lang="en-US" sz="1800" dirty="0">
                <a:latin typeface="Courier New" panose="02070309020205020404" charset="0"/>
              </a:rPr>
              <a:t>)</a:t>
            </a:r>
          </a:p>
          <a:p>
            <a:pPr>
              <a:tabLst>
                <a:tab pos="457200" algn="l"/>
                <a:tab pos="1485900" algn="l"/>
              </a:tabLst>
            </a:pPr>
            <a:r>
              <a:rPr lang="en-US" sz="1800" dirty="0">
                <a:latin typeface="Courier New" panose="02070309020205020404" charset="0"/>
              </a:rPr>
              <a:t>  4005a1:  5b               pop    %</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a:latin typeface="Courier New" panose="02070309020205020404" charset="0"/>
              </a:rPr>
              <a:t>  4005a2:  c3               </a:t>
            </a:r>
            <a:r>
              <a:rPr lang="en-US" sz="1800" dirty="0" err="1">
                <a:latin typeface="Courier New" panose="02070309020205020404" charset="0"/>
              </a:rPr>
              <a:t>retq</a:t>
            </a:r>
            <a:endParaRPr lang="en-US" sz="1800" dirty="0">
              <a:latin typeface="Courier New" panose="02070309020205020404" charset="0"/>
            </a:endParaRPr>
          </a:p>
        </p:txBody>
      </p:sp>
      <p:sp>
        <p:nvSpPr>
          <p:cNvPr id="2" name="云形标注 1"/>
          <p:cNvSpPr/>
          <p:nvPr/>
        </p:nvSpPr>
        <p:spPr>
          <a:xfrm>
            <a:off x="3472180" y="-12700"/>
            <a:ext cx="5666105" cy="1933575"/>
          </a:xfrm>
          <a:prstGeom prst="cloudCallout">
            <a:avLst>
              <a:gd name="adj1" fmla="val -82623"/>
              <a:gd name="adj2" fmla="val 6379"/>
            </a:avLst>
          </a:prstGeom>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95000"/>
                    <a:lumOff val="5000"/>
                  </a:schemeClr>
                </a:solidFill>
              </a:rPr>
              <a:t>什么类型的文件可以被反汇编？</a:t>
            </a:r>
          </a:p>
          <a:p>
            <a:pPr marL="285750" indent="-285750" algn="ctr">
              <a:buFont typeface="Wingdings" panose="05000000000000000000" charset="0"/>
              <a:buChar char=""/>
            </a:pPr>
            <a:r>
              <a:rPr lang="zh-CN" altLang="en-US">
                <a:solidFill>
                  <a:schemeClr val="tx1">
                    <a:lumMod val="95000"/>
                    <a:lumOff val="5000"/>
                  </a:schemeClr>
                </a:solidFill>
              </a:rPr>
              <a:t>任何可以被解释为可执行代码的文件</a:t>
            </a:r>
          </a:p>
          <a:p>
            <a:pPr marL="285750" indent="-285750" algn="ctr">
              <a:buFont typeface="Wingdings" panose="05000000000000000000" charset="0"/>
              <a:buChar char=""/>
            </a:pPr>
            <a:r>
              <a:rPr lang="zh-CN" altLang="en-US">
                <a:solidFill>
                  <a:schemeClr val="tx1">
                    <a:lumMod val="95000"/>
                    <a:lumOff val="5000"/>
                  </a:schemeClr>
                </a:solidFill>
              </a:rPr>
              <a:t>反汇编字节进行考察的汇编源代码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53605">
                                            <p:txEl>
                                              <p:pRg st="2" end="2"/>
                                            </p:txEl>
                                          </p:spTgt>
                                        </p:tgtEl>
                                        <p:attrNameLst>
                                          <p:attrName>style.visibility</p:attrName>
                                        </p:attrNameLst>
                                      </p:cBhvr>
                                      <p:to>
                                        <p:strVal val="visible"/>
                                      </p:to>
                                    </p:set>
                                    <p:animEffect transition="in" filter="wipe(down)">
                                      <p:cBhvr>
                                        <p:cTn id="13" dur="500"/>
                                        <p:tgtEl>
                                          <p:spTgt spid="15360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3605">
                                            <p:txEl>
                                              <p:pRg st="3" end="3"/>
                                            </p:txEl>
                                          </p:spTgt>
                                        </p:tgtEl>
                                        <p:attrNameLst>
                                          <p:attrName>style.visibility</p:attrName>
                                        </p:attrNameLst>
                                      </p:cBhvr>
                                      <p:to>
                                        <p:strVal val="visible"/>
                                      </p:to>
                                    </p:set>
                                    <p:animEffect transition="in" filter="wipe(down)">
                                      <p:cBhvr>
                                        <p:cTn id="18" dur="500"/>
                                        <p:tgtEl>
                                          <p:spTgt spid="15360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3605">
                                            <p:txEl>
                                              <p:pRg st="4" end="4"/>
                                            </p:txEl>
                                          </p:spTgt>
                                        </p:tgtEl>
                                        <p:attrNameLst>
                                          <p:attrName>style.visibility</p:attrName>
                                        </p:attrNameLst>
                                      </p:cBhvr>
                                      <p:to>
                                        <p:strVal val="visible"/>
                                      </p:to>
                                    </p:set>
                                    <p:animEffect transition="in" filter="wipe(down)">
                                      <p:cBhvr>
                                        <p:cTn id="23" dur="500"/>
                                        <p:tgtEl>
                                          <p:spTgt spid="15360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53605">
                                            <p:txEl>
                                              <p:pRg st="5" end="5"/>
                                            </p:txEl>
                                          </p:spTgt>
                                        </p:tgtEl>
                                        <p:attrNameLst>
                                          <p:attrName>style.visibility</p:attrName>
                                        </p:attrNameLst>
                                      </p:cBhvr>
                                      <p:to>
                                        <p:strVal val="visible"/>
                                      </p:to>
                                    </p:set>
                                    <p:animEffect transition="in" filter="wipe(down)">
                                      <p:cBhvr>
                                        <p:cTn id="28" dur="500"/>
                                        <p:tgtEl>
                                          <p:spTgt spid="15360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p>
        </p:txBody>
      </p:sp>
      <p:sp>
        <p:nvSpPr>
          <p:cNvPr id="360451" name="Rectangle 3"/>
          <p:cNvSpPr>
            <a:spLocks noChangeArrowheads="1"/>
          </p:cNvSpPr>
          <p:nvPr/>
        </p:nvSpPr>
        <p:spPr bwMode="auto">
          <a:xfrm>
            <a:off x="6096000" y="5181600"/>
            <a:ext cx="2601912" cy="132087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a:t>
            </a:r>
            <a:r>
              <a:rPr lang="en-US" sz="1600" dirty="0" err="1">
                <a:solidFill>
                  <a:srgbClr val="C00000"/>
                </a:solidFill>
                <a:latin typeface="Courier New" panose="02070309020205020404" charset="0"/>
                <a:ea typeface="MS Mincho" panose="02020609040205080304" pitchFamily="49" charset="-128"/>
                <a:cs typeface="+mn-cs"/>
              </a:rPr>
              <a:t>subq</a:t>
            </a:r>
            <a:r>
              <a:rPr lang="en-US" sz="1600" dirty="0">
                <a:solidFill>
                  <a:srgbClr val="C00000"/>
                </a:solidFill>
                <a:latin typeface="Courier New" panose="02070309020205020404" charset="0"/>
                <a:ea typeface="MS Mincho" panose="02020609040205080304" pitchFamily="49" charset="-128"/>
                <a:cs typeface="+mn-cs"/>
              </a:rPr>
              <a:t>  $24, %</a:t>
            </a:r>
            <a:r>
              <a:rPr lang="en-US" sz="1600" dirty="0" err="1">
                <a:solidFill>
                  <a:srgbClr val="C00000"/>
                </a:solidFill>
                <a:latin typeface="Courier New" panose="02070309020205020404" charset="0"/>
                <a:ea typeface="MS Mincho" panose="02020609040205080304" pitchFamily="49" charset="-128"/>
                <a:cs typeface="+mn-cs"/>
              </a:rPr>
              <a:t>rsp</a:t>
            </a:r>
            <a:endParaRPr lang="en-US" sz="1600" dirty="0">
              <a:solidFill>
                <a:srgbClr val="C00000"/>
              </a:solidFill>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a:solidFill>
                  <a:srgbClr val="C00000"/>
                </a:solidFill>
                <a:latin typeface="Courier New" panose="02070309020205020404" charset="0"/>
                <a:ea typeface="MS Mincho" panose="02020609040205080304" pitchFamily="49" charset="-128"/>
                <a:cs typeface="+mn-cs"/>
              </a:rPr>
              <a:t>  </a:t>
            </a:r>
            <a:r>
              <a:rPr lang="en-US" sz="1600" dirty="0" err="1">
                <a:solidFill>
                  <a:srgbClr val="C00000"/>
                </a:solidFill>
                <a:latin typeface="Courier New" panose="02070309020205020404" charset="0"/>
                <a:ea typeface="MS Mincho" panose="02020609040205080304" pitchFamily="49" charset="-128"/>
                <a:cs typeface="+mn-cs"/>
              </a:rPr>
              <a:t>movq</a:t>
            </a:r>
            <a:r>
              <a:rPr lang="en-US" sz="1600" dirty="0">
                <a:solidFill>
                  <a:srgbClr val="C00000"/>
                </a:solidFill>
                <a:latin typeface="Courier New" panose="02070309020205020404" charset="0"/>
                <a:ea typeface="MS Mincho" panose="02020609040205080304" pitchFamily="49" charset="-128"/>
                <a:cs typeface="+mn-cs"/>
              </a:rPr>
              <a:t>  %</a:t>
            </a:r>
            <a:r>
              <a:rPr lang="en-US" sz="1600" dirty="0" err="1">
                <a:solidFill>
                  <a:srgbClr val="C00000"/>
                </a:solidFill>
                <a:latin typeface="Courier New" panose="02070309020205020404" charset="0"/>
                <a:ea typeface="MS Mincho" panose="02020609040205080304" pitchFamily="49" charset="-128"/>
                <a:cs typeface="+mn-cs"/>
              </a:rPr>
              <a:t>rsp</a:t>
            </a:r>
            <a:r>
              <a:rPr lang="en-US" sz="1600" dirty="0">
                <a:solidFill>
                  <a:srgbClr val="C00000"/>
                </a:solidFill>
                <a:latin typeface="Courier New" panose="02070309020205020404" charset="0"/>
                <a:ea typeface="MS Mincho" panose="02020609040205080304" pitchFamily="49" charset="-128"/>
                <a:cs typeface="+mn-cs"/>
              </a:rPr>
              <a:t>, %</a:t>
            </a:r>
            <a:r>
              <a:rPr lang="en-US" sz="1600" dirty="0" err="1">
                <a:solidFill>
                  <a:srgbClr val="C00000"/>
                </a:solidFill>
                <a:latin typeface="Courier New" panose="02070309020205020404" charset="0"/>
                <a:ea typeface="MS Mincho" panose="02020609040205080304" pitchFamily="49" charset="-128"/>
                <a:cs typeface="+mn-cs"/>
              </a:rPr>
              <a:t>rdi</a:t>
            </a:r>
            <a:endParaRPr lang="en-US" sz="1600" dirty="0">
              <a:solidFill>
                <a:srgbClr val="C00000"/>
              </a:solidFill>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call  gets</a:t>
            </a: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 . .</a:t>
            </a:r>
          </a:p>
        </p:txBody>
      </p:sp>
      <p:sp>
        <p:nvSpPr>
          <p:cNvPr id="25604" name="Rectangle 4"/>
          <p:cNvSpPr>
            <a:spLocks noChangeArrowheads="1"/>
          </p:cNvSpPr>
          <p:nvPr/>
        </p:nvSpPr>
        <p:spPr bwMode="auto">
          <a:xfrm>
            <a:off x="3733800" y="2286000"/>
            <a:ext cx="5105400" cy="18129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 Echo Line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void 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a:t>
            </a:r>
            <a:r>
              <a:rPr lang="en-US" sz="1600" dirty="0">
                <a:solidFill>
                  <a:srgbClr val="C00000"/>
                </a:solidFill>
                <a:latin typeface="Courier New" panose="02070309020205020404" charset="0"/>
                <a:ea typeface="MS Mincho" panose="02020609040205080304" pitchFamily="49" charset="-128"/>
              </a:rPr>
              <a:t>char </a:t>
            </a:r>
            <a:r>
              <a:rPr lang="en-US" sz="1600" dirty="0" err="1">
                <a:solidFill>
                  <a:srgbClr val="C00000"/>
                </a:solidFill>
                <a:latin typeface="Courier New" panose="02070309020205020404" charset="0"/>
                <a:ea typeface="MS Mincho" panose="02020609040205080304" pitchFamily="49" charset="-128"/>
              </a:rPr>
              <a:t>buf</a:t>
            </a:r>
            <a:r>
              <a:rPr lang="en-US" sz="1600" dirty="0">
                <a:solidFill>
                  <a:srgbClr val="C00000"/>
                </a:solidFill>
                <a:latin typeface="Courier New" panose="02070309020205020404" charset="0"/>
                <a:ea typeface="MS Mincho" panose="02020609040205080304" pitchFamily="49" charset="-128"/>
              </a:rPr>
              <a:t>[4];  </a:t>
            </a:r>
            <a:r>
              <a:rPr lang="en-US" sz="1600" dirty="0">
                <a:latin typeface="Courier New" panose="02070309020205020404" charset="0"/>
                <a:ea typeface="MS Mincho" panose="02020609040205080304" pitchFamily="49" charset="-128"/>
              </a:rPr>
              <a:t>/* Way too small!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gets(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puts(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360470" name="Rectangle 22"/>
          <p:cNvSpPr>
            <a:spLocks noChangeArrowheads="1"/>
          </p:cNvSpPr>
          <p:nvPr/>
        </p:nvSpPr>
        <p:spPr bwMode="auto">
          <a:xfrm>
            <a:off x="533400" y="2503486"/>
            <a:ext cx="1797050" cy="608299"/>
          </a:xfrm>
          <a:prstGeom prst="rect">
            <a:avLst/>
          </a:prstGeom>
          <a:solidFill>
            <a:srgbClr val="D5F1CF"/>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Address</a:t>
            </a:r>
          </a:p>
          <a:p>
            <a:pPr algn="ctr">
              <a:defRPr/>
            </a:pPr>
            <a:r>
              <a:rPr lang="en-US" sz="1800" b="0" dirty="0">
                <a:latin typeface="Calibri" panose="020F0502020204030204" charset="0"/>
                <a:cs typeface="+mn-cs"/>
              </a:rPr>
              <a:t>(8 bytes)</a:t>
            </a:r>
          </a:p>
        </p:txBody>
      </p:sp>
      <p:sp>
        <p:nvSpPr>
          <p:cNvPr id="360477"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360478"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a:latin typeface="Courier New" panose="02070309020205020404" charset="0"/>
              </a:rPr>
              <a:t>%</a:t>
            </a:r>
            <a:r>
              <a:rPr lang="en-US" sz="1800" dirty="0" err="1">
                <a:latin typeface="Courier New" panose="02070309020205020404" charset="0"/>
              </a:rPr>
              <a:t>rsp</a:t>
            </a:r>
            <a:endParaRPr lang="en-US" sz="1800" dirty="0">
              <a:latin typeface="Courier New" panose="02070309020205020404" charset="0"/>
            </a:endParaRPr>
          </a:p>
        </p:txBody>
      </p:sp>
      <p:sp>
        <p:nvSpPr>
          <p:cNvPr id="360479" name="Rectangle 31"/>
          <p:cNvSpPr>
            <a:spLocks noChangeArrowheads="1"/>
          </p:cNvSpPr>
          <p:nvPr/>
        </p:nvSpPr>
        <p:spPr bwMode="auto">
          <a:xfrm>
            <a:off x="533400" y="13604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sz="1800" b="0" dirty="0">
                <a:latin typeface="Calibri" panose="020F0502020204030204" charset="0"/>
                <a:cs typeface="+mn-cs"/>
              </a:rPr>
              <a:t>Stack Frame</a:t>
            </a:r>
          </a:p>
          <a:p>
            <a:pPr algn="ctr">
              <a:defRPr/>
            </a:pPr>
            <a:r>
              <a:rPr lang="en-US" sz="1800" b="0" dirty="0">
                <a:latin typeface="Calibri" panose="020F0502020204030204" charset="0"/>
                <a:cs typeface="+mn-cs"/>
              </a:rPr>
              <a:t>for </a:t>
            </a:r>
            <a:r>
              <a:rPr lang="en-US" sz="1800" dirty="0" err="1">
                <a:latin typeface="Courier New" panose="02070309020205020404" charset="0"/>
                <a:cs typeface="+mn-cs"/>
              </a:rPr>
              <a:t>call_echo</a:t>
            </a:r>
            <a:endParaRPr lang="en-US" sz="1800" dirty="0">
              <a:latin typeface="Courier New" panose="02070309020205020404" charset="0"/>
              <a:cs typeface="+mn-cs"/>
            </a:endParaRPr>
          </a:p>
        </p:txBody>
      </p:sp>
      <p:sp>
        <p:nvSpPr>
          <p:cNvPr id="360472"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[3]</a:t>
            </a:r>
          </a:p>
        </p:txBody>
      </p:sp>
      <p:sp>
        <p:nvSpPr>
          <p:cNvPr id="360473"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solidFill>
                  <a:srgbClr val="C00000"/>
                </a:solidFill>
                <a:latin typeface="Courier New" panose="02070309020205020404" charset="0"/>
                <a:cs typeface="+mn-cs"/>
              </a:rPr>
              <a:t>[2]</a:t>
            </a:r>
          </a:p>
        </p:txBody>
      </p:sp>
      <p:sp>
        <p:nvSpPr>
          <p:cNvPr id="360474"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solidFill>
                  <a:srgbClr val="C00000"/>
                </a:solidFill>
                <a:latin typeface="Courier New" panose="02070309020205020404" charset="0"/>
                <a:cs typeface="+mn-cs"/>
              </a:rPr>
              <a:t>[1]</a:t>
            </a:r>
          </a:p>
        </p:txBody>
      </p:sp>
      <p:sp>
        <p:nvSpPr>
          <p:cNvPr id="360475"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solidFill>
                  <a:srgbClr val="C00000"/>
                </a:solidFill>
                <a:latin typeface="Courier New" panose="02070309020205020404" charset="0"/>
                <a:cs typeface="+mn-cs"/>
              </a:rPr>
              <a:t>[0]</a:t>
            </a:r>
          </a:p>
        </p:txBody>
      </p:sp>
      <p:sp>
        <p:nvSpPr>
          <p:cNvPr id="360476"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solidFill>
                  <a:srgbClr val="C00000"/>
                </a:solidFill>
                <a:latin typeface="Courier New" panose="02070309020205020404" charset="0"/>
              </a:rPr>
              <a:t>buf</a:t>
            </a:r>
            <a:endParaRPr lang="en-US" sz="1800" dirty="0">
              <a:solidFill>
                <a:srgbClr val="C00000"/>
              </a:solidFill>
              <a:latin typeface="Courier New" panose="02070309020205020404" charset="0"/>
            </a:endParaRPr>
          </a:p>
        </p:txBody>
      </p:sp>
      <p:sp>
        <p:nvSpPr>
          <p:cNvPr id="16" name="TextBox 15"/>
          <p:cNvSpPr txBox="1">
            <a:spLocks noChangeArrowheads="1"/>
          </p:cNvSpPr>
          <p:nvPr/>
        </p:nvSpPr>
        <p:spPr bwMode="auto">
          <a:xfrm>
            <a:off x="457200" y="990600"/>
            <a:ext cx="1488440" cy="368300"/>
          </a:xfrm>
          <a:prstGeom prst="rect">
            <a:avLst/>
          </a:prstGeom>
          <a:noFill/>
          <a:ln w="9525">
            <a:noFill/>
            <a:miter lim="800000"/>
          </a:ln>
        </p:spPr>
        <p:txBody>
          <a:bodyPr wrap="none">
            <a:spAutoFit/>
          </a:bodyPr>
          <a:lstStyle/>
          <a:p>
            <a:pPr eaLnBrk="0" hangingPunct="0"/>
            <a:r>
              <a:rPr lang="zh-CN" altLang="en-US" sz="1800" i="1">
                <a:solidFill>
                  <a:srgbClr val="C00000"/>
                </a:solidFill>
                <a:latin typeface="Calibri" panose="020F0502020204030204" charset="0"/>
              </a:rPr>
              <a:t>在调用</a:t>
            </a:r>
            <a:r>
              <a:rPr lang="en-US" sz="1800" i="1">
                <a:solidFill>
                  <a:srgbClr val="C00000"/>
                </a:solidFill>
                <a:latin typeface="Calibri" panose="020F0502020204030204" charset="0"/>
              </a:rPr>
              <a:t>gets</a:t>
            </a:r>
            <a:r>
              <a:rPr lang="zh-CN" altLang="en-US" sz="1800" i="1">
                <a:solidFill>
                  <a:srgbClr val="C00000"/>
                </a:solidFill>
                <a:latin typeface="Calibri" panose="020F0502020204030204" charset="0"/>
              </a:rPr>
              <a:t>前</a:t>
            </a:r>
          </a:p>
        </p:txBody>
      </p:sp>
      <p:sp>
        <p:nvSpPr>
          <p:cNvPr id="18" name="Rectangle 23"/>
          <p:cNvSpPr>
            <a:spLocks noChangeArrowheads="1"/>
          </p:cNvSpPr>
          <p:nvPr/>
        </p:nvSpPr>
        <p:spPr bwMode="auto">
          <a:xfrm>
            <a:off x="533400" y="3113087"/>
            <a:ext cx="1797050" cy="1531207"/>
          </a:xfrm>
          <a:prstGeom prst="rect">
            <a:avLst/>
          </a:prstGeom>
          <a:solidFill>
            <a:schemeClr val="bg2">
              <a:lumMod val="40000"/>
              <a:lumOff val="60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rPr>
              <a:t>20 bytes unused</a:t>
            </a:r>
            <a:endParaRPr lang="en-US" sz="1800" dirty="0">
              <a:latin typeface="Courier New" panose="02070309020205020404" charset="0"/>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r>
              <a:rPr lang="zh-CN" sz="2800">
                <a:solidFill>
                  <a:schemeClr val="tx1">
                    <a:lumMod val="65000"/>
                    <a:lumOff val="35000"/>
                  </a:schemeClr>
                </a:solidFill>
                <a:sym typeface="+mn-ea"/>
              </a:rPr>
              <a:t>例子</a:t>
            </a:r>
          </a:p>
        </p:txBody>
      </p:sp>
      <p:sp>
        <p:nvSpPr>
          <p:cNvPr id="5" name="Rectangle 3"/>
          <p:cNvSpPr>
            <a:spLocks noChangeArrowheads="1"/>
          </p:cNvSpPr>
          <p:nvPr/>
        </p:nvSpPr>
        <p:spPr bwMode="auto">
          <a:xfrm>
            <a:off x="5486400" y="1219200"/>
            <a:ext cx="2601912" cy="132087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subq</a:t>
            </a:r>
            <a:r>
              <a:rPr lang="en-US" sz="1600" dirty="0">
                <a:latin typeface="Courier New" panose="02070309020205020404" charset="0"/>
                <a:ea typeface="MS Mincho" panose="02020609040205080304" pitchFamily="49" charset="-128"/>
                <a:cs typeface="+mn-cs"/>
              </a:rPr>
              <a:t>  $24, %</a:t>
            </a:r>
            <a:r>
              <a:rPr lang="en-US" sz="1600" dirty="0" err="1">
                <a:latin typeface="Courier New" panose="02070309020205020404" charset="0"/>
                <a:ea typeface="MS Mincho" panose="02020609040205080304" pitchFamily="49" charset="-128"/>
                <a:cs typeface="+mn-cs"/>
              </a:rPr>
              <a:t>rsp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movq</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rsp</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rdi</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call  gets</a:t>
            </a: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 . .</a:t>
            </a:r>
          </a:p>
        </p:txBody>
      </p:sp>
      <p:sp>
        <p:nvSpPr>
          <p:cNvPr id="6" name="Rectangle 4"/>
          <p:cNvSpPr>
            <a:spLocks noChangeArrowheads="1"/>
          </p:cNvSpPr>
          <p:nvPr/>
        </p:nvSpPr>
        <p:spPr bwMode="auto">
          <a:xfrm>
            <a:off x="3048000" y="1219200"/>
            <a:ext cx="2438400" cy="1567096"/>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void </a:t>
            </a:r>
            <a:r>
              <a:rPr lang="en-US" sz="1600" dirty="0">
                <a:solidFill>
                  <a:srgbClr val="0070C0"/>
                </a:solidFill>
                <a:latin typeface="Courier New" panose="02070309020205020404" charset="0"/>
                <a:ea typeface="MS Mincho" panose="02020609040205080304" pitchFamily="49" charset="-128"/>
              </a:rPr>
              <a:t>echo</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a:t>
            </a:r>
          </a:p>
          <a:p>
            <a:pPr eaLnBrk="0" hangingPunct="0">
              <a:tabLst>
                <a:tab pos="457200" algn="l"/>
                <a:tab pos="1485900" algn="l"/>
              </a:tabLst>
            </a:pPr>
            <a:r>
              <a:rPr lang="en-US" sz="1600" dirty="0">
                <a:latin typeface="Courier New" panose="02070309020205020404" charset="0"/>
                <a:ea typeface="MS Mincho" panose="02020609040205080304" pitchFamily="49" charset="-128"/>
              </a:rPr>
              <a:t>    gets(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 .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7"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Address</a:t>
            </a:r>
          </a:p>
          <a:p>
            <a:pPr algn="ctr">
              <a:defRPr/>
            </a:pPr>
            <a:r>
              <a:rPr lang="en-US" sz="1800" b="0" dirty="0">
                <a:latin typeface="Calibri" panose="020F0502020204030204" charset="0"/>
                <a:cs typeface="+mn-cs"/>
              </a:rPr>
              <a:t>(8 bytes)</a:t>
            </a:r>
          </a:p>
        </p:txBody>
      </p:sp>
      <p:sp>
        <p:nvSpPr>
          <p:cNvPr id="8"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9"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a:latin typeface="Courier New" panose="02070309020205020404" charset="0"/>
              </a:rPr>
              <a:t>%</a:t>
            </a:r>
            <a:r>
              <a:rPr lang="en-US" sz="1800" dirty="0" err="1">
                <a:latin typeface="Courier New" panose="02070309020205020404" charset="0"/>
              </a:rPr>
              <a:t>rsp</a:t>
            </a:r>
            <a:endParaRPr lang="en-US" sz="1800" dirty="0">
              <a:latin typeface="Courier New" panose="02070309020205020404" charset="0"/>
            </a:endParaRPr>
          </a:p>
        </p:txBody>
      </p:sp>
      <p:sp>
        <p:nvSpPr>
          <p:cNvPr id="10" name="Rectangle 31"/>
          <p:cNvSpPr>
            <a:spLocks noChangeArrowheads="1"/>
          </p:cNvSpPr>
          <p:nvPr/>
        </p:nvSpPr>
        <p:spPr bwMode="auto">
          <a:xfrm>
            <a:off x="533400" y="13604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sz="1800" b="0" dirty="0">
                <a:latin typeface="Calibri" panose="020F0502020204030204" charset="0"/>
                <a:cs typeface="+mn-cs"/>
              </a:rPr>
              <a:t>Stack Frame</a:t>
            </a:r>
          </a:p>
          <a:p>
            <a:pPr algn="ctr">
              <a:defRPr/>
            </a:pPr>
            <a:r>
              <a:rPr lang="en-US" sz="1800" b="0" dirty="0">
                <a:latin typeface="Calibri" panose="020F0502020204030204" charset="0"/>
                <a:cs typeface="+mn-cs"/>
              </a:rPr>
              <a:t>for </a:t>
            </a:r>
            <a:r>
              <a:rPr lang="en-US" sz="1800" dirty="0" err="1">
                <a:latin typeface="Courier New" panose="02070309020205020404" charset="0"/>
                <a:cs typeface="+mn-cs"/>
              </a:rPr>
              <a:t>call_echo</a:t>
            </a:r>
            <a:endParaRPr lang="en-US" sz="1800" dirty="0">
              <a:latin typeface="Courier New" panose="02070309020205020404" charset="0"/>
              <a:cs typeface="+mn-cs"/>
            </a:endParaRPr>
          </a:p>
        </p:txBody>
      </p:sp>
      <p:sp>
        <p:nvSpPr>
          <p:cNvPr id="11"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a:t>
            </a:r>
          </a:p>
        </p:txBody>
      </p:sp>
      <p:sp>
        <p:nvSpPr>
          <p:cNvPr id="12"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[2]</a:t>
            </a:r>
          </a:p>
        </p:txBody>
      </p:sp>
      <p:sp>
        <p:nvSpPr>
          <p:cNvPr id="13"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[1]</a:t>
            </a:r>
          </a:p>
        </p:txBody>
      </p:sp>
      <p:sp>
        <p:nvSpPr>
          <p:cNvPr id="14"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[0]</a:t>
            </a:r>
          </a:p>
        </p:txBody>
      </p:sp>
      <p:sp>
        <p:nvSpPr>
          <p:cNvPr id="15"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17" name="TextBox 15"/>
          <p:cNvSpPr txBox="1">
            <a:spLocks noChangeArrowheads="1"/>
          </p:cNvSpPr>
          <p:nvPr/>
        </p:nvSpPr>
        <p:spPr bwMode="auto">
          <a:xfrm>
            <a:off x="457200" y="990600"/>
            <a:ext cx="1488440" cy="368300"/>
          </a:xfrm>
          <a:prstGeom prst="rect">
            <a:avLst/>
          </a:prstGeom>
          <a:noFill/>
          <a:ln w="9525">
            <a:noFill/>
            <a:miter lim="800000"/>
          </a:ln>
        </p:spPr>
        <p:txBody>
          <a:bodyPr wrap="none">
            <a:spAutoFit/>
          </a:bodyPr>
          <a:lstStyle/>
          <a:p>
            <a:pPr algn="l" eaLnBrk="0" hangingPunct="0"/>
            <a:r>
              <a:rPr lang="zh-CN" altLang="en-US" i="1">
                <a:solidFill>
                  <a:srgbClr val="C00000"/>
                </a:solidFill>
                <a:latin typeface="Calibri" panose="020F0502020204030204" charset="0"/>
                <a:sym typeface="+mn-ea"/>
              </a:rPr>
              <a:t>在调用</a:t>
            </a:r>
            <a:r>
              <a:rPr lang="en-US" i="1">
                <a:solidFill>
                  <a:srgbClr val="C00000"/>
                </a:solidFill>
                <a:latin typeface="Calibri" panose="020F0502020204030204" charset="0"/>
                <a:sym typeface="+mn-ea"/>
              </a:rPr>
              <a:t>gets</a:t>
            </a:r>
            <a:r>
              <a:rPr lang="zh-CN" altLang="en-US" i="1">
                <a:solidFill>
                  <a:srgbClr val="C00000"/>
                </a:solidFill>
                <a:latin typeface="Calibri" panose="020F0502020204030204" charset="0"/>
                <a:sym typeface="+mn-ea"/>
              </a:rPr>
              <a:t>前</a:t>
            </a:r>
            <a:endParaRPr lang="en-US" sz="1800" i="1">
              <a:solidFill>
                <a:srgbClr val="C00000"/>
              </a:solidFill>
              <a:latin typeface="Calibri" panose="020F0502020204030204" charset="0"/>
            </a:endParaRPr>
          </a:p>
        </p:txBody>
      </p:sp>
      <p:sp>
        <p:nvSpPr>
          <p:cNvPr id="19" name="Rectangle 23"/>
          <p:cNvSpPr>
            <a:spLocks noChangeArrowheads="1"/>
          </p:cNvSpPr>
          <p:nvPr/>
        </p:nvSpPr>
        <p:spPr bwMode="auto">
          <a:xfrm>
            <a:off x="533400" y="3113087"/>
            <a:ext cx="1797050" cy="1531207"/>
          </a:xfrm>
          <a:prstGeom prst="rect">
            <a:avLst/>
          </a:prstGeom>
          <a:solidFill>
            <a:schemeClr val="bg2">
              <a:lumMod val="40000"/>
              <a:lumOff val="60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rPr>
              <a:t>20 bytes unused</a:t>
            </a:r>
            <a:endParaRPr lang="en-US" sz="1800" dirty="0">
              <a:latin typeface="Courier New" panose="02070309020205020404" charset="0"/>
            </a:endParaRPr>
          </a:p>
        </p:txBody>
      </p:sp>
      <p:sp>
        <p:nvSpPr>
          <p:cNvPr id="25" name="Rectangle 5"/>
          <p:cNvSpPr>
            <a:spLocks noChangeArrowheads="1"/>
          </p:cNvSpPr>
          <p:nvPr/>
        </p:nvSpPr>
        <p:spPr bwMode="auto">
          <a:xfrm>
            <a:off x="3403600" y="3444014"/>
            <a:ext cx="4718485" cy="1197764"/>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a:latin typeface="Courier New" panose="02070309020205020404" charset="0"/>
                <a:ea typeface="MS Mincho" panose="02020609040205080304" pitchFamily="49" charset="-128"/>
              </a:rPr>
              <a:t>  . . .</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4006f1:	</a:t>
            </a:r>
            <a:r>
              <a:rPr lang="en-US" sz="1800" dirty="0" err="1">
                <a:latin typeface="Courier New" panose="02070309020205020404" charset="0"/>
                <a:ea typeface="MS Mincho" panose="02020609040205080304" pitchFamily="49" charset="-128"/>
              </a:rPr>
              <a:t>callq</a:t>
            </a:r>
            <a:r>
              <a:rPr lang="en-US" sz="1800" dirty="0">
                <a:latin typeface="Courier New" panose="02070309020205020404" charset="0"/>
                <a:ea typeface="MS Mincho" panose="02020609040205080304" pitchFamily="49" charset="-128"/>
              </a:rPr>
              <a:t>  4006cf &lt;</a:t>
            </a:r>
            <a:r>
              <a:rPr lang="en-US" sz="1800" dirty="0">
                <a:solidFill>
                  <a:srgbClr val="0070C0"/>
                </a:solidFill>
                <a:latin typeface="Courier New" panose="02070309020205020404" charset="0"/>
                <a:ea typeface="MS Mincho" panose="02020609040205080304" pitchFamily="49" charset="-128"/>
              </a:rPr>
              <a:t>echo</a:t>
            </a:r>
            <a:r>
              <a:rPr lang="en-US" sz="1800" dirty="0">
                <a:latin typeface="Courier New" panose="02070309020205020404" charset="0"/>
                <a:ea typeface="MS Mincho" panose="02020609040205080304" pitchFamily="49" charset="-128"/>
              </a:rPr>
              <a:t>&gt;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C00000"/>
                </a:solidFill>
                <a:latin typeface="Courier New" panose="02070309020205020404" charset="0"/>
                <a:ea typeface="MS Mincho" panose="02020609040205080304" pitchFamily="49" charset="-128"/>
              </a:rPr>
              <a:t>4006f6</a:t>
            </a:r>
            <a:r>
              <a:rPr lang="en-US" sz="1800" dirty="0">
                <a:latin typeface="Courier New" panose="02070309020205020404" charset="0"/>
                <a:ea typeface="MS Mincho" panose="02020609040205080304" pitchFamily="49" charset="-128"/>
              </a:rPr>
              <a:t>:	add    $0x8,%rsp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 . .</a:t>
            </a:r>
          </a:p>
        </p:txBody>
      </p:sp>
      <p:sp>
        <p:nvSpPr>
          <p:cNvPr id="26" name="TextBox 25"/>
          <p:cNvSpPr txBox="1"/>
          <p:nvPr/>
        </p:nvSpPr>
        <p:spPr>
          <a:xfrm>
            <a:off x="3282950" y="3037113"/>
            <a:ext cx="1469122" cy="461665"/>
          </a:xfrm>
          <a:prstGeom prst="rect">
            <a:avLst/>
          </a:prstGeom>
          <a:noFill/>
        </p:spPr>
        <p:txBody>
          <a:bodyPr wrap="none" rtlCol="0">
            <a:spAutoFit/>
          </a:bodyPr>
          <a:lstStyle/>
          <a:p>
            <a:r>
              <a:rPr lang="en-US" dirty="0" err="1">
                <a:latin typeface="Calibri" panose="020F0502020204030204" charset="0"/>
              </a:rPr>
              <a:t>call_echo</a:t>
            </a:r>
            <a:r>
              <a:rPr lang="en-US" dirty="0">
                <a:latin typeface="Calibri" panose="020F0502020204030204" charset="0"/>
              </a:rPr>
              <a:t>:</a:t>
            </a:r>
          </a:p>
        </p:txBody>
      </p:sp>
      <p:grpSp>
        <p:nvGrpSpPr>
          <p:cNvPr id="20" name="Group 2"/>
          <p:cNvGrpSpPr/>
          <p:nvPr/>
        </p:nvGrpSpPr>
        <p:grpSpPr>
          <a:xfrm>
            <a:off x="533400" y="2811289"/>
            <a:ext cx="1797050" cy="304800"/>
            <a:chOff x="2377022" y="2811289"/>
            <a:chExt cx="1797050" cy="304800"/>
          </a:xfrm>
          <a:solidFill>
            <a:srgbClr val="D5F1CF"/>
          </a:solidFill>
        </p:grpSpPr>
        <p:sp>
          <p:nvSpPr>
            <p:cNvPr id="27"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sp>
          <p:nvSpPr>
            <p:cNvPr id="28"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40</a:t>
              </a:r>
            </a:p>
          </p:txBody>
        </p:sp>
        <p:sp>
          <p:nvSpPr>
            <p:cNvPr id="29"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06</a:t>
              </a:r>
            </a:p>
          </p:txBody>
        </p:sp>
        <p:sp>
          <p:nvSpPr>
            <p:cNvPr id="30"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f6</a:t>
              </a:r>
            </a:p>
          </p:txBody>
        </p:sp>
      </p:grpSp>
      <p:grpSp>
        <p:nvGrpSpPr>
          <p:cNvPr id="32" name="Group 31"/>
          <p:cNvGrpSpPr/>
          <p:nvPr/>
        </p:nvGrpSpPr>
        <p:grpSpPr>
          <a:xfrm>
            <a:off x="538208" y="2481496"/>
            <a:ext cx="1797050" cy="304800"/>
            <a:chOff x="2377022" y="2811289"/>
            <a:chExt cx="1797050" cy="304800"/>
          </a:xfrm>
          <a:solidFill>
            <a:srgbClr val="D5F1CF"/>
          </a:solidFill>
        </p:grpSpPr>
        <p:sp>
          <p:nvSpPr>
            <p:cNvPr id="3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sp>
          <p:nvSpPr>
            <p:cNvPr id="3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sp>
          <p:nvSpPr>
            <p:cNvPr id="35"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sp>
          <p:nvSpPr>
            <p:cNvPr id="36"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grpSp>
      <p:sp>
        <p:nvSpPr>
          <p:cNvPr id="21" name="Arc 4"/>
          <p:cNvSpPr/>
          <p:nvPr/>
        </p:nvSpPr>
        <p:spPr bwMode="auto">
          <a:xfrm>
            <a:off x="2438400" y="1360487"/>
            <a:ext cx="1460500" cy="2513847"/>
          </a:xfrm>
          <a:prstGeom prst="arc">
            <a:avLst>
              <a:gd name="adj1" fmla="val 5393125"/>
              <a:gd name="adj2" fmla="val 15866911"/>
            </a:avLst>
          </a:prstGeom>
          <a:noFill/>
          <a:ln w="25400" cap="flat" cmpd="sng" algn="ctr">
            <a:solidFill>
              <a:schemeClr val="tx1">
                <a:lumMod val="50000"/>
                <a:lumOff val="50000"/>
              </a:schemeClr>
            </a:solidFill>
            <a:prstDash val="solid"/>
            <a:round/>
            <a:headEnd type="none" w="med" len="med"/>
            <a:tailEnd type="stealth" w="med" len="med"/>
          </a:ln>
          <a:effectLst/>
        </p:spPr>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21" grpId="0" bldLvl="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1033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r>
              <a:rPr lang="zh-CN" sz="2800">
                <a:solidFill>
                  <a:schemeClr val="tx1">
                    <a:lumMod val="65000"/>
                    <a:lumOff val="35000"/>
                  </a:schemeClr>
                </a:solidFill>
                <a:sym typeface="+mn-ea"/>
              </a:rPr>
              <a:t>例子#1</a:t>
            </a:r>
          </a:p>
        </p:txBody>
      </p:sp>
      <p:sp>
        <p:nvSpPr>
          <p:cNvPr id="360451" name="Rectangle 3"/>
          <p:cNvSpPr>
            <a:spLocks noChangeArrowheads="1"/>
          </p:cNvSpPr>
          <p:nvPr/>
        </p:nvSpPr>
        <p:spPr bwMode="auto">
          <a:xfrm>
            <a:off x="5486400" y="1219200"/>
            <a:ext cx="2601912" cy="132087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subq</a:t>
            </a:r>
            <a:r>
              <a:rPr lang="en-US" sz="1600" dirty="0">
                <a:latin typeface="Courier New" panose="02070309020205020404" charset="0"/>
                <a:ea typeface="MS Mincho" panose="02020609040205080304" pitchFamily="49" charset="-128"/>
                <a:cs typeface="+mn-cs"/>
              </a:rPr>
              <a:t>  $24, %</a:t>
            </a:r>
            <a:r>
              <a:rPr lang="en-US" sz="1600" dirty="0" err="1">
                <a:latin typeface="Courier New" panose="02070309020205020404" charset="0"/>
                <a:ea typeface="MS Mincho" panose="02020609040205080304" pitchFamily="49" charset="-128"/>
                <a:cs typeface="+mn-cs"/>
              </a:rPr>
              <a:t>rsp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movq</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rsp</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rdi</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call  gets</a:t>
            </a: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 . .</a:t>
            </a:r>
          </a:p>
        </p:txBody>
      </p:sp>
      <p:sp>
        <p:nvSpPr>
          <p:cNvPr id="25604" name="Rectangle 4"/>
          <p:cNvSpPr>
            <a:spLocks noChangeArrowheads="1"/>
          </p:cNvSpPr>
          <p:nvPr/>
        </p:nvSpPr>
        <p:spPr bwMode="auto">
          <a:xfrm>
            <a:off x="3048000" y="1219200"/>
            <a:ext cx="2438400" cy="1567096"/>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void 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a:t>
            </a:r>
          </a:p>
          <a:p>
            <a:pPr eaLnBrk="0" hangingPunct="0">
              <a:tabLst>
                <a:tab pos="457200" algn="l"/>
                <a:tab pos="1485900" algn="l"/>
              </a:tabLst>
            </a:pPr>
            <a:r>
              <a:rPr lang="en-US" sz="1600" dirty="0">
                <a:latin typeface="Courier New" panose="02070309020205020404" charset="0"/>
                <a:ea typeface="MS Mincho" panose="02020609040205080304" pitchFamily="49" charset="-128"/>
              </a:rPr>
              <a:t>    gets(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 .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360470"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Address</a:t>
            </a:r>
          </a:p>
          <a:p>
            <a:pPr algn="ctr">
              <a:defRPr/>
            </a:pPr>
            <a:r>
              <a:rPr lang="en-US" sz="1800" b="0" dirty="0">
                <a:latin typeface="Calibri" panose="020F0502020204030204" charset="0"/>
                <a:cs typeface="+mn-cs"/>
              </a:rPr>
              <a:t>(8 bytes)</a:t>
            </a:r>
          </a:p>
        </p:txBody>
      </p:sp>
      <p:sp>
        <p:nvSpPr>
          <p:cNvPr id="360477"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360478"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a:latin typeface="Courier New" panose="02070309020205020404" charset="0"/>
              </a:rPr>
              <a:t>%</a:t>
            </a:r>
            <a:r>
              <a:rPr lang="en-US" sz="1800" dirty="0" err="1">
                <a:latin typeface="Courier New" panose="02070309020205020404" charset="0"/>
              </a:rPr>
              <a:t>rsp</a:t>
            </a:r>
            <a:endParaRPr lang="en-US" sz="1800" dirty="0">
              <a:latin typeface="Courier New" panose="02070309020205020404" charset="0"/>
            </a:endParaRPr>
          </a:p>
        </p:txBody>
      </p:sp>
      <p:sp>
        <p:nvSpPr>
          <p:cNvPr id="360479" name="Rectangle 31"/>
          <p:cNvSpPr>
            <a:spLocks noChangeArrowheads="1"/>
          </p:cNvSpPr>
          <p:nvPr/>
        </p:nvSpPr>
        <p:spPr bwMode="auto">
          <a:xfrm>
            <a:off x="533400" y="13604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sz="1800" b="0" dirty="0">
                <a:latin typeface="Calibri" panose="020F0502020204030204" charset="0"/>
                <a:cs typeface="+mn-cs"/>
              </a:rPr>
              <a:t>Stack Frame</a:t>
            </a:r>
          </a:p>
          <a:p>
            <a:pPr algn="ctr">
              <a:defRPr/>
            </a:pPr>
            <a:r>
              <a:rPr lang="en-US" sz="1800" b="0" dirty="0">
                <a:latin typeface="Calibri" panose="020F0502020204030204" charset="0"/>
                <a:cs typeface="+mn-cs"/>
              </a:rPr>
              <a:t>for </a:t>
            </a:r>
            <a:r>
              <a:rPr lang="en-US" sz="1800" dirty="0" err="1">
                <a:latin typeface="Courier New" panose="02070309020205020404" charset="0"/>
                <a:cs typeface="+mn-cs"/>
              </a:rPr>
              <a:t>call_echo</a:t>
            </a:r>
            <a:endParaRPr lang="en-US" sz="1800" dirty="0">
              <a:latin typeface="Courier New" panose="02070309020205020404" charset="0"/>
              <a:cs typeface="+mn-cs"/>
            </a:endParaRPr>
          </a:p>
        </p:txBody>
      </p:sp>
      <p:grpSp>
        <p:nvGrpSpPr>
          <p:cNvPr id="16" name="Group 1"/>
          <p:cNvGrpSpPr/>
          <p:nvPr/>
        </p:nvGrpSpPr>
        <p:grpSpPr>
          <a:xfrm>
            <a:off x="533400" y="4648200"/>
            <a:ext cx="1797050" cy="304800"/>
            <a:chOff x="533400" y="4648200"/>
            <a:chExt cx="1797050" cy="304800"/>
          </a:xfrm>
        </p:grpSpPr>
        <p:sp>
          <p:nvSpPr>
            <p:cNvPr id="360472"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360473"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sp>
          <p:nvSpPr>
            <p:cNvPr id="360474"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360475"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grpSp>
      <p:sp>
        <p:nvSpPr>
          <p:cNvPr id="360476"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18" name="TextBox 15"/>
          <p:cNvSpPr txBox="1">
            <a:spLocks noChangeArrowheads="1"/>
          </p:cNvSpPr>
          <p:nvPr/>
        </p:nvSpPr>
        <p:spPr bwMode="auto">
          <a:xfrm>
            <a:off x="457200" y="990600"/>
            <a:ext cx="1259840" cy="368300"/>
          </a:xfrm>
          <a:prstGeom prst="rect">
            <a:avLst/>
          </a:prstGeom>
          <a:noFill/>
          <a:ln w="9525">
            <a:noFill/>
            <a:miter lim="800000"/>
          </a:ln>
        </p:spPr>
        <p:txBody>
          <a:bodyPr wrap="none">
            <a:spAutoFit/>
          </a:bodyPr>
          <a:lstStyle/>
          <a:p>
            <a:pPr algn="l" eaLnBrk="0" hangingPunct="0"/>
            <a:r>
              <a:rPr lang="zh-CN" altLang="en-US" i="1">
                <a:solidFill>
                  <a:srgbClr val="C00000"/>
                </a:solidFill>
                <a:latin typeface="Calibri" panose="020F0502020204030204" charset="0"/>
                <a:sym typeface="+mn-ea"/>
              </a:rPr>
              <a:t>调用</a:t>
            </a:r>
            <a:r>
              <a:rPr lang="en-US" sz="1800" i="1" dirty="0">
                <a:solidFill>
                  <a:srgbClr val="C00000"/>
                </a:solidFill>
                <a:latin typeface="Calibri" panose="020F0502020204030204" charset="0"/>
              </a:rPr>
              <a:t>gets</a:t>
            </a:r>
            <a:r>
              <a:rPr lang="zh-CN" altLang="en-US" sz="1800" i="1" dirty="0">
                <a:solidFill>
                  <a:srgbClr val="C00000"/>
                </a:solidFill>
                <a:latin typeface="Calibri" panose="020F0502020204030204" charset="0"/>
              </a:rPr>
              <a:t>后</a:t>
            </a:r>
          </a:p>
        </p:txBody>
      </p:sp>
      <p:sp>
        <p:nvSpPr>
          <p:cNvPr id="22" name="Rectangle 23"/>
          <p:cNvSpPr>
            <a:spLocks noChangeArrowheads="1"/>
          </p:cNvSpPr>
          <p:nvPr/>
        </p:nvSpPr>
        <p:spPr bwMode="auto">
          <a:xfrm>
            <a:off x="533400" y="3113087"/>
            <a:ext cx="1797050" cy="1531207"/>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rPr>
              <a:t>20 bytes unused</a:t>
            </a:r>
            <a:endParaRPr lang="en-US" sz="1800" dirty="0">
              <a:latin typeface="Courier New" panose="02070309020205020404" charset="0"/>
            </a:endParaRPr>
          </a:p>
        </p:txBody>
      </p:sp>
      <p:sp>
        <p:nvSpPr>
          <p:cNvPr id="23" name="Rectangle 5"/>
          <p:cNvSpPr>
            <a:spLocks noChangeArrowheads="1"/>
          </p:cNvSpPr>
          <p:nvPr/>
        </p:nvSpPr>
        <p:spPr bwMode="auto">
          <a:xfrm>
            <a:off x="3403600" y="3444014"/>
            <a:ext cx="4718485" cy="1197764"/>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a:latin typeface="Courier New" panose="02070309020205020404" charset="0"/>
                <a:ea typeface="MS Mincho" panose="02020609040205080304" pitchFamily="49" charset="-128"/>
              </a:rPr>
              <a:t>  . . .</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4006f1:	</a:t>
            </a:r>
            <a:r>
              <a:rPr lang="en-US" sz="1800" dirty="0" err="1">
                <a:latin typeface="Courier New" panose="02070309020205020404" charset="0"/>
                <a:ea typeface="MS Mincho" panose="02020609040205080304" pitchFamily="49" charset="-128"/>
              </a:rPr>
              <a:t>callq</a:t>
            </a:r>
            <a:r>
              <a:rPr lang="en-US" sz="1800" dirty="0">
                <a:latin typeface="Courier New" panose="02070309020205020404" charset="0"/>
                <a:ea typeface="MS Mincho" panose="02020609040205080304" pitchFamily="49" charset="-128"/>
              </a:rPr>
              <a:t>  4006cf &lt;echo&gt;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0070C0"/>
                </a:solidFill>
                <a:latin typeface="Courier New" panose="02070309020205020404" charset="0"/>
                <a:ea typeface="MS Mincho" panose="02020609040205080304" pitchFamily="49" charset="-128"/>
              </a:rPr>
              <a:t>4006f6</a:t>
            </a:r>
            <a:r>
              <a:rPr lang="en-US" sz="1800" dirty="0">
                <a:latin typeface="Courier New" panose="02070309020205020404" charset="0"/>
                <a:ea typeface="MS Mincho" panose="02020609040205080304" pitchFamily="49" charset="-128"/>
              </a:rPr>
              <a:t>:	add    $0x8,%rsp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 . .</a:t>
            </a:r>
          </a:p>
        </p:txBody>
      </p:sp>
      <p:sp>
        <p:nvSpPr>
          <p:cNvPr id="24" name="TextBox 25"/>
          <p:cNvSpPr txBox="1"/>
          <p:nvPr/>
        </p:nvSpPr>
        <p:spPr>
          <a:xfrm>
            <a:off x="3282950" y="3037113"/>
            <a:ext cx="1469122" cy="461665"/>
          </a:xfrm>
          <a:prstGeom prst="rect">
            <a:avLst/>
          </a:prstGeom>
          <a:noFill/>
        </p:spPr>
        <p:txBody>
          <a:bodyPr wrap="none" rtlCol="0">
            <a:spAutoFit/>
          </a:bodyPr>
          <a:lstStyle/>
          <a:p>
            <a:r>
              <a:rPr lang="en-US" dirty="0" err="1">
                <a:latin typeface="Calibri" panose="020F0502020204030204" charset="0"/>
              </a:rPr>
              <a:t>call_echo</a:t>
            </a:r>
            <a:r>
              <a:rPr lang="en-US" dirty="0">
                <a:latin typeface="Calibri" panose="020F0502020204030204" charset="0"/>
              </a:rPr>
              <a:t>:</a:t>
            </a:r>
          </a:p>
        </p:txBody>
      </p:sp>
      <p:grpSp>
        <p:nvGrpSpPr>
          <p:cNvPr id="31" name="Group 2"/>
          <p:cNvGrpSpPr/>
          <p:nvPr/>
        </p:nvGrpSpPr>
        <p:grpSpPr>
          <a:xfrm>
            <a:off x="533400" y="2811289"/>
            <a:ext cx="1797050" cy="304800"/>
            <a:chOff x="2377022" y="2811289"/>
            <a:chExt cx="1797050" cy="304800"/>
          </a:xfrm>
          <a:solidFill>
            <a:srgbClr val="D5F1CF"/>
          </a:solidFill>
        </p:grpSpPr>
        <p:sp>
          <p:nvSpPr>
            <p:cNvPr id="37"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38"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40</a:t>
              </a:r>
            </a:p>
          </p:txBody>
        </p:sp>
        <p:sp>
          <p:nvSpPr>
            <p:cNvPr id="39"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06</a:t>
              </a:r>
            </a:p>
          </p:txBody>
        </p:sp>
        <p:sp>
          <p:nvSpPr>
            <p:cNvPr id="40"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f6</a:t>
              </a:r>
            </a:p>
          </p:txBody>
        </p:sp>
      </p:grpSp>
      <p:grpSp>
        <p:nvGrpSpPr>
          <p:cNvPr id="41" name="Group 31"/>
          <p:cNvGrpSpPr/>
          <p:nvPr/>
        </p:nvGrpSpPr>
        <p:grpSpPr>
          <a:xfrm>
            <a:off x="538208" y="2481496"/>
            <a:ext cx="1797050" cy="304800"/>
            <a:chOff x="2377022" y="2811289"/>
            <a:chExt cx="1797050" cy="304800"/>
          </a:xfrm>
          <a:solidFill>
            <a:srgbClr val="D5F1CF"/>
          </a:solidFill>
        </p:grpSpPr>
        <p:sp>
          <p:nvSpPr>
            <p:cNvPr id="42"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43"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44"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45"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grpSp>
      <p:sp>
        <p:nvSpPr>
          <p:cNvPr id="46" name="Rectangle 3"/>
          <p:cNvSpPr>
            <a:spLocks noChangeArrowheads="1"/>
          </p:cNvSpPr>
          <p:nvPr/>
        </p:nvSpPr>
        <p:spPr bwMode="auto">
          <a:xfrm>
            <a:off x="2390791" y="5029200"/>
            <a:ext cx="5257800" cy="828432"/>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i="1" dirty="0">
                <a:latin typeface="Courier New" panose="02070309020205020404" charset="0"/>
                <a:ea typeface="MS Mincho" panose="02020609040205080304" pitchFamily="49" charset="-128"/>
                <a:cs typeface="+mn-cs"/>
              </a:rPr>
              <a:t>./</a:t>
            </a:r>
            <a:r>
              <a:rPr lang="en-US" sz="1600" i="1" dirty="0" err="1">
                <a:latin typeface="Courier New" panose="02070309020205020404" charset="0"/>
                <a:ea typeface="MS Mincho" panose="02020609040205080304" pitchFamily="49" charset="-128"/>
                <a:cs typeface="+mn-cs"/>
              </a:rPr>
              <a:t>bufdemo-nsp</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i="1" dirty="0">
                <a:latin typeface="Courier New" panose="02070309020205020404" charset="0"/>
                <a:ea typeface="MS Mincho" panose="02020609040205080304" pitchFamily="49" charset="-128"/>
                <a:cs typeface="+mn-cs"/>
              </a:rPr>
              <a:t>01234567890123456789012</a:t>
            </a:r>
          </a:p>
          <a:p>
            <a:pPr eaLnBrk="0" hangingPunct="0">
              <a:tabLst>
                <a:tab pos="457200" algn="l"/>
                <a:tab pos="1485900" algn="l"/>
              </a:tabLst>
              <a:defRPr/>
            </a:pPr>
            <a:r>
              <a:rPr lang="en-US" sz="1600" dirty="0">
                <a:latin typeface="Courier New" panose="02070309020205020404" charset="0"/>
                <a:ea typeface="MS Mincho" panose="02020609040205080304" pitchFamily="49" charset="-128"/>
              </a:rPr>
              <a:t>01234567890123456789012</a:t>
            </a:r>
            <a:endParaRPr lang="en-US" sz="1600" dirty="0">
              <a:latin typeface="Courier New" panose="02070309020205020404" charset="0"/>
              <a:ea typeface="MS Mincho" panose="02020609040205080304" pitchFamily="49" charset="-128"/>
              <a:cs typeface="+mn-cs"/>
            </a:endParaRPr>
          </a:p>
        </p:txBody>
      </p:sp>
      <p:grpSp>
        <p:nvGrpSpPr>
          <p:cNvPr id="47" name="Group 42"/>
          <p:cNvGrpSpPr/>
          <p:nvPr/>
        </p:nvGrpSpPr>
        <p:grpSpPr>
          <a:xfrm>
            <a:off x="533400" y="4336978"/>
            <a:ext cx="1797050" cy="304800"/>
            <a:chOff x="533400" y="4648200"/>
            <a:chExt cx="1797050" cy="304800"/>
          </a:xfrm>
          <a:solidFill>
            <a:schemeClr val="bg2">
              <a:lumMod val="40000"/>
              <a:lumOff val="60000"/>
            </a:schemeClr>
          </a:solidFill>
        </p:grpSpPr>
        <p:sp>
          <p:nvSpPr>
            <p:cNvPr id="48"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37</a:t>
              </a:r>
            </a:p>
          </p:txBody>
        </p:sp>
        <p:sp>
          <p:nvSpPr>
            <p:cNvPr id="49"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36</a:t>
              </a:r>
            </a:p>
          </p:txBody>
        </p:sp>
        <p:sp>
          <p:nvSpPr>
            <p:cNvPr id="50"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35</a:t>
              </a:r>
            </a:p>
          </p:txBody>
        </p:sp>
        <p:sp>
          <p:nvSpPr>
            <p:cNvPr id="51"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34</a:t>
              </a:r>
            </a:p>
          </p:txBody>
        </p:sp>
      </p:grpSp>
      <p:grpSp>
        <p:nvGrpSpPr>
          <p:cNvPr id="52" name="Group 47"/>
          <p:cNvGrpSpPr/>
          <p:nvPr/>
        </p:nvGrpSpPr>
        <p:grpSpPr>
          <a:xfrm>
            <a:off x="533400" y="4025756"/>
            <a:ext cx="1797050" cy="304800"/>
            <a:chOff x="533400" y="4648200"/>
            <a:chExt cx="1797050" cy="304800"/>
          </a:xfrm>
          <a:solidFill>
            <a:schemeClr val="bg2">
              <a:lumMod val="40000"/>
              <a:lumOff val="60000"/>
            </a:schemeClr>
          </a:solidFill>
        </p:grpSpPr>
        <p:sp>
          <p:nvSpPr>
            <p:cNvPr id="53"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54"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sp>
          <p:nvSpPr>
            <p:cNvPr id="55"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39</a:t>
              </a:r>
            </a:p>
          </p:txBody>
        </p:sp>
        <p:sp>
          <p:nvSpPr>
            <p:cNvPr id="56"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38</a:t>
              </a:r>
            </a:p>
          </p:txBody>
        </p:sp>
      </p:grpSp>
      <p:grpSp>
        <p:nvGrpSpPr>
          <p:cNvPr id="57" name="Group 52"/>
          <p:cNvGrpSpPr/>
          <p:nvPr/>
        </p:nvGrpSpPr>
        <p:grpSpPr>
          <a:xfrm>
            <a:off x="533400" y="3714534"/>
            <a:ext cx="1797050" cy="304800"/>
            <a:chOff x="533400" y="4648200"/>
            <a:chExt cx="1797050" cy="304800"/>
          </a:xfrm>
          <a:solidFill>
            <a:schemeClr val="bg2">
              <a:lumMod val="40000"/>
              <a:lumOff val="60000"/>
            </a:schemeClr>
          </a:solidFill>
        </p:grpSpPr>
        <p:sp>
          <p:nvSpPr>
            <p:cNvPr id="58"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35</a:t>
              </a:r>
            </a:p>
          </p:txBody>
        </p:sp>
        <p:sp>
          <p:nvSpPr>
            <p:cNvPr id="59"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34</a:t>
              </a:r>
            </a:p>
          </p:txBody>
        </p:sp>
        <p:sp>
          <p:nvSpPr>
            <p:cNvPr id="60"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61"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grpSp>
      <p:grpSp>
        <p:nvGrpSpPr>
          <p:cNvPr id="62" name="Group 57"/>
          <p:cNvGrpSpPr/>
          <p:nvPr/>
        </p:nvGrpSpPr>
        <p:grpSpPr>
          <a:xfrm>
            <a:off x="533400" y="3403312"/>
            <a:ext cx="1797050" cy="304800"/>
            <a:chOff x="533400" y="4648200"/>
            <a:chExt cx="1797050" cy="304800"/>
          </a:xfrm>
          <a:solidFill>
            <a:schemeClr val="bg2">
              <a:lumMod val="40000"/>
              <a:lumOff val="60000"/>
            </a:schemeClr>
          </a:solidFill>
        </p:grpSpPr>
        <p:sp>
          <p:nvSpPr>
            <p:cNvPr id="63"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39</a:t>
              </a:r>
            </a:p>
          </p:txBody>
        </p:sp>
        <p:sp>
          <p:nvSpPr>
            <p:cNvPr id="64"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38</a:t>
              </a:r>
            </a:p>
          </p:txBody>
        </p:sp>
        <p:sp>
          <p:nvSpPr>
            <p:cNvPr id="65"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37</a:t>
              </a:r>
            </a:p>
          </p:txBody>
        </p:sp>
        <p:sp>
          <p:nvSpPr>
            <p:cNvPr id="66"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36</a:t>
              </a:r>
            </a:p>
          </p:txBody>
        </p:sp>
      </p:grpSp>
      <p:grpSp>
        <p:nvGrpSpPr>
          <p:cNvPr id="67" name="Group 62"/>
          <p:cNvGrpSpPr/>
          <p:nvPr/>
        </p:nvGrpSpPr>
        <p:grpSpPr>
          <a:xfrm>
            <a:off x="533400" y="3092090"/>
            <a:ext cx="1797050" cy="304800"/>
            <a:chOff x="533400" y="4648200"/>
            <a:chExt cx="1797050" cy="304800"/>
          </a:xfrm>
          <a:solidFill>
            <a:schemeClr val="bg2">
              <a:lumMod val="40000"/>
              <a:lumOff val="60000"/>
            </a:schemeClr>
          </a:solidFill>
        </p:grpSpPr>
        <p:sp>
          <p:nvSpPr>
            <p:cNvPr id="68"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FF0000"/>
                  </a:solidFill>
                  <a:latin typeface="Courier New" panose="02070309020205020404" charset="0"/>
                  <a:cs typeface="+mn-cs"/>
                </a:rPr>
                <a:t>00</a:t>
              </a:r>
            </a:p>
          </p:txBody>
        </p:sp>
        <p:sp>
          <p:nvSpPr>
            <p:cNvPr id="69"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sp>
          <p:nvSpPr>
            <p:cNvPr id="70"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71"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grpSp>
      <p:sp>
        <p:nvSpPr>
          <p:cNvPr id="72" name="TextBox 3"/>
          <p:cNvSpPr txBox="1"/>
          <p:nvPr/>
        </p:nvSpPr>
        <p:spPr>
          <a:xfrm>
            <a:off x="982663" y="6292334"/>
            <a:ext cx="3154680" cy="368300"/>
          </a:xfrm>
          <a:prstGeom prst="rect">
            <a:avLst/>
          </a:prstGeom>
          <a:noFill/>
        </p:spPr>
        <p:txBody>
          <a:bodyPr wrap="none" rtlCol="0">
            <a:spAutoFit/>
          </a:bodyPr>
          <a:lstStyle/>
          <a:p>
            <a:pPr algn="l"/>
            <a:r>
              <a:rPr lang="en-US" sz="1800" dirty="0">
                <a:solidFill>
                  <a:srgbClr val="C00000"/>
                </a:solidFill>
                <a:latin typeface="Calibri" panose="020F0502020204030204" charset="0"/>
              </a:rPr>
              <a:t>溢出缓冲区，但</a:t>
            </a:r>
            <a:r>
              <a:rPr lang="zh-CN" altLang="en-US" sz="1800" dirty="0">
                <a:solidFill>
                  <a:srgbClr val="C00000"/>
                </a:solidFill>
                <a:latin typeface="Calibri" panose="020F0502020204030204" charset="0"/>
              </a:rPr>
              <a:t>没有破</a:t>
            </a:r>
            <a:r>
              <a:rPr lang="en-US" sz="1800" dirty="0">
                <a:solidFill>
                  <a:srgbClr val="C00000"/>
                </a:solidFill>
                <a:latin typeface="Calibri" panose="020F0502020204030204" charset="0"/>
              </a:rPr>
              <a:t>坏状态</a:t>
            </a:r>
          </a:p>
        </p:txBody>
      </p:sp>
      <p:sp>
        <p:nvSpPr>
          <p:cNvPr id="73" name="Rectangle 3"/>
          <p:cNvSpPr>
            <a:spLocks noChangeArrowheads="1"/>
          </p:cNvSpPr>
          <p:nvPr/>
        </p:nvSpPr>
        <p:spPr bwMode="auto">
          <a:xfrm>
            <a:off x="2390791" y="5943600"/>
            <a:ext cx="3552809" cy="335989"/>
          </a:xfrm>
          <a:prstGeom prst="rect">
            <a:avLst/>
          </a:prstGeom>
          <a:solidFill>
            <a:schemeClr val="bg2">
              <a:lumMod val="40000"/>
              <a:lumOff val="60000"/>
            </a:schemeClr>
          </a:solidFill>
          <a:ln w="12700">
            <a:noFill/>
            <a:miter lim="800000"/>
          </a:ln>
          <a:effectLst/>
        </p:spPr>
        <p:txBody>
          <a:bodyPr wrap="square" lIns="90487" tIns="44450" rIns="90487" bIns="44450">
            <a:spAutoFit/>
          </a:bodyPr>
          <a:lstStyle/>
          <a:p>
            <a:pPr eaLnBrk="0" hangingPunct="0">
              <a:tabLst>
                <a:tab pos="457200" algn="l"/>
                <a:tab pos="1485900" algn="l"/>
              </a:tabLst>
              <a:defRPr/>
            </a:pPr>
            <a:r>
              <a:rPr lang="en-US" sz="1600" dirty="0">
                <a:latin typeface="Courier New" panose="02070309020205020404" charset="0"/>
                <a:ea typeface="MS Mincho" panose="02020609040205080304" pitchFamily="49" charset="-128"/>
              </a:rPr>
              <a:t>“01234567890123456789012</a:t>
            </a:r>
            <a:r>
              <a:rPr lang="en-US" sz="1600" dirty="0">
                <a:solidFill>
                  <a:srgbClr val="C00000"/>
                </a:solidFill>
                <a:latin typeface="Courier New" panose="02070309020205020404" charset="0"/>
                <a:ea typeface="MS Mincho" panose="02020609040205080304" pitchFamily="49" charset="-128"/>
              </a:rPr>
              <a:t>\0</a:t>
            </a:r>
            <a:r>
              <a:rPr lang="en-US" sz="1600" dirty="0">
                <a:latin typeface="Courier New" panose="02070309020205020404" charset="0"/>
                <a:ea typeface="MS Mincho" panose="02020609040205080304" pitchFamily="49" charset="-128"/>
              </a:rPr>
              <a:t>”</a:t>
            </a:r>
            <a:endParaRPr lang="en-US" sz="1600" dirty="0">
              <a:latin typeface="Courier New" panose="02070309020205020404" charset="0"/>
              <a:ea typeface="MS Mincho" panose="02020609040205080304" pitchFamily="49" charset="-128"/>
              <a:cs typeface="+mn-cs"/>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1033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r>
              <a:rPr lang="zh-CN" sz="2800">
                <a:solidFill>
                  <a:schemeClr val="tx1">
                    <a:lumMod val="65000"/>
                    <a:lumOff val="35000"/>
                  </a:schemeClr>
                </a:solidFill>
                <a:sym typeface="+mn-ea"/>
              </a:rPr>
              <a:t>例子#</a:t>
            </a:r>
            <a:r>
              <a:rPr lang="en-US" altLang="zh-CN" sz="2800">
                <a:solidFill>
                  <a:schemeClr val="tx1">
                    <a:lumMod val="65000"/>
                    <a:lumOff val="35000"/>
                  </a:schemeClr>
                </a:solidFill>
                <a:sym typeface="+mn-ea"/>
              </a:rPr>
              <a:t>2</a:t>
            </a:r>
          </a:p>
        </p:txBody>
      </p:sp>
      <p:sp>
        <p:nvSpPr>
          <p:cNvPr id="18" name="TextBox 15"/>
          <p:cNvSpPr txBox="1">
            <a:spLocks noChangeArrowheads="1"/>
          </p:cNvSpPr>
          <p:nvPr/>
        </p:nvSpPr>
        <p:spPr bwMode="auto">
          <a:xfrm>
            <a:off x="457200" y="990600"/>
            <a:ext cx="1259840" cy="368300"/>
          </a:xfrm>
          <a:prstGeom prst="rect">
            <a:avLst/>
          </a:prstGeom>
          <a:noFill/>
          <a:ln w="9525">
            <a:noFill/>
            <a:miter lim="800000"/>
          </a:ln>
        </p:spPr>
        <p:txBody>
          <a:bodyPr wrap="none">
            <a:spAutoFit/>
          </a:bodyPr>
          <a:lstStyle/>
          <a:p>
            <a:pPr algn="l" eaLnBrk="0" hangingPunct="0"/>
            <a:r>
              <a:rPr lang="zh-CN" altLang="en-US" i="1">
                <a:solidFill>
                  <a:srgbClr val="C00000"/>
                </a:solidFill>
                <a:latin typeface="Calibri" panose="020F0502020204030204" charset="0"/>
                <a:sym typeface="+mn-ea"/>
              </a:rPr>
              <a:t>调用</a:t>
            </a:r>
            <a:r>
              <a:rPr lang="en-US" sz="1800" i="1" dirty="0">
                <a:solidFill>
                  <a:srgbClr val="C00000"/>
                </a:solidFill>
                <a:latin typeface="Calibri" panose="020F0502020204030204" charset="0"/>
              </a:rPr>
              <a:t>gets</a:t>
            </a:r>
            <a:r>
              <a:rPr lang="zh-CN" altLang="en-US" sz="1800" i="1" dirty="0">
                <a:solidFill>
                  <a:srgbClr val="C00000"/>
                </a:solidFill>
                <a:latin typeface="Calibri" panose="020F0502020204030204" charset="0"/>
              </a:rPr>
              <a:t>后</a:t>
            </a:r>
          </a:p>
        </p:txBody>
      </p:sp>
      <p:sp>
        <p:nvSpPr>
          <p:cNvPr id="5" name="Rectangle 3"/>
          <p:cNvSpPr>
            <a:spLocks noChangeArrowheads="1"/>
          </p:cNvSpPr>
          <p:nvPr/>
        </p:nvSpPr>
        <p:spPr bwMode="auto">
          <a:xfrm>
            <a:off x="5486400" y="1219200"/>
            <a:ext cx="2601912" cy="132087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subq</a:t>
            </a:r>
            <a:r>
              <a:rPr lang="en-US" sz="1600" dirty="0">
                <a:latin typeface="Courier New" panose="02070309020205020404" charset="0"/>
                <a:ea typeface="MS Mincho" panose="02020609040205080304" pitchFamily="49" charset="-128"/>
                <a:cs typeface="+mn-cs"/>
              </a:rPr>
              <a:t>  $24, %</a:t>
            </a:r>
            <a:r>
              <a:rPr lang="en-US" sz="1600" dirty="0" err="1">
                <a:latin typeface="Courier New" panose="02070309020205020404" charset="0"/>
                <a:ea typeface="MS Mincho" panose="02020609040205080304" pitchFamily="49" charset="-128"/>
                <a:cs typeface="+mn-cs"/>
              </a:rPr>
              <a:t>rsp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movq</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rsp</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rdi</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call  gets</a:t>
            </a: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 . .</a:t>
            </a:r>
          </a:p>
        </p:txBody>
      </p:sp>
      <p:sp>
        <p:nvSpPr>
          <p:cNvPr id="6" name="Rectangle 4"/>
          <p:cNvSpPr>
            <a:spLocks noChangeArrowheads="1"/>
          </p:cNvSpPr>
          <p:nvPr/>
        </p:nvSpPr>
        <p:spPr bwMode="auto">
          <a:xfrm>
            <a:off x="3048000" y="1219200"/>
            <a:ext cx="2438400" cy="1567096"/>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void 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a:t>
            </a:r>
          </a:p>
          <a:p>
            <a:pPr eaLnBrk="0" hangingPunct="0">
              <a:tabLst>
                <a:tab pos="457200" algn="l"/>
                <a:tab pos="1485900" algn="l"/>
              </a:tabLst>
            </a:pPr>
            <a:r>
              <a:rPr lang="en-US" sz="1600" dirty="0">
                <a:latin typeface="Courier New" panose="02070309020205020404" charset="0"/>
                <a:ea typeface="MS Mincho" panose="02020609040205080304" pitchFamily="49" charset="-128"/>
              </a:rPr>
              <a:t>    gets(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 .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7"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Address</a:t>
            </a:r>
          </a:p>
          <a:p>
            <a:pPr algn="ctr">
              <a:defRPr/>
            </a:pPr>
            <a:r>
              <a:rPr lang="en-US" sz="1800" b="0" dirty="0">
                <a:latin typeface="Calibri" panose="020F0502020204030204" charset="0"/>
                <a:cs typeface="+mn-cs"/>
              </a:rPr>
              <a:t>(8 bytes)</a:t>
            </a:r>
          </a:p>
        </p:txBody>
      </p:sp>
      <p:sp>
        <p:nvSpPr>
          <p:cNvPr id="8"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9"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a:latin typeface="Courier New" panose="02070309020205020404" charset="0"/>
              </a:rPr>
              <a:t>%</a:t>
            </a:r>
            <a:r>
              <a:rPr lang="en-US" sz="1800" dirty="0" err="1">
                <a:latin typeface="Courier New" panose="02070309020205020404" charset="0"/>
              </a:rPr>
              <a:t>rsp</a:t>
            </a:r>
            <a:endParaRPr lang="en-US" sz="1800" dirty="0">
              <a:latin typeface="Courier New" panose="02070309020205020404" charset="0"/>
            </a:endParaRPr>
          </a:p>
        </p:txBody>
      </p:sp>
      <p:sp>
        <p:nvSpPr>
          <p:cNvPr id="10" name="Rectangle 31"/>
          <p:cNvSpPr>
            <a:spLocks noChangeArrowheads="1"/>
          </p:cNvSpPr>
          <p:nvPr/>
        </p:nvSpPr>
        <p:spPr bwMode="auto">
          <a:xfrm>
            <a:off x="533400" y="13604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sz="1800" b="0" dirty="0">
                <a:latin typeface="Calibri" panose="020F0502020204030204" charset="0"/>
                <a:cs typeface="+mn-cs"/>
              </a:rPr>
              <a:t>Stack Frame</a:t>
            </a:r>
          </a:p>
          <a:p>
            <a:pPr algn="ctr">
              <a:defRPr/>
            </a:pPr>
            <a:r>
              <a:rPr lang="en-US" sz="1800" b="0" dirty="0">
                <a:latin typeface="Calibri" panose="020F0502020204030204" charset="0"/>
                <a:cs typeface="+mn-cs"/>
              </a:rPr>
              <a:t>for </a:t>
            </a:r>
            <a:r>
              <a:rPr lang="en-US" sz="1800" dirty="0" err="1">
                <a:latin typeface="Courier New" panose="02070309020205020404" charset="0"/>
                <a:cs typeface="+mn-cs"/>
              </a:rPr>
              <a:t>call_echo</a:t>
            </a:r>
            <a:endParaRPr lang="en-US" sz="1800" dirty="0">
              <a:latin typeface="Courier New" panose="02070309020205020404" charset="0"/>
              <a:cs typeface="+mn-cs"/>
            </a:endParaRPr>
          </a:p>
        </p:txBody>
      </p:sp>
      <p:grpSp>
        <p:nvGrpSpPr>
          <p:cNvPr id="11" name="Group 1"/>
          <p:cNvGrpSpPr/>
          <p:nvPr/>
        </p:nvGrpSpPr>
        <p:grpSpPr>
          <a:xfrm>
            <a:off x="533400" y="4648200"/>
            <a:ext cx="1797050" cy="304800"/>
            <a:chOff x="533400" y="4648200"/>
            <a:chExt cx="1797050" cy="304800"/>
          </a:xfrm>
        </p:grpSpPr>
        <p:sp>
          <p:nvSpPr>
            <p:cNvPr id="12"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13"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sp>
          <p:nvSpPr>
            <p:cNvPr id="14"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15"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grpSp>
      <p:sp>
        <p:nvSpPr>
          <p:cNvPr id="17"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19" name="Rectangle 23"/>
          <p:cNvSpPr>
            <a:spLocks noChangeArrowheads="1"/>
          </p:cNvSpPr>
          <p:nvPr/>
        </p:nvSpPr>
        <p:spPr bwMode="auto">
          <a:xfrm>
            <a:off x="533400" y="3113087"/>
            <a:ext cx="1797050" cy="1531207"/>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rPr>
              <a:t>20 bytes unused</a:t>
            </a:r>
            <a:endParaRPr lang="en-US" sz="1800" dirty="0">
              <a:latin typeface="Courier New" panose="02070309020205020404" charset="0"/>
            </a:endParaRPr>
          </a:p>
        </p:txBody>
      </p:sp>
      <p:sp>
        <p:nvSpPr>
          <p:cNvPr id="25" name="Rectangle 5"/>
          <p:cNvSpPr>
            <a:spLocks noChangeArrowheads="1"/>
          </p:cNvSpPr>
          <p:nvPr/>
        </p:nvSpPr>
        <p:spPr bwMode="auto">
          <a:xfrm>
            <a:off x="3403600" y="3444014"/>
            <a:ext cx="4718485" cy="1197764"/>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a:latin typeface="Courier New" panose="02070309020205020404" charset="0"/>
                <a:ea typeface="MS Mincho" panose="02020609040205080304" pitchFamily="49" charset="-128"/>
              </a:rPr>
              <a:t>  . . .</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4006f1:	</a:t>
            </a:r>
            <a:r>
              <a:rPr lang="en-US" sz="1800" dirty="0" err="1">
                <a:latin typeface="Courier New" panose="02070309020205020404" charset="0"/>
                <a:ea typeface="MS Mincho" panose="02020609040205080304" pitchFamily="49" charset="-128"/>
              </a:rPr>
              <a:t>callq</a:t>
            </a:r>
            <a:r>
              <a:rPr lang="en-US" sz="1800" dirty="0">
                <a:latin typeface="Courier New" panose="02070309020205020404" charset="0"/>
                <a:ea typeface="MS Mincho" panose="02020609040205080304" pitchFamily="49" charset="-128"/>
              </a:rPr>
              <a:t>  4006cf &lt;echo&gt;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FF0000"/>
                </a:solidFill>
                <a:latin typeface="Courier New" panose="02070309020205020404" charset="0"/>
                <a:ea typeface="MS Mincho" panose="02020609040205080304" pitchFamily="49" charset="-128"/>
              </a:rPr>
              <a:t>4006f6</a:t>
            </a:r>
            <a:r>
              <a:rPr lang="en-US" sz="1800" dirty="0">
                <a:latin typeface="Courier New" panose="02070309020205020404" charset="0"/>
                <a:ea typeface="MS Mincho" panose="02020609040205080304" pitchFamily="49" charset="-128"/>
              </a:rPr>
              <a:t>:	add    $0x8,%rsp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 . .</a:t>
            </a:r>
          </a:p>
        </p:txBody>
      </p:sp>
      <p:sp>
        <p:nvSpPr>
          <p:cNvPr id="26" name="TextBox 25"/>
          <p:cNvSpPr txBox="1"/>
          <p:nvPr/>
        </p:nvSpPr>
        <p:spPr>
          <a:xfrm>
            <a:off x="3282950" y="3037113"/>
            <a:ext cx="1469122" cy="461665"/>
          </a:xfrm>
          <a:prstGeom prst="rect">
            <a:avLst/>
          </a:prstGeom>
          <a:noFill/>
        </p:spPr>
        <p:txBody>
          <a:bodyPr wrap="none" rtlCol="0">
            <a:spAutoFit/>
          </a:bodyPr>
          <a:lstStyle/>
          <a:p>
            <a:r>
              <a:rPr lang="en-US" dirty="0" err="1">
                <a:latin typeface="Calibri" panose="020F0502020204030204" charset="0"/>
              </a:rPr>
              <a:t>call_echo</a:t>
            </a:r>
            <a:r>
              <a:rPr lang="en-US" dirty="0">
                <a:latin typeface="Calibri" panose="020F0502020204030204" charset="0"/>
              </a:rPr>
              <a:t>:</a:t>
            </a:r>
          </a:p>
        </p:txBody>
      </p:sp>
      <p:grpSp>
        <p:nvGrpSpPr>
          <p:cNvPr id="32" name="Group 31"/>
          <p:cNvGrpSpPr/>
          <p:nvPr/>
        </p:nvGrpSpPr>
        <p:grpSpPr>
          <a:xfrm>
            <a:off x="538208" y="2481496"/>
            <a:ext cx="1797050" cy="304800"/>
            <a:chOff x="2377022" y="2811289"/>
            <a:chExt cx="1797050" cy="304800"/>
          </a:xfrm>
          <a:solidFill>
            <a:srgbClr val="D5F1CF"/>
          </a:solidFill>
        </p:grpSpPr>
        <p:sp>
          <p:nvSpPr>
            <p:cNvPr id="3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3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35"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36"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grpSp>
      <p:sp>
        <p:nvSpPr>
          <p:cNvPr id="20" name="Rectangle 3"/>
          <p:cNvSpPr>
            <a:spLocks noChangeArrowheads="1"/>
          </p:cNvSpPr>
          <p:nvPr/>
        </p:nvSpPr>
        <p:spPr bwMode="auto">
          <a:xfrm>
            <a:off x="2390791" y="5029200"/>
            <a:ext cx="5257800" cy="828432"/>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i="1" dirty="0">
                <a:latin typeface="Courier New" panose="02070309020205020404" charset="0"/>
                <a:ea typeface="MS Mincho" panose="02020609040205080304" pitchFamily="49" charset="-128"/>
                <a:cs typeface="+mn-cs"/>
              </a:rPr>
              <a:t>./</a:t>
            </a:r>
            <a:r>
              <a:rPr lang="en-US" sz="1600" i="1" dirty="0" err="1">
                <a:latin typeface="Courier New" panose="02070309020205020404" charset="0"/>
                <a:ea typeface="MS Mincho" panose="02020609040205080304" pitchFamily="49" charset="-128"/>
                <a:cs typeface="+mn-cs"/>
              </a:rPr>
              <a:t>bufdemo-nsp</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i="1" dirty="0">
                <a:latin typeface="Courier New" panose="02070309020205020404" charset="0"/>
                <a:ea typeface="MS Mincho" panose="02020609040205080304" pitchFamily="49" charset="-128"/>
                <a:cs typeface="+mn-cs"/>
              </a:rPr>
              <a:t>0123456789012345678901234</a:t>
            </a:r>
          </a:p>
          <a:p>
            <a:pPr eaLnBrk="0" hangingPunct="0">
              <a:tabLst>
                <a:tab pos="457200" algn="l"/>
                <a:tab pos="1485900" algn="l"/>
              </a:tabLst>
              <a:defRPr/>
            </a:pPr>
            <a:r>
              <a:rPr lang="en-US" sz="1600" dirty="0">
                <a:latin typeface="Courier New" panose="02070309020205020404" charset="0"/>
                <a:ea typeface="MS Mincho" panose="02020609040205080304" pitchFamily="49" charset="-128"/>
              </a:rPr>
              <a:t>Segmentation Fault</a:t>
            </a:r>
            <a:endParaRPr lang="en-US" sz="1600" dirty="0">
              <a:latin typeface="Courier New" panose="02070309020205020404" charset="0"/>
              <a:ea typeface="MS Mincho" panose="02020609040205080304" pitchFamily="49" charset="-128"/>
              <a:cs typeface="+mn-cs"/>
            </a:endParaRPr>
          </a:p>
        </p:txBody>
      </p:sp>
      <p:grpSp>
        <p:nvGrpSpPr>
          <p:cNvPr id="21" name="Group 42"/>
          <p:cNvGrpSpPr/>
          <p:nvPr/>
        </p:nvGrpSpPr>
        <p:grpSpPr>
          <a:xfrm>
            <a:off x="533400" y="4310223"/>
            <a:ext cx="1797050" cy="304800"/>
            <a:chOff x="533400" y="4648200"/>
            <a:chExt cx="1797050" cy="304800"/>
          </a:xfrm>
          <a:solidFill>
            <a:schemeClr val="bg2">
              <a:lumMod val="40000"/>
              <a:lumOff val="60000"/>
            </a:schemeClr>
          </a:solidFill>
        </p:grpSpPr>
        <p:sp>
          <p:nvSpPr>
            <p:cNvPr id="27"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r>
                <a:rPr lang="en-US" sz="1800" dirty="0">
                  <a:latin typeface="Courier New" panose="02070309020205020404" charset="0"/>
                  <a:cs typeface="+mn-cs"/>
                </a:rPr>
                <a:t>37</a:t>
              </a:r>
            </a:p>
          </p:txBody>
        </p:sp>
        <p:sp>
          <p:nvSpPr>
            <p:cNvPr id="28"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r>
                <a:rPr lang="en-US" sz="1800" dirty="0">
                  <a:latin typeface="Courier New" panose="02070309020205020404" charset="0"/>
                  <a:cs typeface="+mn-cs"/>
                </a:rPr>
                <a:t>36</a:t>
              </a:r>
            </a:p>
          </p:txBody>
        </p:sp>
        <p:sp>
          <p:nvSpPr>
            <p:cNvPr id="29"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r>
                <a:rPr lang="en-US" sz="1800" dirty="0">
                  <a:latin typeface="Courier New" panose="02070309020205020404" charset="0"/>
                  <a:cs typeface="+mn-cs"/>
                </a:rPr>
                <a:t>35</a:t>
              </a:r>
            </a:p>
          </p:txBody>
        </p:sp>
        <p:sp>
          <p:nvSpPr>
            <p:cNvPr id="30"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r>
                <a:rPr lang="en-US" sz="1800" dirty="0">
                  <a:latin typeface="Courier New" panose="02070309020205020404" charset="0"/>
                  <a:cs typeface="+mn-cs"/>
                </a:rPr>
                <a:t>34</a:t>
              </a:r>
            </a:p>
          </p:txBody>
        </p:sp>
      </p:grpSp>
      <p:grpSp>
        <p:nvGrpSpPr>
          <p:cNvPr id="74" name="Group 47"/>
          <p:cNvGrpSpPr/>
          <p:nvPr/>
        </p:nvGrpSpPr>
        <p:grpSpPr>
          <a:xfrm>
            <a:off x="533400" y="3999001"/>
            <a:ext cx="1797050" cy="304800"/>
            <a:chOff x="533400" y="4648200"/>
            <a:chExt cx="1797050" cy="304800"/>
          </a:xfrm>
          <a:solidFill>
            <a:schemeClr val="bg2">
              <a:lumMod val="40000"/>
              <a:lumOff val="60000"/>
            </a:schemeClr>
          </a:solidFill>
        </p:grpSpPr>
        <p:sp>
          <p:nvSpPr>
            <p:cNvPr id="75"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76"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sp>
          <p:nvSpPr>
            <p:cNvPr id="77"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39</a:t>
              </a:r>
            </a:p>
          </p:txBody>
        </p:sp>
        <p:sp>
          <p:nvSpPr>
            <p:cNvPr id="78"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38</a:t>
              </a:r>
            </a:p>
          </p:txBody>
        </p:sp>
      </p:grpSp>
      <p:grpSp>
        <p:nvGrpSpPr>
          <p:cNvPr id="79" name="Group 52"/>
          <p:cNvGrpSpPr/>
          <p:nvPr/>
        </p:nvGrpSpPr>
        <p:grpSpPr>
          <a:xfrm>
            <a:off x="533400" y="3687779"/>
            <a:ext cx="1797050" cy="304800"/>
            <a:chOff x="533400" y="4648200"/>
            <a:chExt cx="1797050" cy="304800"/>
          </a:xfrm>
          <a:solidFill>
            <a:schemeClr val="bg2">
              <a:lumMod val="40000"/>
              <a:lumOff val="60000"/>
            </a:schemeClr>
          </a:solidFill>
        </p:grpSpPr>
        <p:sp>
          <p:nvSpPr>
            <p:cNvPr id="80"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35</a:t>
              </a:r>
            </a:p>
          </p:txBody>
        </p:sp>
        <p:sp>
          <p:nvSpPr>
            <p:cNvPr id="81"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34</a:t>
              </a:r>
            </a:p>
          </p:txBody>
        </p:sp>
        <p:sp>
          <p:nvSpPr>
            <p:cNvPr id="82"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83"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grpSp>
      <p:grpSp>
        <p:nvGrpSpPr>
          <p:cNvPr id="84" name="Group 57"/>
          <p:cNvGrpSpPr/>
          <p:nvPr/>
        </p:nvGrpSpPr>
        <p:grpSpPr>
          <a:xfrm>
            <a:off x="533400" y="3376557"/>
            <a:ext cx="1797050" cy="304800"/>
            <a:chOff x="533400" y="4648200"/>
            <a:chExt cx="1797050" cy="304800"/>
          </a:xfrm>
          <a:solidFill>
            <a:schemeClr val="bg2">
              <a:lumMod val="40000"/>
              <a:lumOff val="60000"/>
            </a:schemeClr>
          </a:solidFill>
        </p:grpSpPr>
        <p:sp>
          <p:nvSpPr>
            <p:cNvPr id="85"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39</a:t>
              </a:r>
            </a:p>
          </p:txBody>
        </p:sp>
        <p:sp>
          <p:nvSpPr>
            <p:cNvPr id="86"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38</a:t>
              </a:r>
            </a:p>
          </p:txBody>
        </p:sp>
        <p:sp>
          <p:nvSpPr>
            <p:cNvPr id="87"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37</a:t>
              </a:r>
            </a:p>
          </p:txBody>
        </p:sp>
        <p:sp>
          <p:nvSpPr>
            <p:cNvPr id="88"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36</a:t>
              </a:r>
            </a:p>
          </p:txBody>
        </p:sp>
      </p:grpSp>
      <p:grpSp>
        <p:nvGrpSpPr>
          <p:cNvPr id="89" name="Group 62"/>
          <p:cNvGrpSpPr/>
          <p:nvPr/>
        </p:nvGrpSpPr>
        <p:grpSpPr>
          <a:xfrm>
            <a:off x="533400" y="3065335"/>
            <a:ext cx="1797050" cy="304800"/>
            <a:chOff x="533400" y="4648200"/>
            <a:chExt cx="1797050" cy="304800"/>
          </a:xfrm>
          <a:solidFill>
            <a:schemeClr val="bg2">
              <a:lumMod val="40000"/>
              <a:lumOff val="60000"/>
            </a:schemeClr>
          </a:solidFill>
        </p:grpSpPr>
        <p:sp>
          <p:nvSpPr>
            <p:cNvPr id="90"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91"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sp>
          <p:nvSpPr>
            <p:cNvPr id="92"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93"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grpSp>
      <p:sp>
        <p:nvSpPr>
          <p:cNvPr id="94" name="TextBox 3"/>
          <p:cNvSpPr txBox="1"/>
          <p:nvPr/>
        </p:nvSpPr>
        <p:spPr>
          <a:xfrm>
            <a:off x="982663" y="6292334"/>
            <a:ext cx="3154680" cy="368300"/>
          </a:xfrm>
          <a:prstGeom prst="rect">
            <a:avLst/>
          </a:prstGeom>
          <a:noFill/>
        </p:spPr>
        <p:txBody>
          <a:bodyPr wrap="none" rtlCol="0">
            <a:spAutoFit/>
          </a:bodyPr>
          <a:lstStyle/>
          <a:p>
            <a:pPr algn="l"/>
            <a:r>
              <a:rPr lang="en-US" sz="1800" dirty="0">
                <a:solidFill>
                  <a:srgbClr val="C00000"/>
                </a:solidFill>
                <a:latin typeface="Calibri" panose="020F0502020204030204" charset="0"/>
              </a:rPr>
              <a:t>溢出缓冲区和损坏的返回指针</a:t>
            </a:r>
          </a:p>
        </p:txBody>
      </p:sp>
      <p:grpSp>
        <p:nvGrpSpPr>
          <p:cNvPr id="95" name="Group 67"/>
          <p:cNvGrpSpPr/>
          <p:nvPr/>
        </p:nvGrpSpPr>
        <p:grpSpPr>
          <a:xfrm>
            <a:off x="533400" y="2787290"/>
            <a:ext cx="1797050" cy="304800"/>
            <a:chOff x="2377022" y="2811289"/>
            <a:chExt cx="1797050" cy="304800"/>
          </a:xfrm>
          <a:solidFill>
            <a:srgbClr val="D5F1CF"/>
          </a:solidFill>
        </p:grpSpPr>
        <p:sp>
          <p:nvSpPr>
            <p:cNvPr id="96"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97"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40</a:t>
              </a:r>
            </a:p>
          </p:txBody>
        </p:sp>
        <p:sp>
          <p:nvSpPr>
            <p:cNvPr id="98"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FF0000"/>
                  </a:solidFill>
                  <a:latin typeface="Courier New" panose="02070309020205020404" charset="0"/>
                  <a:cs typeface="+mn-cs"/>
                </a:rPr>
                <a:t>00</a:t>
              </a:r>
            </a:p>
          </p:txBody>
        </p:sp>
        <p:sp>
          <p:nvSpPr>
            <p:cNvPr id="99"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FF0000"/>
                  </a:solidFill>
                  <a:latin typeface="Courier New" panose="02070309020205020404" charset="0"/>
                  <a:cs typeface="+mn-cs"/>
                </a:rPr>
                <a:t>34</a:t>
              </a:r>
            </a:p>
          </p:txBody>
        </p:sp>
      </p:grpSp>
      <p:sp>
        <p:nvSpPr>
          <p:cNvPr id="100" name="Rectangle 3"/>
          <p:cNvSpPr>
            <a:spLocks noChangeArrowheads="1"/>
          </p:cNvSpPr>
          <p:nvPr/>
        </p:nvSpPr>
        <p:spPr bwMode="auto">
          <a:xfrm>
            <a:off x="2390791" y="5943600"/>
            <a:ext cx="3781409" cy="335989"/>
          </a:xfrm>
          <a:prstGeom prst="rect">
            <a:avLst/>
          </a:prstGeom>
          <a:solidFill>
            <a:schemeClr val="bg2">
              <a:lumMod val="40000"/>
              <a:lumOff val="60000"/>
            </a:schemeClr>
          </a:solidFill>
          <a:ln w="12700">
            <a:noFill/>
            <a:miter lim="800000"/>
          </a:ln>
          <a:effectLst/>
        </p:spPr>
        <p:txBody>
          <a:bodyPr wrap="square" lIns="90487" tIns="44450" rIns="90487" bIns="44450">
            <a:spAutoFit/>
          </a:bodyPr>
          <a:lstStyle/>
          <a:p>
            <a:pPr eaLnBrk="0" hangingPunct="0">
              <a:tabLst>
                <a:tab pos="457200" algn="l"/>
                <a:tab pos="1485900" algn="l"/>
              </a:tabLst>
              <a:defRPr/>
            </a:pPr>
            <a:r>
              <a:rPr lang="en-US" sz="1600" dirty="0">
                <a:latin typeface="Courier New" panose="02070309020205020404" charset="0"/>
                <a:ea typeface="MS Mincho" panose="02020609040205080304" pitchFamily="49" charset="-128"/>
              </a:rPr>
              <a:t>“012345678901234567890123</a:t>
            </a:r>
            <a:r>
              <a:rPr lang="en-US" sz="1600" dirty="0">
                <a:solidFill>
                  <a:srgbClr val="C00000"/>
                </a:solidFill>
                <a:latin typeface="Courier New" panose="02070309020205020404" charset="0"/>
                <a:ea typeface="MS Mincho" panose="02020609040205080304" pitchFamily="49" charset="-128"/>
              </a:rPr>
              <a:t>4\0</a:t>
            </a:r>
            <a:r>
              <a:rPr lang="en-US" sz="1600" dirty="0">
                <a:latin typeface="Courier New" panose="02070309020205020404" charset="0"/>
                <a:ea typeface="MS Mincho" panose="02020609040205080304" pitchFamily="49" charset="-128"/>
              </a:rPr>
              <a:t>”</a:t>
            </a:r>
            <a:endParaRPr lang="en-US" sz="1600" dirty="0">
              <a:latin typeface="Courier New" panose="02070309020205020404" charset="0"/>
              <a:ea typeface="MS Mincho" panose="02020609040205080304" pitchFamily="49" charset="-128"/>
              <a:cs typeface="+mn-cs"/>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1033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r>
              <a:rPr lang="zh-CN" sz="2800">
                <a:solidFill>
                  <a:schemeClr val="tx1">
                    <a:lumMod val="65000"/>
                    <a:lumOff val="35000"/>
                  </a:schemeClr>
                </a:solidFill>
                <a:sym typeface="+mn-ea"/>
              </a:rPr>
              <a:t>例子#</a:t>
            </a:r>
            <a:r>
              <a:rPr lang="en-US" altLang="zh-CN" sz="2800">
                <a:solidFill>
                  <a:schemeClr val="tx1">
                    <a:lumMod val="65000"/>
                    <a:lumOff val="35000"/>
                  </a:schemeClr>
                </a:solidFill>
                <a:sym typeface="+mn-ea"/>
              </a:rPr>
              <a:t>3</a:t>
            </a:r>
          </a:p>
        </p:txBody>
      </p:sp>
      <p:sp>
        <p:nvSpPr>
          <p:cNvPr id="18" name="TextBox 15"/>
          <p:cNvSpPr txBox="1">
            <a:spLocks noChangeArrowheads="1"/>
          </p:cNvSpPr>
          <p:nvPr/>
        </p:nvSpPr>
        <p:spPr bwMode="auto">
          <a:xfrm>
            <a:off x="457200" y="990600"/>
            <a:ext cx="1259840" cy="368300"/>
          </a:xfrm>
          <a:prstGeom prst="rect">
            <a:avLst/>
          </a:prstGeom>
          <a:noFill/>
          <a:ln w="9525">
            <a:noFill/>
            <a:miter lim="800000"/>
          </a:ln>
        </p:spPr>
        <p:txBody>
          <a:bodyPr wrap="none">
            <a:spAutoFit/>
          </a:bodyPr>
          <a:lstStyle/>
          <a:p>
            <a:pPr algn="l" eaLnBrk="0" hangingPunct="0"/>
            <a:r>
              <a:rPr lang="zh-CN" altLang="en-US" i="1">
                <a:solidFill>
                  <a:srgbClr val="C00000"/>
                </a:solidFill>
                <a:latin typeface="Calibri" panose="020F0502020204030204" charset="0"/>
                <a:sym typeface="+mn-ea"/>
              </a:rPr>
              <a:t>调用</a:t>
            </a:r>
            <a:r>
              <a:rPr lang="en-US" sz="1800" i="1" dirty="0">
                <a:solidFill>
                  <a:srgbClr val="C00000"/>
                </a:solidFill>
                <a:latin typeface="Calibri" panose="020F0502020204030204" charset="0"/>
              </a:rPr>
              <a:t>gets</a:t>
            </a:r>
            <a:r>
              <a:rPr lang="zh-CN" altLang="en-US" sz="1800" i="1" dirty="0">
                <a:solidFill>
                  <a:srgbClr val="C00000"/>
                </a:solidFill>
                <a:latin typeface="Calibri" panose="020F0502020204030204" charset="0"/>
              </a:rPr>
              <a:t>后</a:t>
            </a:r>
          </a:p>
        </p:txBody>
      </p:sp>
      <p:sp>
        <p:nvSpPr>
          <p:cNvPr id="360451" name="Rectangle 3"/>
          <p:cNvSpPr>
            <a:spLocks noChangeArrowheads="1"/>
          </p:cNvSpPr>
          <p:nvPr/>
        </p:nvSpPr>
        <p:spPr bwMode="auto">
          <a:xfrm>
            <a:off x="5486400" y="1219200"/>
            <a:ext cx="2601912" cy="132087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subq</a:t>
            </a:r>
            <a:r>
              <a:rPr lang="en-US" sz="1600" dirty="0">
                <a:latin typeface="Courier New" panose="02070309020205020404" charset="0"/>
                <a:ea typeface="MS Mincho" panose="02020609040205080304" pitchFamily="49" charset="-128"/>
                <a:cs typeface="+mn-cs"/>
              </a:rPr>
              <a:t>  $24, %</a:t>
            </a:r>
            <a:r>
              <a:rPr lang="en-US" sz="1600" dirty="0" err="1">
                <a:latin typeface="Courier New" panose="02070309020205020404" charset="0"/>
                <a:ea typeface="MS Mincho" panose="02020609040205080304" pitchFamily="49" charset="-128"/>
                <a:cs typeface="+mn-cs"/>
              </a:rPr>
              <a:t>rsp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movq</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rsp</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rdi</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call  gets</a:t>
            </a:r>
          </a:p>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  . . .</a:t>
            </a:r>
          </a:p>
        </p:txBody>
      </p:sp>
      <p:sp>
        <p:nvSpPr>
          <p:cNvPr id="25604" name="Rectangle 4"/>
          <p:cNvSpPr>
            <a:spLocks noChangeArrowheads="1"/>
          </p:cNvSpPr>
          <p:nvPr/>
        </p:nvSpPr>
        <p:spPr bwMode="auto">
          <a:xfrm>
            <a:off x="3048000" y="1219200"/>
            <a:ext cx="2438400" cy="1567096"/>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void 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a:t>
            </a:r>
          </a:p>
          <a:p>
            <a:pPr eaLnBrk="0" hangingPunct="0">
              <a:tabLst>
                <a:tab pos="457200" algn="l"/>
                <a:tab pos="1485900" algn="l"/>
              </a:tabLst>
            </a:pPr>
            <a:r>
              <a:rPr lang="en-US" sz="1600" dirty="0">
                <a:latin typeface="Courier New" panose="02070309020205020404" charset="0"/>
                <a:ea typeface="MS Mincho" panose="02020609040205080304" pitchFamily="49" charset="-128"/>
              </a:rPr>
              <a:t>    gets(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 .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360470"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Address</a:t>
            </a:r>
          </a:p>
          <a:p>
            <a:pPr algn="ctr">
              <a:defRPr/>
            </a:pPr>
            <a:r>
              <a:rPr lang="en-US" sz="1800" b="0" dirty="0">
                <a:latin typeface="Calibri" panose="020F0502020204030204" charset="0"/>
                <a:cs typeface="+mn-cs"/>
              </a:rPr>
              <a:t>(8 bytes)</a:t>
            </a:r>
          </a:p>
        </p:txBody>
      </p:sp>
      <p:sp>
        <p:nvSpPr>
          <p:cNvPr id="360477"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360478"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a:latin typeface="Courier New" panose="02070309020205020404" charset="0"/>
              </a:rPr>
              <a:t>%</a:t>
            </a:r>
            <a:r>
              <a:rPr lang="en-US" sz="1800" dirty="0" err="1">
                <a:latin typeface="Courier New" panose="02070309020205020404" charset="0"/>
              </a:rPr>
              <a:t>rsp</a:t>
            </a:r>
            <a:endParaRPr lang="en-US" sz="1800" dirty="0">
              <a:latin typeface="Courier New" panose="02070309020205020404" charset="0"/>
            </a:endParaRPr>
          </a:p>
        </p:txBody>
      </p:sp>
      <p:sp>
        <p:nvSpPr>
          <p:cNvPr id="360479" name="Rectangle 31"/>
          <p:cNvSpPr>
            <a:spLocks noChangeArrowheads="1"/>
          </p:cNvSpPr>
          <p:nvPr/>
        </p:nvSpPr>
        <p:spPr bwMode="auto">
          <a:xfrm>
            <a:off x="533400" y="13604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sz="1800" b="0" dirty="0">
                <a:latin typeface="Calibri" panose="020F0502020204030204" charset="0"/>
                <a:cs typeface="+mn-cs"/>
              </a:rPr>
              <a:t>Stack Frame</a:t>
            </a:r>
          </a:p>
          <a:p>
            <a:pPr algn="ctr">
              <a:defRPr/>
            </a:pPr>
            <a:r>
              <a:rPr lang="en-US" sz="1800" b="0" dirty="0">
                <a:latin typeface="Calibri" panose="020F0502020204030204" charset="0"/>
                <a:cs typeface="+mn-cs"/>
              </a:rPr>
              <a:t>for </a:t>
            </a:r>
            <a:r>
              <a:rPr lang="en-US" sz="1800" dirty="0" err="1">
                <a:latin typeface="Courier New" panose="02070309020205020404" charset="0"/>
                <a:cs typeface="+mn-cs"/>
              </a:rPr>
              <a:t>call_echo</a:t>
            </a:r>
            <a:endParaRPr lang="en-US" sz="1800" dirty="0">
              <a:latin typeface="Courier New" panose="02070309020205020404" charset="0"/>
              <a:cs typeface="+mn-cs"/>
            </a:endParaRPr>
          </a:p>
        </p:txBody>
      </p:sp>
      <p:grpSp>
        <p:nvGrpSpPr>
          <p:cNvPr id="16" name="Group 1"/>
          <p:cNvGrpSpPr/>
          <p:nvPr/>
        </p:nvGrpSpPr>
        <p:grpSpPr>
          <a:xfrm>
            <a:off x="533400" y="4648200"/>
            <a:ext cx="1797050" cy="304800"/>
            <a:chOff x="533400" y="4648200"/>
            <a:chExt cx="1797050" cy="304800"/>
          </a:xfrm>
        </p:grpSpPr>
        <p:sp>
          <p:nvSpPr>
            <p:cNvPr id="360472"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360473"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sp>
          <p:nvSpPr>
            <p:cNvPr id="360474"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360475"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grpSp>
      <p:sp>
        <p:nvSpPr>
          <p:cNvPr id="360476"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22" name="Rectangle 23"/>
          <p:cNvSpPr>
            <a:spLocks noChangeArrowheads="1"/>
          </p:cNvSpPr>
          <p:nvPr/>
        </p:nvSpPr>
        <p:spPr bwMode="auto">
          <a:xfrm>
            <a:off x="533400" y="3113087"/>
            <a:ext cx="1797050" cy="1531207"/>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rPr>
              <a:t>20 bytes unused</a:t>
            </a:r>
            <a:endParaRPr lang="en-US" sz="1800" dirty="0">
              <a:latin typeface="Courier New" panose="02070309020205020404" charset="0"/>
            </a:endParaRPr>
          </a:p>
        </p:txBody>
      </p:sp>
      <p:sp>
        <p:nvSpPr>
          <p:cNvPr id="23" name="Rectangle 5"/>
          <p:cNvSpPr>
            <a:spLocks noChangeArrowheads="1"/>
          </p:cNvSpPr>
          <p:nvPr/>
        </p:nvSpPr>
        <p:spPr bwMode="auto">
          <a:xfrm>
            <a:off x="3403600" y="3444014"/>
            <a:ext cx="4718485" cy="1197764"/>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a:latin typeface="Courier New" panose="02070309020205020404" charset="0"/>
                <a:ea typeface="MS Mincho" panose="02020609040205080304" pitchFamily="49" charset="-128"/>
              </a:rPr>
              <a:t>  . . .</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4006f1:	</a:t>
            </a:r>
            <a:r>
              <a:rPr lang="en-US" sz="1800" dirty="0" err="1">
                <a:latin typeface="Courier New" panose="02070309020205020404" charset="0"/>
                <a:ea typeface="MS Mincho" panose="02020609040205080304" pitchFamily="49" charset="-128"/>
              </a:rPr>
              <a:t>callq</a:t>
            </a:r>
            <a:r>
              <a:rPr lang="en-US" sz="1800" dirty="0">
                <a:latin typeface="Courier New" panose="02070309020205020404" charset="0"/>
                <a:ea typeface="MS Mincho" panose="02020609040205080304" pitchFamily="49" charset="-128"/>
              </a:rPr>
              <a:t>  4006cf &lt;echo&gt;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FF0000"/>
                </a:solidFill>
                <a:latin typeface="Courier New" panose="02070309020205020404" charset="0"/>
                <a:ea typeface="MS Mincho" panose="02020609040205080304" pitchFamily="49" charset="-128"/>
              </a:rPr>
              <a:t>4006f6</a:t>
            </a:r>
            <a:r>
              <a:rPr lang="en-US" sz="1800" dirty="0">
                <a:latin typeface="Courier New" panose="02070309020205020404" charset="0"/>
                <a:ea typeface="MS Mincho" panose="02020609040205080304" pitchFamily="49" charset="-128"/>
              </a:rPr>
              <a:t>:	add    $0x8,%rsp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 . .</a:t>
            </a:r>
          </a:p>
        </p:txBody>
      </p:sp>
      <p:sp>
        <p:nvSpPr>
          <p:cNvPr id="24" name="TextBox 25"/>
          <p:cNvSpPr txBox="1"/>
          <p:nvPr/>
        </p:nvSpPr>
        <p:spPr>
          <a:xfrm>
            <a:off x="3282950" y="3037113"/>
            <a:ext cx="1469122" cy="461665"/>
          </a:xfrm>
          <a:prstGeom prst="rect">
            <a:avLst/>
          </a:prstGeom>
          <a:noFill/>
        </p:spPr>
        <p:txBody>
          <a:bodyPr wrap="none" rtlCol="0">
            <a:spAutoFit/>
          </a:bodyPr>
          <a:lstStyle/>
          <a:p>
            <a:r>
              <a:rPr lang="en-US" dirty="0" err="1">
                <a:latin typeface="Calibri" panose="020F0502020204030204" charset="0"/>
              </a:rPr>
              <a:t>call_echo</a:t>
            </a:r>
            <a:r>
              <a:rPr lang="en-US" dirty="0">
                <a:latin typeface="Calibri" panose="020F0502020204030204" charset="0"/>
              </a:rPr>
              <a:t>:</a:t>
            </a:r>
          </a:p>
        </p:txBody>
      </p:sp>
      <p:grpSp>
        <p:nvGrpSpPr>
          <p:cNvPr id="31" name="Group 31"/>
          <p:cNvGrpSpPr/>
          <p:nvPr/>
        </p:nvGrpSpPr>
        <p:grpSpPr>
          <a:xfrm>
            <a:off x="532564" y="2509716"/>
            <a:ext cx="1797050" cy="304800"/>
            <a:chOff x="2377022" y="2811289"/>
            <a:chExt cx="1797050" cy="304800"/>
          </a:xfrm>
          <a:solidFill>
            <a:srgbClr val="CDF1C5"/>
          </a:solidFill>
        </p:grpSpPr>
        <p:sp>
          <p:nvSpPr>
            <p:cNvPr id="37"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38"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39"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40"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grpSp>
      <p:sp>
        <p:nvSpPr>
          <p:cNvPr id="41" name="Rectangle 3"/>
          <p:cNvSpPr>
            <a:spLocks noChangeArrowheads="1"/>
          </p:cNvSpPr>
          <p:nvPr/>
        </p:nvSpPr>
        <p:spPr bwMode="auto">
          <a:xfrm>
            <a:off x="2390791" y="5029200"/>
            <a:ext cx="5257800" cy="828432"/>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i="1" dirty="0">
                <a:latin typeface="Courier New" panose="02070309020205020404" charset="0"/>
                <a:ea typeface="MS Mincho" panose="02020609040205080304" pitchFamily="49" charset="-128"/>
                <a:cs typeface="+mn-cs"/>
              </a:rPr>
              <a:t>./</a:t>
            </a:r>
            <a:r>
              <a:rPr lang="en-US" sz="1600" i="1" dirty="0" err="1">
                <a:latin typeface="Courier New" panose="02070309020205020404" charset="0"/>
                <a:ea typeface="MS Mincho" panose="02020609040205080304" pitchFamily="49" charset="-128"/>
                <a:cs typeface="+mn-cs"/>
              </a:rPr>
              <a:t>bufdemo-nsp</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i="1" dirty="0">
                <a:latin typeface="Courier New" panose="02070309020205020404" charset="0"/>
                <a:ea typeface="MS Mincho" panose="02020609040205080304" pitchFamily="49" charset="-128"/>
                <a:cs typeface="+mn-cs"/>
              </a:rPr>
              <a:t>012345678901234567890123</a:t>
            </a:r>
          </a:p>
          <a:p>
            <a:pPr eaLnBrk="0" hangingPunct="0">
              <a:tabLst>
                <a:tab pos="457200" algn="l"/>
                <a:tab pos="1485900" algn="l"/>
              </a:tabLst>
              <a:defRPr/>
            </a:pPr>
            <a:r>
              <a:rPr lang="en-US" sz="1600" dirty="0">
                <a:latin typeface="Courier New" panose="02070309020205020404" charset="0"/>
                <a:ea typeface="MS Mincho" panose="02020609040205080304" pitchFamily="49" charset="-128"/>
              </a:rPr>
              <a:t>012345678901234567890123</a:t>
            </a:r>
          </a:p>
        </p:txBody>
      </p:sp>
      <p:grpSp>
        <p:nvGrpSpPr>
          <p:cNvPr id="43" name="Group 42"/>
          <p:cNvGrpSpPr/>
          <p:nvPr/>
        </p:nvGrpSpPr>
        <p:grpSpPr>
          <a:xfrm>
            <a:off x="533400" y="4336978"/>
            <a:ext cx="1797050" cy="304800"/>
            <a:chOff x="533400" y="4648200"/>
            <a:chExt cx="1797050" cy="304800"/>
          </a:xfrm>
          <a:solidFill>
            <a:schemeClr val="bg2">
              <a:lumMod val="40000"/>
              <a:lumOff val="60000"/>
            </a:schemeClr>
          </a:solidFill>
        </p:grpSpPr>
        <p:sp>
          <p:nvSpPr>
            <p:cNvPr id="44"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37</a:t>
              </a:r>
            </a:p>
          </p:txBody>
        </p:sp>
        <p:sp>
          <p:nvSpPr>
            <p:cNvPr id="45"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36</a:t>
              </a:r>
            </a:p>
          </p:txBody>
        </p:sp>
        <p:sp>
          <p:nvSpPr>
            <p:cNvPr id="46"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35</a:t>
              </a:r>
            </a:p>
          </p:txBody>
        </p:sp>
        <p:sp>
          <p:nvSpPr>
            <p:cNvPr id="47"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34</a:t>
              </a:r>
            </a:p>
          </p:txBody>
        </p:sp>
      </p:grpSp>
      <p:grpSp>
        <p:nvGrpSpPr>
          <p:cNvPr id="48" name="Group 47"/>
          <p:cNvGrpSpPr/>
          <p:nvPr/>
        </p:nvGrpSpPr>
        <p:grpSpPr>
          <a:xfrm>
            <a:off x="533400" y="4025756"/>
            <a:ext cx="1797050" cy="304800"/>
            <a:chOff x="533400" y="4648200"/>
            <a:chExt cx="1797050" cy="304800"/>
          </a:xfrm>
          <a:solidFill>
            <a:schemeClr val="bg2">
              <a:lumMod val="40000"/>
              <a:lumOff val="60000"/>
            </a:schemeClr>
          </a:solidFill>
        </p:grpSpPr>
        <p:sp>
          <p:nvSpPr>
            <p:cNvPr id="49"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50"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sp>
          <p:nvSpPr>
            <p:cNvPr id="51"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39</a:t>
              </a:r>
            </a:p>
          </p:txBody>
        </p:sp>
        <p:sp>
          <p:nvSpPr>
            <p:cNvPr id="52"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38</a:t>
              </a:r>
            </a:p>
          </p:txBody>
        </p:sp>
      </p:grpSp>
      <p:grpSp>
        <p:nvGrpSpPr>
          <p:cNvPr id="53" name="Group 52"/>
          <p:cNvGrpSpPr/>
          <p:nvPr/>
        </p:nvGrpSpPr>
        <p:grpSpPr>
          <a:xfrm>
            <a:off x="533400" y="3714534"/>
            <a:ext cx="1797050" cy="304800"/>
            <a:chOff x="533400" y="4648200"/>
            <a:chExt cx="1797050" cy="304800"/>
          </a:xfrm>
          <a:solidFill>
            <a:schemeClr val="bg2">
              <a:lumMod val="40000"/>
              <a:lumOff val="60000"/>
            </a:schemeClr>
          </a:solidFill>
        </p:grpSpPr>
        <p:sp>
          <p:nvSpPr>
            <p:cNvPr id="54"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35</a:t>
              </a:r>
            </a:p>
          </p:txBody>
        </p:sp>
        <p:sp>
          <p:nvSpPr>
            <p:cNvPr id="55"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34</a:t>
              </a:r>
            </a:p>
          </p:txBody>
        </p:sp>
        <p:sp>
          <p:nvSpPr>
            <p:cNvPr id="56"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57"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grpSp>
      <p:grpSp>
        <p:nvGrpSpPr>
          <p:cNvPr id="58" name="Group 57"/>
          <p:cNvGrpSpPr/>
          <p:nvPr/>
        </p:nvGrpSpPr>
        <p:grpSpPr>
          <a:xfrm>
            <a:off x="533400" y="3403312"/>
            <a:ext cx="1797050" cy="304800"/>
            <a:chOff x="533400" y="4648200"/>
            <a:chExt cx="1797050" cy="304800"/>
          </a:xfrm>
          <a:solidFill>
            <a:schemeClr val="bg2">
              <a:lumMod val="40000"/>
              <a:lumOff val="60000"/>
            </a:schemeClr>
          </a:solidFill>
        </p:grpSpPr>
        <p:sp>
          <p:nvSpPr>
            <p:cNvPr id="59"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39</a:t>
              </a:r>
            </a:p>
          </p:txBody>
        </p:sp>
        <p:sp>
          <p:nvSpPr>
            <p:cNvPr id="60"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38</a:t>
              </a:r>
            </a:p>
          </p:txBody>
        </p:sp>
        <p:sp>
          <p:nvSpPr>
            <p:cNvPr id="61"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37</a:t>
              </a:r>
            </a:p>
          </p:txBody>
        </p:sp>
        <p:sp>
          <p:nvSpPr>
            <p:cNvPr id="62"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36</a:t>
              </a:r>
            </a:p>
          </p:txBody>
        </p:sp>
      </p:grpSp>
      <p:grpSp>
        <p:nvGrpSpPr>
          <p:cNvPr id="63" name="Group 62"/>
          <p:cNvGrpSpPr/>
          <p:nvPr/>
        </p:nvGrpSpPr>
        <p:grpSpPr>
          <a:xfrm>
            <a:off x="533400" y="3092090"/>
            <a:ext cx="1797050" cy="304800"/>
            <a:chOff x="533400" y="4648200"/>
            <a:chExt cx="1797050" cy="304800"/>
          </a:xfrm>
          <a:solidFill>
            <a:schemeClr val="bg2">
              <a:lumMod val="40000"/>
              <a:lumOff val="60000"/>
            </a:schemeClr>
          </a:solidFill>
        </p:grpSpPr>
        <p:sp>
          <p:nvSpPr>
            <p:cNvPr id="64"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65"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sp>
          <p:nvSpPr>
            <p:cNvPr id="66"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67"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grpSp>
      <p:sp>
        <p:nvSpPr>
          <p:cNvPr id="42" name="TextBox 3"/>
          <p:cNvSpPr txBox="1"/>
          <p:nvPr/>
        </p:nvSpPr>
        <p:spPr>
          <a:xfrm>
            <a:off x="982663" y="6292334"/>
            <a:ext cx="5897880" cy="368300"/>
          </a:xfrm>
          <a:prstGeom prst="rect">
            <a:avLst/>
          </a:prstGeom>
          <a:noFill/>
        </p:spPr>
        <p:txBody>
          <a:bodyPr wrap="none" rtlCol="0">
            <a:spAutoFit/>
          </a:bodyPr>
          <a:lstStyle/>
          <a:p>
            <a:pPr algn="l"/>
            <a:r>
              <a:rPr lang="en-US" sz="1800" dirty="0">
                <a:solidFill>
                  <a:srgbClr val="C00000"/>
                </a:solidFill>
                <a:latin typeface="Calibri" panose="020F0502020204030204" charset="0"/>
              </a:rPr>
              <a:t>溢出的缓冲区，损坏的返回指针，但程序似乎</a:t>
            </a:r>
            <a:r>
              <a:rPr lang="zh-CN" altLang="en-US" sz="1800" dirty="0">
                <a:solidFill>
                  <a:srgbClr val="C00000"/>
                </a:solidFill>
                <a:latin typeface="Calibri" panose="020F0502020204030204" charset="0"/>
              </a:rPr>
              <a:t>仍在</a:t>
            </a:r>
            <a:r>
              <a:rPr lang="en-US" sz="1800" dirty="0">
                <a:solidFill>
                  <a:srgbClr val="C00000"/>
                </a:solidFill>
                <a:latin typeface="Calibri" panose="020F0502020204030204" charset="0"/>
              </a:rPr>
              <a:t>工作！</a:t>
            </a:r>
          </a:p>
        </p:txBody>
      </p:sp>
      <p:grpSp>
        <p:nvGrpSpPr>
          <p:cNvPr id="68" name="Group 67"/>
          <p:cNvGrpSpPr/>
          <p:nvPr/>
        </p:nvGrpSpPr>
        <p:grpSpPr>
          <a:xfrm>
            <a:off x="533400" y="2819400"/>
            <a:ext cx="1797050" cy="304800"/>
            <a:chOff x="2377022" y="2811289"/>
            <a:chExt cx="1797050" cy="304800"/>
          </a:xfrm>
          <a:solidFill>
            <a:srgbClr val="D5F1CF"/>
          </a:solidFill>
        </p:grpSpPr>
        <p:sp>
          <p:nvSpPr>
            <p:cNvPr id="69"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70"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40</a:t>
              </a:r>
            </a:p>
          </p:txBody>
        </p:sp>
        <p:sp>
          <p:nvSpPr>
            <p:cNvPr id="71"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06</a:t>
              </a:r>
            </a:p>
          </p:txBody>
        </p:sp>
        <p:sp>
          <p:nvSpPr>
            <p:cNvPr id="72"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FF0000"/>
                  </a:solidFill>
                  <a:latin typeface="Courier New" panose="02070309020205020404" charset="0"/>
                  <a:cs typeface="+mn-cs"/>
                </a:rPr>
                <a:t>00</a:t>
              </a:r>
            </a:p>
          </p:txBody>
        </p:sp>
      </p:grpSp>
      <p:sp>
        <p:nvSpPr>
          <p:cNvPr id="73" name="Rectangle 3"/>
          <p:cNvSpPr>
            <a:spLocks noChangeArrowheads="1"/>
          </p:cNvSpPr>
          <p:nvPr/>
        </p:nvSpPr>
        <p:spPr bwMode="auto">
          <a:xfrm>
            <a:off x="2390791" y="5956345"/>
            <a:ext cx="3781409" cy="335989"/>
          </a:xfrm>
          <a:prstGeom prst="rect">
            <a:avLst/>
          </a:prstGeom>
          <a:solidFill>
            <a:schemeClr val="bg2">
              <a:lumMod val="40000"/>
              <a:lumOff val="60000"/>
            </a:schemeClr>
          </a:solidFill>
          <a:ln w="12700">
            <a:solidFill>
              <a:schemeClr val="bg2">
                <a:lumMod val="40000"/>
                <a:lumOff val="60000"/>
              </a:schemeClr>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a:latin typeface="Courier New" panose="02070309020205020404" charset="0"/>
                <a:ea typeface="MS Mincho" panose="02020609040205080304" pitchFamily="49" charset="-128"/>
              </a:rPr>
              <a:t>“012345678901234567890123</a:t>
            </a:r>
            <a:r>
              <a:rPr lang="en-US" sz="1600" dirty="0">
                <a:solidFill>
                  <a:srgbClr val="C00000"/>
                </a:solidFill>
                <a:latin typeface="Courier New" panose="02070309020205020404" charset="0"/>
                <a:ea typeface="MS Mincho" panose="02020609040205080304" pitchFamily="49" charset="-128"/>
              </a:rPr>
              <a:t>\0</a:t>
            </a:r>
            <a:r>
              <a:rPr lang="en-US" sz="1600" dirty="0">
                <a:latin typeface="Courier New" panose="02070309020205020404" charset="0"/>
                <a:ea typeface="MS Mincho" panose="02020609040205080304" pitchFamily="49" charset="-128"/>
              </a:rPr>
              <a:t>”</a:t>
            </a:r>
            <a:endParaRPr lang="en-US" sz="1600" dirty="0">
              <a:latin typeface="Courier New" panose="02070309020205020404" charset="0"/>
              <a:ea typeface="MS Mincho" panose="02020609040205080304" pitchFamily="49" charset="-128"/>
              <a:cs typeface="+mn-cs"/>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1033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r>
              <a:rPr lang="zh-CN" sz="2800">
                <a:solidFill>
                  <a:schemeClr val="tx1">
                    <a:lumMod val="65000"/>
                    <a:lumOff val="35000"/>
                  </a:schemeClr>
                </a:solidFill>
                <a:sym typeface="+mn-ea"/>
              </a:rPr>
              <a:t>例子#</a:t>
            </a:r>
            <a:r>
              <a:rPr lang="en-US" altLang="zh-CN" sz="2800">
                <a:solidFill>
                  <a:schemeClr val="tx1">
                    <a:lumMod val="65000"/>
                    <a:lumOff val="35000"/>
                  </a:schemeClr>
                </a:solidFill>
                <a:sym typeface="+mn-ea"/>
              </a:rPr>
              <a:t>3</a:t>
            </a:r>
          </a:p>
        </p:txBody>
      </p:sp>
      <p:sp>
        <p:nvSpPr>
          <p:cNvPr id="18" name="TextBox 15"/>
          <p:cNvSpPr txBox="1">
            <a:spLocks noChangeArrowheads="1"/>
          </p:cNvSpPr>
          <p:nvPr/>
        </p:nvSpPr>
        <p:spPr bwMode="auto">
          <a:xfrm>
            <a:off x="457200" y="990600"/>
            <a:ext cx="1259840" cy="368300"/>
          </a:xfrm>
          <a:prstGeom prst="rect">
            <a:avLst/>
          </a:prstGeom>
          <a:noFill/>
          <a:ln w="9525">
            <a:noFill/>
            <a:miter lim="800000"/>
          </a:ln>
        </p:spPr>
        <p:txBody>
          <a:bodyPr wrap="none">
            <a:spAutoFit/>
          </a:bodyPr>
          <a:lstStyle/>
          <a:p>
            <a:pPr algn="l" eaLnBrk="0" hangingPunct="0"/>
            <a:r>
              <a:rPr lang="zh-CN" altLang="en-US" i="1">
                <a:solidFill>
                  <a:srgbClr val="C00000"/>
                </a:solidFill>
                <a:latin typeface="Calibri" panose="020F0502020204030204" charset="0"/>
                <a:sym typeface="+mn-ea"/>
              </a:rPr>
              <a:t>调用</a:t>
            </a:r>
            <a:r>
              <a:rPr lang="en-US" sz="1800" i="1" dirty="0">
                <a:solidFill>
                  <a:srgbClr val="C00000"/>
                </a:solidFill>
                <a:latin typeface="Calibri" panose="020F0502020204030204" charset="0"/>
              </a:rPr>
              <a:t>gets</a:t>
            </a:r>
            <a:r>
              <a:rPr lang="zh-CN" altLang="en-US" sz="1800" i="1" dirty="0">
                <a:solidFill>
                  <a:srgbClr val="C00000"/>
                </a:solidFill>
                <a:latin typeface="Calibri" panose="020F0502020204030204" charset="0"/>
              </a:rPr>
              <a:t>后</a:t>
            </a:r>
          </a:p>
        </p:txBody>
      </p:sp>
      <p:sp>
        <p:nvSpPr>
          <p:cNvPr id="5"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Address</a:t>
            </a:r>
          </a:p>
          <a:p>
            <a:pPr algn="ctr">
              <a:defRPr/>
            </a:pPr>
            <a:r>
              <a:rPr lang="en-US" sz="1800" b="0" dirty="0">
                <a:latin typeface="Calibri" panose="020F0502020204030204" charset="0"/>
                <a:cs typeface="+mn-cs"/>
              </a:rPr>
              <a:t>(8 bytes)</a:t>
            </a:r>
          </a:p>
        </p:txBody>
      </p:sp>
      <p:sp>
        <p:nvSpPr>
          <p:cNvPr id="6"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7"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a:latin typeface="Courier New" panose="02070309020205020404" charset="0"/>
              </a:rPr>
              <a:t>%</a:t>
            </a:r>
            <a:r>
              <a:rPr lang="en-US" sz="1800" dirty="0" err="1">
                <a:latin typeface="Courier New" panose="02070309020205020404" charset="0"/>
              </a:rPr>
              <a:t>rsp</a:t>
            </a:r>
            <a:endParaRPr lang="en-US" sz="1800" dirty="0">
              <a:latin typeface="Courier New" panose="02070309020205020404" charset="0"/>
            </a:endParaRPr>
          </a:p>
        </p:txBody>
      </p:sp>
      <p:sp>
        <p:nvSpPr>
          <p:cNvPr id="8" name="Rectangle 31"/>
          <p:cNvSpPr>
            <a:spLocks noChangeArrowheads="1"/>
          </p:cNvSpPr>
          <p:nvPr/>
        </p:nvSpPr>
        <p:spPr bwMode="auto">
          <a:xfrm>
            <a:off x="533400" y="1371600"/>
            <a:ext cx="1797050" cy="1143000"/>
          </a:xfrm>
          <a:prstGeom prst="rect">
            <a:avLst/>
          </a:prstGeom>
          <a:solidFill>
            <a:srgbClr val="FFFFCC"/>
          </a:solidFill>
          <a:ln w="28575">
            <a:solidFill>
              <a:schemeClr val="tx1"/>
            </a:solidFill>
            <a:miter lim="800000"/>
          </a:ln>
          <a:effectLst/>
        </p:spPr>
        <p:txBody>
          <a:bodyPr wrap="none"/>
          <a:lstStyle/>
          <a:p>
            <a:pPr algn="ctr">
              <a:defRPr/>
            </a:pPr>
            <a:r>
              <a:rPr lang="en-US" sz="1600" b="0" dirty="0">
                <a:latin typeface="Calibri" panose="020F0502020204030204" charset="0"/>
                <a:cs typeface="+mn-cs"/>
              </a:rPr>
              <a:t>Stack Frame</a:t>
            </a:r>
          </a:p>
          <a:p>
            <a:pPr algn="ctr">
              <a:defRPr/>
            </a:pPr>
            <a:r>
              <a:rPr lang="en-US" sz="1600" b="0" dirty="0">
                <a:latin typeface="Calibri" panose="020F0502020204030204" charset="0"/>
                <a:cs typeface="+mn-cs"/>
              </a:rPr>
              <a:t>for </a:t>
            </a:r>
            <a:r>
              <a:rPr lang="en-US" sz="1600" dirty="0" err="1">
                <a:latin typeface="Courier New" panose="02070309020205020404" charset="0"/>
                <a:cs typeface="+mn-cs"/>
              </a:rPr>
              <a:t>call_echo</a:t>
            </a:r>
            <a:endParaRPr lang="en-US" sz="1600" dirty="0">
              <a:latin typeface="Courier New" panose="02070309020205020404" charset="0"/>
              <a:cs typeface="+mn-cs"/>
            </a:endParaRPr>
          </a:p>
        </p:txBody>
      </p:sp>
      <p:grpSp>
        <p:nvGrpSpPr>
          <p:cNvPr id="9" name="Group 1"/>
          <p:cNvGrpSpPr/>
          <p:nvPr/>
        </p:nvGrpSpPr>
        <p:grpSpPr>
          <a:xfrm>
            <a:off x="533400" y="4648200"/>
            <a:ext cx="1797050" cy="304800"/>
            <a:chOff x="533400" y="4648200"/>
            <a:chExt cx="1797050" cy="304800"/>
          </a:xfrm>
        </p:grpSpPr>
        <p:sp>
          <p:nvSpPr>
            <p:cNvPr id="10"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11"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sp>
          <p:nvSpPr>
            <p:cNvPr id="12"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13"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grpSp>
      <p:sp>
        <p:nvSpPr>
          <p:cNvPr id="14"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15" name="Rectangle 23"/>
          <p:cNvSpPr>
            <a:spLocks noChangeArrowheads="1"/>
          </p:cNvSpPr>
          <p:nvPr/>
        </p:nvSpPr>
        <p:spPr bwMode="auto">
          <a:xfrm>
            <a:off x="533400" y="3113087"/>
            <a:ext cx="1797050" cy="1531207"/>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rPr>
              <a:t>20 bytes unused</a:t>
            </a:r>
            <a:endParaRPr lang="en-US" sz="1800" dirty="0">
              <a:latin typeface="Courier New" panose="02070309020205020404" charset="0"/>
            </a:endParaRPr>
          </a:p>
        </p:txBody>
      </p:sp>
      <p:sp>
        <p:nvSpPr>
          <p:cNvPr id="25" name="Rectangle 5"/>
          <p:cNvSpPr>
            <a:spLocks noChangeArrowheads="1"/>
          </p:cNvSpPr>
          <p:nvPr/>
        </p:nvSpPr>
        <p:spPr bwMode="auto">
          <a:xfrm>
            <a:off x="2924175" y="1832820"/>
            <a:ext cx="4162425" cy="2582759"/>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a:latin typeface="Courier New" panose="02070309020205020404" charset="0"/>
                <a:ea typeface="MS Mincho" panose="02020609040205080304" pitchFamily="49" charset="-128"/>
              </a:rPr>
              <a:t>  . . .</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sk-SK" sz="1800" dirty="0">
                <a:solidFill>
                  <a:srgbClr val="0070C0"/>
                </a:solidFill>
                <a:latin typeface="Courier New" panose="02070309020205020404" charset="0"/>
                <a:ea typeface="MS Mincho" panose="02020609040205080304" pitchFamily="49" charset="-128"/>
              </a:rPr>
              <a:t>4006</a:t>
            </a:r>
            <a:r>
              <a:rPr lang="sk-SK" sz="1800" dirty="0">
                <a:solidFill>
                  <a:srgbClr val="C00000"/>
                </a:solidFill>
                <a:latin typeface="Courier New" panose="02070309020205020404" charset="0"/>
                <a:ea typeface="MS Mincho" panose="02020609040205080304" pitchFamily="49" charset="-128"/>
              </a:rPr>
              <a:t>00</a:t>
            </a:r>
            <a:r>
              <a:rPr lang="sk-SK" sz="1800" dirty="0">
                <a:latin typeface="Courier New" panose="02070309020205020404" charset="0"/>
                <a:ea typeface="MS Mincho" panose="02020609040205080304" pitchFamily="49" charset="-128"/>
              </a:rPr>
              <a:t>:	mov    %rsp,%rbp</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400603:	mov    %rax,%rdx</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400606:	shr    $0x3f,%rdx</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40060a:	add    %rdx,%rax</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40060d:	sar    %rax</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400610:	jne    400614</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400612:	pop    %rbp</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a:t>
            </a:r>
            <a:r>
              <a:rPr lang="sk-SK" sz="1800" dirty="0">
                <a:solidFill>
                  <a:srgbClr val="00B050"/>
                </a:solidFill>
                <a:latin typeface="Courier New" panose="02070309020205020404" charset="0"/>
                <a:ea typeface="MS Mincho" panose="02020609040205080304" pitchFamily="49" charset="-128"/>
              </a:rPr>
              <a:t>400613:	retq </a:t>
            </a:r>
            <a:endParaRPr lang="en-US" sz="1800" dirty="0">
              <a:solidFill>
                <a:srgbClr val="00B050"/>
              </a:solidFill>
              <a:latin typeface="Courier New" panose="02070309020205020404" charset="0"/>
              <a:ea typeface="MS Mincho" panose="02020609040205080304" pitchFamily="49" charset="-128"/>
            </a:endParaRPr>
          </a:p>
        </p:txBody>
      </p:sp>
      <p:sp>
        <p:nvSpPr>
          <p:cNvPr id="26" name="TextBox 25"/>
          <p:cNvSpPr txBox="1"/>
          <p:nvPr/>
        </p:nvSpPr>
        <p:spPr>
          <a:xfrm>
            <a:off x="2803525" y="1425919"/>
            <a:ext cx="2725626" cy="461665"/>
          </a:xfrm>
          <a:prstGeom prst="rect">
            <a:avLst/>
          </a:prstGeom>
          <a:noFill/>
        </p:spPr>
        <p:txBody>
          <a:bodyPr wrap="none" rtlCol="0">
            <a:spAutoFit/>
          </a:bodyPr>
          <a:lstStyle/>
          <a:p>
            <a:r>
              <a:rPr lang="en-US" dirty="0" err="1">
                <a:latin typeface="Calibri" panose="020F0502020204030204" charset="0"/>
              </a:rPr>
              <a:t>register_tm_clones</a:t>
            </a:r>
            <a:r>
              <a:rPr lang="en-US" dirty="0">
                <a:latin typeface="Calibri" panose="020F0502020204030204" charset="0"/>
              </a:rPr>
              <a:t>:</a:t>
            </a:r>
          </a:p>
        </p:txBody>
      </p:sp>
      <p:grpSp>
        <p:nvGrpSpPr>
          <p:cNvPr id="32" name="Group 31"/>
          <p:cNvGrpSpPr/>
          <p:nvPr/>
        </p:nvGrpSpPr>
        <p:grpSpPr>
          <a:xfrm>
            <a:off x="532564" y="2503312"/>
            <a:ext cx="1797050" cy="304800"/>
            <a:chOff x="2377022" y="2811289"/>
            <a:chExt cx="1797050" cy="304800"/>
          </a:xfrm>
          <a:solidFill>
            <a:srgbClr val="D5F1CF"/>
          </a:solidFill>
        </p:grpSpPr>
        <p:sp>
          <p:nvSpPr>
            <p:cNvPr id="3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3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35"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36"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grpSp>
      <p:grpSp>
        <p:nvGrpSpPr>
          <p:cNvPr id="17" name="Group 42"/>
          <p:cNvGrpSpPr/>
          <p:nvPr/>
        </p:nvGrpSpPr>
        <p:grpSpPr>
          <a:xfrm>
            <a:off x="533400" y="4336978"/>
            <a:ext cx="1797050" cy="304800"/>
            <a:chOff x="533400" y="4648200"/>
            <a:chExt cx="1797050" cy="304800"/>
          </a:xfrm>
          <a:solidFill>
            <a:schemeClr val="bg2">
              <a:lumMod val="40000"/>
              <a:lumOff val="60000"/>
            </a:schemeClr>
          </a:solidFill>
        </p:grpSpPr>
        <p:sp>
          <p:nvSpPr>
            <p:cNvPr id="19"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37</a:t>
              </a:r>
            </a:p>
          </p:txBody>
        </p:sp>
        <p:sp>
          <p:nvSpPr>
            <p:cNvPr id="20"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36</a:t>
              </a:r>
            </a:p>
          </p:txBody>
        </p:sp>
        <p:sp>
          <p:nvSpPr>
            <p:cNvPr id="21"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35</a:t>
              </a:r>
            </a:p>
          </p:txBody>
        </p:sp>
        <p:sp>
          <p:nvSpPr>
            <p:cNvPr id="27"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34</a:t>
              </a:r>
            </a:p>
          </p:txBody>
        </p:sp>
      </p:grpSp>
      <p:grpSp>
        <p:nvGrpSpPr>
          <p:cNvPr id="28" name="Group 47"/>
          <p:cNvGrpSpPr/>
          <p:nvPr/>
        </p:nvGrpSpPr>
        <p:grpSpPr>
          <a:xfrm>
            <a:off x="533400" y="4025756"/>
            <a:ext cx="1797050" cy="304800"/>
            <a:chOff x="533400" y="4648200"/>
            <a:chExt cx="1797050" cy="304800"/>
          </a:xfrm>
          <a:solidFill>
            <a:schemeClr val="bg2">
              <a:lumMod val="40000"/>
              <a:lumOff val="60000"/>
            </a:schemeClr>
          </a:solidFill>
        </p:grpSpPr>
        <p:sp>
          <p:nvSpPr>
            <p:cNvPr id="29"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30"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sp>
          <p:nvSpPr>
            <p:cNvPr id="74"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39</a:t>
              </a:r>
            </a:p>
          </p:txBody>
        </p:sp>
        <p:sp>
          <p:nvSpPr>
            <p:cNvPr id="75"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38</a:t>
              </a:r>
            </a:p>
          </p:txBody>
        </p:sp>
      </p:grpSp>
      <p:grpSp>
        <p:nvGrpSpPr>
          <p:cNvPr id="76" name="Group 52"/>
          <p:cNvGrpSpPr/>
          <p:nvPr/>
        </p:nvGrpSpPr>
        <p:grpSpPr>
          <a:xfrm>
            <a:off x="533400" y="3714534"/>
            <a:ext cx="1797050" cy="304800"/>
            <a:chOff x="533400" y="4648200"/>
            <a:chExt cx="1797050" cy="304800"/>
          </a:xfrm>
          <a:solidFill>
            <a:schemeClr val="bg2">
              <a:lumMod val="40000"/>
              <a:lumOff val="60000"/>
            </a:schemeClr>
          </a:solidFill>
        </p:grpSpPr>
        <p:sp>
          <p:nvSpPr>
            <p:cNvPr id="77"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35</a:t>
              </a:r>
            </a:p>
          </p:txBody>
        </p:sp>
        <p:sp>
          <p:nvSpPr>
            <p:cNvPr id="78"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34</a:t>
              </a:r>
            </a:p>
          </p:txBody>
        </p:sp>
        <p:sp>
          <p:nvSpPr>
            <p:cNvPr id="79"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80"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grpSp>
      <p:grpSp>
        <p:nvGrpSpPr>
          <p:cNvPr id="81" name="Group 57"/>
          <p:cNvGrpSpPr/>
          <p:nvPr/>
        </p:nvGrpSpPr>
        <p:grpSpPr>
          <a:xfrm>
            <a:off x="533400" y="3403312"/>
            <a:ext cx="1797050" cy="304800"/>
            <a:chOff x="533400" y="4648200"/>
            <a:chExt cx="1797050" cy="304800"/>
          </a:xfrm>
          <a:solidFill>
            <a:schemeClr val="bg2">
              <a:lumMod val="40000"/>
              <a:lumOff val="60000"/>
            </a:schemeClr>
          </a:solidFill>
        </p:grpSpPr>
        <p:sp>
          <p:nvSpPr>
            <p:cNvPr id="82"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39</a:t>
              </a:r>
            </a:p>
          </p:txBody>
        </p:sp>
        <p:sp>
          <p:nvSpPr>
            <p:cNvPr id="83"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38</a:t>
              </a:r>
            </a:p>
          </p:txBody>
        </p:sp>
        <p:sp>
          <p:nvSpPr>
            <p:cNvPr id="84"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37</a:t>
              </a:r>
            </a:p>
          </p:txBody>
        </p:sp>
        <p:sp>
          <p:nvSpPr>
            <p:cNvPr id="85"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36</a:t>
              </a:r>
            </a:p>
          </p:txBody>
        </p:sp>
      </p:grpSp>
      <p:grpSp>
        <p:nvGrpSpPr>
          <p:cNvPr id="86" name="Group 62"/>
          <p:cNvGrpSpPr/>
          <p:nvPr/>
        </p:nvGrpSpPr>
        <p:grpSpPr>
          <a:xfrm>
            <a:off x="533400" y="3092090"/>
            <a:ext cx="1797050" cy="304800"/>
            <a:chOff x="533400" y="4648200"/>
            <a:chExt cx="1797050" cy="304800"/>
          </a:xfrm>
          <a:solidFill>
            <a:schemeClr val="bg2">
              <a:lumMod val="40000"/>
              <a:lumOff val="60000"/>
            </a:schemeClr>
          </a:solidFill>
        </p:grpSpPr>
        <p:sp>
          <p:nvSpPr>
            <p:cNvPr id="87"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88"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sp>
          <p:nvSpPr>
            <p:cNvPr id="89"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90"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grpSp>
      <p:sp>
        <p:nvSpPr>
          <p:cNvPr id="91" name="TextBox 3"/>
          <p:cNvSpPr txBox="1"/>
          <p:nvPr/>
        </p:nvSpPr>
        <p:spPr>
          <a:xfrm>
            <a:off x="914400" y="5410200"/>
            <a:ext cx="5469890" cy="922020"/>
          </a:xfrm>
          <a:prstGeom prst="rect">
            <a:avLst/>
          </a:prstGeom>
          <a:noFill/>
        </p:spPr>
        <p:txBody>
          <a:bodyPr wrap="none" rtlCol="0">
            <a:spAutoFit/>
          </a:bodyPr>
          <a:lstStyle/>
          <a:p>
            <a:pPr marL="285750" indent="-285750" algn="l">
              <a:buFont typeface="Wingdings" panose="05000000000000000000" charset="0"/>
              <a:buChar char=""/>
            </a:pPr>
            <a:r>
              <a:rPr lang="en-US" sz="1800" dirty="0">
                <a:latin typeface="Calibri" panose="020F0502020204030204" charset="0"/>
              </a:rPr>
              <a:t>“返回”无关代码</a:t>
            </a:r>
          </a:p>
          <a:p>
            <a:pPr marL="285750" indent="-285750" algn="l">
              <a:buFont typeface="Wingdings" panose="05000000000000000000" charset="0"/>
              <a:buChar char=""/>
            </a:pPr>
            <a:r>
              <a:rPr lang="en-US" sz="1800" dirty="0">
                <a:latin typeface="Calibri" panose="020F0502020204030204" charset="0"/>
              </a:rPr>
              <a:t>没有修改临界状态</a:t>
            </a:r>
          </a:p>
          <a:p>
            <a:pPr marL="285750" indent="-285750" algn="l">
              <a:buFont typeface="Wingdings" panose="05000000000000000000" charset="0"/>
              <a:buChar char=""/>
            </a:pPr>
            <a:r>
              <a:rPr lang="en-US" sz="1800"/>
              <a:t>最终执行retq回到主</a:t>
            </a:r>
            <a:r>
              <a:rPr lang="zh-CN" altLang="en-US" sz="1800"/>
              <a:t>函数</a:t>
            </a:r>
            <a:r>
              <a:rPr lang="en-US" sz="1800"/>
              <a:t>–call_echo没有局部变量</a:t>
            </a:r>
            <a:r>
              <a:rPr lang="en-US" sz="1800" dirty="0">
                <a:latin typeface="Courier New" panose="02070309020205020404" charset="0"/>
                <a:cs typeface="Courier New" panose="02070309020205020404" charset="0"/>
              </a:rPr>
              <a:t> </a:t>
            </a:r>
          </a:p>
        </p:txBody>
      </p:sp>
      <p:grpSp>
        <p:nvGrpSpPr>
          <p:cNvPr id="92" name="Group 67"/>
          <p:cNvGrpSpPr/>
          <p:nvPr/>
        </p:nvGrpSpPr>
        <p:grpSpPr>
          <a:xfrm>
            <a:off x="533400" y="2819400"/>
            <a:ext cx="1797050" cy="304800"/>
            <a:chOff x="2377022" y="2811289"/>
            <a:chExt cx="1797050" cy="304800"/>
          </a:xfrm>
          <a:solidFill>
            <a:srgbClr val="D5F1CF"/>
          </a:solidFill>
        </p:grpSpPr>
        <p:sp>
          <p:nvSpPr>
            <p:cNvPr id="9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00</a:t>
              </a:r>
            </a:p>
          </p:txBody>
        </p:sp>
        <p:sp>
          <p:nvSpPr>
            <p:cNvPr id="9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40</a:t>
              </a:r>
            </a:p>
          </p:txBody>
        </p:sp>
        <p:sp>
          <p:nvSpPr>
            <p:cNvPr id="95"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70C0"/>
                  </a:solidFill>
                  <a:latin typeface="Courier New" panose="02070309020205020404" charset="0"/>
                  <a:cs typeface="+mn-cs"/>
                </a:rPr>
                <a:t>06</a:t>
              </a:r>
            </a:p>
          </p:txBody>
        </p:sp>
        <p:sp>
          <p:nvSpPr>
            <p:cNvPr id="96"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FF0000"/>
                  </a:solidFill>
                  <a:latin typeface="Courier New" panose="02070309020205020404" charset="0"/>
                  <a:cs typeface="+mn-cs"/>
                </a:rPr>
                <a:t>00</a:t>
              </a:r>
            </a:p>
          </p:txBody>
        </p:sp>
      </p:grpSp>
      <p:sp>
        <p:nvSpPr>
          <p:cNvPr id="97" name="Rectangle 22"/>
          <p:cNvSpPr>
            <a:spLocks noChangeArrowheads="1"/>
          </p:cNvSpPr>
          <p:nvPr/>
        </p:nvSpPr>
        <p:spPr bwMode="auto">
          <a:xfrm>
            <a:off x="533400" y="1887758"/>
            <a:ext cx="1797050" cy="608299"/>
          </a:xfrm>
          <a:prstGeom prst="rect">
            <a:avLst/>
          </a:prstGeom>
          <a:solidFill>
            <a:srgbClr val="FFFFCC"/>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Address</a:t>
            </a:r>
          </a:p>
          <a:p>
            <a:pPr algn="ctr">
              <a:defRPr/>
            </a:pPr>
            <a:r>
              <a:rPr lang="en-US" sz="1800" b="0" dirty="0">
                <a:latin typeface="Calibri" panose="020F0502020204030204" charset="0"/>
                <a:cs typeface="+mn-cs"/>
              </a:rPr>
              <a:t>(8 bytes)</a:t>
            </a:r>
          </a:p>
        </p:txBody>
      </p:sp>
      <p:grpSp>
        <p:nvGrpSpPr>
          <p:cNvPr id="98" name="Group 73"/>
          <p:cNvGrpSpPr/>
          <p:nvPr/>
        </p:nvGrpSpPr>
        <p:grpSpPr>
          <a:xfrm>
            <a:off x="538208" y="1887584"/>
            <a:ext cx="1797050" cy="304800"/>
            <a:chOff x="2377022" y="2811289"/>
            <a:chExt cx="1797050" cy="304800"/>
          </a:xfrm>
          <a:solidFill>
            <a:srgbClr val="FFFFCC"/>
          </a:solidFill>
        </p:grpSpPr>
        <p:sp>
          <p:nvSpPr>
            <p:cNvPr id="99"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00</a:t>
              </a:r>
            </a:p>
          </p:txBody>
        </p:sp>
        <p:sp>
          <p:nvSpPr>
            <p:cNvPr id="100"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00</a:t>
              </a:r>
            </a:p>
          </p:txBody>
        </p:sp>
        <p:sp>
          <p:nvSpPr>
            <p:cNvPr id="101"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00</a:t>
              </a:r>
            </a:p>
          </p:txBody>
        </p:sp>
        <p:sp>
          <p:nvSpPr>
            <p:cNvPr id="102"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00</a:t>
              </a:r>
            </a:p>
          </p:txBody>
        </p:sp>
      </p:grpSp>
      <p:grpSp>
        <p:nvGrpSpPr>
          <p:cNvPr id="103" name="Group 78"/>
          <p:cNvGrpSpPr/>
          <p:nvPr/>
        </p:nvGrpSpPr>
        <p:grpSpPr>
          <a:xfrm>
            <a:off x="533400" y="2203672"/>
            <a:ext cx="1797050" cy="304800"/>
            <a:chOff x="2377022" y="2811289"/>
            <a:chExt cx="1797050" cy="304800"/>
          </a:xfrm>
          <a:solidFill>
            <a:srgbClr val="FFFFCC"/>
          </a:solidFill>
        </p:grpSpPr>
        <p:sp>
          <p:nvSpPr>
            <p:cNvPr id="104"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00</a:t>
              </a:r>
            </a:p>
          </p:txBody>
        </p:sp>
        <p:sp>
          <p:nvSpPr>
            <p:cNvPr id="105"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48</a:t>
              </a:r>
            </a:p>
          </p:txBody>
        </p:sp>
        <p:sp>
          <p:nvSpPr>
            <p:cNvPr id="106"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83</a:t>
              </a:r>
            </a:p>
          </p:txBody>
        </p:sp>
        <p:sp>
          <p:nvSpPr>
            <p:cNvPr id="107"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80</a:t>
              </a:r>
            </a:p>
          </p:txBody>
        </p:sp>
      </p:grpSp>
      <p:sp>
        <p:nvSpPr>
          <p:cNvPr id="108" name="Rectangle 3"/>
          <p:cNvSpPr>
            <a:spLocks noChangeArrowheads="1"/>
          </p:cNvSpPr>
          <p:nvPr/>
        </p:nvSpPr>
        <p:spPr bwMode="auto">
          <a:xfrm>
            <a:off x="5257801" y="4600696"/>
            <a:ext cx="3657600" cy="828432"/>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void </a:t>
            </a:r>
            <a:r>
              <a:rPr lang="en-US" sz="1600" dirty="0" err="1">
                <a:latin typeface="Courier New" panose="02070309020205020404" charset="0"/>
                <a:ea typeface="MS Mincho" panose="02020609040205080304" pitchFamily="49" charset="-128"/>
              </a:rPr>
              <a:t>call_echo</a:t>
            </a:r>
            <a:r>
              <a:rPr lang="en-US" sz="1600" dirty="0">
                <a:latin typeface="Courier New" panose="02070309020205020404" charset="0"/>
                <a:ea typeface="MS Mincho" panose="02020609040205080304" pitchFamily="49" charset="-128"/>
              </a:rPr>
              <a:t>() {</a:t>
            </a:r>
          </a:p>
          <a:p>
            <a:pPr eaLnBrk="0" hangingPunct="0">
              <a:tabLst>
                <a:tab pos="457200" algn="l"/>
                <a:tab pos="1485900" algn="l"/>
              </a:tabLst>
            </a:pPr>
            <a:r>
              <a:rPr lang="en-US" sz="1600" dirty="0">
                <a:latin typeface="Courier New" panose="02070309020205020404" charset="0"/>
                <a:ea typeface="MS Mincho" panose="02020609040205080304" pitchFamily="49" charset="-128"/>
              </a:rPr>
              <a:t>    echo();</a:t>
            </a:r>
          </a:p>
          <a:p>
            <a:pPr eaLnBrk="0" hangingPunct="0">
              <a:tabLst>
                <a:tab pos="457200" algn="l"/>
                <a:tab pos="1485900" algn="l"/>
              </a:tabLst>
            </a:pPr>
            <a:r>
              <a:rPr lang="en-US" sz="1600" dirty="0">
                <a:latin typeface="Courier New" panose="02070309020205020404" charset="0"/>
                <a:ea typeface="MS Mincho" panose="02020609040205080304" pitchFamily="49" charset="-128"/>
              </a:rPr>
              <a:t>}</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46202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注入了攻击的代码</a:t>
            </a:r>
          </a:p>
        </p:txBody>
      </p:sp>
      <p:sp>
        <p:nvSpPr>
          <p:cNvPr id="30723" name="Rectangle 3"/>
          <p:cNvSpPr>
            <a:spLocks noGrp="1" noChangeArrowheads="1"/>
          </p:cNvSpPr>
          <p:nvPr/>
        </p:nvSpPr>
        <p:spPr>
          <a:xfrm>
            <a:off x="228600" y="5397500"/>
            <a:ext cx="8255000" cy="11430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60655" defTabSz="895350" eaLnBrk="1" hangingPunct="1">
              <a:lnSpc>
                <a:spcPct val="90000"/>
              </a:lnSpc>
            </a:pPr>
            <a:r>
              <a:rPr lang="en-US" sz="2000" dirty="0"/>
              <a:t>输入字符串包含可执行代码的字节表示</a:t>
            </a:r>
          </a:p>
          <a:p>
            <a:pPr marL="160655" defTabSz="895350" eaLnBrk="1" hangingPunct="1">
              <a:lnSpc>
                <a:spcPct val="90000"/>
              </a:lnSpc>
            </a:pPr>
            <a:r>
              <a:rPr lang="en-US" sz="2000" dirty="0"/>
              <a:t>用缓冲区B的地址重写返回地址A</a:t>
            </a:r>
          </a:p>
          <a:p>
            <a:pPr marL="160655" defTabSz="895350" eaLnBrk="1" hangingPunct="1">
              <a:lnSpc>
                <a:spcPct val="90000"/>
              </a:lnSpc>
            </a:pPr>
            <a:r>
              <a:rPr lang="en-US" sz="2000" dirty="0"/>
              <a:t>当q执行RET时，将跳转到 </a:t>
            </a:r>
            <a:r>
              <a:rPr lang="zh-CN" altLang="en-US" sz="2000" dirty="0"/>
              <a:t>攻击代码</a:t>
            </a:r>
          </a:p>
        </p:txBody>
      </p:sp>
      <p:sp>
        <p:nvSpPr>
          <p:cNvPr id="30724" name="Rectangle 4"/>
          <p:cNvSpPr>
            <a:spLocks noChangeArrowheads="1"/>
          </p:cNvSpPr>
          <p:nvPr/>
        </p:nvSpPr>
        <p:spPr bwMode="auto">
          <a:xfrm>
            <a:off x="304800" y="3190875"/>
            <a:ext cx="2438400" cy="17494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err="1">
                <a:latin typeface="Courier New" panose="02070309020205020404" charset="0"/>
              </a:rPr>
              <a:t>int</a:t>
            </a:r>
            <a:r>
              <a:rPr lang="en-US" sz="1800" dirty="0">
                <a:latin typeface="Courier New" panose="02070309020205020404" charset="0"/>
              </a:rPr>
              <a:t> Q() {</a:t>
            </a:r>
          </a:p>
          <a:p>
            <a:pPr eaLnBrk="0" hangingPunct="0">
              <a:tabLst>
                <a:tab pos="457200" algn="l"/>
                <a:tab pos="1485900" algn="l"/>
              </a:tabLst>
            </a:pPr>
            <a:r>
              <a:rPr lang="en-US" sz="1800" dirty="0">
                <a:latin typeface="Courier New" panose="02070309020205020404" charset="0"/>
              </a:rPr>
              <a:t>  char </a:t>
            </a:r>
            <a:r>
              <a:rPr lang="en-US" sz="1800" dirty="0" err="1">
                <a:latin typeface="Courier New" panose="02070309020205020404" charset="0"/>
              </a:rPr>
              <a:t>buf</a:t>
            </a:r>
            <a:r>
              <a:rPr lang="en-US" sz="1800" dirty="0">
                <a:latin typeface="Courier New" panose="02070309020205020404" charset="0"/>
              </a:rPr>
              <a:t>[64]; </a:t>
            </a:r>
          </a:p>
          <a:p>
            <a:pPr eaLnBrk="0" hangingPunct="0">
              <a:tabLst>
                <a:tab pos="457200" algn="l"/>
                <a:tab pos="1485900" algn="l"/>
              </a:tabLst>
            </a:pPr>
            <a:r>
              <a:rPr lang="en-US" sz="1800" dirty="0">
                <a:latin typeface="Courier New" panose="02070309020205020404" charset="0"/>
              </a:rPr>
              <a:t>  </a:t>
            </a:r>
            <a:r>
              <a:rPr lang="en-US" sz="1800" dirty="0">
                <a:solidFill>
                  <a:srgbClr val="C00000"/>
                </a:solidFill>
                <a:latin typeface="Courier New" panose="02070309020205020404" charset="0"/>
              </a:rPr>
              <a:t>gets(</a:t>
            </a:r>
            <a:r>
              <a:rPr lang="en-US" sz="1800" dirty="0" err="1">
                <a:solidFill>
                  <a:srgbClr val="C00000"/>
                </a:solidFill>
                <a:latin typeface="Courier New" panose="02070309020205020404" charset="0"/>
              </a:rPr>
              <a:t>buf</a:t>
            </a:r>
            <a:r>
              <a:rPr lang="en-US" sz="1800" dirty="0">
                <a:solidFill>
                  <a:srgbClr val="C00000"/>
                </a:solidFill>
                <a:latin typeface="Courier New" panose="02070309020205020404" charset="0"/>
              </a:rPr>
              <a:t>); </a:t>
            </a:r>
          </a:p>
          <a:p>
            <a:pPr eaLnBrk="0" hangingPunct="0">
              <a:tabLst>
                <a:tab pos="457200" algn="l"/>
                <a:tab pos="1485900" algn="l"/>
              </a:tabLst>
            </a:pP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  return ...; </a:t>
            </a:r>
          </a:p>
          <a:p>
            <a:pPr eaLnBrk="0" hangingPunct="0">
              <a:tabLst>
                <a:tab pos="457200" algn="l"/>
                <a:tab pos="1485900" algn="l"/>
              </a:tabLst>
            </a:pPr>
            <a:r>
              <a:rPr lang="en-US" sz="1800" dirty="0">
                <a:latin typeface="Courier New" panose="02070309020205020404" charset="0"/>
              </a:rPr>
              <a:t>}</a:t>
            </a:r>
          </a:p>
        </p:txBody>
      </p:sp>
      <p:sp>
        <p:nvSpPr>
          <p:cNvPr id="30725" name="Rectangle 5"/>
          <p:cNvSpPr>
            <a:spLocks noChangeArrowheads="1"/>
          </p:cNvSpPr>
          <p:nvPr/>
        </p:nvSpPr>
        <p:spPr bwMode="auto">
          <a:xfrm>
            <a:off x="304800" y="1746250"/>
            <a:ext cx="1828800" cy="1200150"/>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a:latin typeface="Courier New" panose="02070309020205020404" charset="0"/>
              </a:rPr>
              <a:t>void P(){</a:t>
            </a:r>
          </a:p>
          <a:p>
            <a:pPr eaLnBrk="0" hangingPunct="0">
              <a:tabLst>
                <a:tab pos="457200" algn="l"/>
                <a:tab pos="1485900" algn="l"/>
              </a:tabLst>
            </a:pPr>
            <a:r>
              <a:rPr lang="en-US" sz="1800" dirty="0">
                <a:latin typeface="Courier New" panose="02070309020205020404" charset="0"/>
              </a:rPr>
              <a:t>  Q();</a:t>
            </a:r>
          </a:p>
          <a:p>
            <a:pPr eaLnBrk="0" hangingPunct="0">
              <a:tabLst>
                <a:tab pos="457200" algn="l"/>
                <a:tab pos="1485900" algn="l"/>
              </a:tabLst>
            </a:pPr>
            <a:r>
              <a:rPr lang="en-US" sz="1800" dirty="0">
                <a:latin typeface="Courier New" panose="02070309020205020404" charset="0"/>
              </a:rPr>
              <a:t>  </a:t>
            </a:r>
            <a:r>
              <a:rPr lang="en-US" sz="1800" dirty="0">
                <a:solidFill>
                  <a:srgbClr val="C00000"/>
                </a:solidFill>
                <a:latin typeface="Courier New" panose="02070309020205020404" charset="0"/>
              </a:rPr>
              <a:t>...</a:t>
            </a:r>
          </a:p>
          <a:p>
            <a:pPr eaLnBrk="0" hangingPunct="0">
              <a:tabLst>
                <a:tab pos="457200" algn="l"/>
                <a:tab pos="1485900" algn="l"/>
              </a:tabLst>
            </a:pPr>
            <a:r>
              <a:rPr lang="en-US" sz="1800" dirty="0">
                <a:latin typeface="Courier New" panose="02070309020205020404" charset="0"/>
              </a:rPr>
              <a:t>}</a:t>
            </a:r>
          </a:p>
        </p:txBody>
      </p:sp>
      <p:sp>
        <p:nvSpPr>
          <p:cNvPr id="30730" name="Text Box 12"/>
          <p:cNvSpPr txBox="1">
            <a:spLocks noChangeArrowheads="1"/>
          </p:cNvSpPr>
          <p:nvPr/>
        </p:nvSpPr>
        <p:spPr bwMode="auto">
          <a:xfrm>
            <a:off x="2365375" y="2206943"/>
            <a:ext cx="1097280" cy="645160"/>
          </a:xfrm>
          <a:prstGeom prst="rect">
            <a:avLst/>
          </a:prstGeom>
          <a:noFill/>
          <a:ln w="28575">
            <a:noFill/>
            <a:miter lim="800000"/>
          </a:ln>
        </p:spPr>
        <p:txBody>
          <a:bodyPr wrap="none" anchor="ctr">
            <a:spAutoFit/>
          </a:bodyPr>
          <a:lstStyle/>
          <a:p>
            <a:pPr eaLnBrk="0" hangingPunct="0"/>
            <a:r>
              <a:rPr lang="zh-CN" altLang="en-US" sz="1800" b="0" dirty="0">
                <a:latin typeface="Calibri" panose="020F0502020204030204" charset="0"/>
              </a:rPr>
              <a:t>返回地址</a:t>
            </a:r>
          </a:p>
          <a:p>
            <a:pPr eaLnBrk="0" hangingPunct="0"/>
            <a:r>
              <a:rPr lang="en-US" sz="1800" b="0" dirty="0">
                <a:solidFill>
                  <a:srgbClr val="C00000"/>
                </a:solidFill>
                <a:latin typeface="Calibri" panose="020F0502020204030204" charset="0"/>
              </a:rPr>
              <a:t>A</a:t>
            </a:r>
          </a:p>
        </p:txBody>
      </p:sp>
      <p:sp>
        <p:nvSpPr>
          <p:cNvPr id="30731" name="Line 13"/>
          <p:cNvSpPr>
            <a:spLocks noChangeShapeType="1"/>
          </p:cNvSpPr>
          <p:nvPr/>
        </p:nvSpPr>
        <p:spPr bwMode="auto">
          <a:xfrm flipH="1">
            <a:off x="1676400" y="2505075"/>
            <a:ext cx="688975" cy="0"/>
          </a:xfrm>
          <a:prstGeom prst="line">
            <a:avLst/>
          </a:prstGeom>
          <a:noFill/>
          <a:ln w="28575">
            <a:solidFill>
              <a:schemeClr val="tx1"/>
            </a:solidFill>
            <a:round/>
            <a:tailEnd type="triangle" w="med" len="med"/>
          </a:ln>
        </p:spPr>
        <p:txBody>
          <a:bodyPr anchor="ctr">
            <a:spAutoFit/>
          </a:bodyPr>
          <a:lstStyle/>
          <a:p>
            <a:endParaRPr lang="en-US"/>
          </a:p>
        </p:txBody>
      </p:sp>
      <p:sp>
        <p:nvSpPr>
          <p:cNvPr id="30726" name="Text Box 6"/>
          <p:cNvSpPr txBox="1">
            <a:spLocks noChangeArrowheads="1"/>
          </p:cNvSpPr>
          <p:nvPr/>
        </p:nvSpPr>
        <p:spPr bwMode="auto">
          <a:xfrm>
            <a:off x="5402263" y="989013"/>
            <a:ext cx="2200275" cy="368300"/>
          </a:xfrm>
          <a:prstGeom prst="rect">
            <a:avLst/>
          </a:prstGeom>
          <a:noFill/>
          <a:ln w="25400">
            <a:noFill/>
            <a:miter lim="800000"/>
          </a:ln>
        </p:spPr>
        <p:txBody>
          <a:bodyPr wrap="none">
            <a:spAutoFit/>
          </a:bodyPr>
          <a:lstStyle/>
          <a:p>
            <a:pPr eaLnBrk="0" hangingPunct="0"/>
            <a:r>
              <a:rPr lang="zh-CN" altLang="en-US" sz="1800" b="0" dirty="0">
                <a:latin typeface="Calibri" panose="020F0502020204030204" charset="0"/>
              </a:rPr>
              <a:t>调用</a:t>
            </a:r>
            <a:r>
              <a:rPr lang="en-US" sz="1800" b="0" dirty="0">
                <a:latin typeface="Calibri" panose="020F0502020204030204" charset="0"/>
              </a:rPr>
              <a:t> </a:t>
            </a:r>
            <a:r>
              <a:rPr lang="en-US" sz="1800" dirty="0">
                <a:latin typeface="Courier New" panose="02070309020205020404" charset="0"/>
              </a:rPr>
              <a:t>gets()</a:t>
            </a:r>
            <a:r>
              <a:rPr lang="zh-CN" altLang="en-US" sz="1800" dirty="0">
                <a:latin typeface="Courier New" panose="02070309020205020404" charset="0"/>
              </a:rPr>
              <a:t>后的栈</a:t>
            </a:r>
          </a:p>
        </p:txBody>
      </p:sp>
      <p:sp>
        <p:nvSpPr>
          <p:cNvPr id="365575" name="Rectangle 7"/>
          <p:cNvSpPr>
            <a:spLocks noChangeArrowheads="1"/>
          </p:cNvSpPr>
          <p:nvPr/>
        </p:nvSpPr>
        <p:spPr bwMode="auto">
          <a:xfrm>
            <a:off x="5499100" y="265430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strike="sngStrike" dirty="0">
                <a:solidFill>
                  <a:srgbClr val="C00000"/>
                </a:solidFill>
                <a:latin typeface="Calibri" panose="020F0502020204030204" charset="0"/>
                <a:cs typeface="+mn-cs"/>
              </a:rPr>
              <a:t>A</a:t>
            </a:r>
            <a:r>
              <a:rPr lang="en-US" sz="1800" dirty="0">
                <a:solidFill>
                  <a:srgbClr val="C00000"/>
                </a:solidFill>
                <a:latin typeface="Calibri" panose="020F0502020204030204" charset="0"/>
                <a:cs typeface="+mn-cs"/>
              </a:rPr>
              <a:t> B</a:t>
            </a:r>
          </a:p>
        </p:txBody>
      </p:sp>
      <p:sp>
        <p:nvSpPr>
          <p:cNvPr id="365576" name="Rectangle 8"/>
          <p:cNvSpPr>
            <a:spLocks noChangeArrowheads="1"/>
          </p:cNvSpPr>
          <p:nvPr/>
        </p:nvSpPr>
        <p:spPr bwMode="auto">
          <a:xfrm>
            <a:off x="5499100" y="1435101"/>
            <a:ext cx="1066800" cy="1558924"/>
          </a:xfrm>
          <a:prstGeom prst="rect">
            <a:avLst/>
          </a:prstGeom>
          <a:solidFill>
            <a:schemeClr val="bg1">
              <a:lumMod val="95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p:txBody>
      </p:sp>
      <p:sp>
        <p:nvSpPr>
          <p:cNvPr id="365579" name="Rectangle 11"/>
          <p:cNvSpPr>
            <a:spLocks noChangeArrowheads="1"/>
          </p:cNvSpPr>
          <p:nvPr/>
        </p:nvSpPr>
        <p:spPr bwMode="auto">
          <a:xfrm>
            <a:off x="5499100" y="2991341"/>
            <a:ext cx="1066800" cy="2190260"/>
          </a:xfrm>
          <a:prstGeom prst="rect">
            <a:avLst/>
          </a:prstGeom>
          <a:solidFill>
            <a:schemeClr val="accent2">
              <a:lumMod val="20000"/>
              <a:lumOff val="80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a:p>
            <a:pPr eaLnBrk="0" hangingPunct="0">
              <a:defRPr/>
            </a:pPr>
            <a:endParaRPr lang="en-US" sz="1800" dirty="0">
              <a:latin typeface="Calibri" panose="020F0502020204030204" charset="0"/>
              <a:cs typeface="+mn-cs"/>
            </a:endParaRPr>
          </a:p>
        </p:txBody>
      </p:sp>
      <p:sp>
        <p:nvSpPr>
          <p:cNvPr id="30732" name="Text Box 14"/>
          <p:cNvSpPr txBox="1">
            <a:spLocks noChangeArrowheads="1"/>
          </p:cNvSpPr>
          <p:nvPr/>
        </p:nvSpPr>
        <p:spPr bwMode="auto">
          <a:xfrm>
            <a:off x="6934200" y="1858963"/>
            <a:ext cx="914400" cy="368300"/>
          </a:xfrm>
          <a:prstGeom prst="rect">
            <a:avLst/>
          </a:prstGeom>
          <a:noFill/>
          <a:ln w="28575">
            <a:noFill/>
            <a:miter lim="800000"/>
          </a:ln>
        </p:spPr>
        <p:txBody>
          <a:bodyPr wrap="none" anchor="ctr">
            <a:spAutoFit/>
          </a:bodyPr>
          <a:lstStyle/>
          <a:p>
            <a:pPr eaLnBrk="0" hangingPunct="0"/>
            <a:r>
              <a:rPr lang="en-US" sz="1800" dirty="0">
                <a:latin typeface="Courier New" panose="02070309020205020404" charset="0"/>
              </a:rPr>
              <a:t>P</a:t>
            </a:r>
            <a:r>
              <a:rPr lang="en-US" sz="1800" b="0" dirty="0">
                <a:latin typeface="Courier New" panose="02070309020205020404" charset="0"/>
              </a:rPr>
              <a:t> </a:t>
            </a:r>
            <a:r>
              <a:rPr lang="zh-CN" altLang="en-US" sz="1800" b="0" dirty="0">
                <a:latin typeface="Courier New" panose="02070309020205020404" charset="0"/>
              </a:rPr>
              <a:t>栈帧</a:t>
            </a:r>
          </a:p>
        </p:txBody>
      </p:sp>
      <p:sp>
        <p:nvSpPr>
          <p:cNvPr id="30733" name="Text Box 15"/>
          <p:cNvSpPr txBox="1">
            <a:spLocks noChangeArrowheads="1"/>
          </p:cNvSpPr>
          <p:nvPr/>
        </p:nvSpPr>
        <p:spPr bwMode="auto">
          <a:xfrm>
            <a:off x="6934200" y="3933031"/>
            <a:ext cx="828675" cy="368300"/>
          </a:xfrm>
          <a:prstGeom prst="rect">
            <a:avLst/>
          </a:prstGeom>
          <a:noFill/>
          <a:ln w="28575">
            <a:noFill/>
            <a:miter lim="800000"/>
          </a:ln>
        </p:spPr>
        <p:txBody>
          <a:bodyPr wrap="none" anchor="ctr">
            <a:spAutoFit/>
          </a:bodyPr>
          <a:lstStyle/>
          <a:p>
            <a:pPr algn="l" eaLnBrk="0" hangingPunct="0"/>
            <a:r>
              <a:rPr lang="en-US" sz="1800" dirty="0">
                <a:latin typeface="Courier New" panose="02070309020205020404" charset="0"/>
              </a:rPr>
              <a:t>Q</a:t>
            </a:r>
            <a:r>
              <a:rPr lang="en-US" sz="1800" b="0" dirty="0">
                <a:latin typeface="Calibri" panose="020F0502020204030204" charset="0"/>
              </a:rPr>
              <a:t> </a:t>
            </a:r>
            <a:r>
              <a:rPr lang="zh-CN" altLang="en-US" dirty="0">
                <a:latin typeface="Courier New" panose="02070309020205020404" charset="0"/>
                <a:sym typeface="+mn-ea"/>
              </a:rPr>
              <a:t>栈帧</a:t>
            </a:r>
            <a:endParaRPr lang="en-US" sz="1800" b="0" dirty="0">
              <a:latin typeface="Calibri" panose="020F0502020204030204" charset="0"/>
            </a:endParaRPr>
          </a:p>
        </p:txBody>
      </p:sp>
      <p:sp>
        <p:nvSpPr>
          <p:cNvPr id="30734" name="Text Box 16"/>
          <p:cNvSpPr txBox="1">
            <a:spLocks noChangeArrowheads="1"/>
          </p:cNvSpPr>
          <p:nvPr/>
        </p:nvSpPr>
        <p:spPr bwMode="auto">
          <a:xfrm>
            <a:off x="4746625" y="4365990"/>
            <a:ext cx="314325" cy="369887"/>
          </a:xfrm>
          <a:prstGeom prst="rect">
            <a:avLst/>
          </a:prstGeom>
          <a:noFill/>
          <a:ln w="28575">
            <a:noFill/>
            <a:miter lim="800000"/>
          </a:ln>
        </p:spPr>
        <p:txBody>
          <a:bodyPr wrap="none" anchor="ctr">
            <a:spAutoFit/>
          </a:bodyPr>
          <a:lstStyle/>
          <a:p>
            <a:pPr eaLnBrk="0" hangingPunct="0"/>
            <a:r>
              <a:rPr lang="en-US" sz="1800" dirty="0">
                <a:latin typeface="Calibri" panose="020F0502020204030204" charset="0"/>
              </a:rPr>
              <a:t>B</a:t>
            </a:r>
          </a:p>
        </p:txBody>
      </p:sp>
      <p:sp>
        <p:nvSpPr>
          <p:cNvPr id="30735" name="Line 17"/>
          <p:cNvSpPr>
            <a:spLocks noChangeShapeType="1"/>
          </p:cNvSpPr>
          <p:nvPr/>
        </p:nvSpPr>
        <p:spPr bwMode="auto">
          <a:xfrm>
            <a:off x="5038725" y="4553315"/>
            <a:ext cx="396875" cy="0"/>
          </a:xfrm>
          <a:prstGeom prst="line">
            <a:avLst/>
          </a:prstGeom>
          <a:noFill/>
          <a:ln w="28575">
            <a:solidFill>
              <a:schemeClr val="tx1"/>
            </a:solidFill>
            <a:round/>
            <a:tailEnd type="triangle" w="med" len="med"/>
          </a:ln>
        </p:spPr>
        <p:txBody>
          <a:bodyPr anchor="ctr">
            <a:spAutoFit/>
          </a:bodyPr>
          <a:lstStyle/>
          <a:p>
            <a:endParaRPr lang="en-US"/>
          </a:p>
        </p:txBody>
      </p:sp>
      <p:sp>
        <p:nvSpPr>
          <p:cNvPr id="365586" name="Rectangle 18"/>
          <p:cNvSpPr>
            <a:spLocks noChangeArrowheads="1"/>
          </p:cNvSpPr>
          <p:nvPr/>
        </p:nvSpPr>
        <p:spPr bwMode="auto">
          <a:xfrm>
            <a:off x="5499100" y="3913664"/>
            <a:ext cx="1066800" cy="645160"/>
          </a:xfrm>
          <a:prstGeom prst="rect">
            <a:avLst/>
          </a:prstGeom>
          <a:solidFill>
            <a:srgbClr val="F1C7C7"/>
          </a:solidFill>
          <a:ln w="28575">
            <a:solidFill>
              <a:schemeClr val="tx1"/>
            </a:solidFill>
            <a:miter lim="800000"/>
          </a:ln>
          <a:effectLst/>
        </p:spPr>
        <p:txBody>
          <a:bodyPr anchor="ctr">
            <a:spAutoFit/>
          </a:bodyPr>
          <a:lstStyle/>
          <a:p>
            <a:pPr eaLnBrk="0" hangingPunct="0">
              <a:defRPr/>
            </a:pPr>
            <a:r>
              <a:rPr lang="zh-CN" altLang="en-US" sz="1800" dirty="0">
                <a:latin typeface="Calibri" panose="020F0502020204030204" charset="0"/>
                <a:cs typeface="+mn-cs"/>
              </a:rPr>
              <a:t>攻击</a:t>
            </a:r>
          </a:p>
          <a:p>
            <a:pPr eaLnBrk="0" hangingPunct="0">
              <a:defRPr/>
            </a:pPr>
            <a:r>
              <a:rPr lang="zh-CN" altLang="en-US" sz="1800" dirty="0">
                <a:latin typeface="Calibri" panose="020F0502020204030204" charset="0"/>
                <a:cs typeface="+mn-cs"/>
              </a:rPr>
              <a:t>代码</a:t>
            </a:r>
          </a:p>
        </p:txBody>
      </p:sp>
      <p:sp>
        <p:nvSpPr>
          <p:cNvPr id="30738" name="Text Box 21"/>
          <p:cNvSpPr txBox="1">
            <a:spLocks noChangeArrowheads="1"/>
          </p:cNvSpPr>
          <p:nvPr/>
        </p:nvSpPr>
        <p:spPr bwMode="auto">
          <a:xfrm>
            <a:off x="3505200" y="3286602"/>
            <a:ext cx="1371600" cy="645160"/>
          </a:xfrm>
          <a:prstGeom prst="rect">
            <a:avLst/>
          </a:prstGeom>
          <a:noFill/>
          <a:ln w="28575">
            <a:noFill/>
            <a:miter lim="800000"/>
          </a:ln>
        </p:spPr>
        <p:txBody>
          <a:bodyPr anchor="ctr">
            <a:spAutoFit/>
          </a:bodyPr>
          <a:lstStyle/>
          <a:p>
            <a:pPr eaLnBrk="0" hangingPunct="0"/>
            <a:r>
              <a:rPr lang="en-US" sz="1800" b="0" dirty="0">
                <a:latin typeface="Calibri" panose="020F0502020204030204" charset="0"/>
              </a:rPr>
              <a:t>数据写入</a:t>
            </a:r>
          </a:p>
          <a:p>
            <a:pPr eaLnBrk="0" hangingPunct="0"/>
            <a:r>
              <a:rPr lang="en-US" sz="1800" b="0" dirty="0">
                <a:latin typeface="Calibri" panose="020F0502020204030204" charset="0"/>
              </a:rPr>
              <a:t>by </a:t>
            </a:r>
            <a:r>
              <a:rPr lang="en-US" sz="1800" dirty="0">
                <a:latin typeface="Courier New" panose="02070309020205020404" charset="0"/>
              </a:rPr>
              <a:t>gets()</a:t>
            </a:r>
          </a:p>
        </p:txBody>
      </p:sp>
      <p:sp>
        <p:nvSpPr>
          <p:cNvPr id="30739" name="AutoShape 16"/>
          <p:cNvSpPr/>
          <p:nvPr/>
        </p:nvSpPr>
        <p:spPr bwMode="auto">
          <a:xfrm rot="10800000">
            <a:off x="6664325" y="1435100"/>
            <a:ext cx="228600" cy="1600200"/>
          </a:xfrm>
          <a:prstGeom prst="leftBrace">
            <a:avLst>
              <a:gd name="adj1" fmla="val 74991"/>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30740" name="AutoShape 16"/>
          <p:cNvSpPr/>
          <p:nvPr/>
        </p:nvSpPr>
        <p:spPr bwMode="auto">
          <a:xfrm rot="10800000">
            <a:off x="6664325" y="3035300"/>
            <a:ext cx="228600" cy="2157413"/>
          </a:xfrm>
          <a:prstGeom prst="leftBrace">
            <a:avLst>
              <a:gd name="adj1" fmla="val 74976"/>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30741" name="AutoShape 16"/>
          <p:cNvSpPr/>
          <p:nvPr/>
        </p:nvSpPr>
        <p:spPr bwMode="auto">
          <a:xfrm rot="10800000" flipH="1">
            <a:off x="5130800" y="2654300"/>
            <a:ext cx="228600" cy="1905000"/>
          </a:xfrm>
          <a:prstGeom prst="leftBrace">
            <a:avLst>
              <a:gd name="adj1" fmla="val 75000"/>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365587" name="Rectangle 19"/>
          <p:cNvSpPr>
            <a:spLocks noChangeArrowheads="1"/>
          </p:cNvSpPr>
          <p:nvPr/>
        </p:nvSpPr>
        <p:spPr bwMode="auto">
          <a:xfrm>
            <a:off x="5499100" y="2994025"/>
            <a:ext cx="1065213" cy="936625"/>
          </a:xfrm>
          <a:prstGeom prst="rect">
            <a:avLst/>
          </a:prstGeom>
          <a:solidFill>
            <a:schemeClr val="bg1">
              <a:lumMod val="75000"/>
            </a:schemeClr>
          </a:solidFill>
          <a:ln w="28575">
            <a:solidFill>
              <a:schemeClr val="tx1"/>
            </a:solidFill>
            <a:miter lim="800000"/>
          </a:ln>
          <a:effectLst/>
        </p:spPr>
        <p:txBody>
          <a:bodyPr anchor="ctr"/>
          <a:lstStyle/>
          <a:p>
            <a:pPr eaLnBrk="0" hangingPunct="0">
              <a:defRPr/>
            </a:pPr>
            <a:r>
              <a:rPr lang="en-US" sz="1800" dirty="0">
                <a:latin typeface="Calibri" panose="020F0502020204030204" charset="0"/>
                <a:cs typeface="+mn-cs"/>
              </a:rPr>
              <a:t>pad</a:t>
            </a:r>
          </a:p>
        </p:txBody>
      </p:sp>
      <p:sp>
        <p:nvSpPr>
          <p:cNvPr id="16" name="Rectangle 7"/>
          <p:cNvSpPr>
            <a:spLocks noChangeArrowheads="1"/>
          </p:cNvSpPr>
          <p:nvPr/>
        </p:nvSpPr>
        <p:spPr bwMode="auto">
          <a:xfrm>
            <a:off x="5503984" y="261034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dirty="0">
                <a:solidFill>
                  <a:srgbClr val="C00000"/>
                </a:solidFill>
                <a:latin typeface="Calibri" panose="020F0502020204030204" charset="0"/>
                <a:cs typeface="+mn-cs"/>
              </a:rPr>
              <a:t>A</a:t>
            </a:r>
          </a:p>
        </p:txBody>
      </p:sp>
      <p:sp>
        <p:nvSpPr>
          <p:cNvPr id="23" name="Rectangle 7"/>
          <p:cNvSpPr>
            <a:spLocks noChangeArrowheads="1"/>
          </p:cNvSpPr>
          <p:nvPr/>
        </p:nvSpPr>
        <p:spPr bwMode="auto">
          <a:xfrm>
            <a:off x="5498904" y="261034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dirty="0">
                <a:solidFill>
                  <a:srgbClr val="C00000"/>
                </a:solidFill>
                <a:latin typeface="Calibri" panose="020F0502020204030204" charset="0"/>
                <a:cs typeface="+mn-cs"/>
              </a:rPr>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55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55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ldLvl="0" animBg="1"/>
      <p:bldP spid="30730" grpId="0"/>
      <p:bldP spid="30731" grpId="0" bldLvl="0" animBg="1"/>
      <p:bldP spid="30726" grpId="0"/>
      <p:bldP spid="30733" grpId="0"/>
      <p:bldP spid="30734" grpId="0"/>
      <p:bldP spid="30735" grpId="0" bldLvl="0" animBg="1"/>
      <p:bldP spid="365586" grpId="0" bldLvl="0" animBg="1"/>
      <p:bldP spid="30738" grpId="0"/>
      <p:bldP spid="30740" grpId="0" bldLvl="0" animBg="1"/>
      <p:bldP spid="30741" grpId="0" bldLvl="0" animBg="1"/>
      <p:bldP spid="365587" grpId="0" bldLvl="0" animBg="1"/>
      <p:bldP spid="16" grpId="0" bldLvl="0" animBg="1"/>
      <p:bldP spid="23" grpId="0" bldLvl="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26402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攻击代码是如何执行的？</a:t>
            </a:r>
          </a:p>
        </p:txBody>
      </p:sp>
      <p:sp>
        <p:nvSpPr>
          <p:cNvPr id="348180" name="Rectangle 20"/>
          <p:cNvSpPr>
            <a:spLocks noChangeArrowheads="1"/>
          </p:cNvSpPr>
          <p:nvPr/>
        </p:nvSpPr>
        <p:spPr bwMode="auto">
          <a:xfrm>
            <a:off x="5029200" y="1061005"/>
            <a:ext cx="1447800" cy="5584825"/>
          </a:xfrm>
          <a:prstGeom prst="rect">
            <a:avLst/>
          </a:prstGeom>
          <a:solidFill>
            <a:schemeClr val="bg1">
              <a:lumMod val="95000"/>
            </a:schemeClr>
          </a:solidFill>
          <a:ln w="25400">
            <a:solidFill>
              <a:schemeClr val="tx1"/>
            </a:solidFill>
            <a:miter lim="800000"/>
          </a:ln>
          <a:effectLst/>
        </p:spPr>
        <p:txBody>
          <a:bodyPr wrap="none" anchor="ctr"/>
          <a:lstStyle/>
          <a:p>
            <a:pPr eaLnBrk="0" hangingPunct="0">
              <a:defRPr/>
            </a:pPr>
            <a:endParaRPr lang="en-US" dirty="0">
              <a:latin typeface="Calibri" panose="020F0502020204030204" charset="0"/>
              <a:cs typeface="+mn-cs"/>
            </a:endParaRPr>
          </a:p>
        </p:txBody>
      </p:sp>
      <p:sp>
        <p:nvSpPr>
          <p:cNvPr id="348181" name="Rectangle 21"/>
          <p:cNvSpPr>
            <a:spLocks noChangeArrowheads="1"/>
          </p:cNvSpPr>
          <p:nvPr/>
        </p:nvSpPr>
        <p:spPr bwMode="auto">
          <a:xfrm>
            <a:off x="5029200" y="1066800"/>
            <a:ext cx="1447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eaLnBrk="0" hangingPunct="0">
              <a:defRPr/>
            </a:pPr>
            <a:r>
              <a:rPr lang="zh-CN" altLang="en-US" sz="1800" dirty="0">
                <a:latin typeface="Calibri" panose="020F0502020204030204" charset="0"/>
                <a:cs typeface="+mn-cs"/>
              </a:rPr>
              <a:t>栈</a:t>
            </a:r>
            <a:r>
              <a:rPr lang="en-US" altLang="zh-CN" sz="1800" dirty="0">
                <a:latin typeface="Calibri" panose="020F0502020204030204" charset="0"/>
                <a:cs typeface="+mn-cs"/>
              </a:rPr>
              <a:t>	</a:t>
            </a:r>
          </a:p>
        </p:txBody>
      </p:sp>
      <p:sp>
        <p:nvSpPr>
          <p:cNvPr id="10249" name="Rectangle 23"/>
          <p:cNvSpPr>
            <a:spLocks noChangeArrowheads="1"/>
          </p:cNvSpPr>
          <p:nvPr/>
        </p:nvSpPr>
        <p:spPr bwMode="auto">
          <a:xfrm>
            <a:off x="5029200" y="6036230"/>
            <a:ext cx="1447800" cy="304800"/>
          </a:xfrm>
          <a:prstGeom prst="rect">
            <a:avLst/>
          </a:prstGeom>
          <a:solidFill>
            <a:srgbClr val="F6F5BD"/>
          </a:solidFill>
          <a:ln w="25400">
            <a:solidFill>
              <a:schemeClr val="tx1"/>
            </a:solidFill>
            <a:miter lim="800000"/>
          </a:ln>
        </p:spPr>
        <p:txBody>
          <a:bodyPr wrap="none" anchor="ctr"/>
          <a:lstStyle/>
          <a:p>
            <a:pPr eaLnBrk="0" hangingPunct="0"/>
            <a:r>
              <a:rPr lang="zh-CN" altLang="en-US" sz="1800">
                <a:latin typeface="Calibri" panose="020F0502020204030204" charset="0"/>
              </a:rPr>
              <a:t>文本</a:t>
            </a:r>
          </a:p>
        </p:txBody>
      </p:sp>
      <p:sp>
        <p:nvSpPr>
          <p:cNvPr id="10250" name="Rectangle 24"/>
          <p:cNvSpPr>
            <a:spLocks noChangeArrowheads="1"/>
          </p:cNvSpPr>
          <p:nvPr/>
        </p:nvSpPr>
        <p:spPr bwMode="auto">
          <a:xfrm>
            <a:off x="5029200" y="5731430"/>
            <a:ext cx="1447800" cy="304800"/>
          </a:xfrm>
          <a:prstGeom prst="rect">
            <a:avLst/>
          </a:prstGeom>
          <a:solidFill>
            <a:srgbClr val="F1C7C7"/>
          </a:solidFill>
          <a:ln w="25400">
            <a:solidFill>
              <a:schemeClr val="tx1"/>
            </a:solidFill>
            <a:miter lim="800000"/>
          </a:ln>
        </p:spPr>
        <p:txBody>
          <a:bodyPr wrap="none" anchor="ctr"/>
          <a:lstStyle/>
          <a:p>
            <a:pPr eaLnBrk="0" hangingPunct="0"/>
            <a:r>
              <a:rPr lang="zh-CN" altLang="en-US" sz="1800">
                <a:latin typeface="Calibri" panose="020F0502020204030204" charset="0"/>
              </a:rPr>
              <a:t>数据</a:t>
            </a:r>
          </a:p>
        </p:txBody>
      </p:sp>
      <p:sp>
        <p:nvSpPr>
          <p:cNvPr id="10251" name="Rectangle 25"/>
          <p:cNvSpPr>
            <a:spLocks noChangeArrowheads="1"/>
          </p:cNvSpPr>
          <p:nvPr/>
        </p:nvSpPr>
        <p:spPr bwMode="auto">
          <a:xfrm>
            <a:off x="5029200" y="5124450"/>
            <a:ext cx="1447800" cy="606980"/>
          </a:xfrm>
          <a:prstGeom prst="rect">
            <a:avLst/>
          </a:prstGeom>
          <a:solidFill>
            <a:srgbClr val="D5F1CF"/>
          </a:solidFill>
          <a:ln w="25400">
            <a:solidFill>
              <a:schemeClr val="tx1"/>
            </a:solidFill>
            <a:miter lim="800000"/>
          </a:ln>
        </p:spPr>
        <p:txBody>
          <a:bodyPr wrap="none" anchor="ctr"/>
          <a:lstStyle/>
          <a:p>
            <a:pPr eaLnBrk="0" hangingPunct="0"/>
            <a:r>
              <a:rPr lang="zh-CN" altLang="en-US" sz="1800" dirty="0">
                <a:latin typeface="Calibri" panose="020F0502020204030204" charset="0"/>
              </a:rPr>
              <a:t>堆</a:t>
            </a:r>
          </a:p>
        </p:txBody>
      </p:sp>
      <p:cxnSp>
        <p:nvCxnSpPr>
          <p:cNvPr id="18" name="Straight Connector 17"/>
          <p:cNvCxnSpPr/>
          <p:nvPr/>
        </p:nvCxnSpPr>
        <p:spPr bwMode="auto">
          <a:xfrm>
            <a:off x="5029200" y="2208213"/>
            <a:ext cx="1447800" cy="1587"/>
          </a:xfrm>
          <a:prstGeom prst="line">
            <a:avLst/>
          </a:prstGeom>
          <a:noFill/>
          <a:ln w="25400" cap="flat" cmpd="sng" algn="ctr">
            <a:solidFill>
              <a:schemeClr val="tx1">
                <a:lumMod val="50000"/>
                <a:lumOff val="50000"/>
              </a:schemeClr>
            </a:solidFill>
            <a:prstDash val="solid"/>
            <a:round/>
            <a:headEnd type="none" w="med" len="med"/>
            <a:tailEnd type="none" w="med" len="med"/>
          </a:ln>
          <a:effectLst/>
        </p:spPr>
      </p:cxnSp>
      <p:sp>
        <p:nvSpPr>
          <p:cNvPr id="22" name="Rectangle 25"/>
          <p:cNvSpPr>
            <a:spLocks noChangeArrowheads="1"/>
          </p:cNvSpPr>
          <p:nvPr/>
        </p:nvSpPr>
        <p:spPr bwMode="auto">
          <a:xfrm>
            <a:off x="5029200" y="3752850"/>
            <a:ext cx="1447800" cy="609600"/>
          </a:xfrm>
          <a:prstGeom prst="rect">
            <a:avLst/>
          </a:prstGeom>
          <a:solidFill>
            <a:srgbClr val="D5F1CF"/>
          </a:solidFill>
          <a:ln w="25400">
            <a:solidFill>
              <a:schemeClr val="tx1"/>
            </a:solidFill>
            <a:miter lim="800000"/>
          </a:ln>
        </p:spPr>
        <p:txBody>
          <a:bodyPr wrap="none" anchor="ctr"/>
          <a:lstStyle/>
          <a:p>
            <a:pPr algn="ctr" eaLnBrk="0" hangingPunct="0"/>
            <a:r>
              <a:rPr lang="en-US" sz="1800" dirty="0">
                <a:latin typeface="Calibri" panose="020F0502020204030204" charset="0"/>
              </a:rPr>
              <a:t>共享库</a:t>
            </a:r>
          </a:p>
        </p:txBody>
      </p:sp>
      <p:sp>
        <p:nvSpPr>
          <p:cNvPr id="38" name="Rectangle 4"/>
          <p:cNvSpPr>
            <a:spLocks noChangeArrowheads="1"/>
          </p:cNvSpPr>
          <p:nvPr/>
        </p:nvSpPr>
        <p:spPr bwMode="auto">
          <a:xfrm>
            <a:off x="533400" y="3810838"/>
            <a:ext cx="2971800" cy="1751762"/>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err="1">
                <a:latin typeface="Courier New" panose="02070309020205020404" charset="0"/>
              </a:rPr>
              <a:t>int</a:t>
            </a:r>
            <a:r>
              <a:rPr lang="en-US" sz="1800" dirty="0">
                <a:latin typeface="Courier New" panose="02070309020205020404" charset="0"/>
              </a:rPr>
              <a:t> Q() {</a:t>
            </a:r>
          </a:p>
          <a:p>
            <a:pPr eaLnBrk="0" hangingPunct="0">
              <a:tabLst>
                <a:tab pos="457200" algn="l"/>
                <a:tab pos="1485900" algn="l"/>
              </a:tabLst>
            </a:pPr>
            <a:r>
              <a:rPr lang="en-US" sz="1800" dirty="0">
                <a:latin typeface="Courier New" panose="02070309020205020404" charset="0"/>
              </a:rPr>
              <a:t>  char </a:t>
            </a:r>
            <a:r>
              <a:rPr lang="en-US" sz="1800" dirty="0" err="1">
                <a:latin typeface="Courier New" panose="02070309020205020404" charset="0"/>
              </a:rPr>
              <a:t>buf</a:t>
            </a:r>
            <a:r>
              <a:rPr lang="en-US" sz="1800" dirty="0">
                <a:latin typeface="Courier New" panose="02070309020205020404" charset="0"/>
              </a:rPr>
              <a:t>[64]; </a:t>
            </a:r>
          </a:p>
          <a:p>
            <a:pPr eaLnBrk="0" hangingPunct="0">
              <a:tabLst>
                <a:tab pos="457200" algn="l"/>
                <a:tab pos="1485900" algn="l"/>
              </a:tabLst>
            </a:pPr>
            <a:r>
              <a:rPr lang="en-US" sz="1800" dirty="0">
                <a:latin typeface="Courier New" panose="02070309020205020404" charset="0"/>
              </a:rPr>
              <a:t>  </a:t>
            </a:r>
            <a:r>
              <a:rPr lang="en-US" sz="1800" dirty="0">
                <a:solidFill>
                  <a:srgbClr val="0070C0"/>
                </a:solidFill>
                <a:latin typeface="Courier New" panose="02070309020205020404" charset="0"/>
              </a:rPr>
              <a:t>gets(</a:t>
            </a:r>
            <a:r>
              <a:rPr lang="en-US" sz="1800" dirty="0" err="1">
                <a:solidFill>
                  <a:srgbClr val="0070C0"/>
                </a:solidFill>
                <a:latin typeface="Courier New" panose="02070309020205020404" charset="0"/>
              </a:rPr>
              <a:t>buf</a:t>
            </a:r>
            <a:r>
              <a:rPr lang="en-US" sz="1800" dirty="0">
                <a:solidFill>
                  <a:srgbClr val="0070C0"/>
                </a:solidFill>
                <a:latin typeface="Courier New" panose="02070309020205020404" charset="0"/>
              </a:rPr>
              <a:t>); // A-&gt;B </a:t>
            </a:r>
          </a:p>
          <a:p>
            <a:pPr eaLnBrk="0" hangingPunct="0">
              <a:tabLst>
                <a:tab pos="457200" algn="l"/>
                <a:tab pos="1485900" algn="l"/>
              </a:tabLst>
            </a:pP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  </a:t>
            </a:r>
            <a:r>
              <a:rPr lang="en-US" sz="1800" dirty="0">
                <a:solidFill>
                  <a:srgbClr val="C00000"/>
                </a:solidFill>
                <a:latin typeface="Courier New" panose="02070309020205020404" charset="0"/>
              </a:rPr>
              <a:t>return ...;</a:t>
            </a: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a:t>
            </a:r>
          </a:p>
        </p:txBody>
      </p:sp>
      <p:sp>
        <p:nvSpPr>
          <p:cNvPr id="39" name="Rectangle 5"/>
          <p:cNvSpPr>
            <a:spLocks noChangeArrowheads="1"/>
          </p:cNvSpPr>
          <p:nvPr/>
        </p:nvSpPr>
        <p:spPr bwMode="auto">
          <a:xfrm>
            <a:off x="533400" y="1911350"/>
            <a:ext cx="1828800" cy="1200150"/>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a:latin typeface="Courier New" panose="02070309020205020404" charset="0"/>
              </a:rPr>
              <a:t>void P(){</a:t>
            </a:r>
          </a:p>
          <a:p>
            <a:pPr eaLnBrk="0" hangingPunct="0">
              <a:tabLst>
                <a:tab pos="457200" algn="l"/>
                <a:tab pos="1485900" algn="l"/>
              </a:tabLst>
            </a:pPr>
            <a:r>
              <a:rPr lang="en-US" sz="1800" dirty="0">
                <a:latin typeface="Courier New" panose="02070309020205020404" charset="0"/>
              </a:rPr>
              <a:t>  Q();</a:t>
            </a:r>
          </a:p>
          <a:p>
            <a:pPr eaLnBrk="0" hangingPunct="0">
              <a:tabLst>
                <a:tab pos="457200" algn="l"/>
                <a:tab pos="1485900" algn="l"/>
              </a:tabLst>
            </a:pP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a:t>
            </a:r>
          </a:p>
        </p:txBody>
      </p:sp>
      <p:grpSp>
        <p:nvGrpSpPr>
          <p:cNvPr id="11" name="Group 10"/>
          <p:cNvGrpSpPr/>
          <p:nvPr/>
        </p:nvGrpSpPr>
        <p:grpSpPr>
          <a:xfrm>
            <a:off x="6477000" y="952501"/>
            <a:ext cx="2214684" cy="3746500"/>
            <a:chOff x="6477000" y="952501"/>
            <a:chExt cx="2214684" cy="3746500"/>
          </a:xfrm>
        </p:grpSpPr>
        <p:sp>
          <p:nvSpPr>
            <p:cNvPr id="24" name="Rectangle 7"/>
            <p:cNvSpPr>
              <a:spLocks noChangeArrowheads="1"/>
            </p:cNvSpPr>
            <p:nvPr/>
          </p:nvSpPr>
          <p:spPr bwMode="auto">
            <a:xfrm>
              <a:off x="7620000" y="217170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strike="sngStrike" dirty="0">
                  <a:solidFill>
                    <a:srgbClr val="C00000"/>
                  </a:solidFill>
                  <a:latin typeface="Calibri" panose="020F0502020204030204" charset="0"/>
                  <a:cs typeface="+mn-cs"/>
                </a:rPr>
                <a:t>A</a:t>
              </a:r>
              <a:r>
                <a:rPr lang="en-US" sz="1800" dirty="0">
                  <a:solidFill>
                    <a:srgbClr val="C00000"/>
                  </a:solidFill>
                  <a:latin typeface="Calibri" panose="020F0502020204030204" charset="0"/>
                  <a:cs typeface="+mn-cs"/>
                </a:rPr>
                <a:t> B</a:t>
              </a:r>
            </a:p>
          </p:txBody>
        </p:sp>
        <p:sp>
          <p:nvSpPr>
            <p:cNvPr id="25" name="Rectangle 8"/>
            <p:cNvSpPr>
              <a:spLocks noChangeArrowheads="1"/>
            </p:cNvSpPr>
            <p:nvPr/>
          </p:nvSpPr>
          <p:spPr bwMode="auto">
            <a:xfrm>
              <a:off x="7620000" y="952501"/>
              <a:ext cx="1066800" cy="1558924"/>
            </a:xfrm>
            <a:prstGeom prst="rect">
              <a:avLst/>
            </a:prstGeom>
            <a:solidFill>
              <a:schemeClr val="bg1">
                <a:lumMod val="95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p:txBody>
        </p:sp>
        <p:sp>
          <p:nvSpPr>
            <p:cNvPr id="26" name="Rectangle 11"/>
            <p:cNvSpPr>
              <a:spLocks noChangeArrowheads="1"/>
            </p:cNvSpPr>
            <p:nvPr/>
          </p:nvSpPr>
          <p:spPr bwMode="auto">
            <a:xfrm>
              <a:off x="7620000" y="2508741"/>
              <a:ext cx="1066800" cy="2190260"/>
            </a:xfrm>
            <a:prstGeom prst="rect">
              <a:avLst/>
            </a:prstGeom>
            <a:solidFill>
              <a:schemeClr val="accent2">
                <a:lumMod val="20000"/>
                <a:lumOff val="80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a:p>
              <a:pPr eaLnBrk="0" hangingPunct="0">
                <a:defRPr/>
              </a:pPr>
              <a:endParaRPr lang="en-US" sz="1800" dirty="0">
                <a:latin typeface="Calibri" panose="020F0502020204030204" charset="0"/>
                <a:cs typeface="+mn-cs"/>
              </a:endParaRPr>
            </a:p>
          </p:txBody>
        </p:sp>
        <p:sp>
          <p:nvSpPr>
            <p:cNvPr id="31" name="Rectangle 18"/>
            <p:cNvSpPr>
              <a:spLocks noChangeArrowheads="1"/>
            </p:cNvSpPr>
            <p:nvPr/>
          </p:nvSpPr>
          <p:spPr bwMode="auto">
            <a:xfrm>
              <a:off x="7620000" y="3431064"/>
              <a:ext cx="1066800" cy="645160"/>
            </a:xfrm>
            <a:prstGeom prst="rect">
              <a:avLst/>
            </a:prstGeom>
            <a:solidFill>
              <a:srgbClr val="F1C7C7"/>
            </a:solidFill>
            <a:ln w="28575">
              <a:solidFill>
                <a:schemeClr val="tx1"/>
              </a:solidFill>
              <a:miter lim="800000"/>
            </a:ln>
            <a:effectLst/>
          </p:spPr>
          <p:txBody>
            <a:bodyPr anchor="ctr">
              <a:spAutoFit/>
            </a:bodyPr>
            <a:lstStyle/>
            <a:p>
              <a:pPr eaLnBrk="0" hangingPunct="0">
                <a:defRPr/>
              </a:pPr>
              <a:r>
                <a:rPr lang="zh-CN" altLang="en-US" sz="1800" dirty="0">
                  <a:latin typeface="Calibri" panose="020F0502020204030204" charset="0"/>
                  <a:cs typeface="+mn-cs"/>
                </a:rPr>
                <a:t>攻击</a:t>
              </a:r>
            </a:p>
            <a:p>
              <a:pPr eaLnBrk="0" hangingPunct="0">
                <a:defRPr/>
              </a:pPr>
              <a:r>
                <a:rPr lang="zh-CN" altLang="en-US" sz="1800" dirty="0">
                  <a:latin typeface="Calibri" panose="020F0502020204030204" charset="0"/>
                  <a:cs typeface="+mn-cs"/>
                </a:rPr>
                <a:t>代码</a:t>
              </a:r>
            </a:p>
          </p:txBody>
        </p:sp>
        <p:sp>
          <p:nvSpPr>
            <p:cNvPr id="35" name="Rectangle 19"/>
            <p:cNvSpPr>
              <a:spLocks noChangeArrowheads="1"/>
            </p:cNvSpPr>
            <p:nvPr/>
          </p:nvSpPr>
          <p:spPr bwMode="auto">
            <a:xfrm>
              <a:off x="7620000" y="2511425"/>
              <a:ext cx="1065213" cy="936625"/>
            </a:xfrm>
            <a:prstGeom prst="rect">
              <a:avLst/>
            </a:prstGeom>
            <a:solidFill>
              <a:schemeClr val="bg1">
                <a:lumMod val="75000"/>
              </a:schemeClr>
            </a:solidFill>
            <a:ln w="28575">
              <a:solidFill>
                <a:schemeClr val="tx1"/>
              </a:solidFill>
              <a:miter lim="800000"/>
            </a:ln>
            <a:effectLst/>
          </p:spPr>
          <p:txBody>
            <a:bodyPr anchor="ctr"/>
            <a:lstStyle/>
            <a:p>
              <a:pPr eaLnBrk="0" hangingPunct="0">
                <a:defRPr/>
              </a:pPr>
              <a:r>
                <a:rPr lang="en-US" sz="1800" dirty="0">
                  <a:latin typeface="Calibri" panose="020F0502020204030204" charset="0"/>
                  <a:cs typeface="+mn-cs"/>
                </a:rPr>
                <a:t>pad</a:t>
              </a:r>
            </a:p>
          </p:txBody>
        </p:sp>
        <p:sp>
          <p:nvSpPr>
            <p:cNvPr id="36" name="Rectangle 7"/>
            <p:cNvSpPr>
              <a:spLocks noChangeArrowheads="1"/>
            </p:cNvSpPr>
            <p:nvPr/>
          </p:nvSpPr>
          <p:spPr bwMode="auto">
            <a:xfrm>
              <a:off x="7624884" y="212774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dirty="0">
                  <a:solidFill>
                    <a:srgbClr val="C00000"/>
                  </a:solidFill>
                  <a:latin typeface="Calibri" panose="020F0502020204030204" charset="0"/>
                  <a:cs typeface="+mn-cs"/>
                </a:rPr>
                <a:t>A</a:t>
              </a:r>
            </a:p>
          </p:txBody>
        </p:sp>
        <p:sp>
          <p:nvSpPr>
            <p:cNvPr id="37" name="Rectangle 7"/>
            <p:cNvSpPr>
              <a:spLocks noChangeArrowheads="1"/>
            </p:cNvSpPr>
            <p:nvPr/>
          </p:nvSpPr>
          <p:spPr bwMode="auto">
            <a:xfrm>
              <a:off x="7624884" y="212774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dirty="0">
                  <a:solidFill>
                    <a:srgbClr val="C00000"/>
                  </a:solidFill>
                  <a:latin typeface="Calibri" panose="020F0502020204030204" charset="0"/>
                  <a:cs typeface="+mn-cs"/>
                </a:rPr>
                <a:t>B</a:t>
              </a:r>
            </a:p>
          </p:txBody>
        </p:sp>
        <p:cxnSp>
          <p:nvCxnSpPr>
            <p:cNvPr id="5" name="Straight Connector 3"/>
            <p:cNvCxnSpPr/>
            <p:nvPr/>
          </p:nvCxnSpPr>
          <p:spPr bwMode="auto">
            <a:xfrm flipV="1">
              <a:off x="6477000" y="952501"/>
              <a:ext cx="1143000" cy="108504"/>
            </a:xfrm>
            <a:prstGeom prst="line">
              <a:avLst/>
            </a:prstGeom>
            <a:noFill/>
            <a:ln w="25400" cap="flat" cmpd="sng" algn="ctr">
              <a:solidFill>
                <a:schemeClr val="tx1">
                  <a:lumMod val="50000"/>
                  <a:lumOff val="50000"/>
                </a:schemeClr>
              </a:solidFill>
              <a:prstDash val="solid"/>
              <a:round/>
              <a:headEnd type="none" w="med" len="med"/>
              <a:tailEnd type="none" w="med" len="med"/>
            </a:ln>
            <a:effectLst/>
          </p:spPr>
        </p:cxnSp>
        <p:cxnSp>
          <p:nvCxnSpPr>
            <p:cNvPr id="43" name="Straight Connector 42"/>
            <p:cNvCxnSpPr/>
            <p:nvPr/>
          </p:nvCxnSpPr>
          <p:spPr bwMode="auto">
            <a:xfrm>
              <a:off x="6477000" y="1447801"/>
              <a:ext cx="1143000" cy="3251200"/>
            </a:xfrm>
            <a:prstGeom prst="line">
              <a:avLst/>
            </a:prstGeom>
            <a:noFill/>
            <a:ln w="25400" cap="flat" cmpd="sng" algn="ctr">
              <a:solidFill>
                <a:schemeClr val="tx1">
                  <a:lumMod val="50000"/>
                  <a:lumOff val="50000"/>
                </a:schemeClr>
              </a:solidFill>
              <a:prstDash val="solid"/>
              <a:round/>
              <a:headEnd type="none" w="med" len="med"/>
              <a:tailEnd type="none" w="med" len="med"/>
            </a:ln>
            <a:effectLst/>
          </p:spPr>
        </p:cxnSp>
        <p:sp>
          <p:nvSpPr>
            <p:cNvPr id="52" name="Rectangle 7"/>
            <p:cNvSpPr>
              <a:spLocks noChangeArrowheads="1"/>
            </p:cNvSpPr>
            <p:nvPr/>
          </p:nvSpPr>
          <p:spPr bwMode="auto">
            <a:xfrm>
              <a:off x="7624884" y="1750192"/>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dirty="0">
                  <a:solidFill>
                    <a:srgbClr val="C00000"/>
                  </a:solidFill>
                  <a:latin typeface="Calibri" panose="020F0502020204030204" charset="0"/>
                  <a:cs typeface="+mn-cs"/>
                </a:rPr>
                <a:t>…</a:t>
              </a:r>
            </a:p>
          </p:txBody>
        </p:sp>
      </p:grpSp>
      <p:grpSp>
        <p:nvGrpSpPr>
          <p:cNvPr id="19" name="Group 18"/>
          <p:cNvGrpSpPr/>
          <p:nvPr/>
        </p:nvGrpSpPr>
        <p:grpSpPr>
          <a:xfrm>
            <a:off x="4191000" y="6061352"/>
            <a:ext cx="838200" cy="369332"/>
            <a:chOff x="4191000" y="6061352"/>
            <a:chExt cx="838200" cy="369332"/>
          </a:xfrm>
        </p:grpSpPr>
        <p:sp>
          <p:nvSpPr>
            <p:cNvPr id="48" name="Text Box 16"/>
            <p:cNvSpPr txBox="1">
              <a:spLocks noChangeArrowheads="1"/>
            </p:cNvSpPr>
            <p:nvPr/>
          </p:nvSpPr>
          <p:spPr bwMode="auto">
            <a:xfrm>
              <a:off x="4191000" y="6061352"/>
              <a:ext cx="445956" cy="369332"/>
            </a:xfrm>
            <a:prstGeom prst="rect">
              <a:avLst/>
            </a:prstGeom>
            <a:noFill/>
            <a:ln w="28575">
              <a:noFill/>
              <a:miter lim="800000"/>
            </a:ln>
          </p:spPr>
          <p:txBody>
            <a:bodyPr wrap="none" anchor="ctr">
              <a:spAutoFit/>
            </a:bodyPr>
            <a:lstStyle/>
            <a:p>
              <a:pPr eaLnBrk="0" hangingPunct="0"/>
              <a:r>
                <a:rPr lang="en-US" sz="1800" dirty="0">
                  <a:latin typeface="Calibri" panose="020F0502020204030204" charset="0"/>
                </a:rPr>
                <a:t>rip</a:t>
              </a:r>
            </a:p>
          </p:txBody>
        </p:sp>
        <p:sp>
          <p:nvSpPr>
            <p:cNvPr id="49" name="Line 17"/>
            <p:cNvSpPr>
              <a:spLocks noChangeShapeType="1"/>
            </p:cNvSpPr>
            <p:nvPr/>
          </p:nvSpPr>
          <p:spPr bwMode="auto">
            <a:xfrm>
              <a:off x="4632325" y="6248400"/>
              <a:ext cx="396875" cy="0"/>
            </a:xfrm>
            <a:prstGeom prst="line">
              <a:avLst/>
            </a:prstGeom>
            <a:noFill/>
            <a:ln w="28575">
              <a:solidFill>
                <a:schemeClr val="tx1"/>
              </a:solidFill>
              <a:round/>
              <a:tailEnd type="triangle" w="med" len="med"/>
            </a:ln>
          </p:spPr>
          <p:txBody>
            <a:bodyPr anchor="ctr">
              <a:spAutoFit/>
            </a:bodyPr>
            <a:lstStyle/>
            <a:p>
              <a:endParaRPr lang="en-US"/>
            </a:p>
          </p:txBody>
        </p:sp>
      </p:grpSp>
      <p:grpSp>
        <p:nvGrpSpPr>
          <p:cNvPr id="15" name="Group 14"/>
          <p:cNvGrpSpPr/>
          <p:nvPr/>
        </p:nvGrpSpPr>
        <p:grpSpPr>
          <a:xfrm>
            <a:off x="4191000" y="1089942"/>
            <a:ext cx="838200" cy="369332"/>
            <a:chOff x="4191000" y="1089942"/>
            <a:chExt cx="838200" cy="369332"/>
          </a:xfrm>
        </p:grpSpPr>
        <p:sp>
          <p:nvSpPr>
            <p:cNvPr id="50" name="Text Box 16"/>
            <p:cNvSpPr txBox="1">
              <a:spLocks noChangeArrowheads="1"/>
            </p:cNvSpPr>
            <p:nvPr/>
          </p:nvSpPr>
          <p:spPr bwMode="auto">
            <a:xfrm>
              <a:off x="4191000" y="1089942"/>
              <a:ext cx="445956" cy="369332"/>
            </a:xfrm>
            <a:prstGeom prst="rect">
              <a:avLst/>
            </a:prstGeom>
            <a:noFill/>
            <a:ln w="28575">
              <a:noFill/>
              <a:miter lim="800000"/>
            </a:ln>
          </p:spPr>
          <p:txBody>
            <a:bodyPr wrap="none" anchor="ctr">
              <a:spAutoFit/>
            </a:bodyPr>
            <a:lstStyle/>
            <a:p>
              <a:pPr eaLnBrk="0" hangingPunct="0"/>
              <a:r>
                <a:rPr lang="en-US" sz="1800" dirty="0">
                  <a:solidFill>
                    <a:srgbClr val="C00000"/>
                  </a:solidFill>
                  <a:latin typeface="Calibri" panose="020F0502020204030204" charset="0"/>
                </a:rPr>
                <a:t>rip</a:t>
              </a:r>
            </a:p>
          </p:txBody>
        </p:sp>
        <p:sp>
          <p:nvSpPr>
            <p:cNvPr id="51" name="Line 17"/>
            <p:cNvSpPr>
              <a:spLocks noChangeShapeType="1"/>
            </p:cNvSpPr>
            <p:nvPr/>
          </p:nvSpPr>
          <p:spPr bwMode="auto">
            <a:xfrm>
              <a:off x="4632325" y="1276990"/>
              <a:ext cx="396875" cy="0"/>
            </a:xfrm>
            <a:prstGeom prst="line">
              <a:avLst/>
            </a:prstGeom>
            <a:noFill/>
            <a:ln w="28575">
              <a:solidFill>
                <a:srgbClr val="C00000"/>
              </a:solidFill>
              <a:round/>
              <a:tailEnd type="triangle" w="med" len="med"/>
            </a:ln>
          </p:spPr>
          <p:txBody>
            <a:bodyPr anchor="ctr">
              <a:spAutoFit/>
            </a:bodyPr>
            <a:lstStyle/>
            <a:p>
              <a:endParaRPr lang="en-US"/>
            </a:p>
          </p:txBody>
        </p:sp>
      </p:grpSp>
      <p:grpSp>
        <p:nvGrpSpPr>
          <p:cNvPr id="12" name="Group 11"/>
          <p:cNvGrpSpPr/>
          <p:nvPr/>
        </p:nvGrpSpPr>
        <p:grpSpPr>
          <a:xfrm>
            <a:off x="6786684" y="3889652"/>
            <a:ext cx="838200" cy="369332"/>
            <a:chOff x="6786684" y="3889652"/>
            <a:chExt cx="838200" cy="369332"/>
          </a:xfrm>
        </p:grpSpPr>
        <p:sp>
          <p:nvSpPr>
            <p:cNvPr id="54" name="Text Box 16"/>
            <p:cNvSpPr txBox="1">
              <a:spLocks noChangeArrowheads="1"/>
            </p:cNvSpPr>
            <p:nvPr/>
          </p:nvSpPr>
          <p:spPr bwMode="auto">
            <a:xfrm>
              <a:off x="6786684" y="3889652"/>
              <a:ext cx="445956" cy="369332"/>
            </a:xfrm>
            <a:prstGeom prst="rect">
              <a:avLst/>
            </a:prstGeom>
            <a:noFill/>
            <a:ln w="28575">
              <a:noFill/>
              <a:miter lim="800000"/>
            </a:ln>
          </p:spPr>
          <p:txBody>
            <a:bodyPr wrap="none" anchor="ctr">
              <a:spAutoFit/>
            </a:bodyPr>
            <a:lstStyle/>
            <a:p>
              <a:pPr eaLnBrk="0" hangingPunct="0"/>
              <a:r>
                <a:rPr lang="en-US" sz="1800" dirty="0">
                  <a:solidFill>
                    <a:srgbClr val="C00000"/>
                  </a:solidFill>
                  <a:latin typeface="Calibri" panose="020F0502020204030204" charset="0"/>
                </a:rPr>
                <a:t>rip</a:t>
              </a:r>
            </a:p>
          </p:txBody>
        </p:sp>
        <p:sp>
          <p:nvSpPr>
            <p:cNvPr id="55" name="Line 17"/>
            <p:cNvSpPr>
              <a:spLocks noChangeShapeType="1"/>
            </p:cNvSpPr>
            <p:nvPr/>
          </p:nvSpPr>
          <p:spPr bwMode="auto">
            <a:xfrm>
              <a:off x="7228009" y="4076700"/>
              <a:ext cx="396875" cy="0"/>
            </a:xfrm>
            <a:prstGeom prst="line">
              <a:avLst/>
            </a:prstGeom>
            <a:noFill/>
            <a:ln w="28575">
              <a:solidFill>
                <a:srgbClr val="C00000"/>
              </a:solidFill>
              <a:round/>
              <a:tailEnd type="triangle" w="med" len="med"/>
            </a:ln>
          </p:spPr>
          <p:txBody>
            <a:bodyPr anchor="ctr">
              <a:spAutoFit/>
            </a:bodyPr>
            <a:lstStyle/>
            <a:p>
              <a:endParaRPr lang="en-US"/>
            </a:p>
          </p:txBody>
        </p:sp>
      </p:grpSp>
      <p:grpSp>
        <p:nvGrpSpPr>
          <p:cNvPr id="17" name="Group 16"/>
          <p:cNvGrpSpPr/>
          <p:nvPr/>
        </p:nvGrpSpPr>
        <p:grpSpPr>
          <a:xfrm>
            <a:off x="6786684" y="3261002"/>
            <a:ext cx="838200" cy="369332"/>
            <a:chOff x="6786684" y="3261002"/>
            <a:chExt cx="838200" cy="369332"/>
          </a:xfrm>
        </p:grpSpPr>
        <p:sp>
          <p:nvSpPr>
            <p:cNvPr id="56" name="Text Box 16"/>
            <p:cNvSpPr txBox="1">
              <a:spLocks noChangeArrowheads="1"/>
            </p:cNvSpPr>
            <p:nvPr/>
          </p:nvSpPr>
          <p:spPr bwMode="auto">
            <a:xfrm>
              <a:off x="6786684" y="3261002"/>
              <a:ext cx="445956" cy="369332"/>
            </a:xfrm>
            <a:prstGeom prst="rect">
              <a:avLst/>
            </a:prstGeom>
            <a:noFill/>
            <a:ln w="28575">
              <a:noFill/>
              <a:miter lim="800000"/>
            </a:ln>
          </p:spPr>
          <p:txBody>
            <a:bodyPr wrap="none" anchor="ctr">
              <a:spAutoFit/>
            </a:bodyPr>
            <a:lstStyle/>
            <a:p>
              <a:pPr eaLnBrk="0" hangingPunct="0"/>
              <a:r>
                <a:rPr lang="en-US" sz="1800" dirty="0">
                  <a:solidFill>
                    <a:srgbClr val="C00000"/>
                  </a:solidFill>
                  <a:latin typeface="Calibri" panose="020F0502020204030204" charset="0"/>
                </a:rPr>
                <a:t>rip</a:t>
              </a:r>
            </a:p>
          </p:txBody>
        </p:sp>
        <p:sp>
          <p:nvSpPr>
            <p:cNvPr id="57" name="Line 17"/>
            <p:cNvSpPr>
              <a:spLocks noChangeShapeType="1"/>
            </p:cNvSpPr>
            <p:nvPr/>
          </p:nvSpPr>
          <p:spPr bwMode="auto">
            <a:xfrm>
              <a:off x="7228009" y="3448050"/>
              <a:ext cx="396875" cy="0"/>
            </a:xfrm>
            <a:prstGeom prst="line">
              <a:avLst/>
            </a:prstGeom>
            <a:noFill/>
            <a:ln w="28575">
              <a:solidFill>
                <a:srgbClr val="C00000"/>
              </a:solidFill>
              <a:round/>
              <a:tailEnd type="triangle" w="med" len="med"/>
            </a:ln>
          </p:spPr>
          <p:txBody>
            <a:bodyPr anchor="ctr">
              <a:spAutoFit/>
            </a:bodyPr>
            <a:lstStyle/>
            <a:p>
              <a:endParaRPr lang="en-US">
                <a:solidFill>
                  <a:srgbClr val="C00000"/>
                </a:solidFill>
              </a:endParaRPr>
            </a:p>
          </p:txBody>
        </p:sp>
      </p:grpSp>
      <p:sp>
        <p:nvSpPr>
          <p:cNvPr id="59" name="Arc 58"/>
          <p:cNvSpPr/>
          <p:nvPr/>
        </p:nvSpPr>
        <p:spPr bwMode="auto">
          <a:xfrm>
            <a:off x="3666980" y="1276990"/>
            <a:ext cx="1143000" cy="4879374"/>
          </a:xfrm>
          <a:prstGeom prst="arc">
            <a:avLst>
              <a:gd name="adj1" fmla="val 5391088"/>
              <a:gd name="adj2" fmla="val 16237356"/>
            </a:avLst>
          </a:prstGeom>
          <a:noFill/>
          <a:ln w="50800" cap="flat" cmpd="sng" algn="ctr">
            <a:solidFill>
              <a:srgbClr val="C00000"/>
            </a:solidFill>
            <a:prstDash val="solid"/>
            <a:round/>
            <a:headEnd type="stealth" w="med" len="med"/>
            <a:tailEnd type="none" w="med" len="med"/>
          </a:ln>
          <a:effectLst/>
        </p:spPr>
        <p:txBody>
          <a:bodyPr rtlCol="0" anchor="ctr"/>
          <a:lstStyle/>
          <a:p>
            <a:pPr algn="ctr"/>
            <a:endParaRPr lang="en-US"/>
          </a:p>
        </p:txBody>
      </p:sp>
      <p:grpSp>
        <p:nvGrpSpPr>
          <p:cNvPr id="13" name="Group 12"/>
          <p:cNvGrpSpPr/>
          <p:nvPr/>
        </p:nvGrpSpPr>
        <p:grpSpPr>
          <a:xfrm>
            <a:off x="6786684" y="2321692"/>
            <a:ext cx="838200" cy="369332"/>
            <a:chOff x="6786684" y="2321692"/>
            <a:chExt cx="838200" cy="369332"/>
          </a:xfrm>
        </p:grpSpPr>
        <p:sp>
          <p:nvSpPr>
            <p:cNvPr id="60" name="Text Box 16"/>
            <p:cNvSpPr txBox="1">
              <a:spLocks noChangeArrowheads="1"/>
            </p:cNvSpPr>
            <p:nvPr/>
          </p:nvSpPr>
          <p:spPr bwMode="auto">
            <a:xfrm>
              <a:off x="6786684" y="2321692"/>
              <a:ext cx="478401" cy="369332"/>
            </a:xfrm>
            <a:prstGeom prst="rect">
              <a:avLst/>
            </a:prstGeom>
            <a:noFill/>
            <a:ln w="28575">
              <a:noFill/>
              <a:miter lim="800000"/>
            </a:ln>
          </p:spPr>
          <p:txBody>
            <a:bodyPr wrap="none" anchor="ctr">
              <a:spAutoFit/>
            </a:bodyPr>
            <a:lstStyle/>
            <a:p>
              <a:pPr eaLnBrk="0" hangingPunct="0"/>
              <a:r>
                <a:rPr lang="en-US" sz="1800" dirty="0" err="1">
                  <a:solidFill>
                    <a:srgbClr val="0070C0"/>
                  </a:solidFill>
                  <a:latin typeface="Calibri" panose="020F0502020204030204" charset="0"/>
                </a:rPr>
                <a:t>rsp</a:t>
              </a:r>
              <a:endParaRPr lang="en-US" sz="1800" dirty="0">
                <a:solidFill>
                  <a:srgbClr val="0070C0"/>
                </a:solidFill>
                <a:latin typeface="Calibri" panose="020F0502020204030204" charset="0"/>
              </a:endParaRPr>
            </a:p>
          </p:txBody>
        </p:sp>
        <p:sp>
          <p:nvSpPr>
            <p:cNvPr id="61" name="Line 17"/>
            <p:cNvSpPr>
              <a:spLocks noChangeShapeType="1"/>
            </p:cNvSpPr>
            <p:nvPr/>
          </p:nvSpPr>
          <p:spPr bwMode="auto">
            <a:xfrm>
              <a:off x="7228009" y="2508740"/>
              <a:ext cx="396875" cy="0"/>
            </a:xfrm>
            <a:prstGeom prst="line">
              <a:avLst/>
            </a:prstGeom>
            <a:noFill/>
            <a:ln w="28575">
              <a:solidFill>
                <a:srgbClr val="0070C0"/>
              </a:solidFill>
              <a:round/>
              <a:tailEnd type="triangle" w="med" len="med"/>
            </a:ln>
          </p:spPr>
          <p:txBody>
            <a:bodyPr anchor="ctr">
              <a:spAutoFit/>
            </a:bodyPr>
            <a:lstStyle/>
            <a:p>
              <a:endParaRPr lang="en-US">
                <a:solidFill>
                  <a:srgbClr val="C00000"/>
                </a:solidFill>
              </a:endParaRPr>
            </a:p>
          </p:txBody>
        </p:sp>
      </p:grpSp>
      <p:grpSp>
        <p:nvGrpSpPr>
          <p:cNvPr id="14" name="Group 13"/>
          <p:cNvGrpSpPr/>
          <p:nvPr/>
        </p:nvGrpSpPr>
        <p:grpSpPr>
          <a:xfrm>
            <a:off x="6786684" y="1940692"/>
            <a:ext cx="838200" cy="369332"/>
            <a:chOff x="6786684" y="1940692"/>
            <a:chExt cx="838200" cy="369332"/>
          </a:xfrm>
        </p:grpSpPr>
        <p:sp>
          <p:nvSpPr>
            <p:cNvPr id="62" name="Text Box 16"/>
            <p:cNvSpPr txBox="1">
              <a:spLocks noChangeArrowheads="1"/>
            </p:cNvSpPr>
            <p:nvPr/>
          </p:nvSpPr>
          <p:spPr bwMode="auto">
            <a:xfrm>
              <a:off x="6786684" y="1940692"/>
              <a:ext cx="478401" cy="369332"/>
            </a:xfrm>
            <a:prstGeom prst="rect">
              <a:avLst/>
            </a:prstGeom>
            <a:noFill/>
            <a:ln w="28575">
              <a:noFill/>
              <a:miter lim="800000"/>
            </a:ln>
          </p:spPr>
          <p:txBody>
            <a:bodyPr wrap="none" anchor="ctr">
              <a:spAutoFit/>
            </a:bodyPr>
            <a:lstStyle/>
            <a:p>
              <a:pPr eaLnBrk="0" hangingPunct="0"/>
              <a:r>
                <a:rPr lang="en-US" sz="1800" dirty="0" err="1">
                  <a:solidFill>
                    <a:srgbClr val="0070C0"/>
                  </a:solidFill>
                  <a:latin typeface="Calibri" panose="020F0502020204030204" charset="0"/>
                </a:rPr>
                <a:t>rsp</a:t>
              </a:r>
              <a:endParaRPr lang="en-US" sz="1800" dirty="0">
                <a:solidFill>
                  <a:srgbClr val="0070C0"/>
                </a:solidFill>
                <a:latin typeface="Calibri" panose="020F0502020204030204" charset="0"/>
              </a:endParaRPr>
            </a:p>
          </p:txBody>
        </p:sp>
        <p:sp>
          <p:nvSpPr>
            <p:cNvPr id="63" name="Line 17"/>
            <p:cNvSpPr>
              <a:spLocks noChangeShapeType="1"/>
            </p:cNvSpPr>
            <p:nvPr/>
          </p:nvSpPr>
          <p:spPr bwMode="auto">
            <a:xfrm>
              <a:off x="7228009" y="2127740"/>
              <a:ext cx="396875" cy="0"/>
            </a:xfrm>
            <a:prstGeom prst="line">
              <a:avLst/>
            </a:prstGeom>
            <a:noFill/>
            <a:ln w="28575">
              <a:solidFill>
                <a:srgbClr val="0070C0"/>
              </a:solidFill>
              <a:round/>
              <a:tailEnd type="triangle" w="med" len="med"/>
            </a:ln>
          </p:spPr>
          <p:txBody>
            <a:bodyPr anchor="ctr">
              <a:spAutoFit/>
            </a:bodyPr>
            <a:lstStyle/>
            <a:p>
              <a:endParaRPr lang="en-US">
                <a:solidFill>
                  <a:srgbClr val="C00000"/>
                </a:solidFill>
              </a:endParaRPr>
            </a:p>
          </p:txBody>
        </p:sp>
      </p:grpSp>
      <p:grpSp>
        <p:nvGrpSpPr>
          <p:cNvPr id="10" name="Group 9"/>
          <p:cNvGrpSpPr/>
          <p:nvPr/>
        </p:nvGrpSpPr>
        <p:grpSpPr>
          <a:xfrm>
            <a:off x="2971800" y="1276990"/>
            <a:ext cx="1752600" cy="4971410"/>
            <a:chOff x="2971800" y="1276990"/>
            <a:chExt cx="1752600" cy="4971410"/>
          </a:xfrm>
        </p:grpSpPr>
        <p:sp>
          <p:nvSpPr>
            <p:cNvPr id="9" name="Arc 8"/>
            <p:cNvSpPr/>
            <p:nvPr/>
          </p:nvSpPr>
          <p:spPr bwMode="auto">
            <a:xfrm>
              <a:off x="3581400" y="1276990"/>
              <a:ext cx="1143000" cy="4971410"/>
            </a:xfrm>
            <a:prstGeom prst="arc">
              <a:avLst>
                <a:gd name="adj1" fmla="val 5391088"/>
                <a:gd name="adj2" fmla="val 16237356"/>
              </a:avLst>
            </a:prstGeom>
            <a:noFill/>
            <a:ln w="50800" cap="flat" cmpd="sng" algn="ctr">
              <a:solidFill>
                <a:srgbClr val="C00000"/>
              </a:solidFill>
              <a:prstDash val="solid"/>
              <a:round/>
              <a:headEnd type="none" w="med" len="med"/>
              <a:tailEnd type="stealth" w="med" len="med"/>
            </a:ln>
            <a:effectLst/>
          </p:spPr>
          <p:txBody>
            <a:bodyPr rtlCol="0" anchor="ctr"/>
            <a:lstStyle/>
            <a:p>
              <a:pPr algn="ctr"/>
              <a:endParaRPr lang="en-US"/>
            </a:p>
          </p:txBody>
        </p:sp>
        <p:sp>
          <p:nvSpPr>
            <p:cNvPr id="64" name="Text Box 16"/>
            <p:cNvSpPr txBox="1">
              <a:spLocks noChangeArrowheads="1"/>
            </p:cNvSpPr>
            <p:nvPr/>
          </p:nvSpPr>
          <p:spPr bwMode="auto">
            <a:xfrm>
              <a:off x="2971800" y="3405607"/>
              <a:ext cx="598241" cy="369332"/>
            </a:xfrm>
            <a:prstGeom prst="rect">
              <a:avLst/>
            </a:prstGeom>
            <a:noFill/>
            <a:ln w="28575">
              <a:noFill/>
              <a:miter lim="800000"/>
            </a:ln>
          </p:spPr>
          <p:txBody>
            <a:bodyPr wrap="none" anchor="ctr">
              <a:spAutoFit/>
            </a:bodyPr>
            <a:lstStyle/>
            <a:p>
              <a:pPr eaLnBrk="0" hangingPunct="0"/>
              <a:r>
                <a:rPr lang="en-US" sz="1800" dirty="0">
                  <a:solidFill>
                    <a:srgbClr val="C00000"/>
                  </a:solidFill>
                  <a:latin typeface="Courier New" panose="02070309020205020404" charset="0"/>
                  <a:cs typeface="Courier New" panose="02070309020205020404" charset="0"/>
                </a:rPr>
                <a:t>ret</a:t>
              </a:r>
            </a:p>
          </p:txBody>
        </p:sp>
      </p:grpSp>
      <p:sp>
        <p:nvSpPr>
          <p:cNvPr id="65" name="Text Box 16"/>
          <p:cNvSpPr txBox="1">
            <a:spLocks noChangeArrowheads="1"/>
          </p:cNvSpPr>
          <p:nvPr/>
        </p:nvSpPr>
        <p:spPr bwMode="auto">
          <a:xfrm>
            <a:off x="3805080" y="3405607"/>
            <a:ext cx="598241" cy="369332"/>
          </a:xfrm>
          <a:prstGeom prst="rect">
            <a:avLst/>
          </a:prstGeom>
          <a:noFill/>
          <a:ln w="28575">
            <a:noFill/>
            <a:miter lim="800000"/>
          </a:ln>
        </p:spPr>
        <p:txBody>
          <a:bodyPr wrap="none" anchor="ctr">
            <a:spAutoFit/>
          </a:bodyPr>
          <a:lstStyle/>
          <a:p>
            <a:pPr eaLnBrk="0" hangingPunct="0"/>
            <a:r>
              <a:rPr lang="en-US" sz="1800" dirty="0">
                <a:solidFill>
                  <a:srgbClr val="C00000"/>
                </a:solidFill>
                <a:latin typeface="Courier New" panose="02070309020205020404" charset="0"/>
                <a:cs typeface="Courier New" panose="02070309020205020404" charset="0"/>
              </a:rPr>
              <a:t>ret</a:t>
            </a:r>
          </a:p>
        </p:txBody>
      </p:sp>
      <p:grpSp>
        <p:nvGrpSpPr>
          <p:cNvPr id="74" name="Group 73"/>
          <p:cNvGrpSpPr/>
          <p:nvPr/>
        </p:nvGrpSpPr>
        <p:grpSpPr>
          <a:xfrm>
            <a:off x="4189233" y="6158746"/>
            <a:ext cx="839967" cy="466186"/>
            <a:chOff x="4189233" y="6248400"/>
            <a:chExt cx="839967" cy="466186"/>
          </a:xfrm>
        </p:grpSpPr>
        <p:sp>
          <p:nvSpPr>
            <p:cNvPr id="75" name="Text Box 16"/>
            <p:cNvSpPr txBox="1">
              <a:spLocks noChangeArrowheads="1"/>
            </p:cNvSpPr>
            <p:nvPr/>
          </p:nvSpPr>
          <p:spPr bwMode="auto">
            <a:xfrm>
              <a:off x="4189233" y="6345254"/>
              <a:ext cx="649747" cy="369332"/>
            </a:xfrm>
            <a:prstGeom prst="rect">
              <a:avLst/>
            </a:prstGeom>
            <a:noFill/>
            <a:ln w="28575">
              <a:noFill/>
              <a:miter lim="800000"/>
            </a:ln>
          </p:spPr>
          <p:txBody>
            <a:bodyPr wrap="square" anchor="ctr">
              <a:spAutoFit/>
            </a:bodyPr>
            <a:lstStyle/>
            <a:p>
              <a:pPr eaLnBrk="0" hangingPunct="0"/>
              <a:r>
                <a:rPr lang="en-US" sz="1800" dirty="0">
                  <a:latin typeface="Calibri" panose="020F0502020204030204" charset="0"/>
                </a:rPr>
                <a:t>rip</a:t>
              </a:r>
            </a:p>
          </p:txBody>
        </p:sp>
        <p:sp>
          <p:nvSpPr>
            <p:cNvPr id="76" name="Line 17"/>
            <p:cNvSpPr>
              <a:spLocks noChangeShapeType="1"/>
            </p:cNvSpPr>
            <p:nvPr/>
          </p:nvSpPr>
          <p:spPr bwMode="auto">
            <a:xfrm>
              <a:off x="4632325" y="6248400"/>
              <a:ext cx="396875" cy="0"/>
            </a:xfrm>
            <a:prstGeom prst="line">
              <a:avLst/>
            </a:prstGeom>
            <a:noFill/>
            <a:ln w="28575">
              <a:solidFill>
                <a:schemeClr val="tx1"/>
              </a:solidFill>
              <a:round/>
              <a:tailEnd type="triangle" w="med" len="med"/>
            </a:ln>
          </p:spPr>
          <p:txBody>
            <a:bodyPr anchor="ctr">
              <a:spAutoFit/>
            </a:bodyPr>
            <a:lstStyle/>
            <a:p>
              <a:endParaRPr lang="en-US"/>
            </a:p>
          </p:txBody>
        </p:sp>
      </p:grpSp>
      <p:grpSp>
        <p:nvGrpSpPr>
          <p:cNvPr id="53" name="Group 52"/>
          <p:cNvGrpSpPr/>
          <p:nvPr/>
        </p:nvGrpSpPr>
        <p:grpSpPr>
          <a:xfrm>
            <a:off x="6786684" y="1571360"/>
            <a:ext cx="838200" cy="369332"/>
            <a:chOff x="6786684" y="1940692"/>
            <a:chExt cx="838200" cy="369332"/>
          </a:xfrm>
        </p:grpSpPr>
        <p:sp>
          <p:nvSpPr>
            <p:cNvPr id="58" name="Text Box 16"/>
            <p:cNvSpPr txBox="1">
              <a:spLocks noChangeArrowheads="1"/>
            </p:cNvSpPr>
            <p:nvPr/>
          </p:nvSpPr>
          <p:spPr bwMode="auto">
            <a:xfrm>
              <a:off x="6786684" y="1940692"/>
              <a:ext cx="478401" cy="369332"/>
            </a:xfrm>
            <a:prstGeom prst="rect">
              <a:avLst/>
            </a:prstGeom>
            <a:noFill/>
            <a:ln w="28575">
              <a:noFill/>
              <a:miter lim="800000"/>
            </a:ln>
          </p:spPr>
          <p:txBody>
            <a:bodyPr wrap="none" anchor="ctr">
              <a:spAutoFit/>
            </a:bodyPr>
            <a:lstStyle/>
            <a:p>
              <a:pPr eaLnBrk="0" hangingPunct="0"/>
              <a:r>
                <a:rPr lang="en-US" sz="1800" dirty="0" err="1">
                  <a:solidFill>
                    <a:srgbClr val="0070C0"/>
                  </a:solidFill>
                  <a:latin typeface="Calibri" panose="020F0502020204030204" charset="0"/>
                </a:rPr>
                <a:t>rsp</a:t>
              </a:r>
              <a:endParaRPr lang="en-US" sz="1800" dirty="0">
                <a:solidFill>
                  <a:srgbClr val="0070C0"/>
                </a:solidFill>
                <a:latin typeface="Calibri" panose="020F0502020204030204" charset="0"/>
              </a:endParaRPr>
            </a:p>
          </p:txBody>
        </p:sp>
        <p:sp>
          <p:nvSpPr>
            <p:cNvPr id="66" name="Line 17"/>
            <p:cNvSpPr>
              <a:spLocks noChangeShapeType="1"/>
            </p:cNvSpPr>
            <p:nvPr/>
          </p:nvSpPr>
          <p:spPr bwMode="auto">
            <a:xfrm>
              <a:off x="7228009" y="2127740"/>
              <a:ext cx="396875" cy="0"/>
            </a:xfrm>
            <a:prstGeom prst="line">
              <a:avLst/>
            </a:prstGeom>
            <a:noFill/>
            <a:ln w="28575">
              <a:solidFill>
                <a:srgbClr val="0070C0"/>
              </a:solidFill>
              <a:round/>
              <a:tailEnd type="triangle" w="med" len="med"/>
            </a:ln>
          </p:spPr>
          <p:txBody>
            <a:bodyPr anchor="ctr">
              <a:spAutoFit/>
            </a:bodyPr>
            <a:lstStyle/>
            <a:p>
              <a:endParaRPr lang="en-US">
                <a:solidFill>
                  <a:srgbClr val="C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59" grpId="1" bldLvl="0" animBg="1"/>
      <p:bldP spid="65" grpId="0"/>
      <p:bldP spid="65" grpId="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26402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带有攻击的字符串</a:t>
            </a:r>
          </a:p>
        </p:txBody>
      </p:sp>
      <p:sp>
        <p:nvSpPr>
          <p:cNvPr id="360479" name="Rectangle 31"/>
          <p:cNvSpPr>
            <a:spLocks noChangeArrowheads="1"/>
          </p:cNvSpPr>
          <p:nvPr/>
        </p:nvSpPr>
        <p:spPr bwMode="auto">
          <a:xfrm>
            <a:off x="533400" y="1360486"/>
            <a:ext cx="1797050" cy="3592513"/>
          </a:xfrm>
          <a:prstGeom prst="rect">
            <a:avLst/>
          </a:prstGeom>
          <a:solidFill>
            <a:schemeClr val="bg1">
              <a:lumMod val="95000"/>
            </a:schemeClr>
          </a:solidFill>
          <a:ln w="28575">
            <a:solidFill>
              <a:schemeClr val="tx1"/>
            </a:solidFill>
            <a:miter lim="800000"/>
          </a:ln>
          <a:effectLst/>
        </p:spPr>
        <p:txBody>
          <a:bodyPr wrap="none"/>
          <a:lstStyle/>
          <a:p>
            <a:pPr algn="ctr">
              <a:defRPr/>
            </a:pPr>
            <a:r>
              <a:rPr lang="zh-CN" altLang="en-US" sz="1600" b="0" dirty="0">
                <a:latin typeface="Calibri" panose="020F0502020204030204" charset="0"/>
                <a:cs typeface="+mn-cs"/>
              </a:rPr>
              <a:t>栈帧</a:t>
            </a:r>
          </a:p>
          <a:p>
            <a:pPr algn="ctr">
              <a:defRPr/>
            </a:pPr>
            <a:r>
              <a:rPr lang="zh-CN" altLang="en-US" sz="1600" dirty="0" err="1">
                <a:latin typeface="Courier New" panose="02070309020205020404" charset="0"/>
                <a:cs typeface="+mn-cs"/>
              </a:rPr>
              <a:t>调用</a:t>
            </a:r>
            <a:r>
              <a:rPr lang="en-US" sz="1600" dirty="0" err="1">
                <a:latin typeface="Courier New" panose="02070309020205020404" charset="0"/>
                <a:cs typeface="+mn-cs"/>
              </a:rPr>
              <a:t>echo</a:t>
            </a:r>
            <a:endParaRPr lang="en-US" sz="1600" dirty="0">
              <a:latin typeface="Courier New" panose="02070309020205020404" charset="0"/>
              <a:cs typeface="+mn-cs"/>
            </a:endParaRPr>
          </a:p>
        </p:txBody>
      </p:sp>
      <p:sp>
        <p:nvSpPr>
          <p:cNvPr id="360476" name="Rectangle 28"/>
          <p:cNvSpPr>
            <a:spLocks noChangeArrowheads="1"/>
          </p:cNvSpPr>
          <p:nvPr/>
        </p:nvSpPr>
        <p:spPr bwMode="auto">
          <a:xfrm>
            <a:off x="2330450" y="4648200"/>
            <a:ext cx="3079689" cy="646331"/>
          </a:xfrm>
          <a:prstGeom prst="rect">
            <a:avLst/>
          </a:prstGeom>
          <a:noFill/>
          <a:ln w="9525">
            <a:noFill/>
            <a:miter lim="800000"/>
          </a:ln>
        </p:spPr>
        <p:txBody>
          <a:bodyPr wrap="none">
            <a:spAutoFit/>
          </a:bodyPr>
          <a:lstStyle/>
          <a:p>
            <a:r>
              <a:rPr lang="en-US" sz="1800" dirty="0" err="1">
                <a:latin typeface="Courier New" panose="02070309020205020404" charset="0"/>
              </a:rPr>
              <a:t>buf</a:t>
            </a:r>
            <a:r>
              <a:rPr lang="en-US" sz="1800" dirty="0">
                <a:latin typeface="Courier New" panose="02070309020205020404" charset="0"/>
              </a:rPr>
              <a:t> = </a:t>
            </a:r>
            <a:r>
              <a:rPr lang="en-US" sz="1800" dirty="0">
                <a:solidFill>
                  <a:srgbClr val="C00000"/>
                </a:solidFill>
                <a:latin typeface="Courier New" panose="02070309020205020404" charset="0"/>
              </a:rPr>
              <a:t>00007FFFFFFAB80</a:t>
            </a:r>
          </a:p>
          <a:p>
            <a:endParaRPr lang="en-US" sz="1800" dirty="0">
              <a:latin typeface="Courier New" panose="02070309020205020404" charset="0"/>
            </a:endParaRPr>
          </a:p>
        </p:txBody>
      </p:sp>
      <p:sp>
        <p:nvSpPr>
          <p:cNvPr id="73" name="Rectangle 3"/>
          <p:cNvSpPr>
            <a:spLocks noChangeArrowheads="1"/>
          </p:cNvSpPr>
          <p:nvPr/>
        </p:nvSpPr>
        <p:spPr bwMode="auto">
          <a:xfrm>
            <a:off x="532564" y="5715000"/>
            <a:ext cx="7929605" cy="335989"/>
          </a:xfrm>
          <a:prstGeom prst="rect">
            <a:avLst/>
          </a:prstGeom>
          <a:solidFill>
            <a:schemeClr val="bg2">
              <a:lumMod val="40000"/>
              <a:lumOff val="60000"/>
            </a:schemeClr>
          </a:solidFill>
          <a:ln w="12700">
            <a:solidFill>
              <a:schemeClr val="bg2">
                <a:lumMod val="40000"/>
                <a:lumOff val="60000"/>
              </a:schemeClr>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a:latin typeface="Courier New" panose="02070309020205020404" charset="0"/>
                <a:ea typeface="MS Mincho" panose="02020609040205080304" pitchFamily="49" charset="-128"/>
              </a:rPr>
              <a:t>“</a:t>
            </a:r>
            <a:r>
              <a:rPr lang="en-US" sz="1600" dirty="0">
                <a:solidFill>
                  <a:srgbClr val="7030A0"/>
                </a:solidFill>
                <a:latin typeface="Courier New" panose="02070309020205020404" charset="0"/>
                <a:ea typeface="MS Mincho" panose="02020609040205080304" pitchFamily="49" charset="-128"/>
              </a:rPr>
              <a:t>\xB8\0\0\0\0\C3</a:t>
            </a:r>
            <a:r>
              <a:rPr lang="en-US" sz="1600" dirty="0">
                <a:latin typeface="Courier New" panose="02070309020205020404" charset="0"/>
                <a:ea typeface="MS Mincho" panose="02020609040205080304" pitchFamily="49" charset="-128"/>
              </a:rPr>
              <a:t>678901234567890123</a:t>
            </a:r>
            <a:r>
              <a:rPr lang="en-US" sz="1600" dirty="0">
                <a:solidFill>
                  <a:srgbClr val="C00000"/>
                </a:solidFill>
                <a:latin typeface="Courier New" panose="02070309020205020404" charset="0"/>
                <a:ea typeface="MS Mincho" panose="02020609040205080304" pitchFamily="49" charset="-128"/>
              </a:rPr>
              <a:t>\x80\</a:t>
            </a:r>
            <a:r>
              <a:rPr lang="en-US" sz="1600" dirty="0" err="1">
                <a:solidFill>
                  <a:srgbClr val="C00000"/>
                </a:solidFill>
                <a:latin typeface="Courier New" panose="02070309020205020404" charset="0"/>
                <a:ea typeface="MS Mincho" panose="02020609040205080304" pitchFamily="49" charset="-128"/>
              </a:rPr>
              <a:t>xAB</a:t>
            </a:r>
            <a:r>
              <a:rPr lang="en-US" sz="1600" dirty="0">
                <a:solidFill>
                  <a:srgbClr val="C00000"/>
                </a:solidFill>
                <a:latin typeface="Courier New" panose="02070309020205020404" charset="0"/>
                <a:ea typeface="MS Mincho" panose="02020609040205080304" pitchFamily="49" charset="-128"/>
              </a:rPr>
              <a:t>\</a:t>
            </a:r>
            <a:r>
              <a:rPr lang="en-US" sz="1600" dirty="0" err="1">
                <a:solidFill>
                  <a:srgbClr val="C00000"/>
                </a:solidFill>
                <a:latin typeface="Courier New" panose="02070309020205020404" charset="0"/>
                <a:ea typeface="MS Mincho" panose="02020609040205080304" pitchFamily="49" charset="-128"/>
              </a:rPr>
              <a:t>xFF</a:t>
            </a:r>
            <a:r>
              <a:rPr lang="en-US" sz="1600" dirty="0">
                <a:solidFill>
                  <a:srgbClr val="C00000"/>
                </a:solidFill>
                <a:latin typeface="Courier New" panose="02070309020205020404" charset="0"/>
                <a:ea typeface="MS Mincho" panose="02020609040205080304" pitchFamily="49" charset="-128"/>
              </a:rPr>
              <a:t>\</a:t>
            </a:r>
            <a:r>
              <a:rPr lang="en-US" sz="1600" dirty="0" err="1">
                <a:solidFill>
                  <a:srgbClr val="C00000"/>
                </a:solidFill>
                <a:latin typeface="Courier New" panose="02070309020205020404" charset="0"/>
                <a:ea typeface="MS Mincho" panose="02020609040205080304" pitchFamily="49" charset="-128"/>
              </a:rPr>
              <a:t>xFF</a:t>
            </a:r>
            <a:r>
              <a:rPr lang="en-US" sz="1600" dirty="0">
                <a:solidFill>
                  <a:srgbClr val="C00000"/>
                </a:solidFill>
                <a:latin typeface="Courier New" panose="02070309020205020404" charset="0"/>
                <a:ea typeface="MS Mincho" panose="02020609040205080304" pitchFamily="49" charset="-128"/>
              </a:rPr>
              <a:t>\</a:t>
            </a:r>
            <a:r>
              <a:rPr lang="en-US" sz="1600" dirty="0" err="1">
                <a:solidFill>
                  <a:srgbClr val="C00000"/>
                </a:solidFill>
                <a:latin typeface="Courier New" panose="02070309020205020404" charset="0"/>
                <a:ea typeface="MS Mincho" panose="02020609040205080304" pitchFamily="49" charset="-128"/>
              </a:rPr>
              <a:t>xFF</a:t>
            </a:r>
            <a:r>
              <a:rPr lang="en-US" sz="1600" dirty="0">
                <a:solidFill>
                  <a:srgbClr val="C00000"/>
                </a:solidFill>
                <a:latin typeface="Courier New" panose="02070309020205020404" charset="0"/>
                <a:ea typeface="MS Mincho" panose="02020609040205080304" pitchFamily="49" charset="-128"/>
              </a:rPr>
              <a:t>\x07\0\0</a:t>
            </a:r>
            <a:r>
              <a:rPr lang="en-US" sz="1600" dirty="0">
                <a:latin typeface="Courier New" panose="02070309020205020404" charset="0"/>
                <a:ea typeface="MS Mincho" panose="02020609040205080304" pitchFamily="49" charset="-128"/>
              </a:rPr>
              <a:t>”</a:t>
            </a:r>
            <a:endParaRPr lang="en-US" sz="1600" dirty="0">
              <a:latin typeface="Courier New" panose="02070309020205020404" charset="0"/>
              <a:ea typeface="MS Mincho" panose="02020609040205080304" pitchFamily="49" charset="-128"/>
              <a:cs typeface="+mn-cs"/>
            </a:endParaRPr>
          </a:p>
        </p:txBody>
      </p:sp>
      <p:sp>
        <p:nvSpPr>
          <p:cNvPr id="6" name="Rectangle 22"/>
          <p:cNvSpPr>
            <a:spLocks noChangeArrowheads="1"/>
          </p:cNvSpPr>
          <p:nvPr/>
        </p:nvSpPr>
        <p:spPr bwMode="auto">
          <a:xfrm>
            <a:off x="533400" y="1887758"/>
            <a:ext cx="1797050" cy="608299"/>
          </a:xfrm>
          <a:prstGeom prst="rect">
            <a:avLst/>
          </a:prstGeom>
          <a:solidFill>
            <a:srgbClr val="FFFFCC"/>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Address</a:t>
            </a:r>
          </a:p>
          <a:p>
            <a:pPr algn="ctr">
              <a:defRPr/>
            </a:pPr>
            <a:r>
              <a:rPr lang="en-US" sz="1800" b="0" dirty="0">
                <a:latin typeface="Calibri" panose="020F0502020204030204" charset="0"/>
                <a:cs typeface="+mn-cs"/>
              </a:rPr>
              <a:t>(8 bytes)</a:t>
            </a:r>
          </a:p>
        </p:txBody>
      </p:sp>
      <p:grpSp>
        <p:nvGrpSpPr>
          <p:cNvPr id="7" name="Group 75"/>
          <p:cNvGrpSpPr/>
          <p:nvPr/>
        </p:nvGrpSpPr>
        <p:grpSpPr>
          <a:xfrm>
            <a:off x="538208" y="1887584"/>
            <a:ext cx="1797050" cy="304800"/>
            <a:chOff x="2377022" y="2811289"/>
            <a:chExt cx="1797050" cy="304800"/>
          </a:xfrm>
          <a:solidFill>
            <a:srgbClr val="FFFFCC"/>
          </a:solidFill>
        </p:grpSpPr>
        <p:sp>
          <p:nvSpPr>
            <p:cNvPr id="77"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00</a:t>
              </a:r>
            </a:p>
          </p:txBody>
        </p:sp>
        <p:sp>
          <p:nvSpPr>
            <p:cNvPr id="78"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00</a:t>
              </a:r>
            </a:p>
          </p:txBody>
        </p:sp>
        <p:sp>
          <p:nvSpPr>
            <p:cNvPr id="79"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00</a:t>
              </a:r>
            </a:p>
          </p:txBody>
        </p:sp>
        <p:sp>
          <p:nvSpPr>
            <p:cNvPr id="80"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00</a:t>
              </a:r>
            </a:p>
          </p:txBody>
        </p:sp>
      </p:grpSp>
      <p:grpSp>
        <p:nvGrpSpPr>
          <p:cNvPr id="81" name="Group 80"/>
          <p:cNvGrpSpPr/>
          <p:nvPr/>
        </p:nvGrpSpPr>
        <p:grpSpPr>
          <a:xfrm>
            <a:off x="533400" y="2203672"/>
            <a:ext cx="1797050" cy="304800"/>
            <a:chOff x="2377022" y="2811289"/>
            <a:chExt cx="1797050" cy="304800"/>
          </a:xfrm>
          <a:solidFill>
            <a:srgbClr val="FFFFCC"/>
          </a:solidFill>
        </p:grpSpPr>
        <p:sp>
          <p:nvSpPr>
            <p:cNvPr id="82"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00</a:t>
              </a:r>
            </a:p>
          </p:txBody>
        </p:sp>
        <p:sp>
          <p:nvSpPr>
            <p:cNvPr id="83"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48</a:t>
              </a:r>
            </a:p>
          </p:txBody>
        </p:sp>
        <p:sp>
          <p:nvSpPr>
            <p:cNvPr id="84"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83</a:t>
              </a:r>
            </a:p>
          </p:txBody>
        </p:sp>
        <p:sp>
          <p:nvSpPr>
            <p:cNvPr id="85"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00B050"/>
                  </a:solidFill>
                  <a:latin typeface="Courier New" panose="02070309020205020404" charset="0"/>
                  <a:cs typeface="+mn-cs"/>
                </a:rPr>
                <a:t>80</a:t>
              </a:r>
            </a:p>
          </p:txBody>
        </p:sp>
      </p:grpSp>
      <p:sp>
        <p:nvSpPr>
          <p:cNvPr id="86" name="Line 29"/>
          <p:cNvSpPr>
            <a:spLocks noChangeShapeType="1"/>
          </p:cNvSpPr>
          <p:nvPr/>
        </p:nvSpPr>
        <p:spPr bwMode="auto">
          <a:xfrm flipH="1">
            <a:off x="2362200" y="3031907"/>
            <a:ext cx="450850" cy="0"/>
          </a:xfrm>
          <a:prstGeom prst="line">
            <a:avLst/>
          </a:prstGeom>
          <a:noFill/>
          <a:ln w="28575">
            <a:solidFill>
              <a:srgbClr val="C00000"/>
            </a:solidFill>
            <a:round/>
            <a:tailEnd type="triangle" w="med" len="med"/>
          </a:ln>
        </p:spPr>
        <p:txBody>
          <a:bodyPr/>
          <a:lstStyle/>
          <a:p>
            <a:endParaRPr lang="en-US"/>
          </a:p>
        </p:txBody>
      </p:sp>
      <p:sp>
        <p:nvSpPr>
          <p:cNvPr id="87" name="Rectangle 30"/>
          <p:cNvSpPr>
            <a:spLocks noChangeArrowheads="1"/>
          </p:cNvSpPr>
          <p:nvPr/>
        </p:nvSpPr>
        <p:spPr bwMode="auto">
          <a:xfrm>
            <a:off x="2762250" y="2858869"/>
            <a:ext cx="819150" cy="369332"/>
          </a:xfrm>
          <a:prstGeom prst="rect">
            <a:avLst/>
          </a:prstGeom>
          <a:noFill/>
          <a:ln w="9525">
            <a:noFill/>
            <a:miter lim="800000"/>
          </a:ln>
        </p:spPr>
        <p:txBody>
          <a:bodyPr wrap="square">
            <a:spAutoFit/>
          </a:bodyPr>
          <a:lstStyle/>
          <a:p>
            <a:r>
              <a:rPr lang="en-US" sz="1800" dirty="0">
                <a:solidFill>
                  <a:srgbClr val="C00000"/>
                </a:solidFill>
                <a:latin typeface="Courier New" panose="02070309020205020404" charset="0"/>
              </a:rPr>
              <a:t>%</a:t>
            </a:r>
            <a:r>
              <a:rPr lang="en-US" sz="1800" dirty="0" err="1">
                <a:solidFill>
                  <a:srgbClr val="C00000"/>
                </a:solidFill>
                <a:latin typeface="Courier New" panose="02070309020205020404" charset="0"/>
              </a:rPr>
              <a:t>rsp</a:t>
            </a:r>
            <a:endParaRPr lang="en-US" sz="1800" dirty="0">
              <a:solidFill>
                <a:srgbClr val="C00000"/>
              </a:solidFill>
              <a:latin typeface="Courier New" panose="02070309020205020404" charset="0"/>
            </a:endParaRPr>
          </a:p>
        </p:txBody>
      </p:sp>
      <p:sp>
        <p:nvSpPr>
          <p:cNvPr id="89" name="Rectangle 5"/>
          <p:cNvSpPr>
            <a:spLocks noChangeArrowheads="1"/>
          </p:cNvSpPr>
          <p:nvPr/>
        </p:nvSpPr>
        <p:spPr bwMode="auto">
          <a:xfrm>
            <a:off x="3485806" y="1565875"/>
            <a:ext cx="4805085" cy="643766"/>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a:solidFill>
                  <a:srgbClr val="7030A0"/>
                </a:solidFill>
                <a:latin typeface="Courier New" panose="02070309020205020404" charset="0"/>
                <a:ea typeface="MS Mincho" panose="02020609040205080304" pitchFamily="49" charset="-128"/>
              </a:rPr>
              <a:t>B8 00 00 00 00   </a:t>
            </a:r>
            <a:r>
              <a:rPr lang="en-US" sz="1800" dirty="0" err="1">
                <a:latin typeface="Courier New" panose="02070309020205020404" charset="0"/>
                <a:ea typeface="MS Mincho" panose="02020609040205080304" pitchFamily="49" charset="-128"/>
              </a:rPr>
              <a:t>mov</a:t>
            </a:r>
            <a:r>
              <a:rPr lang="en-US" sz="1800" dirty="0">
                <a:latin typeface="Courier New" panose="02070309020205020404" charset="0"/>
                <a:ea typeface="MS Mincho" panose="02020609040205080304" pitchFamily="49" charset="-128"/>
              </a:rPr>
              <a:t>    $0x0,%eax</a:t>
            </a:r>
          </a:p>
          <a:p>
            <a:pPr eaLnBrk="0" hangingPunct="0">
              <a:tabLst>
                <a:tab pos="457200" algn="l"/>
                <a:tab pos="1485900" algn="l"/>
              </a:tabLst>
            </a:pPr>
            <a:r>
              <a:rPr lang="en-US" sz="1800" dirty="0">
                <a:solidFill>
                  <a:srgbClr val="7030A0"/>
                </a:solidFill>
                <a:latin typeface="Courier New" panose="02070309020205020404" charset="0"/>
                <a:ea typeface="MS Mincho" panose="02020609040205080304" pitchFamily="49" charset="-128"/>
              </a:rPr>
              <a:t>C3</a:t>
            </a:r>
            <a:r>
              <a:rPr lang="en-US" sz="1800" dirty="0">
                <a:latin typeface="Courier New" panose="02070309020205020404" charset="0"/>
                <a:ea typeface="MS Mincho" panose="02020609040205080304" pitchFamily="49" charset="-128"/>
              </a:rPr>
              <a:t>               </a:t>
            </a:r>
            <a:r>
              <a:rPr lang="en-US" sz="1800" dirty="0" err="1">
                <a:latin typeface="Courier New" panose="02070309020205020404" charset="0"/>
                <a:ea typeface="MS Mincho" panose="02020609040205080304" pitchFamily="49" charset="-128"/>
              </a:rPr>
              <a:t>retq</a:t>
            </a:r>
            <a:r>
              <a:rPr lang="en-US" sz="1800" dirty="0">
                <a:latin typeface="Courier New" panose="02070309020205020404" charset="0"/>
                <a:ea typeface="MS Mincho" panose="02020609040205080304" pitchFamily="49" charset="-128"/>
              </a:rPr>
              <a:t> </a:t>
            </a:r>
          </a:p>
        </p:txBody>
      </p:sp>
      <p:sp>
        <p:nvSpPr>
          <p:cNvPr id="90" name="TextBox 89"/>
          <p:cNvSpPr txBox="1">
            <a:spLocks noChangeArrowheads="1"/>
          </p:cNvSpPr>
          <p:nvPr/>
        </p:nvSpPr>
        <p:spPr bwMode="auto">
          <a:xfrm>
            <a:off x="3487405" y="1175266"/>
            <a:ext cx="1479444" cy="369332"/>
          </a:xfrm>
          <a:prstGeom prst="rect">
            <a:avLst/>
          </a:prstGeom>
          <a:noFill/>
          <a:ln w="9525">
            <a:noFill/>
            <a:miter lim="800000"/>
          </a:ln>
        </p:spPr>
        <p:txBody>
          <a:bodyPr wrap="none">
            <a:spAutoFit/>
          </a:bodyPr>
          <a:lstStyle/>
          <a:p>
            <a:pPr eaLnBrk="0" hangingPunct="0"/>
            <a:r>
              <a:rPr lang="en-US" sz="1800" i="1" dirty="0">
                <a:solidFill>
                  <a:srgbClr val="C00000"/>
                </a:solidFill>
                <a:latin typeface="Calibri" panose="020F0502020204030204" charset="0"/>
              </a:rPr>
              <a:t>Injected Code</a:t>
            </a:r>
          </a:p>
        </p:txBody>
      </p:sp>
      <p:sp>
        <p:nvSpPr>
          <p:cNvPr id="91" name="Rectangle 4"/>
          <p:cNvSpPr>
            <a:spLocks noChangeArrowheads="1"/>
          </p:cNvSpPr>
          <p:nvPr/>
        </p:nvSpPr>
        <p:spPr bwMode="auto">
          <a:xfrm>
            <a:off x="3505200" y="2895600"/>
            <a:ext cx="2438400" cy="17494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err="1">
                <a:latin typeface="Courier New" panose="02070309020205020404" charset="0"/>
              </a:rPr>
              <a:t>int</a:t>
            </a:r>
            <a:r>
              <a:rPr lang="en-US" sz="1800" dirty="0">
                <a:latin typeface="Courier New" panose="02070309020205020404" charset="0"/>
              </a:rPr>
              <a:t> echo() {</a:t>
            </a:r>
          </a:p>
          <a:p>
            <a:pPr eaLnBrk="0" hangingPunct="0">
              <a:tabLst>
                <a:tab pos="457200" algn="l"/>
                <a:tab pos="1485900" algn="l"/>
              </a:tabLst>
            </a:pPr>
            <a:r>
              <a:rPr lang="en-US" sz="1800" dirty="0">
                <a:latin typeface="Courier New" panose="02070309020205020404" charset="0"/>
              </a:rPr>
              <a:t>  char </a:t>
            </a:r>
            <a:r>
              <a:rPr lang="en-US" sz="1800" dirty="0" err="1">
                <a:latin typeface="Courier New" panose="02070309020205020404" charset="0"/>
              </a:rPr>
              <a:t>buf</a:t>
            </a:r>
            <a:r>
              <a:rPr lang="en-US" sz="1800" dirty="0">
                <a:latin typeface="Courier New" panose="02070309020205020404" charset="0"/>
              </a:rPr>
              <a:t>[4]; </a:t>
            </a:r>
          </a:p>
          <a:p>
            <a:pPr eaLnBrk="0" hangingPunct="0">
              <a:tabLst>
                <a:tab pos="457200" algn="l"/>
                <a:tab pos="1485900" algn="l"/>
              </a:tabLst>
            </a:pPr>
            <a:r>
              <a:rPr lang="en-US" sz="1800" dirty="0">
                <a:latin typeface="Courier New" panose="02070309020205020404" charset="0"/>
              </a:rPr>
              <a:t>  </a:t>
            </a:r>
            <a:r>
              <a:rPr lang="en-US" sz="1800" dirty="0">
                <a:solidFill>
                  <a:srgbClr val="0070C0"/>
                </a:solidFill>
                <a:latin typeface="Courier New" panose="02070309020205020404" charset="0"/>
              </a:rPr>
              <a:t>gets(</a:t>
            </a:r>
            <a:r>
              <a:rPr lang="en-US" sz="1800" dirty="0" err="1">
                <a:solidFill>
                  <a:srgbClr val="0070C0"/>
                </a:solidFill>
                <a:latin typeface="Courier New" panose="02070309020205020404" charset="0"/>
              </a:rPr>
              <a:t>buf</a:t>
            </a:r>
            <a:r>
              <a:rPr lang="en-US" sz="1800" dirty="0">
                <a:solidFill>
                  <a:srgbClr val="0070C0"/>
                </a:solidFill>
                <a:latin typeface="Courier New" panose="02070309020205020404" charset="0"/>
              </a:rPr>
              <a:t>); </a:t>
            </a:r>
          </a:p>
          <a:p>
            <a:pPr eaLnBrk="0" hangingPunct="0">
              <a:tabLst>
                <a:tab pos="457200" algn="l"/>
                <a:tab pos="1485900" algn="l"/>
              </a:tabLst>
            </a:pP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  </a:t>
            </a:r>
            <a:r>
              <a:rPr lang="en-US" sz="1800" dirty="0">
                <a:solidFill>
                  <a:srgbClr val="C00000"/>
                </a:solidFill>
                <a:latin typeface="Courier New" panose="02070309020205020404" charset="0"/>
              </a:rPr>
              <a:t>return ...;</a:t>
            </a: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a:t>
            </a:r>
          </a:p>
        </p:txBody>
      </p:sp>
      <p:sp>
        <p:nvSpPr>
          <p:cNvPr id="92" name="TextBox 91"/>
          <p:cNvSpPr txBox="1">
            <a:spLocks noChangeArrowheads="1"/>
          </p:cNvSpPr>
          <p:nvPr/>
        </p:nvSpPr>
        <p:spPr bwMode="auto">
          <a:xfrm>
            <a:off x="533400" y="5345668"/>
            <a:ext cx="1325880" cy="368300"/>
          </a:xfrm>
          <a:prstGeom prst="rect">
            <a:avLst/>
          </a:prstGeom>
          <a:noFill/>
          <a:ln w="9525">
            <a:noFill/>
            <a:miter lim="800000"/>
          </a:ln>
        </p:spPr>
        <p:txBody>
          <a:bodyPr wrap="none">
            <a:spAutoFit/>
          </a:bodyPr>
          <a:lstStyle/>
          <a:p>
            <a:pPr eaLnBrk="0" hangingPunct="0"/>
            <a:r>
              <a:rPr lang="zh-CN" altLang="en-US" sz="1800" i="1" dirty="0">
                <a:solidFill>
                  <a:srgbClr val="C00000"/>
                </a:solidFill>
                <a:latin typeface="Calibri" panose="020F0502020204030204" charset="0"/>
              </a:rPr>
              <a:t>攻击字符串</a:t>
            </a:r>
          </a:p>
        </p:txBody>
      </p:sp>
      <p:grpSp>
        <p:nvGrpSpPr>
          <p:cNvPr id="8" name="Group 2"/>
          <p:cNvGrpSpPr/>
          <p:nvPr/>
        </p:nvGrpSpPr>
        <p:grpSpPr>
          <a:xfrm>
            <a:off x="190499" y="2503486"/>
            <a:ext cx="2139951" cy="2449514"/>
            <a:chOff x="190499" y="2503486"/>
            <a:chExt cx="2139951" cy="2449514"/>
          </a:xfrm>
        </p:grpSpPr>
        <p:sp>
          <p:nvSpPr>
            <p:cNvPr id="360470"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Address</a:t>
              </a:r>
            </a:p>
            <a:p>
              <a:pPr algn="ctr">
                <a:defRPr/>
              </a:pPr>
              <a:r>
                <a:rPr lang="en-US" sz="1800" b="0" dirty="0">
                  <a:latin typeface="Calibri" panose="020F0502020204030204" charset="0"/>
                  <a:cs typeface="+mn-cs"/>
                </a:rPr>
                <a:t>(8 bytes)</a:t>
              </a:r>
            </a:p>
          </p:txBody>
        </p:sp>
        <p:grpSp>
          <p:nvGrpSpPr>
            <p:cNvPr id="16" name="Group 1"/>
            <p:cNvGrpSpPr/>
            <p:nvPr/>
          </p:nvGrpSpPr>
          <p:grpSpPr>
            <a:xfrm>
              <a:off x="533400" y="4648200"/>
              <a:ext cx="1797050" cy="304800"/>
              <a:chOff x="533400" y="4648200"/>
              <a:chExt cx="1797050" cy="304800"/>
            </a:xfrm>
          </p:grpSpPr>
          <p:sp>
            <p:nvSpPr>
              <p:cNvPr id="360472"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solidFill>
                      <a:srgbClr val="7030A0"/>
                    </a:solidFill>
                    <a:latin typeface="Courier New" panose="02070309020205020404" charset="0"/>
                    <a:cs typeface="+mn-cs"/>
                  </a:rPr>
                  <a:t>00</a:t>
                </a:r>
              </a:p>
            </p:txBody>
          </p:sp>
          <p:sp>
            <p:nvSpPr>
              <p:cNvPr id="360473"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solidFill>
                      <a:srgbClr val="7030A0"/>
                    </a:solidFill>
                    <a:latin typeface="Courier New" panose="02070309020205020404" charset="0"/>
                    <a:cs typeface="+mn-cs"/>
                  </a:rPr>
                  <a:t>00</a:t>
                </a:r>
              </a:p>
            </p:txBody>
          </p:sp>
          <p:sp>
            <p:nvSpPr>
              <p:cNvPr id="360474"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solidFill>
                      <a:srgbClr val="7030A0"/>
                    </a:solidFill>
                    <a:latin typeface="Courier New" panose="02070309020205020404" charset="0"/>
                    <a:cs typeface="+mn-cs"/>
                  </a:rPr>
                  <a:t>00</a:t>
                </a:r>
              </a:p>
            </p:txBody>
          </p:sp>
          <p:sp>
            <p:nvSpPr>
              <p:cNvPr id="360475"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solidFill>
                      <a:srgbClr val="7030A0"/>
                    </a:solidFill>
                    <a:latin typeface="Courier New" panose="02070309020205020404" charset="0"/>
                    <a:cs typeface="+mn-cs"/>
                  </a:rPr>
                  <a:t>B8</a:t>
                </a:r>
              </a:p>
            </p:txBody>
          </p:sp>
        </p:grpSp>
        <p:sp>
          <p:nvSpPr>
            <p:cNvPr id="20" name="Rectangle 23"/>
            <p:cNvSpPr>
              <a:spLocks noChangeArrowheads="1"/>
            </p:cNvSpPr>
            <p:nvPr/>
          </p:nvSpPr>
          <p:spPr bwMode="auto">
            <a:xfrm>
              <a:off x="533400" y="3113087"/>
              <a:ext cx="1797050" cy="1531207"/>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rPr>
                <a:t>20 bytes unused</a:t>
              </a:r>
              <a:endParaRPr lang="en-US" sz="1800" dirty="0">
                <a:latin typeface="Courier New" panose="02070309020205020404" charset="0"/>
              </a:endParaRPr>
            </a:p>
          </p:txBody>
        </p:sp>
        <p:grpSp>
          <p:nvGrpSpPr>
            <p:cNvPr id="32" name="Group 31"/>
            <p:cNvGrpSpPr/>
            <p:nvPr/>
          </p:nvGrpSpPr>
          <p:grpSpPr>
            <a:xfrm>
              <a:off x="532564" y="2509716"/>
              <a:ext cx="1797050" cy="304800"/>
              <a:chOff x="2377022" y="2811289"/>
              <a:chExt cx="1797050" cy="304800"/>
            </a:xfrm>
            <a:solidFill>
              <a:srgbClr val="CDF1C5"/>
            </a:solidFill>
          </p:grpSpPr>
          <p:sp>
            <p:nvSpPr>
              <p:cNvPr id="3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sp>
            <p:nvSpPr>
              <p:cNvPr id="3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sp>
            <p:nvSpPr>
              <p:cNvPr id="21"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07</a:t>
                </a:r>
              </a:p>
            </p:txBody>
          </p:sp>
          <p:sp>
            <p:nvSpPr>
              <p:cNvPr id="23"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FF</a:t>
                </a:r>
              </a:p>
            </p:txBody>
          </p:sp>
        </p:grpSp>
        <p:grpSp>
          <p:nvGrpSpPr>
            <p:cNvPr id="27" name="Group 42"/>
            <p:cNvGrpSpPr/>
            <p:nvPr/>
          </p:nvGrpSpPr>
          <p:grpSpPr>
            <a:xfrm>
              <a:off x="533400" y="4336978"/>
              <a:ext cx="1797050" cy="304800"/>
              <a:chOff x="533400" y="4648200"/>
              <a:chExt cx="1797050" cy="304800"/>
            </a:xfrm>
            <a:solidFill>
              <a:schemeClr val="bg2">
                <a:lumMod val="40000"/>
                <a:lumOff val="60000"/>
              </a:schemeClr>
            </a:solidFill>
          </p:grpSpPr>
          <p:sp>
            <p:nvSpPr>
              <p:cNvPr id="44"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37</a:t>
                </a:r>
              </a:p>
            </p:txBody>
          </p:sp>
          <p:sp>
            <p:nvSpPr>
              <p:cNvPr id="45"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36</a:t>
                </a:r>
              </a:p>
            </p:txBody>
          </p:sp>
          <p:sp>
            <p:nvSpPr>
              <p:cNvPr id="46"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7030A0"/>
                    </a:solidFill>
                    <a:latin typeface="Courier New" panose="02070309020205020404" charset="0"/>
                    <a:cs typeface="+mn-cs"/>
                  </a:rPr>
                  <a:t>C3</a:t>
                </a:r>
              </a:p>
            </p:txBody>
          </p:sp>
          <p:sp>
            <p:nvSpPr>
              <p:cNvPr id="47"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7030A0"/>
                    </a:solidFill>
                    <a:latin typeface="Courier New" panose="02070309020205020404" charset="0"/>
                    <a:cs typeface="+mn-cs"/>
                  </a:rPr>
                  <a:t>00</a:t>
                </a:r>
              </a:p>
            </p:txBody>
          </p:sp>
        </p:grpSp>
        <p:grpSp>
          <p:nvGrpSpPr>
            <p:cNvPr id="28" name="Group 47"/>
            <p:cNvGrpSpPr/>
            <p:nvPr/>
          </p:nvGrpSpPr>
          <p:grpSpPr>
            <a:xfrm>
              <a:off x="533400" y="4025756"/>
              <a:ext cx="1797050" cy="304800"/>
              <a:chOff x="533400" y="4648200"/>
              <a:chExt cx="1797050" cy="304800"/>
            </a:xfrm>
            <a:solidFill>
              <a:schemeClr val="bg2">
                <a:lumMod val="40000"/>
                <a:lumOff val="60000"/>
              </a:schemeClr>
            </a:solidFill>
          </p:grpSpPr>
          <p:sp>
            <p:nvSpPr>
              <p:cNvPr id="29"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30"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sp>
            <p:nvSpPr>
              <p:cNvPr id="40"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39</a:t>
                </a:r>
              </a:p>
            </p:txBody>
          </p:sp>
          <p:sp>
            <p:nvSpPr>
              <p:cNvPr id="41"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38</a:t>
                </a:r>
              </a:p>
            </p:txBody>
          </p:sp>
        </p:grpSp>
        <p:grpSp>
          <p:nvGrpSpPr>
            <p:cNvPr id="42" name="Group 52"/>
            <p:cNvGrpSpPr/>
            <p:nvPr/>
          </p:nvGrpSpPr>
          <p:grpSpPr>
            <a:xfrm>
              <a:off x="533400" y="3714534"/>
              <a:ext cx="1797050" cy="304800"/>
              <a:chOff x="533400" y="4648200"/>
              <a:chExt cx="1797050" cy="304800"/>
            </a:xfrm>
            <a:solidFill>
              <a:schemeClr val="bg2">
                <a:lumMod val="40000"/>
                <a:lumOff val="60000"/>
              </a:schemeClr>
            </a:solidFill>
          </p:grpSpPr>
          <p:sp>
            <p:nvSpPr>
              <p:cNvPr id="67"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35</a:t>
                </a:r>
              </a:p>
            </p:txBody>
          </p:sp>
          <p:sp>
            <p:nvSpPr>
              <p:cNvPr id="68"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34</a:t>
                </a:r>
              </a:p>
            </p:txBody>
          </p:sp>
          <p:sp>
            <p:nvSpPr>
              <p:cNvPr id="69"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70"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grpSp>
        <p:grpSp>
          <p:nvGrpSpPr>
            <p:cNvPr id="71" name="Group 57"/>
            <p:cNvGrpSpPr/>
            <p:nvPr/>
          </p:nvGrpSpPr>
          <p:grpSpPr>
            <a:xfrm>
              <a:off x="533400" y="3403312"/>
              <a:ext cx="1797050" cy="304800"/>
              <a:chOff x="533400" y="4648200"/>
              <a:chExt cx="1797050" cy="304800"/>
            </a:xfrm>
            <a:solidFill>
              <a:schemeClr val="bg2">
                <a:lumMod val="40000"/>
                <a:lumOff val="60000"/>
              </a:schemeClr>
            </a:solidFill>
          </p:grpSpPr>
          <p:sp>
            <p:nvSpPr>
              <p:cNvPr id="72"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39</a:t>
                </a:r>
              </a:p>
            </p:txBody>
          </p:sp>
          <p:sp>
            <p:nvSpPr>
              <p:cNvPr id="88"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38</a:t>
                </a:r>
              </a:p>
            </p:txBody>
          </p:sp>
          <p:sp>
            <p:nvSpPr>
              <p:cNvPr id="93"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37</a:t>
                </a:r>
              </a:p>
            </p:txBody>
          </p:sp>
          <p:sp>
            <p:nvSpPr>
              <p:cNvPr id="94"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36</a:t>
                </a:r>
              </a:p>
            </p:txBody>
          </p:sp>
        </p:grpSp>
        <p:grpSp>
          <p:nvGrpSpPr>
            <p:cNvPr id="95" name="Group 62"/>
            <p:cNvGrpSpPr/>
            <p:nvPr/>
          </p:nvGrpSpPr>
          <p:grpSpPr>
            <a:xfrm>
              <a:off x="533400" y="3092090"/>
              <a:ext cx="1797050" cy="304800"/>
              <a:chOff x="533400" y="4648200"/>
              <a:chExt cx="1797050" cy="304800"/>
            </a:xfrm>
            <a:solidFill>
              <a:schemeClr val="bg2">
                <a:lumMod val="40000"/>
                <a:lumOff val="60000"/>
              </a:schemeClr>
            </a:solidFill>
          </p:grpSpPr>
          <p:sp>
            <p:nvSpPr>
              <p:cNvPr id="96"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33</a:t>
                </a:r>
              </a:p>
            </p:txBody>
          </p:sp>
          <p:sp>
            <p:nvSpPr>
              <p:cNvPr id="97"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32</a:t>
                </a:r>
              </a:p>
            </p:txBody>
          </p:sp>
          <p:sp>
            <p:nvSpPr>
              <p:cNvPr id="98"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31</a:t>
                </a:r>
              </a:p>
            </p:txBody>
          </p:sp>
          <p:sp>
            <p:nvSpPr>
              <p:cNvPr id="99"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30</a:t>
                </a:r>
              </a:p>
            </p:txBody>
          </p:sp>
        </p:grpSp>
        <p:grpSp>
          <p:nvGrpSpPr>
            <p:cNvPr id="100" name="Group 67"/>
            <p:cNvGrpSpPr/>
            <p:nvPr/>
          </p:nvGrpSpPr>
          <p:grpSpPr>
            <a:xfrm>
              <a:off x="533400" y="2819400"/>
              <a:ext cx="1797050" cy="304800"/>
              <a:chOff x="2377022" y="2811289"/>
              <a:chExt cx="1797050" cy="304800"/>
            </a:xfrm>
            <a:solidFill>
              <a:srgbClr val="D5F1CF"/>
            </a:solidFill>
          </p:grpSpPr>
          <p:sp>
            <p:nvSpPr>
              <p:cNvPr id="101"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FF</a:t>
                </a:r>
              </a:p>
            </p:txBody>
          </p:sp>
          <p:sp>
            <p:nvSpPr>
              <p:cNvPr id="102"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FF</a:t>
                </a:r>
              </a:p>
            </p:txBody>
          </p:sp>
          <p:sp>
            <p:nvSpPr>
              <p:cNvPr id="103"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AB</a:t>
                </a:r>
              </a:p>
            </p:txBody>
          </p:sp>
          <p:sp>
            <p:nvSpPr>
              <p:cNvPr id="104"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80</a:t>
                </a:r>
              </a:p>
            </p:txBody>
          </p:sp>
        </p:grpSp>
        <p:sp>
          <p:nvSpPr>
            <p:cNvPr id="105" name="AutoShape 16"/>
            <p:cNvSpPr/>
            <p:nvPr/>
          </p:nvSpPr>
          <p:spPr bwMode="auto">
            <a:xfrm rot="10800000" flipH="1">
              <a:off x="190499" y="2509716"/>
              <a:ext cx="228600" cy="2443284"/>
            </a:xfrm>
            <a:prstGeom prst="leftBrace">
              <a:avLst>
                <a:gd name="adj1" fmla="val 75000"/>
                <a:gd name="adj2" fmla="val 50000"/>
              </a:avLst>
            </a:prstGeom>
            <a:noFill/>
            <a:ln w="25400">
              <a:solidFill>
                <a:srgbClr val="0070C0"/>
              </a:solidFill>
              <a:round/>
            </a:ln>
          </p:spPr>
          <p:txBody>
            <a:bodyPr wrap="none" anchor="ctr"/>
            <a:lstStyle/>
            <a:p>
              <a:pPr eaLnBrk="0" hangingPunct="0"/>
              <a:endParaRPr lang="en-US" sz="1800">
                <a:solidFill>
                  <a:srgbClr val="0070C0"/>
                </a:solidFill>
                <a:latin typeface="Calibri" panose="020F0502020204030204" charset="0"/>
              </a:endParaRPr>
            </a:p>
          </p:txBody>
        </p:sp>
      </p:grpSp>
      <p:sp>
        <p:nvSpPr>
          <p:cNvPr id="106" name="TextBox 94"/>
          <p:cNvSpPr txBox="1">
            <a:spLocks noChangeArrowheads="1"/>
          </p:cNvSpPr>
          <p:nvPr/>
        </p:nvSpPr>
        <p:spPr bwMode="auto">
          <a:xfrm>
            <a:off x="3429000" y="2209800"/>
            <a:ext cx="3342640" cy="368300"/>
          </a:xfrm>
          <a:prstGeom prst="rect">
            <a:avLst/>
          </a:prstGeom>
          <a:noFill/>
          <a:ln w="9525">
            <a:noFill/>
            <a:miter lim="800000"/>
          </a:ln>
        </p:spPr>
        <p:txBody>
          <a:bodyPr wrap="none">
            <a:spAutoFit/>
          </a:bodyPr>
          <a:lstStyle/>
          <a:p>
            <a:pPr eaLnBrk="0" hangingPunct="0"/>
            <a:r>
              <a:rPr lang="zh-CN" altLang="en-US" sz="1800" dirty="0">
                <a:latin typeface="Calibri" panose="020F0502020204030204" charset="0"/>
                <a:cs typeface="Courier New" panose="02070309020205020404" charset="0"/>
              </a:rPr>
              <a:t>攻击</a:t>
            </a:r>
            <a:r>
              <a:rPr lang="en-US" sz="1800" dirty="0">
                <a:latin typeface="Calibri" panose="020F0502020204030204" charset="0"/>
                <a:cs typeface="Courier New" panose="02070309020205020404" charset="0"/>
              </a:rPr>
              <a:t>: </a:t>
            </a:r>
            <a:r>
              <a:rPr lang="en-US" sz="1800" dirty="0" err="1">
                <a:latin typeface="Courier New" panose="02070309020205020404" charset="0"/>
                <a:cs typeface="Courier New" panose="02070309020205020404" charset="0"/>
              </a:rPr>
              <a:t>int</a:t>
            </a:r>
            <a:r>
              <a:rPr lang="en-US" sz="1800" dirty="0">
                <a:latin typeface="Courier New" panose="02070309020205020404" charset="0"/>
                <a:cs typeface="Courier New" panose="02070309020205020404" charset="0"/>
              </a:rPr>
              <a:t> echo() </a:t>
            </a:r>
            <a:r>
              <a:rPr lang="zh-CN" altLang="en-US" sz="1800" dirty="0">
                <a:latin typeface="Courier New" panose="02070309020205020404" charset="0"/>
                <a:cs typeface="Courier New" panose="02070309020205020404" charset="0"/>
              </a:rPr>
              <a:t>总是返回</a:t>
            </a:r>
            <a:r>
              <a:rPr lang="en-US" sz="1800" dirty="0">
                <a:latin typeface="Calibri" panose="020F0502020204030204" charset="0"/>
              </a:rPr>
              <a:t> 0</a:t>
            </a:r>
          </a:p>
        </p:txBody>
      </p:sp>
      <p:grpSp>
        <p:nvGrpSpPr>
          <p:cNvPr id="107" name="Group 96"/>
          <p:cNvGrpSpPr/>
          <p:nvPr/>
        </p:nvGrpSpPr>
        <p:grpSpPr>
          <a:xfrm>
            <a:off x="527006" y="2811289"/>
            <a:ext cx="1797050" cy="304800"/>
            <a:chOff x="2377022" y="2811289"/>
            <a:chExt cx="1797050" cy="304800"/>
          </a:xfrm>
          <a:solidFill>
            <a:srgbClr val="D5F1CF"/>
          </a:solidFill>
        </p:grpSpPr>
        <p:sp>
          <p:nvSpPr>
            <p:cNvPr id="108"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sp>
          <p:nvSpPr>
            <p:cNvPr id="109"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40</a:t>
              </a:r>
            </a:p>
          </p:txBody>
        </p:sp>
        <p:sp>
          <p:nvSpPr>
            <p:cNvPr id="110"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06</a:t>
              </a:r>
            </a:p>
          </p:txBody>
        </p:sp>
        <p:sp>
          <p:nvSpPr>
            <p:cNvPr id="111"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f6</a:t>
              </a:r>
            </a:p>
          </p:txBody>
        </p:sp>
      </p:grpSp>
      <p:grpSp>
        <p:nvGrpSpPr>
          <p:cNvPr id="112" name="Group 101"/>
          <p:cNvGrpSpPr/>
          <p:nvPr/>
        </p:nvGrpSpPr>
        <p:grpSpPr>
          <a:xfrm>
            <a:off x="527006" y="2514600"/>
            <a:ext cx="1797050" cy="304800"/>
            <a:chOff x="2377022" y="2811289"/>
            <a:chExt cx="1797050" cy="304800"/>
          </a:xfrm>
          <a:solidFill>
            <a:srgbClr val="D5F1CF"/>
          </a:solidFill>
        </p:grpSpPr>
        <p:sp>
          <p:nvSpPr>
            <p:cNvPr id="11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sp>
          <p:nvSpPr>
            <p:cNvPr id="11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sp>
          <p:nvSpPr>
            <p:cNvPr id="115"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sp>
          <p:nvSpPr>
            <p:cNvPr id="116"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00</a:t>
              </a:r>
            </a:p>
          </p:txBody>
        </p:sp>
      </p:grpSp>
      <p:sp>
        <p:nvSpPr>
          <p:cNvPr id="117" name="TextBox 87"/>
          <p:cNvSpPr txBox="1">
            <a:spLocks noChangeArrowheads="1"/>
          </p:cNvSpPr>
          <p:nvPr/>
        </p:nvSpPr>
        <p:spPr bwMode="auto">
          <a:xfrm>
            <a:off x="533400" y="6096000"/>
            <a:ext cx="3731260" cy="368300"/>
          </a:xfrm>
          <a:prstGeom prst="rect">
            <a:avLst/>
          </a:prstGeom>
          <a:noFill/>
          <a:ln w="9525">
            <a:noFill/>
            <a:miter lim="800000"/>
          </a:ln>
        </p:spPr>
        <p:txBody>
          <a:bodyPr wrap="square">
            <a:spAutoFit/>
          </a:bodyPr>
          <a:lstStyle/>
          <a:p>
            <a:pPr algn="l" eaLnBrk="0" hangingPunct="0"/>
            <a:r>
              <a:rPr lang="zh-CN" altLang="en-US" sz="1800" b="0" dirty="0">
                <a:latin typeface="Calibri" panose="020F0502020204030204" charset="0"/>
              </a:rPr>
              <a:t>在</a:t>
            </a:r>
            <a:r>
              <a:rPr lang="zh-CN" altLang="en-US" dirty="0">
                <a:solidFill>
                  <a:schemeClr val="tx1"/>
                </a:solidFill>
                <a:latin typeface="Calibri" panose="020F0502020204030204" charset="0"/>
                <a:sym typeface="+mn-ea"/>
              </a:rPr>
              <a:t>攻击字符串中</a:t>
            </a:r>
            <a:r>
              <a:rPr lang="zh-CN" altLang="en-US" sz="1800" b="0" dirty="0">
                <a:latin typeface="Calibri" panose="020F0502020204030204" charset="0"/>
              </a:rPr>
              <a:t>不能有</a:t>
            </a:r>
            <a:r>
              <a:rPr lang="en-US" sz="1800" b="0" dirty="0">
                <a:latin typeface="Calibri" panose="020F0502020204030204" charset="0"/>
              </a:rPr>
              <a:t>‘\n’ </a:t>
            </a:r>
            <a:r>
              <a:rPr lang="zh-CN" altLang="en-US" sz="1800" b="0" dirty="0">
                <a:latin typeface="Calibri" panose="020F0502020204030204" charset="0"/>
              </a:rPr>
              <a:t>或者</a:t>
            </a:r>
            <a:r>
              <a:rPr lang="en-US" sz="1800" b="0" dirty="0">
                <a:latin typeface="Calibri" panose="020F0502020204030204" charset="0"/>
              </a:rPr>
              <a:t> EOF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P spid="89" grpId="0" bldLvl="0" animBg="1"/>
      <p:bldP spid="90" grpId="0"/>
      <p:bldP spid="92" grpId="0"/>
      <p:bldP spid="106" grpId="0"/>
      <p:bldP spid="117"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26402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如何处理缓冲区溢出攻击</a:t>
            </a:r>
          </a:p>
        </p:txBody>
      </p:sp>
      <p:sp>
        <p:nvSpPr>
          <p:cNvPr id="31747" name="Rectangle 3"/>
          <p:cNvSpPr>
            <a:spLocks noGrp="1" noChangeArrowheads="1"/>
          </p:cNvSpPr>
          <p:nvPr/>
        </p:nvSpPr>
        <p:spPr>
          <a:xfrm>
            <a:off x="247650" y="1591310"/>
            <a:ext cx="6333490" cy="22555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pPr>
            <a:r>
              <a:rPr lang="en-US" b="0" dirty="0">
                <a:latin typeface="微软雅黑" panose="020B0503020204020204" charset="-122"/>
                <a:ea typeface="微软雅黑" panose="020B0503020204020204" charset="-122"/>
              </a:rPr>
              <a:t>避免溢出漏洞</a:t>
            </a:r>
          </a:p>
          <a:p>
            <a:pPr eaLnBrk="1" hangingPunct="1">
              <a:buClr>
                <a:srgbClr val="0D0D0D"/>
              </a:buClr>
            </a:pPr>
            <a:r>
              <a:rPr lang="en-US" b="0" dirty="0">
                <a:latin typeface="微软雅黑" panose="020B0503020204020204" charset="-122"/>
                <a:ea typeface="微软雅黑" panose="020B0503020204020204" charset="-122"/>
              </a:rPr>
              <a:t>采用系统级保护</a:t>
            </a:r>
          </a:p>
          <a:p>
            <a:pPr eaLnBrk="1" hangingPunct="1">
              <a:buClr>
                <a:srgbClr val="0D0D0D"/>
              </a:buClr>
            </a:pPr>
            <a:r>
              <a:rPr lang="en-US" b="0" dirty="0">
                <a:latin typeface="微软雅黑" panose="020B0503020204020204" charset="-122"/>
                <a:ea typeface="微软雅黑" panose="020B0503020204020204" charset="-122"/>
              </a:rPr>
              <a:t>编译器使用“栈金丝雀“</a:t>
            </a:r>
          </a:p>
          <a:p>
            <a:pPr marL="0" indent="0" eaLnBrk="1" hangingPunct="1">
              <a:buNone/>
            </a:pPr>
            <a:endParaRPr lang="en-US" b="0" dirty="0">
              <a:latin typeface="微软雅黑" panose="020B0503020204020204" charset="-122"/>
              <a:ea typeface="微软雅黑" panose="020B0503020204020204" charset="-122"/>
            </a:endParaRPr>
          </a:p>
        </p:txBody>
      </p:sp>
      <p:sp>
        <p:nvSpPr>
          <p:cNvPr id="5" name="燕尾形 4"/>
          <p:cNvSpPr/>
          <p:nvPr/>
        </p:nvSpPr>
        <p:spPr>
          <a:xfrm>
            <a:off x="1895475" y="4374515"/>
            <a:ext cx="3674745"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接下来会一一讲述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 calcmode="lin" valueType="num">
                                      <p:cBhvr additive="base">
                                        <p:cTn id="11"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4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 calcmode="lin" valueType="num">
                                      <p:cBhvr additive="base">
                                        <p:cTn id="15"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 name="菱形 5"/>
          <p:cNvSpPr/>
          <p:nvPr/>
        </p:nvSpPr>
        <p:spPr>
          <a:xfrm>
            <a:off x="726440" y="48260"/>
            <a:ext cx="7691120" cy="3538220"/>
          </a:xfrm>
          <a:prstGeom prst="diamond">
            <a:avLst/>
          </a:prstGeom>
          <a:gradFill flip="none" rotWithShape="1">
            <a:gsLst>
              <a:gs pos="0">
                <a:schemeClr val="accent3">
                  <a:lumMod val="5000"/>
                  <a:lumOff val="95000"/>
                  <a:alpha val="3000"/>
                </a:schemeClr>
              </a:gs>
              <a:gs pos="83000">
                <a:schemeClr val="accent3">
                  <a:lumMod val="45000"/>
                  <a:lumOff val="55000"/>
                  <a:alpha val="57000"/>
                </a:schemeClr>
              </a:gs>
              <a:gs pos="100000">
                <a:schemeClr val="accent3">
                  <a:lumMod val="30000"/>
                  <a:lumOff val="7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lumMod val="75000"/>
                    <a:lumOff val="25000"/>
                  </a:schemeClr>
                </a:solidFill>
              </a:rPr>
              <a:t>汇编器：</a:t>
            </a:r>
          </a:p>
          <a:p>
            <a:pPr marL="285750" indent="-285750" algn="ctr">
              <a:buFont typeface="Wingdings" panose="05000000000000000000" charset="0"/>
              <a:buChar char=""/>
            </a:pPr>
            <a:r>
              <a:rPr lang="zh-CN" altLang="en-US" b="1" dirty="0">
                <a:solidFill>
                  <a:schemeClr val="tx1">
                    <a:lumMod val="75000"/>
                    <a:lumOff val="25000"/>
                  </a:schemeClr>
                </a:solidFill>
              </a:rPr>
              <a:t>将</a:t>
            </a:r>
            <a:r>
              <a:rPr lang="en-US" altLang="zh-CN" b="1" dirty="0">
                <a:solidFill>
                  <a:schemeClr val="tx1">
                    <a:lumMod val="75000"/>
                    <a:lumOff val="25000"/>
                  </a:schemeClr>
                </a:solidFill>
              </a:rPr>
              <a:t>.s</a:t>
            </a:r>
            <a:r>
              <a:rPr lang="zh-CN" altLang="en-US" b="1" dirty="0">
                <a:solidFill>
                  <a:schemeClr val="tx1">
                    <a:lumMod val="75000"/>
                    <a:lumOff val="25000"/>
                  </a:schemeClr>
                </a:solidFill>
              </a:rPr>
              <a:t>文件转换为</a:t>
            </a:r>
            <a:r>
              <a:rPr lang="en-US" altLang="zh-CN" b="1" dirty="0">
                <a:solidFill>
                  <a:schemeClr val="tx1">
                    <a:lumMod val="75000"/>
                    <a:lumOff val="25000"/>
                  </a:schemeClr>
                </a:solidFill>
              </a:rPr>
              <a:t>.o</a:t>
            </a:r>
            <a:r>
              <a:rPr lang="zh-CN" altLang="en-US" b="1" dirty="0">
                <a:solidFill>
                  <a:schemeClr val="tx1">
                    <a:lumMod val="75000"/>
                    <a:lumOff val="25000"/>
                  </a:schemeClr>
                </a:solidFill>
              </a:rPr>
              <a:t>文件</a:t>
            </a:r>
          </a:p>
          <a:p>
            <a:pPr marL="285750" indent="-285750" algn="ctr">
              <a:buFont typeface="Wingdings" panose="05000000000000000000" charset="0"/>
              <a:buChar char=""/>
            </a:pPr>
            <a:r>
              <a:rPr lang="zh-CN" altLang="en-US" b="1" dirty="0">
                <a:solidFill>
                  <a:schemeClr val="tx1">
                    <a:lumMod val="75000"/>
                    <a:lumOff val="25000"/>
                  </a:schemeClr>
                </a:solidFill>
              </a:rPr>
              <a:t>得到每条指令的二进制编码</a:t>
            </a:r>
          </a:p>
          <a:p>
            <a:pPr marL="285750" indent="-285750" algn="ctr">
              <a:buFont typeface="Wingdings" panose="05000000000000000000" charset="0"/>
              <a:buChar char=""/>
            </a:pPr>
            <a:r>
              <a:rPr lang="zh-CN" altLang="en-US" b="1" dirty="0">
                <a:solidFill>
                  <a:schemeClr val="tx1">
                    <a:lumMod val="75000"/>
                    <a:lumOff val="25000"/>
                  </a:schemeClr>
                </a:solidFill>
              </a:rPr>
              <a:t>几乎完整的可执行代码映像</a:t>
            </a:r>
          </a:p>
          <a:p>
            <a:pPr marL="285750" indent="-285750" algn="ctr">
              <a:buFont typeface="Wingdings" panose="05000000000000000000" charset="0"/>
              <a:buChar char=""/>
            </a:pPr>
            <a:r>
              <a:rPr lang="zh-CN" altLang="en-US" b="1" dirty="0">
                <a:solidFill>
                  <a:schemeClr val="tx1">
                    <a:lumMod val="75000"/>
                    <a:lumOff val="25000"/>
                  </a:schemeClr>
                </a:solidFill>
              </a:rPr>
              <a:t>不同文件中的代码之间缺少联系</a:t>
            </a:r>
          </a:p>
        </p:txBody>
      </p:sp>
      <p:sp>
        <p:nvSpPr>
          <p:cNvPr id="2" name="菱形 1"/>
          <p:cNvSpPr/>
          <p:nvPr/>
        </p:nvSpPr>
        <p:spPr>
          <a:xfrm>
            <a:off x="625475" y="3454400"/>
            <a:ext cx="7893050" cy="3321685"/>
          </a:xfrm>
          <a:prstGeom prst="diamond">
            <a:avLst/>
          </a:prstGeom>
          <a:gradFill flip="none" rotWithShape="1">
            <a:gsLst>
              <a:gs pos="0">
                <a:schemeClr val="accent3">
                  <a:lumMod val="5000"/>
                  <a:lumOff val="95000"/>
                  <a:alpha val="3000"/>
                </a:schemeClr>
              </a:gs>
              <a:gs pos="83000">
                <a:schemeClr val="accent3">
                  <a:lumMod val="45000"/>
                  <a:lumOff val="55000"/>
                  <a:alpha val="57000"/>
                </a:schemeClr>
              </a:gs>
              <a:gs pos="100000">
                <a:schemeClr val="accent3">
                  <a:lumMod val="30000"/>
                  <a:lumOff val="7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Font typeface="Wingdings" panose="05000000000000000000" charset="0"/>
              <a:buNone/>
            </a:pPr>
            <a:r>
              <a:rPr lang="zh-CN" altLang="en-US" sz="2400" b="1" dirty="0">
                <a:solidFill>
                  <a:schemeClr val="tx1">
                    <a:lumMod val="75000"/>
                    <a:lumOff val="25000"/>
                  </a:schemeClr>
                </a:solidFill>
              </a:rPr>
              <a:t>链接器：</a:t>
            </a:r>
          </a:p>
          <a:p>
            <a:pPr marL="285750" indent="-285750" algn="ctr">
              <a:buFont typeface="Wingdings" panose="05000000000000000000" charset="0"/>
              <a:buChar char=""/>
            </a:pPr>
            <a:r>
              <a:rPr lang="zh-CN" altLang="en-US" sz="1800" b="1" dirty="0">
                <a:solidFill>
                  <a:schemeClr val="tx1">
                    <a:lumMod val="75000"/>
                    <a:lumOff val="25000"/>
                  </a:schemeClr>
                </a:solidFill>
              </a:rPr>
              <a:t>解析文件之间的引用</a:t>
            </a:r>
          </a:p>
          <a:p>
            <a:pPr marL="285750" indent="-285750" algn="ctr">
              <a:buFont typeface="Wingdings" panose="05000000000000000000" charset="0"/>
              <a:buChar char=""/>
            </a:pPr>
            <a:r>
              <a:rPr lang="zh-CN" altLang="en-US" sz="1800" b="1" dirty="0">
                <a:solidFill>
                  <a:schemeClr val="tx1">
                    <a:lumMod val="75000"/>
                    <a:lumOff val="25000"/>
                  </a:schemeClr>
                </a:solidFill>
              </a:rPr>
              <a:t>与静态运行库相结合</a:t>
            </a:r>
          </a:p>
          <a:p>
            <a:pPr marL="285750" indent="-285750" algn="ctr">
              <a:buFont typeface="Arial" panose="020B0604020202020204" pitchFamily="34" charset="0"/>
              <a:buChar char="•"/>
            </a:pPr>
            <a:r>
              <a:rPr lang="zh-CN" altLang="en-US" sz="1800" b="1" dirty="0">
                <a:solidFill>
                  <a:schemeClr val="tx1">
                    <a:lumMod val="75000"/>
                    <a:lumOff val="25000"/>
                  </a:schemeClr>
                </a:solidFill>
              </a:rPr>
              <a:t>例如</a:t>
            </a:r>
            <a:r>
              <a:rPr lang="zh-CN" altLang="en-US" b="1" dirty="0">
                <a:solidFill>
                  <a:schemeClr val="tx1">
                    <a:lumMod val="75000"/>
                    <a:lumOff val="25000"/>
                  </a:schemeClr>
                </a:solidFill>
                <a:sym typeface="+mn-ea"/>
              </a:rPr>
              <a:t>malloc, printf</a:t>
            </a:r>
          </a:p>
          <a:p>
            <a:pPr marL="285750" indent="-285750" algn="ctr">
              <a:buFont typeface="Wingdings" panose="05000000000000000000" charset="0"/>
              <a:buChar char=""/>
            </a:pPr>
            <a:r>
              <a:rPr lang="zh-CN" altLang="en-US" sz="1800" b="1" dirty="0">
                <a:solidFill>
                  <a:schemeClr val="tx1">
                    <a:lumMod val="75000"/>
                    <a:lumOff val="25000"/>
                  </a:schemeClr>
                </a:solidFill>
              </a:rPr>
              <a:t>一些库是动态链接的</a:t>
            </a:r>
          </a:p>
          <a:p>
            <a:pPr marL="285750" indent="-285750" algn="ctr">
              <a:buFont typeface="Arial" panose="020B0604020202020204" pitchFamily="34" charset="0"/>
              <a:buChar char="•"/>
            </a:pPr>
            <a:r>
              <a:rPr lang="zh-CN" altLang="en-US" sz="1800" b="1" dirty="0">
                <a:solidFill>
                  <a:schemeClr val="tx1">
                    <a:lumMod val="75000"/>
                    <a:lumOff val="25000"/>
                  </a:schemeClr>
                </a:solidFill>
              </a:rPr>
              <a:t>当程序开始执行时发生链接。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down)">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down)">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wipe(down)">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wipe(down)">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wipe(down)">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wipe(down)">
                                      <p:cBhvr>
                                        <p:cTn id="42" dur="500"/>
                                        <p:tgtEl>
                                          <p:spTgt spid="2">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wipe(down)">
                                      <p:cBhvr>
                                        <p:cTn id="4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4055745"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sym typeface="+mn-ea"/>
              </a:rPr>
              <a:t>在代码中</a:t>
            </a:r>
            <a:r>
              <a:rPr lang="en-US" sz="2400" dirty="0">
                <a:latin typeface="微软雅黑" panose="020B0503020204020204" charset="-122"/>
                <a:ea typeface="微软雅黑" panose="020B0503020204020204" charset="-122"/>
                <a:sym typeface="+mn-ea"/>
              </a:rPr>
              <a:t>避免溢出漏洞</a:t>
            </a:r>
            <a:endParaRPr lang="zh-CN" altLang="en-US" sz="2400"/>
          </a:p>
        </p:txBody>
      </p:sp>
      <p:sp>
        <p:nvSpPr>
          <p:cNvPr id="37892" name="Rectangle 4"/>
          <p:cNvSpPr>
            <a:spLocks noChangeArrowheads="1"/>
          </p:cNvSpPr>
          <p:nvPr/>
        </p:nvSpPr>
        <p:spPr bwMode="auto">
          <a:xfrm>
            <a:off x="609600" y="1447800"/>
            <a:ext cx="5943600" cy="2028761"/>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a:latin typeface="Courier New" panose="02070309020205020404" charset="0"/>
                <a:ea typeface="MS Mincho" panose="02020609040205080304" pitchFamily="49" charset="-128"/>
              </a:rPr>
              <a:t>/* Echo Line */</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void echo()</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    char </a:t>
            </a:r>
            <a:r>
              <a:rPr lang="en-US" sz="1800" dirty="0" err="1">
                <a:latin typeface="Courier New" panose="02070309020205020404" charset="0"/>
                <a:ea typeface="MS Mincho" panose="02020609040205080304" pitchFamily="49" charset="-128"/>
              </a:rPr>
              <a:t>buf</a:t>
            </a:r>
            <a:r>
              <a:rPr lang="en-US" sz="1800" dirty="0">
                <a:latin typeface="Courier New" panose="02070309020205020404" charset="0"/>
                <a:ea typeface="MS Mincho" panose="02020609040205080304" pitchFamily="49" charset="-128"/>
              </a:rPr>
              <a:t>[4];  /* Way too small! */</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    </a:t>
            </a:r>
            <a:r>
              <a:rPr lang="en-US" sz="1800" dirty="0" err="1">
                <a:solidFill>
                  <a:srgbClr val="C00000"/>
                </a:solidFill>
                <a:latin typeface="Courier New" panose="02070309020205020404" charset="0"/>
                <a:ea typeface="MS Mincho" panose="02020609040205080304" pitchFamily="49" charset="-128"/>
              </a:rPr>
              <a:t>fgets</a:t>
            </a:r>
            <a:r>
              <a:rPr lang="en-US" sz="1800" dirty="0">
                <a:solidFill>
                  <a:srgbClr val="C00000"/>
                </a:solidFill>
                <a:latin typeface="Courier New" panose="02070309020205020404" charset="0"/>
                <a:ea typeface="MS Mincho" panose="02020609040205080304" pitchFamily="49" charset="-128"/>
              </a:rPr>
              <a:t>(</a:t>
            </a:r>
            <a:r>
              <a:rPr lang="en-US" sz="1800" dirty="0" err="1">
                <a:solidFill>
                  <a:srgbClr val="C00000"/>
                </a:solidFill>
                <a:latin typeface="Courier New" panose="02070309020205020404" charset="0"/>
                <a:ea typeface="MS Mincho" panose="02020609040205080304" pitchFamily="49" charset="-128"/>
              </a:rPr>
              <a:t>buf</a:t>
            </a:r>
            <a:r>
              <a:rPr lang="en-US" sz="1800" dirty="0">
                <a:solidFill>
                  <a:srgbClr val="C00000"/>
                </a:solidFill>
                <a:latin typeface="Courier New" panose="02070309020205020404" charset="0"/>
                <a:ea typeface="MS Mincho" panose="02020609040205080304" pitchFamily="49" charset="-128"/>
              </a:rPr>
              <a:t>, 4, </a:t>
            </a:r>
            <a:r>
              <a:rPr lang="en-US" sz="1800" dirty="0" err="1">
                <a:solidFill>
                  <a:srgbClr val="C00000"/>
                </a:solidFill>
                <a:latin typeface="Courier New" panose="02070309020205020404" charset="0"/>
                <a:ea typeface="MS Mincho" panose="02020609040205080304" pitchFamily="49" charset="-128"/>
              </a:rPr>
              <a:t>stdin</a:t>
            </a:r>
            <a:r>
              <a:rPr lang="en-US" sz="1800" dirty="0">
                <a:solidFill>
                  <a:srgbClr val="C00000"/>
                </a:solidFill>
                <a:latin typeface="Courier New" panose="02070309020205020404" charset="0"/>
                <a:ea typeface="MS Mincho" panose="02020609040205080304" pitchFamily="49" charset="-128"/>
              </a:rPr>
              <a:t>);</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    puts(</a:t>
            </a:r>
            <a:r>
              <a:rPr lang="en-US" sz="1800" dirty="0" err="1">
                <a:latin typeface="Courier New" panose="02070309020205020404" charset="0"/>
                <a:ea typeface="MS Mincho" panose="02020609040205080304" pitchFamily="49" charset="-128"/>
              </a:rPr>
              <a:t>buf</a:t>
            </a:r>
            <a:r>
              <a:rPr lang="en-US" sz="1800" dirty="0">
                <a:latin typeface="Courier New" panose="02070309020205020404" charset="0"/>
                <a:ea typeface="MS Mincho" panose="02020609040205080304" pitchFamily="49" charset="-128"/>
              </a:rPr>
              <a:t>);</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a:t>
            </a:r>
          </a:p>
        </p:txBody>
      </p:sp>
      <p:sp>
        <p:nvSpPr>
          <p:cNvPr id="37891" name="Rectangle 3"/>
          <p:cNvSpPr>
            <a:spLocks noGrp="1" noChangeArrowheads="1"/>
          </p:cNvSpPr>
          <p:nvPr/>
        </p:nvSpPr>
        <p:spPr>
          <a:xfrm>
            <a:off x="526098" y="3723005"/>
            <a:ext cx="8091487" cy="24828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buClr>
                <a:srgbClr val="0D0D0D"/>
              </a:buClr>
            </a:pPr>
            <a:r>
              <a:rPr lang="en-US" dirty="0">
                <a:latin typeface="微软雅黑" panose="020B0503020204020204" charset="-122"/>
                <a:ea typeface="微软雅黑" panose="020B0503020204020204" charset="-122"/>
              </a:rPr>
              <a:t>例如，使用限制字符串长度的库例程</a:t>
            </a:r>
          </a:p>
          <a:p>
            <a:pPr lvl="1" eaLnBrk="1" hangingPunct="1">
              <a:lnSpc>
                <a:spcPct val="90000"/>
              </a:lnSpc>
              <a:buClr>
                <a:srgbClr val="A9D18E"/>
              </a:buClr>
            </a:pPr>
            <a:r>
              <a:rPr lang="en-US" b="1" dirty="0" err="1">
                <a:solidFill>
                  <a:srgbClr val="C00000"/>
                </a:solidFill>
                <a:latin typeface="微软雅黑" panose="020B0503020204020204" charset="-122"/>
                <a:ea typeface="微软雅黑" panose="020B0503020204020204" charset="-122"/>
              </a:rPr>
              <a:t>f</a:t>
            </a:r>
            <a:r>
              <a:rPr lang="en-US" b="1" dirty="0" err="1">
                <a:latin typeface="微软雅黑" panose="020B0503020204020204" charset="-122"/>
                <a:ea typeface="微软雅黑" panose="020B0503020204020204" charset="-122"/>
              </a:rPr>
              <a:t>gets</a:t>
            </a:r>
            <a:r>
              <a:rPr lang="en-US"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代替</a:t>
            </a:r>
            <a:r>
              <a:rPr lang="en-US" dirty="0">
                <a:latin typeface="微软雅黑" panose="020B0503020204020204" charset="-122"/>
                <a:ea typeface="微软雅黑" panose="020B0503020204020204" charset="-122"/>
              </a:rPr>
              <a:t> </a:t>
            </a:r>
            <a:r>
              <a:rPr lang="en-US" b="1" dirty="0">
                <a:latin typeface="微软雅黑" panose="020B0503020204020204" charset="-122"/>
                <a:ea typeface="微软雅黑" panose="020B0503020204020204" charset="-122"/>
              </a:rPr>
              <a:t>gets</a:t>
            </a:r>
          </a:p>
          <a:p>
            <a:pPr lvl="1" eaLnBrk="1" hangingPunct="1">
              <a:lnSpc>
                <a:spcPct val="90000"/>
              </a:lnSpc>
              <a:buClr>
                <a:srgbClr val="A9D18E"/>
              </a:buClr>
            </a:pPr>
            <a:r>
              <a:rPr lang="en-US" b="1" dirty="0" err="1">
                <a:latin typeface="微软雅黑" panose="020B0503020204020204" charset="-122"/>
                <a:ea typeface="微软雅黑" panose="020B0503020204020204" charset="-122"/>
                <a:cs typeface="Courier New" panose="02070309020205020404" charset="0"/>
              </a:rPr>
              <a:t>str</a:t>
            </a:r>
            <a:r>
              <a:rPr lang="en-US" b="1" dirty="0" err="1">
                <a:solidFill>
                  <a:srgbClr val="C00000"/>
                </a:solidFill>
                <a:latin typeface="微软雅黑" panose="020B0503020204020204" charset="-122"/>
                <a:ea typeface="微软雅黑" panose="020B0503020204020204" charset="-122"/>
                <a:cs typeface="Courier New" panose="02070309020205020404" charset="0"/>
              </a:rPr>
              <a:t>n</a:t>
            </a:r>
            <a:r>
              <a:rPr lang="en-US" b="1" dirty="0" err="1">
                <a:latin typeface="微软雅黑" panose="020B0503020204020204" charset="-122"/>
                <a:ea typeface="微软雅黑" panose="020B0503020204020204" charset="-122"/>
                <a:cs typeface="Courier New" panose="02070309020205020404" charset="0"/>
              </a:rPr>
              <a:t>cpy</a:t>
            </a:r>
            <a:r>
              <a:rPr lang="en-US"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代替</a:t>
            </a:r>
            <a:r>
              <a:rPr lang="en-US" dirty="0">
                <a:latin typeface="微软雅黑" panose="020B0503020204020204" charset="-122"/>
                <a:ea typeface="微软雅黑" panose="020B0503020204020204" charset="-122"/>
              </a:rPr>
              <a:t> </a:t>
            </a:r>
            <a:r>
              <a:rPr lang="en-US" b="1" dirty="0" err="1">
                <a:latin typeface="微软雅黑" panose="020B0503020204020204" charset="-122"/>
                <a:ea typeface="微软雅黑" panose="020B0503020204020204" charset="-122"/>
              </a:rPr>
              <a:t>strcpy</a:t>
            </a:r>
            <a:endParaRPr lang="en-US" b="1" dirty="0">
              <a:latin typeface="微软雅黑" panose="020B0503020204020204" charset="-122"/>
              <a:ea typeface="微软雅黑" panose="020B0503020204020204" charset="-122"/>
            </a:endParaRPr>
          </a:p>
          <a:p>
            <a:pPr lvl="1" eaLnBrk="1" hangingPunct="1">
              <a:lnSpc>
                <a:spcPct val="90000"/>
              </a:lnSpc>
              <a:buClr>
                <a:srgbClr val="A9D18E"/>
              </a:buClr>
            </a:pPr>
            <a:r>
              <a:rPr lang="en-US" dirty="0">
                <a:latin typeface="微软雅黑" panose="020B0503020204020204" charset="-122"/>
                <a:ea typeface="微软雅黑" panose="020B0503020204020204" charset="-122"/>
              </a:rPr>
              <a:t>不要用 </a:t>
            </a:r>
            <a:r>
              <a:rPr lang="en-US" b="1" dirty="0" err="1">
                <a:latin typeface="微软雅黑" panose="020B0503020204020204" charset="-122"/>
                <a:ea typeface="微软雅黑" panose="020B0503020204020204" charset="-122"/>
              </a:rPr>
              <a:t>scanf</a:t>
            </a:r>
            <a:r>
              <a:rPr lang="en-US" dirty="0">
                <a:latin typeface="微软雅黑" panose="020B0503020204020204" charset="-122"/>
                <a:ea typeface="微软雅黑" panose="020B0503020204020204" charset="-122"/>
              </a:rPr>
              <a:t>  </a:t>
            </a:r>
            <a:r>
              <a:rPr lang="en-US" b="1" dirty="0">
                <a:latin typeface="微软雅黑" panose="020B0503020204020204" charset="-122"/>
                <a:ea typeface="微软雅黑" panose="020B0503020204020204" charset="-122"/>
              </a:rPr>
              <a:t>%s</a:t>
            </a:r>
            <a:r>
              <a:rPr lang="en-US"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转换规格</a:t>
            </a:r>
          </a:p>
          <a:p>
            <a:pPr lvl="2" eaLnBrk="1" hangingPunct="1">
              <a:lnSpc>
                <a:spcPct val="97000"/>
              </a:lnSpc>
            </a:pPr>
            <a:r>
              <a:rPr lang="en-US">
                <a:latin typeface="微软雅黑" panose="020B0503020204020204" charset="-122"/>
                <a:ea typeface="微软雅黑" panose="020B0503020204020204" charset="-122"/>
              </a:rPr>
              <a:t>使用fgets读取字符串</a:t>
            </a:r>
          </a:p>
          <a:p>
            <a:pPr lvl="2" eaLnBrk="1" hangingPunct="1">
              <a:lnSpc>
                <a:spcPct val="97000"/>
              </a:lnSpc>
            </a:pPr>
            <a:r>
              <a:rPr lang="en-US" dirty="0">
                <a:latin typeface="微软雅黑" panose="020B0503020204020204" charset="-122"/>
                <a:ea typeface="微软雅黑" panose="020B0503020204020204" charset="-122"/>
              </a:rPr>
              <a:t>或者使用% ns，其中n是一个合适的整数。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 calcmode="lin" valueType="num">
                                      <p:cBhvr additive="base">
                                        <p:cTn id="7"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891">
                                            <p:txEl>
                                              <p:pRg st="2" end="2"/>
                                            </p:txEl>
                                          </p:spTgt>
                                        </p:tgtEl>
                                        <p:attrNameLst>
                                          <p:attrName>style.visibility</p:attrName>
                                        </p:attrNameLst>
                                      </p:cBhvr>
                                      <p:to>
                                        <p:strVal val="visible"/>
                                      </p:to>
                                    </p:set>
                                    <p:anim calcmode="lin" valueType="num">
                                      <p:cBhvr additive="base">
                                        <p:cTn id="13"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891">
                                            <p:txEl>
                                              <p:pRg st="3" end="3"/>
                                            </p:txEl>
                                          </p:spTgt>
                                        </p:tgtEl>
                                        <p:attrNameLst>
                                          <p:attrName>style.visibility</p:attrName>
                                        </p:attrNameLst>
                                      </p:cBhvr>
                                      <p:to>
                                        <p:strVal val="visible"/>
                                      </p:to>
                                    </p:set>
                                    <p:anim calcmode="lin" valueType="num">
                                      <p:cBhvr additive="base">
                                        <p:cTn id="19"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891">
                                            <p:txEl>
                                              <p:pRg st="4" end="4"/>
                                            </p:txEl>
                                          </p:spTgt>
                                        </p:tgtEl>
                                        <p:attrNameLst>
                                          <p:attrName>style.visibility</p:attrName>
                                        </p:attrNameLst>
                                      </p:cBhvr>
                                      <p:to>
                                        <p:strVal val="visible"/>
                                      </p:to>
                                    </p:set>
                                    <p:anim calcmode="lin" valueType="num">
                                      <p:cBhvr additive="base">
                                        <p:cTn id="25"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89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7891">
                                            <p:txEl>
                                              <p:pRg st="5" end="5"/>
                                            </p:txEl>
                                          </p:spTgt>
                                        </p:tgtEl>
                                        <p:attrNameLst>
                                          <p:attrName>style.visibility</p:attrName>
                                        </p:attrNameLst>
                                      </p:cBhvr>
                                      <p:to>
                                        <p:strVal val="visible"/>
                                      </p:to>
                                    </p:set>
                                    <p:anim calcmode="lin" valueType="num">
                                      <p:cBhvr additive="base">
                                        <p:cTn id="29" dur="5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78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3134360"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panose="020B0503020204020204" charset="-122"/>
                <a:ea typeface="微软雅黑" panose="020B0503020204020204" charset="-122"/>
                <a:sym typeface="+mn-ea"/>
              </a:rPr>
              <a:t>采用系统级保护</a:t>
            </a:r>
            <a:endParaRPr lang="zh-CN" altLang="en-US" sz="2400"/>
          </a:p>
        </p:txBody>
      </p:sp>
      <p:sp>
        <p:nvSpPr>
          <p:cNvPr id="38916" name="Rectangle 44"/>
          <p:cNvSpPr>
            <a:spLocks noGrp="1" noChangeArrowheads="1"/>
          </p:cNvSpPr>
          <p:nvPr/>
        </p:nvSpPr>
        <p:spPr>
          <a:xfrm>
            <a:off x="1418908" y="1681798"/>
            <a:ext cx="4433887" cy="293846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pPr>
            <a:r>
              <a:rPr lang="en-US" dirty="0">
                <a:latin typeface="微软雅黑" panose="020B0503020204020204" charset="-122"/>
                <a:ea typeface="微软雅黑" panose="020B0503020204020204" charset="-122"/>
              </a:rPr>
              <a:t>随机叠加偏移</a:t>
            </a:r>
          </a:p>
          <a:p>
            <a:pPr lvl="1" eaLnBrk="1" hangingPunct="1">
              <a:lnSpc>
                <a:spcPct val="150000"/>
              </a:lnSpc>
              <a:spcBef>
                <a:spcPts val="0"/>
              </a:spcBef>
              <a:buClr>
                <a:srgbClr val="0D0D0D"/>
              </a:buClr>
            </a:pPr>
            <a:r>
              <a:rPr lang="en-US" dirty="0">
                <a:latin typeface="微软雅黑" panose="020B0503020204020204" charset="-122"/>
                <a:ea typeface="微软雅黑" panose="020B0503020204020204" charset="-122"/>
              </a:rPr>
              <a:t>在程序开始时，在栈上分配任意数量的空间。</a:t>
            </a:r>
          </a:p>
          <a:p>
            <a:pPr lvl="1" eaLnBrk="1" hangingPunct="1">
              <a:lnSpc>
                <a:spcPct val="150000"/>
              </a:lnSpc>
              <a:spcBef>
                <a:spcPts val="0"/>
              </a:spcBef>
              <a:buClr>
                <a:srgbClr val="0D0D0D"/>
              </a:buClr>
            </a:pPr>
            <a:r>
              <a:rPr lang="en-US" dirty="0">
                <a:latin typeface="微软雅黑" panose="020B0503020204020204" charset="-122"/>
                <a:ea typeface="微软雅黑" panose="020B0503020204020204" charset="-122"/>
              </a:rPr>
              <a:t>移位整个程序的堆栈地址</a:t>
            </a:r>
            <a:r>
              <a:rPr lang="zh-CN" altLang="en-US" dirty="0">
                <a:latin typeface="微软雅黑" panose="020B0503020204020204" charset="-122"/>
                <a:ea typeface="微软雅黑" panose="020B0503020204020204" charset="-122"/>
              </a:rPr>
              <a:t>。</a:t>
            </a:r>
          </a:p>
          <a:p>
            <a:pPr lvl="1" eaLnBrk="1" hangingPunct="1">
              <a:lnSpc>
                <a:spcPct val="150000"/>
              </a:lnSpc>
              <a:spcBef>
                <a:spcPts val="0"/>
              </a:spcBef>
              <a:buClr>
                <a:srgbClr val="0D0D0D"/>
              </a:buClr>
            </a:pPr>
            <a:r>
              <a:rPr lang="en-US" dirty="0">
                <a:latin typeface="微软雅黑" panose="020B0503020204020204" charset="-122"/>
                <a:ea typeface="微软雅黑" panose="020B0503020204020204" charset="-122"/>
              </a:rPr>
              <a:t>使得黑客很难预测插入代码的</a:t>
            </a:r>
            <a:r>
              <a:rPr lang="zh-CN" altLang="en-US" dirty="0">
                <a:latin typeface="微软雅黑" panose="020B0503020204020204" charset="-122"/>
                <a:ea typeface="微软雅黑" panose="020B0503020204020204" charset="-122"/>
              </a:rPr>
              <a:t>起始位置</a:t>
            </a:r>
            <a:r>
              <a:rPr lang="en-US" dirty="0">
                <a:latin typeface="微软雅黑" panose="020B0503020204020204" charset="-122"/>
                <a:ea typeface="微软雅黑" panose="020B0503020204020204" charset="-122"/>
              </a:rPr>
              <a:t>。</a:t>
            </a:r>
          </a:p>
          <a:p>
            <a:pPr lvl="2" eaLnBrk="1" hangingPunct="1"/>
            <a:r>
              <a:rPr lang="en-US" dirty="0">
                <a:latin typeface="微软雅黑" panose="020B0503020204020204" charset="-122"/>
                <a:ea typeface="微软雅黑" panose="020B0503020204020204" charset="-122"/>
              </a:rPr>
              <a:t>每次程序执行</a:t>
            </a:r>
            <a:r>
              <a:rPr lang="zh-CN" altLang="en-US" dirty="0">
                <a:latin typeface="微软雅黑" panose="020B0503020204020204" charset="-122"/>
                <a:ea typeface="微软雅黑" panose="020B0503020204020204" charset="-122"/>
              </a:rPr>
              <a:t>时，</a:t>
            </a:r>
            <a:r>
              <a:rPr lang="en-US" dirty="0">
                <a:latin typeface="微软雅黑" panose="020B0503020204020204" charset="-122"/>
                <a:ea typeface="微软雅黑" panose="020B0503020204020204" charset="-122"/>
              </a:rPr>
              <a:t>栈的重新定位</a:t>
            </a:r>
          </a:p>
          <a:p>
            <a:pPr lvl="1" eaLnBrk="1" hangingPunct="1"/>
            <a:endParaRPr lang="en-US" dirty="0">
              <a:latin typeface="微软雅黑" panose="020B0503020204020204" charset="-122"/>
              <a:ea typeface="微软雅黑" panose="020B0503020204020204" charset="-122"/>
            </a:endParaRPr>
          </a:p>
        </p:txBody>
      </p:sp>
      <p:graphicFrame>
        <p:nvGraphicFramePr>
          <p:cNvPr id="6" name="Object 1"/>
          <p:cNvGraphicFramePr>
            <a:graphicFrameLocks noChangeAspect="1"/>
          </p:cNvGraphicFramePr>
          <p:nvPr/>
        </p:nvGraphicFramePr>
        <p:xfrm>
          <a:off x="1143000" y="3425825"/>
          <a:ext cx="6858000" cy="4763"/>
        </p:xfrm>
        <a:graphic>
          <a:graphicData uri="http://schemas.openxmlformats.org/presentationml/2006/ole">
            <mc:AlternateContent xmlns:mc="http://schemas.openxmlformats.org/markup-compatibility/2006">
              <mc:Choice xmlns:v="urn:schemas-microsoft-com:vml" Requires="v">
                <p:oleObj name="Worksheet" r:id="rId2" imgW="31746032" imgH="25397" progId="">
                  <p:embed/>
                </p:oleObj>
              </mc:Choice>
              <mc:Fallback>
                <p:oleObj name="Worksheet" r:id="rId2" imgW="31746032" imgH="25397" progId="">
                  <p:embed/>
                  <p:pic>
                    <p:nvPicPr>
                      <p:cNvPr id="0" name="Picture 1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25825"/>
                        <a:ext cx="6858000" cy="4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2" name="Group 51"/>
          <p:cNvGrpSpPr/>
          <p:nvPr/>
        </p:nvGrpSpPr>
        <p:grpSpPr>
          <a:xfrm>
            <a:off x="5991940" y="1328738"/>
            <a:ext cx="2676604" cy="4949546"/>
            <a:chOff x="5991940" y="1328738"/>
            <a:chExt cx="2676604" cy="4949546"/>
          </a:xfrm>
        </p:grpSpPr>
        <p:sp>
          <p:nvSpPr>
            <p:cNvPr id="53" name="Rectangle 4"/>
            <p:cNvSpPr/>
            <p:nvPr/>
          </p:nvSpPr>
          <p:spPr bwMode="auto">
            <a:xfrm>
              <a:off x="7398544" y="3386138"/>
              <a:ext cx="1270000" cy="304800"/>
            </a:xfrm>
            <a:prstGeom prst="rect">
              <a:avLst/>
            </a:prstGeom>
            <a:solidFill>
              <a:srgbClr val="F2F2F2"/>
            </a:solidFill>
            <a:ln w="25400" cap="flat">
              <a:solidFill>
                <a:srgbClr val="000000"/>
              </a:solidFill>
              <a:prstDash val="solid"/>
              <a:miter lim="800000"/>
              <a:headEnd type="none" w="med" len="med"/>
              <a:tailEnd type="none" w="med" len="me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u="none" strike="noStrike" kern="0" cap="none" spc="0" normalizeH="0" baseline="0" noProof="0" dirty="0">
                  <a:ln>
                    <a:noFill/>
                  </a:ln>
                  <a:solidFill>
                    <a:srgbClr val="000000"/>
                  </a:solidFill>
                  <a:effectLst/>
                  <a:uLnTx/>
                  <a:uFillTx/>
                  <a:latin typeface="Courier New" panose="02070309020205020404"/>
                  <a:ea typeface="Calibri Bold" charset="0"/>
                  <a:cs typeface="Courier New" panose="02070309020205020404"/>
                  <a:sym typeface="Calibri Bold" charset="0"/>
                </a:rPr>
                <a:t>main</a:t>
              </a:r>
            </a:p>
          </p:txBody>
        </p:sp>
        <p:sp>
          <p:nvSpPr>
            <p:cNvPr id="54" name="Rectangle 5"/>
            <p:cNvSpPr/>
            <p:nvPr/>
          </p:nvSpPr>
          <p:spPr bwMode="auto">
            <a:xfrm>
              <a:off x="7398544" y="3690938"/>
              <a:ext cx="1270000" cy="9572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000000"/>
                  </a:solidFill>
                  <a:effectLst/>
                  <a:uLnTx/>
                  <a:uFillTx/>
                  <a:latin typeface="Calibri Bold" charset="0"/>
                  <a:ea typeface="Calibri Bold" charset="0"/>
                  <a:cs typeface="Calibri Bold" charset="0"/>
                  <a:sym typeface="Calibri Bold" charset="0"/>
                </a:rPr>
                <a:t>应用</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Calibri Bold" charset="0"/>
                  <a:ea typeface="宋体" panose="02010600030101010101" pitchFamily="2" charset="-122"/>
                  <a:cs typeface="Calibri Bold" charset="0"/>
                  <a:sym typeface="Calibri Bold" charset="0"/>
                </a:rPr>
                <a:t>代码</a:t>
              </a:r>
            </a:p>
          </p:txBody>
        </p:sp>
        <p:sp>
          <p:nvSpPr>
            <p:cNvPr id="55" name="Rectangle 7"/>
            <p:cNvSpPr/>
            <p:nvPr/>
          </p:nvSpPr>
          <p:spPr bwMode="auto">
            <a:xfrm>
              <a:off x="7398544" y="1404938"/>
              <a:ext cx="1270000" cy="304800"/>
            </a:xfrm>
            <a:prstGeom prst="rect">
              <a:avLst/>
            </a:prstGeom>
            <a:solidFill>
              <a:srgbClr val="F2F2F2"/>
            </a:solidFill>
            <a:ln w="25400" cap="flat">
              <a:solidFill>
                <a:srgbClr val="000000"/>
              </a:solidFill>
              <a:prstDash val="solid"/>
              <a:miter lim="800000"/>
              <a:headEnd type="none" w="med" len="med"/>
              <a:tailEnd type="none" w="med" len="med"/>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9"/>
            <p:cNvSpPr/>
            <p:nvPr/>
          </p:nvSpPr>
          <p:spPr bwMode="auto">
            <a:xfrm>
              <a:off x="7398544" y="1709738"/>
              <a:ext cx="1270000" cy="1676400"/>
            </a:xfrm>
            <a:prstGeom prst="rect">
              <a:avLst/>
            </a:prstGeom>
            <a:solidFill>
              <a:srgbClr val="FF9999"/>
            </a:solidFill>
            <a:ln w="25400" cap="flat">
              <a:solidFill>
                <a:srgbClr val="000000"/>
              </a:solidFill>
              <a:prstDash val="solid"/>
              <a:miter lim="800000"/>
              <a:headEnd type="none" w="med" len="med"/>
              <a:tailEnd type="none" w="med" len="me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Bold" charset="0"/>
                <a:ea typeface="Calibri Bold" charset="0"/>
                <a:cs typeface="Calibri Bold" charset="0"/>
                <a:sym typeface="Calibri Bold" charset="0"/>
              </a:endParaRPr>
            </a:p>
          </p:txBody>
        </p:sp>
        <p:sp>
          <p:nvSpPr>
            <p:cNvPr id="57" name="Rectangle 10"/>
            <p:cNvSpPr/>
            <p:nvPr/>
          </p:nvSpPr>
          <p:spPr bwMode="auto">
            <a:xfrm>
              <a:off x="5991940" y="2243138"/>
              <a:ext cx="990600" cy="353060"/>
            </a:xfrm>
            <a:prstGeom prst="rect">
              <a:avLst/>
            </a:prstGeom>
            <a:noFill/>
            <a:ln w="25400" cap="flat">
              <a:noFill/>
              <a:miter lim="800000"/>
              <a:headEnd type="none" w="med" len="med"/>
              <a:tailEnd type="none" w="med" len="med"/>
            </a:ln>
          </p:spPr>
          <p:txBody>
            <a:bodyPr wrap="none" lIns="38100" tIns="38100" rIns="38100" bIns="3810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Calibri Bold" charset="0"/>
                  <a:ea typeface="宋体" panose="02010600030101010101" pitchFamily="2" charset="-122"/>
                  <a:cs typeface="Calibri Bold" charset="0"/>
                  <a:sym typeface="Calibri Bold" charset="0"/>
                </a:rPr>
                <a:t>随机分配</a:t>
              </a:r>
            </a:p>
          </p:txBody>
        </p:sp>
        <p:sp>
          <p:nvSpPr>
            <p:cNvPr id="58" name="AutoShape 11"/>
            <p:cNvSpPr/>
            <p:nvPr/>
          </p:nvSpPr>
          <p:spPr bwMode="auto">
            <a:xfrm>
              <a:off x="7150767" y="1704917"/>
              <a:ext cx="228600" cy="1681221"/>
            </a:xfrm>
            <a:custGeom>
              <a:avLst/>
              <a:gdLst>
                <a:gd name="T0" fmla="*/ 10800 w 21600"/>
                <a:gd name="T1" fmla="*/ 10800 h 21600"/>
              </a:gdLst>
              <a:ahLst/>
              <a:cxnLst>
                <a:cxn ang="0">
                  <a:pos x="T0" y="T1"/>
                </a:cxn>
              </a:cxnLst>
              <a:rect l="0" t="0" r="r" b="b"/>
              <a:pathLst>
                <a:path w="21600" h="21600">
                  <a:moveTo>
                    <a:pt x="21600" y="21600"/>
                  </a:moveTo>
                  <a:cubicBezTo>
                    <a:pt x="15635" y="21600"/>
                    <a:pt x="10800" y="20875"/>
                    <a:pt x="10800" y="19980"/>
                  </a:cubicBezTo>
                  <a:lnTo>
                    <a:pt x="10800" y="12420"/>
                  </a:lnTo>
                  <a:cubicBezTo>
                    <a:pt x="10800" y="11525"/>
                    <a:pt x="5965" y="10800"/>
                    <a:pt x="0" y="10800"/>
                  </a:cubicBezTo>
                  <a:cubicBezTo>
                    <a:pt x="5965" y="10800"/>
                    <a:pt x="10800" y="10075"/>
                    <a:pt x="10800" y="9180"/>
                  </a:cubicBezTo>
                  <a:lnTo>
                    <a:pt x="10800" y="1620"/>
                  </a:lnTo>
                  <a:cubicBezTo>
                    <a:pt x="10800" y="725"/>
                    <a:pt x="15635" y="0"/>
                    <a:pt x="21600" y="0"/>
                  </a:cubicBezTo>
                </a:path>
              </a:pathLst>
            </a:custGeom>
            <a:noFill/>
            <a:ln w="25400" cap="flat">
              <a:solidFill>
                <a:srgbClr val="000000"/>
              </a:solidFill>
              <a:prstDash val="solid"/>
              <a:round/>
              <a:headEnd type="none" w="med" len="med"/>
              <a:tailEnd type="none" w="med" len="med"/>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10"/>
            <p:cNvSpPr/>
            <p:nvPr/>
          </p:nvSpPr>
          <p:spPr bwMode="auto">
            <a:xfrm>
              <a:off x="6407944" y="1328738"/>
              <a:ext cx="762000" cy="353060"/>
            </a:xfrm>
            <a:prstGeom prst="rect">
              <a:avLst/>
            </a:prstGeom>
            <a:noFill/>
            <a:ln w="25400" cap="flat">
              <a:noFill/>
              <a:miter lim="800000"/>
              <a:headEnd type="none" w="med" len="med"/>
              <a:tailEnd type="none" w="med" len="med"/>
            </a:ln>
          </p:spPr>
          <p:txBody>
            <a:bodyPr wrap="none" lIns="38100" tIns="38100" rIns="38100" bIns="3810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Calibri Bold" charset="0"/>
                  <a:ea typeface="宋体" panose="02010600030101010101" pitchFamily="2" charset="-122"/>
                  <a:cs typeface="Calibri Bold" charset="0"/>
                  <a:sym typeface="Calibri Bold" charset="0"/>
                </a:rPr>
                <a:t>栈基址</a:t>
              </a:r>
            </a:p>
          </p:txBody>
        </p:sp>
        <p:sp>
          <p:nvSpPr>
            <p:cNvPr id="60" name="Rectangle 7"/>
            <p:cNvSpPr>
              <a:spLocks noChangeArrowheads="1"/>
            </p:cNvSpPr>
            <p:nvPr/>
          </p:nvSpPr>
          <p:spPr bwMode="auto">
            <a:xfrm>
              <a:off x="7398544" y="4638842"/>
              <a:ext cx="1270000" cy="381000"/>
            </a:xfrm>
            <a:prstGeom prst="rect">
              <a:avLst/>
            </a:prstGeom>
            <a:solidFill>
              <a:schemeClr val="bg1">
                <a:lumMod val="95000"/>
              </a:schemeClr>
            </a:solidFill>
            <a:ln w="28575">
              <a:solidFill>
                <a:schemeClr val="tx1"/>
              </a:solidFill>
              <a:miter lim="800000"/>
            </a:ln>
            <a:effectLst/>
          </p:spPr>
          <p:txBody>
            <a:bodyPr wrap="none" anchor="ctr"/>
            <a:lstStyle/>
            <a:p>
              <a:pPr eaLnBrk="0" hangingPunct="0">
                <a:defRPr/>
              </a:pPr>
              <a:r>
                <a:rPr lang="en-US" sz="1800" dirty="0">
                  <a:latin typeface="Calibri" panose="020F0502020204030204" charset="0"/>
                  <a:cs typeface="+mn-cs"/>
                </a:rPr>
                <a:t>B?</a:t>
              </a:r>
            </a:p>
          </p:txBody>
        </p:sp>
        <p:sp>
          <p:nvSpPr>
            <p:cNvPr id="61" name="Text Box 16"/>
            <p:cNvSpPr txBox="1">
              <a:spLocks noChangeArrowheads="1"/>
            </p:cNvSpPr>
            <p:nvPr/>
          </p:nvSpPr>
          <p:spPr bwMode="auto">
            <a:xfrm>
              <a:off x="6561519" y="5908952"/>
              <a:ext cx="421021" cy="369332"/>
            </a:xfrm>
            <a:prstGeom prst="rect">
              <a:avLst/>
            </a:prstGeom>
            <a:noFill/>
            <a:ln w="28575">
              <a:noFill/>
              <a:miter lim="800000"/>
            </a:ln>
          </p:spPr>
          <p:txBody>
            <a:bodyPr wrap="none" anchor="ctr">
              <a:spAutoFit/>
            </a:bodyPr>
            <a:lstStyle/>
            <a:p>
              <a:pPr algn="r" eaLnBrk="0" hangingPunct="0"/>
              <a:r>
                <a:rPr lang="en-US" sz="1800" dirty="0">
                  <a:latin typeface="Calibri" panose="020F0502020204030204" charset="0"/>
                </a:rPr>
                <a:t>B?</a:t>
              </a:r>
            </a:p>
          </p:txBody>
        </p:sp>
        <p:sp>
          <p:nvSpPr>
            <p:cNvPr id="62" name="Line 17"/>
            <p:cNvSpPr>
              <a:spLocks noChangeShapeType="1"/>
            </p:cNvSpPr>
            <p:nvPr/>
          </p:nvSpPr>
          <p:spPr bwMode="auto">
            <a:xfrm>
              <a:off x="6982540" y="6096000"/>
              <a:ext cx="396875" cy="0"/>
            </a:xfrm>
            <a:prstGeom prst="line">
              <a:avLst/>
            </a:prstGeom>
            <a:noFill/>
            <a:ln w="28575">
              <a:solidFill>
                <a:schemeClr val="tx1"/>
              </a:solidFill>
              <a:round/>
              <a:tailEnd type="triangle" w="med" len="med"/>
            </a:ln>
          </p:spPr>
          <p:txBody>
            <a:bodyPr anchor="ctr">
              <a:spAutoFit/>
            </a:bodyPr>
            <a:lstStyle/>
            <a:p>
              <a:endParaRPr lang="en-US"/>
            </a:p>
          </p:txBody>
        </p:sp>
        <p:sp>
          <p:nvSpPr>
            <p:cNvPr id="63" name="Rectangle 18"/>
            <p:cNvSpPr>
              <a:spLocks noChangeArrowheads="1"/>
            </p:cNvSpPr>
            <p:nvPr/>
          </p:nvSpPr>
          <p:spPr bwMode="auto">
            <a:xfrm>
              <a:off x="7398544" y="5535574"/>
              <a:ext cx="1270000" cy="645160"/>
            </a:xfrm>
            <a:prstGeom prst="rect">
              <a:avLst/>
            </a:prstGeom>
            <a:solidFill>
              <a:schemeClr val="accent2">
                <a:lumMod val="40000"/>
                <a:lumOff val="60000"/>
              </a:schemeClr>
            </a:solidFill>
            <a:ln w="28575">
              <a:solidFill>
                <a:schemeClr val="tx1"/>
              </a:solidFill>
              <a:miter lim="800000"/>
            </a:ln>
            <a:effectLst/>
          </p:spPr>
          <p:txBody>
            <a:bodyPr wrap="square" anchor="ctr">
              <a:spAutoFit/>
            </a:bodyPr>
            <a:lstStyle/>
            <a:p>
              <a:pPr eaLnBrk="0" hangingPunct="0">
                <a:defRPr/>
              </a:pPr>
              <a:r>
                <a:rPr lang="zh-CN" altLang="en-US" sz="1800" dirty="0">
                  <a:latin typeface="Calibri" panose="020F0502020204030204" charset="0"/>
                  <a:cs typeface="+mn-cs"/>
                </a:rPr>
                <a:t>攻击</a:t>
              </a:r>
            </a:p>
            <a:p>
              <a:pPr eaLnBrk="0" hangingPunct="0">
                <a:defRPr/>
              </a:pPr>
              <a:r>
                <a:rPr lang="zh-CN" altLang="en-US" sz="1800" dirty="0">
                  <a:latin typeface="Calibri" panose="020F0502020204030204" charset="0"/>
                  <a:cs typeface="+mn-cs"/>
                </a:rPr>
                <a:t>代码</a:t>
              </a:r>
            </a:p>
          </p:txBody>
        </p:sp>
        <p:sp>
          <p:nvSpPr>
            <p:cNvPr id="64" name="Rectangle 19"/>
            <p:cNvSpPr>
              <a:spLocks noChangeArrowheads="1"/>
            </p:cNvSpPr>
            <p:nvPr/>
          </p:nvSpPr>
          <p:spPr bwMode="auto">
            <a:xfrm>
              <a:off x="7398544" y="5016392"/>
              <a:ext cx="1270000" cy="518706"/>
            </a:xfrm>
            <a:prstGeom prst="rect">
              <a:avLst/>
            </a:prstGeom>
            <a:solidFill>
              <a:schemeClr val="accent2">
                <a:lumMod val="40000"/>
                <a:lumOff val="60000"/>
              </a:schemeClr>
            </a:solidFill>
            <a:ln w="28575">
              <a:solidFill>
                <a:schemeClr val="tx1"/>
              </a:solidFill>
              <a:miter lim="800000"/>
            </a:ln>
            <a:effectLst/>
          </p:spPr>
          <p:txBody>
            <a:bodyPr anchor="ctr"/>
            <a:lstStyle/>
            <a:p>
              <a:pPr eaLnBrk="0" hangingPunct="0">
                <a:defRPr/>
              </a:pPr>
              <a:r>
                <a:rPr lang="en-US" sz="1800" dirty="0">
                  <a:latin typeface="Calibri" panose="020F0502020204030204" charset="0"/>
                  <a:cs typeface="+mn-cs"/>
                </a:rPr>
                <a:t>pad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 calcmode="lin" valueType="num">
                                      <p:cBhvr additive="base">
                                        <p:cTn id="7" dur="500" fill="hold"/>
                                        <p:tgtEl>
                                          <p:spTgt spid="389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916">
                                            <p:txEl>
                                              <p:pRg st="2" end="2"/>
                                            </p:txEl>
                                          </p:spTgt>
                                        </p:tgtEl>
                                        <p:attrNameLst>
                                          <p:attrName>style.visibility</p:attrName>
                                        </p:attrNameLst>
                                      </p:cBhvr>
                                      <p:to>
                                        <p:strVal val="visible"/>
                                      </p:to>
                                    </p:set>
                                    <p:anim calcmode="lin" valueType="num">
                                      <p:cBhvr additive="base">
                                        <p:cTn id="13" dur="500" fill="hold"/>
                                        <p:tgtEl>
                                          <p:spTgt spid="3891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916">
                                            <p:txEl>
                                              <p:pRg st="3" end="3"/>
                                            </p:txEl>
                                          </p:spTgt>
                                        </p:tgtEl>
                                        <p:attrNameLst>
                                          <p:attrName>style.visibility</p:attrName>
                                        </p:attrNameLst>
                                      </p:cBhvr>
                                      <p:to>
                                        <p:strVal val="visible"/>
                                      </p:to>
                                    </p:set>
                                    <p:anim calcmode="lin" valueType="num">
                                      <p:cBhvr additive="base">
                                        <p:cTn id="19" dur="500" fill="hold"/>
                                        <p:tgtEl>
                                          <p:spTgt spid="389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9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8916">
                                            <p:txEl>
                                              <p:pRg st="4" end="4"/>
                                            </p:txEl>
                                          </p:spTgt>
                                        </p:tgtEl>
                                        <p:attrNameLst>
                                          <p:attrName>style.visibility</p:attrName>
                                        </p:attrNameLst>
                                      </p:cBhvr>
                                      <p:to>
                                        <p:strVal val="visible"/>
                                      </p:to>
                                    </p:set>
                                    <p:anim calcmode="lin" valueType="num">
                                      <p:cBhvr additive="base">
                                        <p:cTn id="25" dur="500" fill="hold"/>
                                        <p:tgtEl>
                                          <p:spTgt spid="3891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9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3134360"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panose="020B0503020204020204" charset="-122"/>
                <a:ea typeface="微软雅黑" panose="020B0503020204020204" charset="-122"/>
                <a:sym typeface="+mn-ea"/>
              </a:rPr>
              <a:t>采用系统级保护</a:t>
            </a:r>
            <a:endParaRPr lang="zh-CN" altLang="en-US" sz="2400"/>
          </a:p>
        </p:txBody>
      </p:sp>
      <p:sp>
        <p:nvSpPr>
          <p:cNvPr id="4" name="Rectangle 44"/>
          <p:cNvSpPr>
            <a:spLocks noGrp="1" noChangeArrowheads="1"/>
          </p:cNvSpPr>
          <p:nvPr/>
        </p:nvSpPr>
        <p:spPr>
          <a:xfrm>
            <a:off x="140018" y="1302068"/>
            <a:ext cx="4052887" cy="522446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92D050"/>
              </a:buClr>
            </a:pPr>
            <a:r>
              <a:rPr lang="en-US">
                <a:latin typeface="微软雅黑" panose="020B0503020204020204" charset="-122"/>
                <a:ea typeface="微软雅黑" panose="020B0503020204020204" charset="-122"/>
              </a:rPr>
              <a:t>不可执行的代码段</a:t>
            </a:r>
          </a:p>
          <a:p>
            <a:pPr lvl="1" eaLnBrk="1" hangingPunct="1">
              <a:buClr>
                <a:srgbClr val="70AD47"/>
              </a:buClr>
            </a:pPr>
            <a:r>
              <a:rPr lang="en-US" dirty="0">
                <a:latin typeface="微软雅黑" panose="020B0503020204020204" charset="-122"/>
                <a:ea typeface="微软雅黑" panose="020B0503020204020204" charset="-122"/>
              </a:rPr>
              <a:t>在传统的x86，可以标记存储区为“只读”或“可写的”</a:t>
            </a:r>
          </a:p>
          <a:p>
            <a:pPr lvl="2" eaLnBrk="1" hangingPunct="1"/>
            <a:r>
              <a:rPr lang="en-US" dirty="0">
                <a:latin typeface="微软雅黑" panose="020B0503020204020204" charset="-122"/>
                <a:ea typeface="微软雅黑" panose="020B0503020204020204" charset="-122"/>
              </a:rPr>
              <a:t>可以执行任何可读的操作</a:t>
            </a:r>
          </a:p>
          <a:p>
            <a:pPr lvl="1" eaLnBrk="1" hangingPunct="1">
              <a:buClr>
                <a:srgbClr val="70AD47"/>
              </a:buClr>
            </a:pPr>
            <a:r>
              <a:rPr lang="en-US" dirty="0">
                <a:latin typeface="微软雅黑" panose="020B0503020204020204" charset="-122"/>
                <a:ea typeface="微软雅黑" panose="020B0503020204020204" charset="-122"/>
              </a:rPr>
              <a:t>x86-64添加显式“执行”权限</a:t>
            </a:r>
          </a:p>
          <a:p>
            <a:pPr lvl="1" eaLnBrk="1" hangingPunct="1">
              <a:buClr>
                <a:srgbClr val="70AD47"/>
              </a:buClr>
            </a:pPr>
            <a:r>
              <a:rPr lang="en-US" dirty="0">
                <a:latin typeface="微软雅黑" panose="020B0503020204020204" charset="-122"/>
                <a:ea typeface="微软雅黑" panose="020B0503020204020204" charset="-122"/>
              </a:rPr>
              <a:t>标记为不可执行的栈</a:t>
            </a:r>
          </a:p>
          <a:p>
            <a:pPr lvl="1" eaLnBrk="1" hangingPunct="1"/>
            <a:endParaRPr lang="en-US" dirty="0">
              <a:latin typeface="微软雅黑" panose="020B0503020204020204" charset="-122"/>
              <a:ea typeface="微软雅黑" panose="020B0503020204020204" charset="-122"/>
            </a:endParaRPr>
          </a:p>
        </p:txBody>
      </p:sp>
      <p:graphicFrame>
        <p:nvGraphicFramePr>
          <p:cNvPr id="7" name="Object 1"/>
          <p:cNvGraphicFramePr>
            <a:graphicFrameLocks noChangeAspect="1"/>
          </p:cNvGraphicFramePr>
          <p:nvPr/>
        </p:nvGraphicFramePr>
        <p:xfrm>
          <a:off x="1143000" y="3425825"/>
          <a:ext cx="6858000" cy="4763"/>
        </p:xfrm>
        <a:graphic>
          <a:graphicData uri="http://schemas.openxmlformats.org/presentationml/2006/ole">
            <mc:AlternateContent xmlns:mc="http://schemas.openxmlformats.org/markup-compatibility/2006">
              <mc:Choice xmlns:v="urn:schemas-microsoft-com:vml" Requires="v">
                <p:oleObj name="Worksheet" r:id="rId2" imgW="31746032" imgH="25397" progId="">
                  <p:embed/>
                </p:oleObj>
              </mc:Choice>
              <mc:Fallback>
                <p:oleObj name="Worksheet" r:id="rId2" imgW="31746032" imgH="25397" progId="">
                  <p:embed/>
                  <p:pic>
                    <p:nvPicPr>
                      <p:cNvPr id="0" name="Picture 1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25825"/>
                        <a:ext cx="6858000" cy="4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 name="Group 15"/>
          <p:cNvGrpSpPr/>
          <p:nvPr/>
        </p:nvGrpSpPr>
        <p:grpSpPr>
          <a:xfrm>
            <a:off x="4259263" y="1154113"/>
            <a:ext cx="3817937" cy="4203700"/>
            <a:chOff x="4259263" y="1154113"/>
            <a:chExt cx="3817937" cy="4203700"/>
          </a:xfrm>
        </p:grpSpPr>
        <p:sp>
          <p:nvSpPr>
            <p:cNvPr id="17" name="Text Box 6"/>
            <p:cNvSpPr txBox="1">
              <a:spLocks noChangeArrowheads="1"/>
            </p:cNvSpPr>
            <p:nvPr/>
          </p:nvSpPr>
          <p:spPr bwMode="auto">
            <a:xfrm>
              <a:off x="5630863" y="1154113"/>
              <a:ext cx="2428875" cy="368300"/>
            </a:xfrm>
            <a:prstGeom prst="rect">
              <a:avLst/>
            </a:prstGeom>
            <a:noFill/>
            <a:ln w="25400">
              <a:noFill/>
              <a:miter lim="800000"/>
            </a:ln>
          </p:spPr>
          <p:txBody>
            <a:bodyPr wrap="none">
              <a:spAutoFit/>
            </a:bodyPr>
            <a:lstStyle/>
            <a:p>
              <a:pPr eaLnBrk="0" hangingPunct="0"/>
              <a:r>
                <a:rPr lang="zh-CN" altLang="en-US" sz="1800" b="0">
                  <a:latin typeface="Calibri" panose="020F0502020204030204" charset="0"/>
                </a:rPr>
                <a:t>调用</a:t>
              </a:r>
              <a:r>
                <a:rPr lang="en-US" sz="1800" b="0">
                  <a:latin typeface="Calibri" panose="020F0502020204030204" charset="0"/>
                </a:rPr>
                <a:t> </a:t>
              </a:r>
              <a:r>
                <a:rPr lang="en-US" sz="1800">
                  <a:latin typeface="Courier New" panose="02070309020205020404" charset="0"/>
                </a:rPr>
                <a:t>gets()</a:t>
              </a:r>
              <a:r>
                <a:rPr lang="zh-CN" altLang="en-US" sz="1800">
                  <a:latin typeface="Courier New" panose="02070309020205020404" charset="0"/>
                </a:rPr>
                <a:t>之后的栈</a:t>
              </a:r>
            </a:p>
          </p:txBody>
        </p:sp>
        <p:sp>
          <p:nvSpPr>
            <p:cNvPr id="18" name="Rectangle 7"/>
            <p:cNvSpPr>
              <a:spLocks noChangeArrowheads="1"/>
            </p:cNvSpPr>
            <p:nvPr/>
          </p:nvSpPr>
          <p:spPr bwMode="auto">
            <a:xfrm>
              <a:off x="5727700" y="2819400"/>
              <a:ext cx="1066800" cy="381000"/>
            </a:xfrm>
            <a:prstGeom prst="rect">
              <a:avLst/>
            </a:prstGeom>
            <a:solidFill>
              <a:schemeClr val="bg1">
                <a:lumMod val="95000"/>
              </a:schemeClr>
            </a:solidFill>
            <a:ln w="28575">
              <a:solidFill>
                <a:schemeClr val="tx1"/>
              </a:solidFill>
              <a:miter lim="800000"/>
            </a:ln>
            <a:effectLst/>
          </p:spPr>
          <p:txBody>
            <a:bodyPr wrap="none" anchor="ctr"/>
            <a:lstStyle/>
            <a:p>
              <a:pPr eaLnBrk="0" hangingPunct="0">
                <a:defRPr/>
              </a:pPr>
              <a:r>
                <a:rPr lang="en-US" sz="1800" dirty="0">
                  <a:latin typeface="Calibri" panose="020F0502020204030204" charset="0"/>
                  <a:cs typeface="+mn-cs"/>
                </a:rPr>
                <a:t>B</a:t>
              </a:r>
            </a:p>
          </p:txBody>
        </p:sp>
        <p:sp>
          <p:nvSpPr>
            <p:cNvPr id="19" name="Rectangle 8"/>
            <p:cNvSpPr>
              <a:spLocks noChangeArrowheads="1"/>
            </p:cNvSpPr>
            <p:nvPr/>
          </p:nvSpPr>
          <p:spPr bwMode="auto">
            <a:xfrm>
              <a:off x="5727700" y="1600200"/>
              <a:ext cx="1066800" cy="1219200"/>
            </a:xfrm>
            <a:prstGeom prst="rect">
              <a:avLst/>
            </a:prstGeom>
            <a:solidFill>
              <a:schemeClr val="bg1">
                <a:lumMod val="95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p:txBody>
        </p:sp>
        <p:sp>
          <p:nvSpPr>
            <p:cNvPr id="20" name="Rectangle 11"/>
            <p:cNvSpPr>
              <a:spLocks noChangeArrowheads="1"/>
            </p:cNvSpPr>
            <p:nvPr/>
          </p:nvSpPr>
          <p:spPr bwMode="auto">
            <a:xfrm>
              <a:off x="5727700" y="4724400"/>
              <a:ext cx="1066800" cy="622300"/>
            </a:xfrm>
            <a:prstGeom prst="rect">
              <a:avLst/>
            </a:prstGeom>
            <a:solidFill>
              <a:schemeClr val="accent2">
                <a:lumMod val="20000"/>
                <a:lumOff val="80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a:p>
              <a:pPr eaLnBrk="0" hangingPunct="0">
                <a:defRPr/>
              </a:pPr>
              <a:endParaRPr lang="en-US" sz="1800" dirty="0">
                <a:latin typeface="Calibri" panose="020F0502020204030204" charset="0"/>
                <a:cs typeface="+mn-cs"/>
              </a:endParaRPr>
            </a:p>
          </p:txBody>
        </p:sp>
        <p:sp>
          <p:nvSpPr>
            <p:cNvPr id="21" name="Text Box 14"/>
            <p:cNvSpPr txBox="1">
              <a:spLocks noChangeArrowheads="1"/>
            </p:cNvSpPr>
            <p:nvPr/>
          </p:nvSpPr>
          <p:spPr bwMode="auto">
            <a:xfrm>
              <a:off x="7162800" y="2024063"/>
              <a:ext cx="914400" cy="368300"/>
            </a:xfrm>
            <a:prstGeom prst="rect">
              <a:avLst/>
            </a:prstGeom>
            <a:noFill/>
            <a:ln w="28575">
              <a:noFill/>
              <a:miter lim="800000"/>
            </a:ln>
          </p:spPr>
          <p:txBody>
            <a:bodyPr wrap="none" anchor="ctr">
              <a:spAutoFit/>
            </a:bodyPr>
            <a:lstStyle/>
            <a:p>
              <a:pPr eaLnBrk="0" hangingPunct="0"/>
              <a:r>
                <a:rPr lang="en-US" sz="1800" dirty="0">
                  <a:latin typeface="Courier New" panose="02070309020205020404" charset="0"/>
                </a:rPr>
                <a:t>P</a:t>
              </a:r>
              <a:r>
                <a:rPr lang="en-US" sz="1800" b="0" dirty="0">
                  <a:latin typeface="Courier New" panose="02070309020205020404" charset="0"/>
                </a:rPr>
                <a:t> </a:t>
              </a:r>
              <a:r>
                <a:rPr lang="zh-CN" altLang="en-US" sz="1800" b="0" dirty="0">
                  <a:latin typeface="Courier New" panose="02070309020205020404" charset="0"/>
                </a:rPr>
                <a:t>栈帧</a:t>
              </a:r>
            </a:p>
          </p:txBody>
        </p:sp>
        <p:sp>
          <p:nvSpPr>
            <p:cNvPr id="22" name="Text Box 15"/>
            <p:cNvSpPr txBox="1">
              <a:spLocks noChangeArrowheads="1"/>
            </p:cNvSpPr>
            <p:nvPr/>
          </p:nvSpPr>
          <p:spPr bwMode="auto">
            <a:xfrm>
              <a:off x="7162800" y="4098131"/>
              <a:ext cx="828675" cy="368300"/>
            </a:xfrm>
            <a:prstGeom prst="rect">
              <a:avLst/>
            </a:prstGeom>
            <a:noFill/>
            <a:ln w="28575">
              <a:noFill/>
              <a:miter lim="800000"/>
            </a:ln>
          </p:spPr>
          <p:txBody>
            <a:bodyPr wrap="none" anchor="ctr">
              <a:spAutoFit/>
            </a:bodyPr>
            <a:lstStyle/>
            <a:p>
              <a:pPr eaLnBrk="0" hangingPunct="0"/>
              <a:r>
                <a:rPr lang="en-US" sz="1800" dirty="0">
                  <a:latin typeface="Courier New" panose="02070309020205020404" charset="0"/>
                </a:rPr>
                <a:t>Q</a:t>
              </a:r>
              <a:r>
                <a:rPr lang="en-US" sz="1800" b="0" dirty="0">
                  <a:latin typeface="Calibri" panose="020F0502020204030204" charset="0"/>
                </a:rPr>
                <a:t> </a:t>
              </a:r>
              <a:r>
                <a:rPr lang="zh-CN" altLang="en-US" sz="1800" b="0" dirty="0">
                  <a:latin typeface="Calibri" panose="020F0502020204030204" charset="0"/>
                </a:rPr>
                <a:t>栈帧</a:t>
              </a:r>
            </a:p>
          </p:txBody>
        </p:sp>
        <p:sp>
          <p:nvSpPr>
            <p:cNvPr id="23" name="Text Box 16"/>
            <p:cNvSpPr txBox="1">
              <a:spLocks noChangeArrowheads="1"/>
            </p:cNvSpPr>
            <p:nvPr/>
          </p:nvSpPr>
          <p:spPr bwMode="auto">
            <a:xfrm>
              <a:off x="4975225" y="4478338"/>
              <a:ext cx="314325" cy="369887"/>
            </a:xfrm>
            <a:prstGeom prst="rect">
              <a:avLst/>
            </a:prstGeom>
            <a:noFill/>
            <a:ln w="28575">
              <a:noFill/>
              <a:miter lim="800000"/>
            </a:ln>
          </p:spPr>
          <p:txBody>
            <a:bodyPr wrap="none" anchor="ctr">
              <a:spAutoFit/>
            </a:bodyPr>
            <a:lstStyle/>
            <a:p>
              <a:pPr eaLnBrk="0" hangingPunct="0"/>
              <a:r>
                <a:rPr lang="en-US" sz="1800">
                  <a:latin typeface="Calibri" panose="020F0502020204030204" charset="0"/>
                </a:rPr>
                <a:t>B</a:t>
              </a:r>
            </a:p>
          </p:txBody>
        </p:sp>
        <p:sp>
          <p:nvSpPr>
            <p:cNvPr id="24" name="Line 17"/>
            <p:cNvSpPr>
              <a:spLocks noChangeShapeType="1"/>
            </p:cNvSpPr>
            <p:nvPr/>
          </p:nvSpPr>
          <p:spPr bwMode="auto">
            <a:xfrm>
              <a:off x="5267325" y="4665663"/>
              <a:ext cx="396875" cy="0"/>
            </a:xfrm>
            <a:prstGeom prst="line">
              <a:avLst/>
            </a:prstGeom>
            <a:noFill/>
            <a:ln w="28575">
              <a:solidFill>
                <a:schemeClr val="tx1"/>
              </a:solidFill>
              <a:round/>
              <a:tailEnd type="triangle" w="med" len="med"/>
            </a:ln>
          </p:spPr>
          <p:txBody>
            <a:bodyPr anchor="ctr">
              <a:spAutoFit/>
            </a:bodyPr>
            <a:lstStyle/>
            <a:p>
              <a:endParaRPr lang="en-US"/>
            </a:p>
          </p:txBody>
        </p:sp>
        <p:sp>
          <p:nvSpPr>
            <p:cNvPr id="25" name="Rectangle 18"/>
            <p:cNvSpPr>
              <a:spLocks noChangeArrowheads="1"/>
            </p:cNvSpPr>
            <p:nvPr/>
          </p:nvSpPr>
          <p:spPr bwMode="auto">
            <a:xfrm>
              <a:off x="5727700" y="4078288"/>
              <a:ext cx="1066800" cy="646112"/>
            </a:xfrm>
            <a:prstGeom prst="rect">
              <a:avLst/>
            </a:prstGeom>
            <a:solidFill>
              <a:schemeClr val="accent2">
                <a:lumMod val="40000"/>
                <a:lumOff val="60000"/>
              </a:schemeClr>
            </a:solidFill>
            <a:ln w="28575">
              <a:solidFill>
                <a:schemeClr val="tx1"/>
              </a:solidFill>
              <a:miter lim="800000"/>
            </a:ln>
            <a:effectLst/>
          </p:spPr>
          <p:txBody>
            <a:bodyPr anchor="ctr">
              <a:spAutoFit/>
            </a:bodyPr>
            <a:lstStyle/>
            <a:p>
              <a:pPr eaLnBrk="0" hangingPunct="0">
                <a:defRPr/>
              </a:pPr>
              <a:r>
                <a:rPr lang="en-US" sz="1800" dirty="0">
                  <a:latin typeface="Calibri" panose="020F0502020204030204" charset="0"/>
                  <a:cs typeface="+mn-cs"/>
                </a:rPr>
                <a:t>exploit</a:t>
              </a:r>
            </a:p>
            <a:p>
              <a:pPr eaLnBrk="0" hangingPunct="0">
                <a:defRPr/>
              </a:pPr>
              <a:r>
                <a:rPr lang="en-US" sz="1800" dirty="0">
                  <a:latin typeface="Calibri" panose="020F0502020204030204" charset="0"/>
                  <a:cs typeface="+mn-cs"/>
                </a:rPr>
                <a:t>code</a:t>
              </a:r>
            </a:p>
          </p:txBody>
        </p:sp>
        <p:sp>
          <p:nvSpPr>
            <p:cNvPr id="26" name="Rectangle 19"/>
            <p:cNvSpPr>
              <a:spLocks noChangeArrowheads="1"/>
            </p:cNvSpPr>
            <p:nvPr/>
          </p:nvSpPr>
          <p:spPr bwMode="auto">
            <a:xfrm>
              <a:off x="5727700" y="3159125"/>
              <a:ext cx="1065213" cy="936625"/>
            </a:xfrm>
            <a:prstGeom prst="rect">
              <a:avLst/>
            </a:prstGeom>
            <a:solidFill>
              <a:schemeClr val="accent2">
                <a:lumMod val="40000"/>
                <a:lumOff val="60000"/>
              </a:schemeClr>
            </a:solidFill>
            <a:ln w="28575">
              <a:solidFill>
                <a:schemeClr val="tx1"/>
              </a:solidFill>
              <a:miter lim="800000"/>
            </a:ln>
            <a:effectLst/>
          </p:spPr>
          <p:txBody>
            <a:bodyPr anchor="ctr"/>
            <a:lstStyle/>
            <a:p>
              <a:pPr eaLnBrk="0" hangingPunct="0">
                <a:defRPr/>
              </a:pPr>
              <a:r>
                <a:rPr lang="en-US" sz="1800" dirty="0">
                  <a:latin typeface="Calibri" panose="020F0502020204030204" charset="0"/>
                  <a:cs typeface="+mn-cs"/>
                </a:rPr>
                <a:t>pad</a:t>
              </a:r>
            </a:p>
          </p:txBody>
        </p:sp>
        <p:sp>
          <p:nvSpPr>
            <p:cNvPr id="27" name="Text Box 21"/>
            <p:cNvSpPr txBox="1">
              <a:spLocks noChangeArrowheads="1"/>
            </p:cNvSpPr>
            <p:nvPr/>
          </p:nvSpPr>
          <p:spPr bwMode="auto">
            <a:xfrm>
              <a:off x="4259263" y="3452972"/>
              <a:ext cx="1371600" cy="645160"/>
            </a:xfrm>
            <a:prstGeom prst="rect">
              <a:avLst/>
            </a:prstGeom>
            <a:noFill/>
            <a:ln w="28575">
              <a:noFill/>
              <a:miter lim="800000"/>
            </a:ln>
          </p:spPr>
          <p:txBody>
            <a:bodyPr anchor="ctr">
              <a:spAutoFit/>
            </a:bodyPr>
            <a:lstStyle/>
            <a:p>
              <a:pPr eaLnBrk="0" hangingPunct="0"/>
              <a:r>
                <a:rPr lang="en-US" sz="1800" b="0">
                  <a:latin typeface="Calibri" panose="020F0502020204030204" charset="0"/>
                </a:rPr>
                <a:t>通过gets()</a:t>
              </a:r>
            </a:p>
            <a:p>
              <a:pPr eaLnBrk="0" hangingPunct="0"/>
              <a:r>
                <a:rPr lang="en-US" sz="1800" b="0"/>
                <a:t>数据写入</a:t>
              </a:r>
            </a:p>
          </p:txBody>
        </p:sp>
        <p:sp>
          <p:nvSpPr>
            <p:cNvPr id="28" name="AutoShape 16"/>
            <p:cNvSpPr/>
            <p:nvPr/>
          </p:nvSpPr>
          <p:spPr bwMode="auto">
            <a:xfrm rot="10800000">
              <a:off x="6892925" y="1600200"/>
              <a:ext cx="228600" cy="1600200"/>
            </a:xfrm>
            <a:prstGeom prst="leftBrace">
              <a:avLst>
                <a:gd name="adj1" fmla="val 74991"/>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29" name="AutoShape 16"/>
            <p:cNvSpPr/>
            <p:nvPr/>
          </p:nvSpPr>
          <p:spPr bwMode="auto">
            <a:xfrm rot="10800000">
              <a:off x="6892925" y="3200400"/>
              <a:ext cx="228600" cy="2157413"/>
            </a:xfrm>
            <a:prstGeom prst="leftBrace">
              <a:avLst>
                <a:gd name="adj1" fmla="val 74976"/>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30" name="AutoShape 16"/>
            <p:cNvSpPr/>
            <p:nvPr/>
          </p:nvSpPr>
          <p:spPr bwMode="auto">
            <a:xfrm rot="10800000" flipH="1">
              <a:off x="5359400" y="2819400"/>
              <a:ext cx="228600" cy="1905000"/>
            </a:xfrm>
            <a:prstGeom prst="leftBrace">
              <a:avLst>
                <a:gd name="adj1" fmla="val 75000"/>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grpSp>
      <p:cxnSp>
        <p:nvCxnSpPr>
          <p:cNvPr id="8" name="Straight Arrow Connector 4"/>
          <p:cNvCxnSpPr/>
          <p:nvPr/>
        </p:nvCxnSpPr>
        <p:spPr bwMode="auto">
          <a:xfrm flipV="1">
            <a:off x="4419600" y="4665663"/>
            <a:ext cx="1308100" cy="1277937"/>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31" name="TextBox 30"/>
          <p:cNvSpPr txBox="1"/>
          <p:nvPr/>
        </p:nvSpPr>
        <p:spPr>
          <a:xfrm>
            <a:off x="895231" y="5943600"/>
            <a:ext cx="3611880" cy="368300"/>
          </a:xfrm>
          <a:prstGeom prst="rect">
            <a:avLst/>
          </a:prstGeom>
          <a:noFill/>
        </p:spPr>
        <p:txBody>
          <a:bodyPr wrap="none" rtlCol="0">
            <a:spAutoFit/>
          </a:bodyPr>
          <a:lstStyle/>
          <a:p>
            <a:pPr algn="r"/>
            <a:r>
              <a:rPr lang="en-US" sz="1800" dirty="0">
                <a:latin typeface="Calibri" panose="020F0502020204030204" charset="0"/>
              </a:rPr>
              <a:t>执行此代码的任何尝试都将失败。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2647315"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panose="020B0503020204020204" charset="-122"/>
                <a:ea typeface="微软雅黑" panose="020B0503020204020204" charset="-122"/>
                <a:sym typeface="+mn-ea"/>
              </a:rPr>
              <a:t>栈金丝雀</a:t>
            </a:r>
          </a:p>
        </p:txBody>
      </p:sp>
      <p:sp>
        <p:nvSpPr>
          <p:cNvPr id="38916" name="Rectangle 44"/>
          <p:cNvSpPr>
            <a:spLocks noGrp="1" noChangeArrowheads="1"/>
          </p:cNvSpPr>
          <p:nvPr/>
        </p:nvSpPr>
        <p:spPr>
          <a:xfrm>
            <a:off x="366713" y="1328738"/>
            <a:ext cx="7939087" cy="522446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pPr>
            <a:r>
              <a:rPr lang="zh-CN" altLang="en-US" dirty="0"/>
              <a:t>思想</a:t>
            </a:r>
          </a:p>
          <a:p>
            <a:pPr lvl="1" eaLnBrk="1" hangingPunct="1">
              <a:buClr>
                <a:srgbClr val="0D0D0D"/>
              </a:buClr>
            </a:pPr>
            <a:r>
              <a:rPr lang="zh-CN" altLang="en-US" dirty="0"/>
              <a:t>在栈帧中任何局部缓冲区与栈状态间存储一个特殊的金丝雀值（哨兵值）</a:t>
            </a:r>
          </a:p>
          <a:p>
            <a:pPr lvl="1" eaLnBrk="1" hangingPunct="1">
              <a:buClr>
                <a:srgbClr val="0D0D0D"/>
              </a:buClr>
            </a:pPr>
            <a:r>
              <a:rPr lang="zh-CN" altLang="en-US" dirty="0"/>
              <a:t>从函数返回前，程序检查这个金丝雀值是否改变了</a:t>
            </a:r>
          </a:p>
          <a:p>
            <a:pPr eaLnBrk="1" hangingPunct="1">
              <a:buClr>
                <a:srgbClr val="0D0D0D"/>
              </a:buClr>
            </a:pPr>
            <a:r>
              <a:rPr lang="en-US" dirty="0"/>
              <a:t>GCC </a:t>
            </a:r>
            <a:r>
              <a:rPr lang="zh-CN" altLang="en-US" dirty="0"/>
              <a:t>实施</a:t>
            </a:r>
          </a:p>
          <a:p>
            <a:pPr lvl="1" eaLnBrk="1" hangingPunct="1">
              <a:buClr>
                <a:srgbClr val="0D0D0D"/>
              </a:buClr>
            </a:pPr>
            <a:r>
              <a:rPr lang="en-US" dirty="0"/>
              <a:t> </a:t>
            </a:r>
            <a:r>
              <a:rPr lang="en-US" b="1" dirty="0">
                <a:latin typeface="Courier New" panose="02070309020205020404" charset="0"/>
                <a:cs typeface="Courier New" panose="02070309020205020404" charset="0"/>
              </a:rPr>
              <a:t>-</a:t>
            </a:r>
            <a:r>
              <a:rPr lang="en-US" b="1" dirty="0" err="1">
                <a:latin typeface="Courier New" panose="02070309020205020404" charset="0"/>
                <a:cs typeface="Courier New" panose="02070309020205020404" charset="0"/>
              </a:rPr>
              <a:t>fstack</a:t>
            </a:r>
            <a:r>
              <a:rPr lang="en-US" b="1" dirty="0">
                <a:latin typeface="Courier New" panose="02070309020205020404" charset="0"/>
                <a:cs typeface="Courier New" panose="02070309020205020404" charset="0"/>
              </a:rPr>
              <a:t>-protector</a:t>
            </a:r>
            <a:endParaRPr lang="en-US" dirty="0"/>
          </a:p>
        </p:txBody>
      </p:sp>
      <p:sp>
        <p:nvSpPr>
          <p:cNvPr id="6" name="Rectangle 3"/>
          <p:cNvSpPr>
            <a:spLocks noChangeArrowheads="1"/>
          </p:cNvSpPr>
          <p:nvPr/>
        </p:nvSpPr>
        <p:spPr bwMode="auto">
          <a:xfrm>
            <a:off x="1828800" y="3981450"/>
            <a:ext cx="4152900" cy="828675"/>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i="1" dirty="0">
                <a:latin typeface="Courier New" panose="02070309020205020404" charset="0"/>
                <a:ea typeface="MS Mincho" panose="02020609040205080304" pitchFamily="49" charset="-128"/>
                <a:cs typeface="+mn-cs"/>
              </a:rPr>
              <a:t>./</a:t>
            </a:r>
            <a:r>
              <a:rPr lang="en-US" sz="1600" i="1" dirty="0" err="1">
                <a:latin typeface="Courier New" panose="02070309020205020404" charset="0"/>
                <a:ea typeface="MS Mincho" panose="02020609040205080304" pitchFamily="49" charset="-128"/>
                <a:cs typeface="+mn-cs"/>
              </a:rPr>
              <a:t>bufdemo-sp</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i="1" dirty="0">
                <a:latin typeface="Courier New" panose="02070309020205020404" charset="0"/>
                <a:ea typeface="MS Mincho" panose="02020609040205080304" pitchFamily="49" charset="-128"/>
                <a:cs typeface="+mn-cs"/>
              </a:rPr>
              <a:t>0123456</a:t>
            </a: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0123456</a:t>
            </a:r>
          </a:p>
        </p:txBody>
      </p:sp>
      <p:sp>
        <p:nvSpPr>
          <p:cNvPr id="9" name="Rectangle 4"/>
          <p:cNvSpPr>
            <a:spLocks noChangeArrowheads="1"/>
          </p:cNvSpPr>
          <p:nvPr/>
        </p:nvSpPr>
        <p:spPr bwMode="auto">
          <a:xfrm>
            <a:off x="1828800" y="4886325"/>
            <a:ext cx="4152900" cy="828675"/>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dirty="0" err="1">
                <a:latin typeface="Courier New" panose="02070309020205020404" charset="0"/>
                <a:ea typeface="MS Mincho" panose="02020609040205080304" pitchFamily="49" charset="-128"/>
                <a:cs typeface="+mn-cs"/>
              </a:rPr>
              <a:t>bufdemo-sp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i="1" dirty="0">
                <a:latin typeface="Courier New" panose="02070309020205020404" charset="0"/>
                <a:ea typeface="MS Mincho" panose="02020609040205080304" pitchFamily="49" charset="-128"/>
                <a:cs typeface="+mn-cs"/>
              </a:rPr>
              <a:t>01234567</a:t>
            </a: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 stack smashing detected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 calcmode="lin" valueType="num">
                                      <p:cBhvr additive="base">
                                        <p:cTn id="7" dur="500" fill="hold"/>
                                        <p:tgtEl>
                                          <p:spTgt spid="389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916">
                                            <p:txEl>
                                              <p:pRg st="2" end="2"/>
                                            </p:txEl>
                                          </p:spTgt>
                                        </p:tgtEl>
                                        <p:attrNameLst>
                                          <p:attrName>style.visibility</p:attrName>
                                        </p:attrNameLst>
                                      </p:cBhvr>
                                      <p:to>
                                        <p:strVal val="visible"/>
                                      </p:to>
                                    </p:set>
                                    <p:anim calcmode="lin" valueType="num">
                                      <p:cBhvr additive="base">
                                        <p:cTn id="11" dur="500" fill="hold"/>
                                        <p:tgtEl>
                                          <p:spTgt spid="389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9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916">
                                            <p:txEl>
                                              <p:pRg st="4" end="4"/>
                                            </p:txEl>
                                          </p:spTgt>
                                        </p:tgtEl>
                                        <p:attrNameLst>
                                          <p:attrName>style.visibility</p:attrName>
                                        </p:attrNameLst>
                                      </p:cBhvr>
                                      <p:to>
                                        <p:strVal val="visible"/>
                                      </p:to>
                                    </p:set>
                                    <p:anim calcmode="lin" valueType="num">
                                      <p:cBhvr additive="base">
                                        <p:cTn id="17" dur="500" fill="hold"/>
                                        <p:tgtEl>
                                          <p:spTgt spid="38916">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89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3370580"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sym typeface="+mn-ea"/>
              </a:rPr>
              <a:t>栈保护区反汇编</a:t>
            </a:r>
          </a:p>
        </p:txBody>
      </p:sp>
      <p:sp>
        <p:nvSpPr>
          <p:cNvPr id="448516" name="Rectangle 4"/>
          <p:cNvSpPr>
            <a:spLocks noChangeArrowheads="1"/>
          </p:cNvSpPr>
          <p:nvPr/>
        </p:nvSpPr>
        <p:spPr bwMode="auto">
          <a:xfrm>
            <a:off x="92075" y="1676400"/>
            <a:ext cx="8899526" cy="396775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40072f:	sub    $0x18,%rsp</a:t>
            </a:r>
          </a:p>
          <a:p>
            <a:pPr eaLnBrk="0" hangingPunct="0">
              <a:tabLst>
                <a:tab pos="457200" algn="l"/>
                <a:tab pos="1485900" algn="l"/>
                <a:tab pos="3771900" algn="l"/>
                <a:tab pos="3943350" algn="l"/>
              </a:tabLst>
              <a:defRPr/>
            </a:pPr>
            <a:r>
              <a:rPr lang="sk-SK" sz="1800" dirty="0">
                <a:solidFill>
                  <a:srgbClr val="C00000"/>
                </a:solidFill>
                <a:latin typeface="Courier New" panose="02070309020205020404" charset="0"/>
                <a:ea typeface="MS Mincho" panose="02020609040205080304" pitchFamily="49" charset="-128"/>
                <a:cs typeface="+mn-cs"/>
              </a:rPr>
              <a:t>  400733:	mov    %fs:0x28,%rax</a:t>
            </a:r>
          </a:p>
          <a:p>
            <a:pPr eaLnBrk="0" hangingPunct="0">
              <a:tabLst>
                <a:tab pos="457200" algn="l"/>
                <a:tab pos="1485900" algn="l"/>
                <a:tab pos="3771900" algn="l"/>
                <a:tab pos="3943350" algn="l"/>
              </a:tabLst>
              <a:defRPr/>
            </a:pPr>
            <a:r>
              <a:rPr lang="sk-SK" sz="1800" dirty="0">
                <a:solidFill>
                  <a:srgbClr val="C00000"/>
                </a:solidFill>
                <a:latin typeface="Courier New" panose="02070309020205020404" charset="0"/>
                <a:ea typeface="MS Mincho" panose="02020609040205080304" pitchFamily="49" charset="-128"/>
                <a:cs typeface="+mn-cs"/>
              </a:rPr>
              <a:t>  40073c:	mov    %rax,0x8(%rsp)</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a:t>
            </a:r>
            <a:r>
              <a:rPr lang="sk-SK" sz="1800" dirty="0">
                <a:solidFill>
                  <a:srgbClr val="C00000"/>
                </a:solidFill>
                <a:latin typeface="Courier New" panose="02070309020205020404" charset="0"/>
                <a:ea typeface="MS Mincho" panose="02020609040205080304" pitchFamily="49" charset="-128"/>
                <a:cs typeface="+mn-cs"/>
              </a:rPr>
              <a:t>400741:	xor    %eax,%eax</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400743:	mov    %rsp,%rdi</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400746:	callq  4006e0 &lt;gets&gt;</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40074b:	mov    %rsp,%rdi</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40074e:	callq  400570 &lt;puts@plt&gt;</a:t>
            </a:r>
          </a:p>
          <a:p>
            <a:pPr eaLnBrk="0" hangingPunct="0">
              <a:tabLst>
                <a:tab pos="457200" algn="l"/>
                <a:tab pos="1485900" algn="l"/>
                <a:tab pos="3771900" algn="l"/>
                <a:tab pos="3943350" algn="l"/>
              </a:tabLst>
              <a:defRPr/>
            </a:pPr>
            <a:r>
              <a:rPr lang="sk-SK" sz="1800" dirty="0">
                <a:solidFill>
                  <a:srgbClr val="FF0000"/>
                </a:solidFill>
                <a:latin typeface="Courier New" panose="02070309020205020404" charset="0"/>
                <a:ea typeface="MS Mincho" panose="02020609040205080304" pitchFamily="49" charset="-128"/>
                <a:cs typeface="+mn-cs"/>
              </a:rPr>
              <a:t>  </a:t>
            </a:r>
            <a:r>
              <a:rPr lang="sk-SK" sz="1800" dirty="0">
                <a:solidFill>
                  <a:srgbClr val="C00000"/>
                </a:solidFill>
                <a:latin typeface="Courier New" panose="02070309020205020404" charset="0"/>
                <a:ea typeface="MS Mincho" panose="02020609040205080304" pitchFamily="49" charset="-128"/>
                <a:cs typeface="+mn-cs"/>
              </a:rPr>
              <a:t>400753:	mov    0x8(%rsp),%rax</a:t>
            </a:r>
          </a:p>
          <a:p>
            <a:pPr eaLnBrk="0" hangingPunct="0">
              <a:tabLst>
                <a:tab pos="457200" algn="l"/>
                <a:tab pos="1485900" algn="l"/>
                <a:tab pos="3771900" algn="l"/>
                <a:tab pos="3943350" algn="l"/>
              </a:tabLst>
              <a:defRPr/>
            </a:pPr>
            <a:r>
              <a:rPr lang="sk-SK" sz="1800" dirty="0">
                <a:solidFill>
                  <a:srgbClr val="C00000"/>
                </a:solidFill>
                <a:latin typeface="Courier New" panose="02070309020205020404" charset="0"/>
                <a:ea typeface="MS Mincho" panose="02020609040205080304" pitchFamily="49" charset="-128"/>
                <a:cs typeface="+mn-cs"/>
              </a:rPr>
              <a:t>  400758:	xor    %fs:0x28,%rax</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400761:	je     400768 &lt;echo+0x39&gt;</a:t>
            </a:r>
          </a:p>
          <a:p>
            <a:pPr eaLnBrk="0" hangingPunct="0">
              <a:tabLst>
                <a:tab pos="457200" algn="l"/>
                <a:tab pos="1485900" algn="l"/>
                <a:tab pos="3771900" algn="l"/>
                <a:tab pos="3943350" algn="l"/>
              </a:tabLst>
              <a:defRPr/>
            </a:pPr>
            <a:r>
              <a:rPr lang="sk-SK" sz="1800" dirty="0">
                <a:solidFill>
                  <a:srgbClr val="FF0000"/>
                </a:solidFill>
                <a:latin typeface="Courier New" panose="02070309020205020404" charset="0"/>
                <a:ea typeface="MS Mincho" panose="02020609040205080304" pitchFamily="49" charset="-128"/>
                <a:cs typeface="+mn-cs"/>
              </a:rPr>
              <a:t>  </a:t>
            </a:r>
            <a:r>
              <a:rPr lang="sk-SK" sz="1800" dirty="0">
                <a:solidFill>
                  <a:srgbClr val="C00000"/>
                </a:solidFill>
                <a:latin typeface="Courier New" panose="02070309020205020404" charset="0"/>
                <a:ea typeface="MS Mincho" panose="02020609040205080304" pitchFamily="49" charset="-128"/>
                <a:cs typeface="+mn-cs"/>
              </a:rPr>
              <a:t>400763:	callq  400580 &lt;__stack_chk_fail@plt&gt;</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400768:	add    $0x18,%rsp</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40076c:	retq </a:t>
            </a:r>
            <a:endParaRPr lang="ro-RO" sz="1800" dirty="0">
              <a:latin typeface="Courier New" panose="02070309020205020404" charset="0"/>
              <a:ea typeface="MS Mincho" panose="02020609040205080304" pitchFamily="49" charset="-128"/>
              <a:cs typeface="+mn-cs"/>
            </a:endParaRPr>
          </a:p>
        </p:txBody>
      </p:sp>
      <p:sp>
        <p:nvSpPr>
          <p:cNvPr id="4" name="TextBox 5"/>
          <p:cNvSpPr txBox="1"/>
          <p:nvPr/>
        </p:nvSpPr>
        <p:spPr>
          <a:xfrm>
            <a:off x="92075" y="1221363"/>
            <a:ext cx="883575" cy="461665"/>
          </a:xfrm>
          <a:prstGeom prst="rect">
            <a:avLst/>
          </a:prstGeom>
          <a:noFill/>
        </p:spPr>
        <p:txBody>
          <a:bodyPr wrap="none" rtlCol="0">
            <a:spAutoFit/>
          </a:bodyPr>
          <a:lstStyle/>
          <a:p>
            <a:r>
              <a:rPr lang="en-US" dirty="0">
                <a:latin typeface="Calibri" panose="020F0502020204030204" charset="0"/>
              </a:rPr>
              <a:t>echo:</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2607310"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charset="-122"/>
                <a:ea typeface="微软雅黑" panose="020B0503020204020204" charset="-122"/>
                <a:sym typeface="+mn-ea"/>
              </a:rPr>
              <a:t>设置金丝雀</a:t>
            </a:r>
          </a:p>
        </p:txBody>
      </p:sp>
      <p:sp>
        <p:nvSpPr>
          <p:cNvPr id="360451" name="Rectangle 3"/>
          <p:cNvSpPr>
            <a:spLocks noChangeArrowheads="1"/>
          </p:cNvSpPr>
          <p:nvPr/>
        </p:nvSpPr>
        <p:spPr bwMode="auto">
          <a:xfrm>
            <a:off x="2624432" y="5062304"/>
            <a:ext cx="6183312" cy="1567096"/>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457200" algn="l"/>
                <a:tab pos="1543050"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1543050" algn="l"/>
              </a:tabLst>
              <a:defRPr/>
            </a:pPr>
            <a:r>
              <a:rPr lang="en-US" sz="1600" dirty="0">
                <a:latin typeface="Courier New" panose="02070309020205020404" charset="0"/>
                <a:ea typeface="MS Mincho" panose="02020609040205080304" pitchFamily="49" charset="-128"/>
              </a:rPr>
              <a:t>	. . .</a:t>
            </a:r>
          </a:p>
          <a:p>
            <a:pPr eaLnBrk="0" hangingPunct="0">
              <a:tabLst>
                <a:tab pos="457200" algn="l"/>
                <a:tab pos="1543050"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movq</a:t>
            </a:r>
            <a:r>
              <a:rPr lang="en-US" sz="1600" dirty="0">
                <a:latin typeface="Courier New" panose="02070309020205020404" charset="0"/>
                <a:ea typeface="MS Mincho" panose="02020609040205080304" pitchFamily="49" charset="-128"/>
                <a:cs typeface="+mn-cs"/>
              </a:rPr>
              <a:t>	%fs:40, %</a:t>
            </a:r>
            <a:r>
              <a:rPr lang="en-US" sz="1600" dirty="0" err="1">
                <a:latin typeface="Courier New" panose="02070309020205020404" charset="0"/>
                <a:ea typeface="MS Mincho" panose="02020609040205080304" pitchFamily="49" charset="-128"/>
                <a:cs typeface="+mn-cs"/>
              </a:rPr>
              <a:t>rax</a:t>
            </a:r>
            <a:r>
              <a:rPr lang="en-US" sz="1600" dirty="0">
                <a:latin typeface="Courier New" panose="02070309020205020404" charset="0"/>
                <a:ea typeface="MS Mincho" panose="02020609040205080304" pitchFamily="49" charset="-128"/>
                <a:cs typeface="+mn-cs"/>
              </a:rPr>
              <a:t>  # Get canary</a:t>
            </a:r>
          </a:p>
          <a:p>
            <a:pPr eaLnBrk="0" hangingPunct="0">
              <a:tabLst>
                <a:tab pos="457200" algn="l"/>
                <a:tab pos="1543050"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movq</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rax</a:t>
            </a:r>
            <a:r>
              <a:rPr lang="en-US" sz="1600" dirty="0">
                <a:latin typeface="Courier New" panose="02070309020205020404" charset="0"/>
                <a:ea typeface="MS Mincho" panose="02020609040205080304" pitchFamily="49" charset="-128"/>
                <a:cs typeface="+mn-cs"/>
              </a:rPr>
              <a:t>, 8(%</a:t>
            </a:r>
            <a:r>
              <a:rPr lang="en-US" sz="1600" dirty="0" err="1">
                <a:latin typeface="Courier New" panose="02070309020205020404" charset="0"/>
                <a:ea typeface="MS Mincho" panose="02020609040205080304" pitchFamily="49" charset="-128"/>
                <a:cs typeface="+mn-cs"/>
              </a:rPr>
              <a:t>rsp</a:t>
            </a:r>
            <a:r>
              <a:rPr lang="en-US" sz="1600" dirty="0">
                <a:latin typeface="Courier New" panose="02070309020205020404" charset="0"/>
                <a:ea typeface="MS Mincho" panose="02020609040205080304" pitchFamily="49" charset="-128"/>
                <a:cs typeface="+mn-cs"/>
              </a:rPr>
              <a:t>) # Place on stack</a:t>
            </a:r>
          </a:p>
          <a:p>
            <a:pPr eaLnBrk="0" hangingPunct="0">
              <a:tabLst>
                <a:tab pos="457200" algn="l"/>
                <a:tab pos="1543050"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xorl</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eax</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eax</a:t>
            </a:r>
            <a:r>
              <a:rPr lang="en-US" sz="1600" dirty="0">
                <a:latin typeface="Courier New" panose="02070309020205020404" charset="0"/>
                <a:ea typeface="MS Mincho" panose="02020609040205080304" pitchFamily="49" charset="-128"/>
                <a:cs typeface="+mn-cs"/>
              </a:rPr>
              <a:t>    # Erase canary</a:t>
            </a:r>
          </a:p>
          <a:p>
            <a:pPr eaLnBrk="0" hangingPunct="0">
              <a:tabLst>
                <a:tab pos="457200" algn="l"/>
                <a:tab pos="1543050" algn="l"/>
              </a:tabLst>
              <a:defRPr/>
            </a:pPr>
            <a:r>
              <a:rPr lang="en-US" sz="1600" dirty="0">
                <a:latin typeface="Courier New" panose="02070309020205020404" charset="0"/>
                <a:ea typeface="MS Mincho" panose="02020609040205080304" pitchFamily="49" charset="-128"/>
                <a:cs typeface="+mn-cs"/>
              </a:rPr>
              <a:t>	. . .</a:t>
            </a:r>
          </a:p>
        </p:txBody>
      </p:sp>
      <p:sp>
        <p:nvSpPr>
          <p:cNvPr id="25604" name="Rectangle 4"/>
          <p:cNvSpPr>
            <a:spLocks noChangeArrowheads="1"/>
          </p:cNvSpPr>
          <p:nvPr/>
        </p:nvSpPr>
        <p:spPr bwMode="auto">
          <a:xfrm>
            <a:off x="3124200" y="1235075"/>
            <a:ext cx="5105400" cy="18129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 Echo Line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void 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 Way too small!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gets(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puts(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21" name="Rectangle 22"/>
          <p:cNvSpPr>
            <a:spLocks noChangeArrowheads="1"/>
          </p:cNvSpPr>
          <p:nvPr/>
        </p:nvSpPr>
        <p:spPr bwMode="auto">
          <a:xfrm>
            <a:off x="533400" y="2579686"/>
            <a:ext cx="1797050" cy="608299"/>
          </a:xfrm>
          <a:prstGeom prst="rect">
            <a:avLst/>
          </a:prstGeom>
          <a:solidFill>
            <a:srgbClr val="D5F1CF"/>
          </a:solidFill>
          <a:ln w="28575">
            <a:solidFill>
              <a:schemeClr val="tx1"/>
            </a:solidFill>
            <a:miter lim="800000"/>
          </a:ln>
          <a:effectLst/>
        </p:spPr>
        <p:txBody>
          <a:bodyPr wrap="none" anchor="ctr"/>
          <a:lstStyle/>
          <a:p>
            <a:pPr algn="ctr">
              <a:defRPr/>
            </a:pPr>
            <a:r>
              <a:rPr lang="zh-CN" altLang="en-US" sz="1800" b="0" dirty="0">
                <a:latin typeface="Calibri" panose="020F0502020204030204" charset="0"/>
                <a:cs typeface="+mn-cs"/>
              </a:rPr>
              <a:t>返回地址</a:t>
            </a:r>
          </a:p>
          <a:p>
            <a:pPr algn="ctr">
              <a:defRPr/>
            </a:pPr>
            <a:r>
              <a:rPr lang="en-US" sz="1800" b="0" dirty="0">
                <a:latin typeface="Calibri" panose="020F0502020204030204" charset="0"/>
                <a:cs typeface="+mn-cs"/>
              </a:rPr>
              <a:t>(8 bytes)</a:t>
            </a:r>
          </a:p>
        </p:txBody>
      </p:sp>
      <p:sp>
        <p:nvSpPr>
          <p:cNvPr id="22" name="Line 29"/>
          <p:cNvSpPr>
            <a:spLocks noChangeShapeType="1"/>
          </p:cNvSpPr>
          <p:nvPr/>
        </p:nvSpPr>
        <p:spPr bwMode="auto">
          <a:xfrm flipH="1">
            <a:off x="2952750" y="4891016"/>
            <a:ext cx="450850" cy="0"/>
          </a:xfrm>
          <a:prstGeom prst="line">
            <a:avLst/>
          </a:prstGeom>
          <a:noFill/>
          <a:ln w="28575">
            <a:solidFill>
              <a:schemeClr val="tx1"/>
            </a:solidFill>
            <a:round/>
            <a:tailEnd type="triangle" w="med" len="med"/>
          </a:ln>
        </p:spPr>
        <p:txBody>
          <a:bodyPr/>
          <a:lstStyle/>
          <a:p>
            <a:endParaRPr lang="en-US"/>
          </a:p>
        </p:txBody>
      </p:sp>
      <p:sp>
        <p:nvSpPr>
          <p:cNvPr id="23" name="Rectangle 30"/>
          <p:cNvSpPr>
            <a:spLocks noChangeArrowheads="1"/>
          </p:cNvSpPr>
          <p:nvPr/>
        </p:nvSpPr>
        <p:spPr bwMode="auto">
          <a:xfrm>
            <a:off x="3365500" y="4717978"/>
            <a:ext cx="738754" cy="369332"/>
          </a:xfrm>
          <a:prstGeom prst="rect">
            <a:avLst/>
          </a:prstGeom>
          <a:noFill/>
          <a:ln w="9525">
            <a:noFill/>
            <a:miter lim="800000"/>
          </a:ln>
        </p:spPr>
        <p:txBody>
          <a:bodyPr wrap="none">
            <a:spAutoFit/>
          </a:bodyPr>
          <a:lstStyle/>
          <a:p>
            <a:r>
              <a:rPr lang="en-US" sz="1800" dirty="0">
                <a:latin typeface="Courier New" panose="02070309020205020404" charset="0"/>
              </a:rPr>
              <a:t>%</a:t>
            </a:r>
            <a:r>
              <a:rPr lang="en-US" sz="1800" dirty="0" err="1">
                <a:latin typeface="Courier New" panose="02070309020205020404" charset="0"/>
              </a:rPr>
              <a:t>rsp</a:t>
            </a:r>
            <a:endParaRPr lang="en-US" sz="1800" dirty="0">
              <a:latin typeface="Courier New" panose="02070309020205020404" charset="0"/>
            </a:endParaRPr>
          </a:p>
        </p:txBody>
      </p:sp>
      <p:sp>
        <p:nvSpPr>
          <p:cNvPr id="24" name="Rectangle 31"/>
          <p:cNvSpPr>
            <a:spLocks noChangeArrowheads="1"/>
          </p:cNvSpPr>
          <p:nvPr/>
        </p:nvSpPr>
        <p:spPr bwMode="auto">
          <a:xfrm>
            <a:off x="533400" y="14366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dirty="0" err="1">
                <a:latin typeface="Courier New" panose="02070309020205020404" charset="0"/>
                <a:sym typeface="+mn-ea"/>
              </a:rPr>
              <a:t>call_echo</a:t>
            </a:r>
          </a:p>
          <a:p>
            <a:pPr algn="ctr">
              <a:defRPr/>
            </a:pPr>
            <a:r>
              <a:rPr lang="zh-CN" altLang="en-US" sz="1800" b="0" dirty="0">
                <a:latin typeface="Calibri" panose="020F0502020204030204" charset="0"/>
                <a:cs typeface="+mn-cs"/>
              </a:rPr>
              <a:t>栈帧</a:t>
            </a:r>
          </a:p>
          <a:p>
            <a:pPr algn="ctr">
              <a:defRPr/>
            </a:pPr>
            <a:r>
              <a:rPr lang="en-US" sz="1800" b="0" dirty="0">
                <a:latin typeface="Calibri" panose="020F0502020204030204" charset="0"/>
                <a:cs typeface="+mn-cs"/>
              </a:rPr>
              <a:t> </a:t>
            </a:r>
            <a:endParaRPr lang="en-US" sz="1800" dirty="0">
              <a:latin typeface="Courier New" panose="02070309020205020404" charset="0"/>
              <a:cs typeface="+mn-cs"/>
            </a:endParaRPr>
          </a:p>
        </p:txBody>
      </p:sp>
      <p:sp>
        <p:nvSpPr>
          <p:cNvPr id="25" name="Rectangle 24"/>
          <p:cNvSpPr>
            <a:spLocks noChangeArrowheads="1"/>
          </p:cNvSpPr>
          <p:nvPr/>
        </p:nvSpPr>
        <p:spPr bwMode="auto">
          <a:xfrm>
            <a:off x="533400" y="47244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a:t>
            </a:r>
          </a:p>
        </p:txBody>
      </p:sp>
      <p:sp>
        <p:nvSpPr>
          <p:cNvPr id="26" name="Rectangle 25"/>
          <p:cNvSpPr>
            <a:spLocks noChangeArrowheads="1"/>
          </p:cNvSpPr>
          <p:nvPr/>
        </p:nvSpPr>
        <p:spPr bwMode="auto">
          <a:xfrm>
            <a:off x="982663" y="47244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[2]</a:t>
            </a:r>
          </a:p>
        </p:txBody>
      </p:sp>
      <p:sp>
        <p:nvSpPr>
          <p:cNvPr id="27" name="Rectangle 26"/>
          <p:cNvSpPr>
            <a:spLocks noChangeArrowheads="1"/>
          </p:cNvSpPr>
          <p:nvPr/>
        </p:nvSpPr>
        <p:spPr bwMode="auto">
          <a:xfrm>
            <a:off x="1431925" y="47244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[1]</a:t>
            </a:r>
          </a:p>
        </p:txBody>
      </p:sp>
      <p:sp>
        <p:nvSpPr>
          <p:cNvPr id="28" name="Rectangle 27"/>
          <p:cNvSpPr>
            <a:spLocks noChangeArrowheads="1"/>
          </p:cNvSpPr>
          <p:nvPr/>
        </p:nvSpPr>
        <p:spPr bwMode="auto">
          <a:xfrm>
            <a:off x="1881188" y="47244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[0]</a:t>
            </a:r>
          </a:p>
        </p:txBody>
      </p:sp>
      <p:sp>
        <p:nvSpPr>
          <p:cNvPr id="29" name="Rectangle 28"/>
          <p:cNvSpPr>
            <a:spLocks noChangeArrowheads="1"/>
          </p:cNvSpPr>
          <p:nvPr/>
        </p:nvSpPr>
        <p:spPr bwMode="auto">
          <a:xfrm>
            <a:off x="2330450" y="47244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30" name="TextBox 29"/>
          <p:cNvSpPr txBox="1">
            <a:spLocks noChangeArrowheads="1"/>
          </p:cNvSpPr>
          <p:nvPr/>
        </p:nvSpPr>
        <p:spPr bwMode="auto">
          <a:xfrm>
            <a:off x="457200" y="1066800"/>
            <a:ext cx="1488440" cy="368300"/>
          </a:xfrm>
          <a:prstGeom prst="rect">
            <a:avLst/>
          </a:prstGeom>
          <a:noFill/>
          <a:ln w="9525">
            <a:noFill/>
            <a:miter lim="800000"/>
          </a:ln>
        </p:spPr>
        <p:txBody>
          <a:bodyPr wrap="none">
            <a:spAutoFit/>
          </a:bodyPr>
          <a:lstStyle/>
          <a:p>
            <a:pPr eaLnBrk="0" hangingPunct="0"/>
            <a:r>
              <a:rPr lang="zh-CN" altLang="en-US" sz="1800" i="1">
                <a:solidFill>
                  <a:srgbClr val="C00000"/>
                </a:solidFill>
                <a:latin typeface="Calibri" panose="020F0502020204030204" charset="0"/>
              </a:rPr>
              <a:t>调用</a:t>
            </a:r>
            <a:r>
              <a:rPr lang="en-US" altLang="zh-CN" sz="1800" i="1">
                <a:solidFill>
                  <a:srgbClr val="C00000"/>
                </a:solidFill>
                <a:latin typeface="Calibri" panose="020F0502020204030204" charset="0"/>
              </a:rPr>
              <a:t>gets</a:t>
            </a:r>
            <a:r>
              <a:rPr lang="zh-CN" altLang="en-US" sz="1800" i="1">
                <a:solidFill>
                  <a:srgbClr val="C00000"/>
                </a:solidFill>
                <a:latin typeface="Calibri" panose="020F0502020204030204" charset="0"/>
              </a:rPr>
              <a:t>之前</a:t>
            </a:r>
          </a:p>
        </p:txBody>
      </p:sp>
      <p:sp>
        <p:nvSpPr>
          <p:cNvPr id="31" name="Rectangle 23"/>
          <p:cNvSpPr>
            <a:spLocks noChangeArrowheads="1"/>
          </p:cNvSpPr>
          <p:nvPr/>
        </p:nvSpPr>
        <p:spPr bwMode="auto">
          <a:xfrm>
            <a:off x="533400" y="3189287"/>
            <a:ext cx="1797050" cy="1531207"/>
          </a:xfrm>
          <a:prstGeom prst="rect">
            <a:avLst/>
          </a:prstGeom>
          <a:solidFill>
            <a:schemeClr val="bg2">
              <a:lumMod val="40000"/>
              <a:lumOff val="60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rPr>
              <a:t>20 bytes unused</a:t>
            </a:r>
            <a:endParaRPr lang="en-US" sz="1800" dirty="0">
              <a:latin typeface="Courier New" panose="02070309020205020404" charset="0"/>
            </a:endParaRPr>
          </a:p>
        </p:txBody>
      </p:sp>
      <p:sp>
        <p:nvSpPr>
          <p:cNvPr id="32" name="Rectangle 22"/>
          <p:cNvSpPr>
            <a:spLocks noChangeArrowheads="1"/>
          </p:cNvSpPr>
          <p:nvPr/>
        </p:nvSpPr>
        <p:spPr bwMode="auto">
          <a:xfrm>
            <a:off x="533400" y="3811301"/>
            <a:ext cx="1797050" cy="608299"/>
          </a:xfrm>
          <a:prstGeom prst="rect">
            <a:avLst/>
          </a:prstGeom>
          <a:solidFill>
            <a:srgbClr val="F1C7C7"/>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C</a:t>
            </a:r>
            <a:r>
              <a:rPr lang="zh-CN" altLang="en-US" sz="1800" b="0" dirty="0">
                <a:latin typeface="Calibri" panose="020F0502020204030204" charset="0"/>
                <a:cs typeface="+mn-cs"/>
              </a:rPr>
              <a:t>金丝雀</a:t>
            </a:r>
          </a:p>
          <a:p>
            <a:pPr algn="ctr">
              <a:defRPr/>
            </a:pPr>
            <a:r>
              <a:rPr lang="en-US" sz="1800" b="0" dirty="0">
                <a:latin typeface="Calibri" panose="020F0502020204030204" charset="0"/>
                <a:cs typeface="+mn-cs"/>
              </a:rPr>
              <a:t>(8 bytes)</a:t>
            </a:r>
          </a:p>
        </p:txBody>
      </p:sp>
      <p:sp>
        <p:nvSpPr>
          <p:cNvPr id="6" name="TextBox 2"/>
          <p:cNvSpPr txBox="1"/>
          <p:nvPr/>
        </p:nvSpPr>
        <p:spPr>
          <a:xfrm>
            <a:off x="3870960" y="3854450"/>
            <a:ext cx="1561465" cy="368300"/>
          </a:xfrm>
          <a:prstGeom prst="rect">
            <a:avLst/>
          </a:prstGeom>
          <a:noFill/>
        </p:spPr>
        <p:txBody>
          <a:bodyPr wrap="none" rtlCol="0">
            <a:spAutoFit/>
          </a:bodyPr>
          <a:lstStyle/>
          <a:p>
            <a:r>
              <a:rPr lang="zh-CN" altLang="en-US" sz="1800" dirty="0">
                <a:latin typeface="Calibri" panose="020F0502020204030204" charset="0"/>
              </a:rPr>
              <a:t>输入</a:t>
            </a:r>
            <a:r>
              <a:rPr lang="en-US" sz="1800" dirty="0">
                <a:latin typeface="Calibri" panose="020F0502020204030204" charset="0"/>
              </a:rPr>
              <a:t>: </a:t>
            </a:r>
            <a:r>
              <a:rPr lang="en-US" sz="1800" i="1" dirty="0">
                <a:latin typeface="Calibri" panose="020F0502020204030204" charset="0"/>
              </a:rPr>
              <a:t>0123456</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a:t>PART FIVE </a:t>
            </a:r>
            <a:r>
              <a:rPr lang="zh-CN" altLang="en-US" sz="1050" dirty="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4198620"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charset="-122"/>
                <a:ea typeface="微软雅黑" panose="020B0503020204020204" charset="-122"/>
                <a:sym typeface="+mn-ea"/>
              </a:rPr>
              <a:t>面向返回的编程攻击</a:t>
            </a:r>
          </a:p>
        </p:txBody>
      </p:sp>
      <p:sp>
        <p:nvSpPr>
          <p:cNvPr id="4" name="Content Placeholder 2"/>
          <p:cNvSpPr>
            <a:spLocks noGrp="1"/>
          </p:cNvSpPr>
          <p:nvPr/>
        </p:nvSpPr>
        <p:spPr>
          <a:xfrm>
            <a:off x="396875" y="1256030"/>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70AD47"/>
              </a:buClr>
            </a:pPr>
            <a:r>
              <a:rPr lang="en-US" dirty="0">
                <a:latin typeface="微软雅黑" panose="020B0503020204020204" charset="-122"/>
                <a:ea typeface="微软雅黑" panose="020B0503020204020204" charset="-122"/>
              </a:rPr>
              <a:t>挑战（</a:t>
            </a:r>
            <a:r>
              <a:rPr lang="zh-CN" altLang="en-US" dirty="0">
                <a:latin typeface="微软雅黑" panose="020B0503020204020204" charset="-122"/>
                <a:ea typeface="微软雅黑" panose="020B0503020204020204" charset="-122"/>
              </a:rPr>
              <a:t>对于</a:t>
            </a:r>
            <a:r>
              <a:rPr lang="en-US" dirty="0">
                <a:latin typeface="微软雅黑" panose="020B0503020204020204" charset="-122"/>
                <a:ea typeface="微软雅黑" panose="020B0503020204020204" charset="-122"/>
              </a:rPr>
              <a:t>黑客</a:t>
            </a:r>
            <a:r>
              <a:rPr lang="zh-CN" altLang="en-US" dirty="0">
                <a:latin typeface="微软雅黑" panose="020B0503020204020204" charset="-122"/>
                <a:ea typeface="微软雅黑" panose="020B0503020204020204" charset="-122"/>
              </a:rPr>
              <a:t>来说</a:t>
            </a:r>
            <a:r>
              <a:rPr lang="en-US" dirty="0">
                <a:latin typeface="微软雅黑" panose="020B0503020204020204" charset="-122"/>
                <a:ea typeface="微软雅黑" panose="020B0503020204020204" charset="-122"/>
              </a:rPr>
              <a:t>）</a:t>
            </a:r>
          </a:p>
          <a:p>
            <a:pPr lvl="1"/>
            <a:r>
              <a:rPr lang="en-US" dirty="0">
                <a:latin typeface="微软雅黑" panose="020B0503020204020204" charset="-122"/>
                <a:ea typeface="微软雅黑" panose="020B0503020204020204" charset="-122"/>
              </a:rPr>
              <a:t>栈随机化使缓冲区位置难以预测。</a:t>
            </a:r>
          </a:p>
          <a:p>
            <a:pPr lvl="1"/>
            <a:r>
              <a:rPr lang="en-US" dirty="0" err="1">
                <a:latin typeface="微软雅黑" panose="020B0503020204020204" charset="-122"/>
                <a:ea typeface="微软雅黑" panose="020B0503020204020204" charset="-122"/>
              </a:rPr>
              <a:t>标记栈</a:t>
            </a:r>
            <a:r>
              <a:rPr lang="zh-CN" altLang="en-US" dirty="0">
                <a:latin typeface="微软雅黑" panose="020B0503020204020204" charset="-122"/>
                <a:ea typeface="微软雅黑" panose="020B0503020204020204" charset="-122"/>
              </a:rPr>
              <a:t>为</a:t>
            </a:r>
            <a:r>
              <a:rPr lang="en-US" dirty="0" err="1">
                <a:latin typeface="微软雅黑" panose="020B0503020204020204" charset="-122"/>
                <a:ea typeface="微软雅黑" panose="020B0503020204020204" charset="-122"/>
              </a:rPr>
              <a:t>不可执行</a:t>
            </a:r>
            <a:r>
              <a:rPr lang="zh-CN" altLang="en-US" dirty="0">
                <a:latin typeface="微软雅黑" panose="020B0503020204020204" charset="-122"/>
                <a:ea typeface="微软雅黑" panose="020B0503020204020204" charset="-122"/>
              </a:rPr>
              <a:t>使得二进制代码很难插入。</a:t>
            </a:r>
          </a:p>
          <a:p>
            <a:pPr>
              <a:buClr>
                <a:srgbClr val="70AD47"/>
              </a:buClr>
            </a:pPr>
            <a:r>
              <a:rPr lang="en-US" dirty="0">
                <a:latin typeface="微软雅黑" panose="020B0503020204020204" charset="-122"/>
                <a:ea typeface="微软雅黑" panose="020B0503020204020204" charset="-122"/>
              </a:rPr>
              <a:t>替代策略</a:t>
            </a:r>
          </a:p>
          <a:p>
            <a:pPr lvl="1"/>
            <a:r>
              <a:rPr lang="en-US" dirty="0">
                <a:latin typeface="微软雅黑" panose="020B0503020204020204" charset="-122"/>
                <a:ea typeface="微软雅黑" panose="020B0503020204020204" charset="-122"/>
              </a:rPr>
              <a:t>使用</a:t>
            </a:r>
            <a:r>
              <a:rPr lang="zh-CN" altLang="en-US" dirty="0">
                <a:latin typeface="微软雅黑" panose="020B0503020204020204" charset="-122"/>
                <a:ea typeface="微软雅黑" panose="020B0503020204020204" charset="-122"/>
              </a:rPr>
              <a:t>现有的</a:t>
            </a:r>
            <a:r>
              <a:rPr lang="en-US" dirty="0">
                <a:latin typeface="微软雅黑" panose="020B0503020204020204" charset="-122"/>
                <a:ea typeface="微软雅黑" panose="020B0503020204020204" charset="-122"/>
              </a:rPr>
              <a:t>代码</a:t>
            </a:r>
          </a:p>
          <a:p>
            <a:pPr lvl="2"/>
            <a:r>
              <a:rPr lang="zh-CN" altLang="en-US" dirty="0" err="1">
                <a:latin typeface="微软雅黑" panose="020B0503020204020204" charset="-122"/>
                <a:ea typeface="微软雅黑" panose="020B0503020204020204" charset="-122"/>
              </a:rPr>
              <a:t>例如</a:t>
            </a:r>
            <a:r>
              <a:rPr lang="en-US" dirty="0" err="1">
                <a:latin typeface="微软雅黑" panose="020B0503020204020204" charset="-122"/>
                <a:ea typeface="微软雅黑" panose="020B0503020204020204" charset="-122"/>
              </a:rPr>
              <a:t>stdlib</a:t>
            </a:r>
            <a:r>
              <a:rPr lang="zh-CN" altLang="en-US" dirty="0" err="1">
                <a:latin typeface="微软雅黑" panose="020B0503020204020204" charset="-122"/>
                <a:ea typeface="微软雅黑" panose="020B0503020204020204" charset="-122"/>
              </a:rPr>
              <a:t>库代码</a:t>
            </a:r>
          </a:p>
          <a:p>
            <a:pPr lvl="1"/>
            <a:r>
              <a:rPr lang="en-US" dirty="0">
                <a:latin typeface="微软雅黑" panose="020B0503020204020204" charset="-122"/>
                <a:ea typeface="微软雅黑" panose="020B0503020204020204" charset="-122"/>
              </a:rPr>
              <a:t>将片段串在一起以获得总体期望的结果。</a:t>
            </a:r>
          </a:p>
          <a:p>
            <a:pPr lvl="1"/>
            <a:r>
              <a:rPr lang="en-US" i="1" dirty="0">
                <a:latin typeface="微软雅黑" panose="020B0503020204020204" charset="-122"/>
                <a:ea typeface="微软雅黑" panose="020B0503020204020204" charset="-122"/>
              </a:rPr>
              <a:t>不克服栈金丝雀</a:t>
            </a:r>
          </a:p>
          <a:p>
            <a:pPr>
              <a:buClr>
                <a:srgbClr val="70AD47"/>
              </a:buClr>
            </a:pPr>
            <a:r>
              <a:rPr lang="en-US" dirty="0">
                <a:latin typeface="微软雅黑" panose="020B0503020204020204" charset="-122"/>
                <a:ea typeface="微软雅黑" panose="020B0503020204020204" charset="-122"/>
              </a:rPr>
              <a:t>从小工具构建程序</a:t>
            </a:r>
          </a:p>
          <a:p>
            <a:pPr lvl="1"/>
            <a:r>
              <a:rPr lang="en-US" dirty="0">
                <a:latin typeface="微软雅黑" panose="020B0503020204020204" charset="-122"/>
                <a:ea typeface="微软雅黑" panose="020B0503020204020204" charset="-122"/>
              </a:rPr>
              <a:t>指令序列</a:t>
            </a:r>
            <a:r>
              <a:rPr lang="en-US" dirty="0">
                <a:latin typeface="微软雅黑" panose="020B0503020204020204" charset="-122"/>
                <a:ea typeface="微软雅黑" panose="020B0503020204020204" charset="-122"/>
                <a:sym typeface="+mn-ea"/>
              </a:rPr>
              <a:t>以</a:t>
            </a:r>
            <a:r>
              <a:rPr lang="en-US" b="1" dirty="0">
                <a:latin typeface="微软雅黑" panose="020B0503020204020204" charset="-122"/>
                <a:ea typeface="微软雅黑" panose="020B0503020204020204" charset="-122"/>
                <a:cs typeface="Courier New" panose="02070309020205020404"/>
                <a:sym typeface="+mn-ea"/>
              </a:rPr>
              <a:t>ret</a:t>
            </a:r>
            <a:r>
              <a:rPr lang="en-US" dirty="0">
                <a:latin typeface="微软雅黑" panose="020B0503020204020204" charset="-122"/>
                <a:ea typeface="微软雅黑" panose="020B0503020204020204" charset="-122"/>
                <a:sym typeface="+mn-ea"/>
              </a:rPr>
              <a:t>结尾</a:t>
            </a:r>
            <a:endParaRPr lang="en-US" b="1" dirty="0">
              <a:latin typeface="微软雅黑" panose="020B0503020204020204" charset="-122"/>
              <a:ea typeface="微软雅黑" panose="020B0503020204020204" charset="-122"/>
              <a:cs typeface="Courier New" panose="02070309020205020404"/>
            </a:endParaRPr>
          </a:p>
          <a:p>
            <a:pPr lvl="2"/>
            <a:r>
              <a:rPr lang="en-US" dirty="0">
                <a:latin typeface="微软雅黑" panose="020B0503020204020204" charset="-122"/>
                <a:ea typeface="微软雅黑" panose="020B0503020204020204" charset="-122"/>
              </a:rPr>
              <a:t>单字节编码 </a:t>
            </a:r>
            <a:r>
              <a:rPr lang="en-US" b="1" dirty="0">
                <a:latin typeface="微软雅黑" panose="020B0503020204020204" charset="-122"/>
                <a:ea typeface="微软雅黑" panose="020B0503020204020204" charset="-122"/>
                <a:cs typeface="Courier New" panose="02070309020205020404"/>
              </a:rPr>
              <a:t>0xc3</a:t>
            </a:r>
          </a:p>
          <a:p>
            <a:pPr lvl="1"/>
            <a:r>
              <a:rPr lang="en-US" dirty="0">
                <a:latin typeface="微软雅黑" panose="020B0503020204020204" charset="-122"/>
                <a:ea typeface="微软雅黑" panose="020B0503020204020204" charset="-122"/>
                <a:cs typeface="Calibri" panose="020F0502020204030204"/>
              </a:rPr>
              <a:t>从运行到运行固定的代码位置</a:t>
            </a:r>
          </a:p>
          <a:p>
            <a:pPr lvl="1"/>
            <a:r>
              <a:rPr lang="en-US" dirty="0">
                <a:latin typeface="微软雅黑" panose="020B0503020204020204" charset="-122"/>
                <a:ea typeface="微软雅黑" panose="020B0503020204020204" charset="-122"/>
                <a:cs typeface="Calibri" panose="020F0502020204030204"/>
              </a:rPr>
              <a:t>代码</a:t>
            </a:r>
            <a:r>
              <a:rPr lang="zh-CN" altLang="en-US" dirty="0">
                <a:latin typeface="微软雅黑" panose="020B0503020204020204" charset="-122"/>
                <a:ea typeface="微软雅黑" panose="020B0503020204020204" charset="-122"/>
                <a:cs typeface="Calibri" panose="020F0502020204030204"/>
              </a:rPr>
              <a:t>是</a:t>
            </a:r>
            <a:r>
              <a:rPr lang="en-US" dirty="0">
                <a:latin typeface="微软雅黑" panose="020B0503020204020204" charset="-122"/>
                <a:ea typeface="微软雅黑" panose="020B0503020204020204" charset="-122"/>
                <a:cs typeface="Calibri" panose="020F0502020204030204"/>
              </a:rPr>
              <a:t>可执行</a:t>
            </a:r>
            <a:r>
              <a:rPr lang="zh-CN" altLang="en-US" dirty="0">
                <a:latin typeface="微软雅黑" panose="020B0503020204020204" charset="-122"/>
                <a:ea typeface="微软雅黑" panose="020B0503020204020204" charset="-122"/>
                <a:cs typeface="Calibri" panose="020F0502020204030204"/>
              </a:rPr>
              <a:t>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 calcmode="lin" valueType="num">
                                      <p:cBhvr additive="base">
                                        <p:cTn id="2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 calcmode="lin" valueType="num">
                                      <p:cBhvr additive="base">
                                        <p:cTn id="3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 calcmode="lin" valueType="num">
                                      <p:cBhvr additive="base">
                                        <p:cTn id="39"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 calcmode="lin" valueType="num">
                                      <p:cBhvr additive="base">
                                        <p:cTn id="4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 calcmode="lin" valueType="num">
                                      <p:cBhvr additive="base">
                                        <p:cTn id="4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1195" y="3317593"/>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a:t>
            </a:r>
            <a:r>
              <a:rPr lang="zh-CN" altLang="en-US" sz="3300" b="1" dirty="0">
                <a:latin typeface="+mj-lt"/>
                <a:ea typeface="微软雅黑" panose="020B0503020204020204" charset="-122"/>
              </a:rPr>
              <a:t> </a:t>
            </a:r>
            <a:r>
              <a:rPr lang="en-US" altLang="zh-CN" sz="3300" b="1" dirty="0">
                <a:latin typeface="+mj-lt"/>
                <a:ea typeface="微软雅黑" panose="020B0503020204020204" charset="-122"/>
              </a:rPr>
              <a:t>THREE</a:t>
            </a:r>
          </a:p>
        </p:txBody>
      </p:sp>
      <p:sp>
        <p:nvSpPr>
          <p:cNvPr id="3" name="文本框 2"/>
          <p:cNvSpPr txBox="1"/>
          <p:nvPr/>
        </p:nvSpPr>
        <p:spPr>
          <a:xfrm>
            <a:off x="2162175" y="2670175"/>
            <a:ext cx="5858510" cy="783590"/>
          </a:xfrm>
          <a:prstGeom prst="rect">
            <a:avLst/>
          </a:prstGeom>
          <a:noFill/>
        </p:spPr>
        <p:txBody>
          <a:bodyPr wrap="square" rtlCol="0">
            <a:spAutoFit/>
          </a:bodyPr>
          <a:lstStyle/>
          <a:p>
            <a:pPr algn="l"/>
            <a:r>
              <a:rPr lang="zh-CN" altLang="en-US" sz="4500" dirty="0">
                <a:latin typeface="+mn-ea"/>
                <a:cs typeface="+mn-ea"/>
                <a:sym typeface="+mn-ea"/>
              </a:rPr>
              <a:t>第六讲：浮点代码</a:t>
            </a:r>
            <a:endParaRPr lang="zh-CN" altLang="en-US" sz="4500" dirty="0">
              <a:latin typeface="+mj-lt"/>
              <a:ea typeface="微软雅黑" panose="020B0503020204020204" charset="-122"/>
            </a:endParaRPr>
          </a:p>
        </p:txBody>
      </p:sp>
      <p:sp>
        <p:nvSpPr>
          <p:cNvPr id="4" name="矩形 3"/>
          <p:cNvSpPr/>
          <p:nvPr/>
        </p:nvSpPr>
        <p:spPr>
          <a:xfrm>
            <a:off x="3667363" y="3962018"/>
            <a:ext cx="1809275" cy="8500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3" name="椭圆 2"/>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3810" y="60960"/>
            <a:ext cx="276161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a typeface="+mj-ea"/>
                <a:sym typeface="+mn-ea"/>
              </a:rPr>
              <a:t>SSE3</a:t>
            </a:r>
            <a:endParaRPr lang="en-US" altLang="en-US" sz="3200" dirty="0">
              <a:ea typeface="+mj-ea"/>
              <a:sym typeface="+mn-ea"/>
            </a:endParaRPr>
          </a:p>
        </p:txBody>
      </p:sp>
      <p:sp>
        <p:nvSpPr>
          <p:cNvPr id="11" name="Rectangle 3"/>
          <p:cNvSpPr>
            <a:spLocks noGrp="1" noChangeArrowheads="1"/>
          </p:cNvSpPr>
          <p:nvPr/>
        </p:nvSpPr>
        <p:spPr>
          <a:xfrm>
            <a:off x="202248" y="740023"/>
            <a:ext cx="8307387" cy="53784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defRPr/>
            </a:pPr>
            <a:r>
              <a:rPr lang="en-US" dirty="0">
                <a:ea typeface="+mn-ea"/>
              </a:rPr>
              <a:t>XMM </a:t>
            </a:r>
            <a:r>
              <a:rPr lang="zh-CN" altLang="en-US" dirty="0">
                <a:ea typeface="+mn-ea"/>
              </a:rPr>
              <a:t>寄存器</a:t>
            </a:r>
          </a:p>
          <a:p>
            <a:pPr lvl="1" eaLnBrk="1" hangingPunct="1">
              <a:buFont typeface="Wingdings" panose="05000000000000000000" pitchFamily="2" charset="2"/>
              <a:buChar char="n"/>
              <a:defRPr/>
            </a:pPr>
            <a:r>
              <a:rPr lang="en-US" dirty="0"/>
              <a:t>16 </a:t>
            </a:r>
            <a:r>
              <a:rPr lang="zh-CN" altLang="en-US" dirty="0">
                <a:ea typeface="宋体" panose="02010600030101010101" pitchFamily="2" charset="-122"/>
              </a:rPr>
              <a:t>个</a:t>
            </a:r>
            <a:r>
              <a:rPr lang="en-US" dirty="0"/>
              <a:t>, </a:t>
            </a:r>
            <a:r>
              <a:rPr lang="zh-CN" altLang="en-US" dirty="0">
                <a:ea typeface="宋体" panose="02010600030101010101" pitchFamily="2" charset="-122"/>
              </a:rPr>
              <a:t>每个</a:t>
            </a:r>
            <a:r>
              <a:rPr lang="en-US" dirty="0"/>
              <a:t> 16 </a:t>
            </a:r>
            <a:r>
              <a:rPr lang="zh-CN" altLang="en-US" dirty="0">
                <a:ea typeface="宋体" panose="02010600030101010101" pitchFamily="2" charset="-122"/>
              </a:rPr>
              <a:t>字节</a:t>
            </a:r>
          </a:p>
          <a:p>
            <a:pPr lvl="1" eaLnBrk="1" hangingPunct="1">
              <a:buFont typeface="Wingdings" panose="05000000000000000000" pitchFamily="2" charset="2"/>
              <a:buChar char="n"/>
              <a:defRPr/>
            </a:pPr>
            <a:r>
              <a:rPr lang="en-US" dirty="0"/>
              <a:t>16 单字节整</a:t>
            </a:r>
            <a:r>
              <a:rPr lang="zh-CN" altLang="en-US" dirty="0">
                <a:ea typeface="宋体" panose="02010600030101010101" pitchFamily="2" charset="-122"/>
              </a:rPr>
              <a:t>数</a:t>
            </a:r>
          </a:p>
          <a:p>
            <a:pPr lvl="1" eaLnBrk="1" hangingPunct="1">
              <a:buFont typeface="Wingdings" panose="05000000000000000000" pitchFamily="2" charset="2"/>
              <a:buChar char="n"/>
              <a:defRPr/>
            </a:pPr>
            <a:endParaRPr lang="en-US" dirty="0"/>
          </a:p>
          <a:p>
            <a:pPr lvl="1" eaLnBrk="1" hangingPunct="1">
              <a:buFont typeface="Wingdings" panose="05000000000000000000" pitchFamily="2" charset="2"/>
              <a:buChar char="n"/>
              <a:defRPr/>
            </a:pPr>
            <a:r>
              <a:rPr lang="en-US" dirty="0"/>
              <a:t>8 16</a:t>
            </a:r>
            <a:r>
              <a:rPr lang="zh-CN" altLang="en-US" dirty="0">
                <a:ea typeface="宋体" panose="02010600030101010101" pitchFamily="2" charset="-122"/>
              </a:rPr>
              <a:t>位整数</a:t>
            </a:r>
            <a:endParaRPr lang="en-US" dirty="0"/>
          </a:p>
          <a:p>
            <a:pPr lvl="1" eaLnBrk="1" hangingPunct="1">
              <a:buFont typeface="Wingdings" panose="05000000000000000000" pitchFamily="2" charset="2"/>
              <a:buChar char="n"/>
              <a:defRPr/>
            </a:pPr>
            <a:endParaRPr lang="en-US" dirty="0"/>
          </a:p>
          <a:p>
            <a:pPr lvl="1" eaLnBrk="1" hangingPunct="1">
              <a:buFont typeface="Wingdings" panose="05000000000000000000" pitchFamily="2" charset="2"/>
              <a:buChar char="n"/>
              <a:defRPr/>
            </a:pPr>
            <a:r>
              <a:rPr lang="en-US" dirty="0"/>
              <a:t>4 32位整数</a:t>
            </a:r>
          </a:p>
          <a:p>
            <a:pPr lvl="1" eaLnBrk="1" hangingPunct="1">
              <a:buFont typeface="Wingdings" panose="05000000000000000000" pitchFamily="2" charset="2"/>
              <a:buChar char="n"/>
              <a:defRPr/>
            </a:pPr>
            <a:endParaRPr lang="en-US" dirty="0"/>
          </a:p>
          <a:p>
            <a:pPr lvl="1" eaLnBrk="1" hangingPunct="1">
              <a:buFont typeface="Wingdings" panose="05000000000000000000" pitchFamily="2" charset="2"/>
              <a:buChar char="n"/>
              <a:defRPr/>
            </a:pPr>
            <a:r>
              <a:rPr lang="en-US" dirty="0"/>
              <a:t>4 </a:t>
            </a:r>
            <a:r>
              <a:rPr lang="zh-CN" altLang="en-US" dirty="0">
                <a:ea typeface="宋体" panose="02010600030101010101" pitchFamily="2" charset="-122"/>
              </a:rPr>
              <a:t>单精度浮点数</a:t>
            </a:r>
          </a:p>
          <a:p>
            <a:pPr lvl="1" eaLnBrk="1" hangingPunct="1">
              <a:buFont typeface="Wingdings" panose="05000000000000000000" pitchFamily="2" charset="2"/>
              <a:buChar char="n"/>
              <a:defRPr/>
            </a:pPr>
            <a:endParaRPr lang="en-US" dirty="0"/>
          </a:p>
          <a:p>
            <a:pPr lvl="1" eaLnBrk="1" hangingPunct="1">
              <a:buFont typeface="Wingdings" panose="05000000000000000000" pitchFamily="2" charset="2"/>
              <a:buChar char="n"/>
              <a:defRPr/>
            </a:pPr>
            <a:r>
              <a:rPr lang="en-US" dirty="0"/>
              <a:t>2 </a:t>
            </a:r>
            <a:r>
              <a:rPr lang="zh-CN" altLang="en-US" dirty="0">
                <a:ea typeface="宋体" panose="02010600030101010101" pitchFamily="2" charset="-122"/>
              </a:rPr>
              <a:t>双精度浮点数</a:t>
            </a:r>
          </a:p>
          <a:p>
            <a:pPr lvl="1" eaLnBrk="1" hangingPunct="1">
              <a:buFont typeface="Wingdings" panose="05000000000000000000" pitchFamily="2" charset="2"/>
              <a:buChar char="n"/>
              <a:defRPr/>
            </a:pPr>
            <a:endParaRPr lang="en-US" dirty="0"/>
          </a:p>
          <a:p>
            <a:pPr lvl="1" eaLnBrk="1" hangingPunct="1">
              <a:buFont typeface="Wingdings" panose="05000000000000000000" pitchFamily="2" charset="2"/>
              <a:buChar char="n"/>
              <a:defRPr/>
            </a:pPr>
            <a:r>
              <a:rPr lang="en-US" dirty="0"/>
              <a:t>1 </a:t>
            </a:r>
            <a:r>
              <a:rPr lang="zh-CN" altLang="en-US" dirty="0">
                <a:ea typeface="宋体" panose="02010600030101010101" pitchFamily="2" charset="-122"/>
              </a:rPr>
              <a:t>单精度浮点数</a:t>
            </a:r>
          </a:p>
          <a:p>
            <a:pPr lvl="1" eaLnBrk="1" hangingPunct="1">
              <a:buFont typeface="Wingdings" panose="05000000000000000000" pitchFamily="2" charset="2"/>
              <a:buChar char="n"/>
              <a:defRPr/>
            </a:pPr>
            <a:endParaRPr lang="en-US" dirty="0"/>
          </a:p>
          <a:p>
            <a:pPr lvl="1" eaLnBrk="1" hangingPunct="1">
              <a:buFont typeface="Wingdings" panose="05000000000000000000" pitchFamily="2" charset="2"/>
              <a:buChar char="n"/>
              <a:defRPr/>
            </a:pPr>
            <a:r>
              <a:rPr lang="en-US" dirty="0"/>
              <a:t>1 </a:t>
            </a:r>
            <a:r>
              <a:rPr lang="zh-CN" altLang="en-US" dirty="0">
                <a:ea typeface="宋体" panose="02010600030101010101" pitchFamily="2" charset="-122"/>
                <a:sym typeface="+mn-ea"/>
              </a:rPr>
              <a:t>双精度浮点数</a:t>
            </a:r>
            <a:endParaRPr lang="en-US" dirty="0"/>
          </a:p>
        </p:txBody>
      </p:sp>
      <p:grpSp>
        <p:nvGrpSpPr>
          <p:cNvPr id="12" name="Group 20"/>
          <p:cNvGrpSpPr/>
          <p:nvPr/>
        </p:nvGrpSpPr>
        <p:grpSpPr bwMode="auto">
          <a:xfrm>
            <a:off x="469900" y="2000498"/>
            <a:ext cx="7315200" cy="304800"/>
            <a:chOff x="768" y="864"/>
            <a:chExt cx="4608" cy="192"/>
          </a:xfrm>
        </p:grpSpPr>
        <p:sp>
          <p:nvSpPr>
            <p:cNvPr id="13" name="Rectangle 4"/>
            <p:cNvSpPr>
              <a:spLocks noChangeArrowheads="1"/>
            </p:cNvSpPr>
            <p:nvPr/>
          </p:nvSpPr>
          <p:spPr bwMode="auto">
            <a:xfrm>
              <a:off x="768"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4" name="Rectangle 5"/>
            <p:cNvSpPr>
              <a:spLocks noChangeArrowheads="1"/>
            </p:cNvSpPr>
            <p:nvPr/>
          </p:nvSpPr>
          <p:spPr bwMode="auto">
            <a:xfrm>
              <a:off x="1056"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5" name="Rectangle 6"/>
            <p:cNvSpPr>
              <a:spLocks noChangeArrowheads="1"/>
            </p:cNvSpPr>
            <p:nvPr/>
          </p:nvSpPr>
          <p:spPr bwMode="auto">
            <a:xfrm>
              <a:off x="1344"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6" name="Rectangle 7"/>
            <p:cNvSpPr>
              <a:spLocks noChangeArrowheads="1"/>
            </p:cNvSpPr>
            <p:nvPr/>
          </p:nvSpPr>
          <p:spPr bwMode="auto">
            <a:xfrm>
              <a:off x="1632"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7" name="Rectangle 8"/>
            <p:cNvSpPr>
              <a:spLocks noChangeArrowheads="1"/>
            </p:cNvSpPr>
            <p:nvPr/>
          </p:nvSpPr>
          <p:spPr bwMode="auto">
            <a:xfrm>
              <a:off x="1920"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8" name="Rectangle 9"/>
            <p:cNvSpPr>
              <a:spLocks noChangeArrowheads="1"/>
            </p:cNvSpPr>
            <p:nvPr/>
          </p:nvSpPr>
          <p:spPr bwMode="auto">
            <a:xfrm>
              <a:off x="2208"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9" name="Rectangle 10"/>
            <p:cNvSpPr>
              <a:spLocks noChangeArrowheads="1"/>
            </p:cNvSpPr>
            <p:nvPr/>
          </p:nvSpPr>
          <p:spPr bwMode="auto">
            <a:xfrm>
              <a:off x="2496"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0" name="Rectangle 11"/>
            <p:cNvSpPr>
              <a:spLocks noChangeArrowheads="1"/>
            </p:cNvSpPr>
            <p:nvPr/>
          </p:nvSpPr>
          <p:spPr bwMode="auto">
            <a:xfrm>
              <a:off x="2784"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1" name="Rectangle 12"/>
            <p:cNvSpPr>
              <a:spLocks noChangeArrowheads="1"/>
            </p:cNvSpPr>
            <p:nvPr/>
          </p:nvSpPr>
          <p:spPr bwMode="auto">
            <a:xfrm>
              <a:off x="3072"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2" name="Rectangle 13"/>
            <p:cNvSpPr>
              <a:spLocks noChangeArrowheads="1"/>
            </p:cNvSpPr>
            <p:nvPr/>
          </p:nvSpPr>
          <p:spPr bwMode="auto">
            <a:xfrm>
              <a:off x="3360"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3" name="Rectangle 14"/>
            <p:cNvSpPr>
              <a:spLocks noChangeArrowheads="1"/>
            </p:cNvSpPr>
            <p:nvPr/>
          </p:nvSpPr>
          <p:spPr bwMode="auto">
            <a:xfrm>
              <a:off x="3648"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4" name="Rectangle 15"/>
            <p:cNvSpPr>
              <a:spLocks noChangeArrowheads="1"/>
            </p:cNvSpPr>
            <p:nvPr/>
          </p:nvSpPr>
          <p:spPr bwMode="auto">
            <a:xfrm>
              <a:off x="3936"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5" name="Rectangle 16"/>
            <p:cNvSpPr>
              <a:spLocks noChangeArrowheads="1"/>
            </p:cNvSpPr>
            <p:nvPr/>
          </p:nvSpPr>
          <p:spPr bwMode="auto">
            <a:xfrm>
              <a:off x="4224"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6" name="Rectangle 17"/>
            <p:cNvSpPr>
              <a:spLocks noChangeArrowheads="1"/>
            </p:cNvSpPr>
            <p:nvPr/>
          </p:nvSpPr>
          <p:spPr bwMode="auto">
            <a:xfrm>
              <a:off x="4512"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7" name="Rectangle 18"/>
            <p:cNvSpPr>
              <a:spLocks noChangeArrowheads="1"/>
            </p:cNvSpPr>
            <p:nvPr/>
          </p:nvSpPr>
          <p:spPr bwMode="auto">
            <a:xfrm>
              <a:off x="4800"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8" name="Rectangle 19"/>
            <p:cNvSpPr>
              <a:spLocks noChangeArrowheads="1"/>
            </p:cNvSpPr>
            <p:nvPr/>
          </p:nvSpPr>
          <p:spPr bwMode="auto">
            <a:xfrm>
              <a:off x="5088"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grpSp>
      <p:grpSp>
        <p:nvGrpSpPr>
          <p:cNvPr id="29" name="Group 1"/>
          <p:cNvGrpSpPr/>
          <p:nvPr/>
        </p:nvGrpSpPr>
        <p:grpSpPr>
          <a:xfrm>
            <a:off x="469900" y="2709044"/>
            <a:ext cx="7315200" cy="304800"/>
            <a:chOff x="609600" y="2546350"/>
            <a:chExt cx="7315200" cy="304800"/>
          </a:xfrm>
        </p:grpSpPr>
        <p:grpSp>
          <p:nvGrpSpPr>
            <p:cNvPr id="30" name="Group 21"/>
            <p:cNvGrpSpPr/>
            <p:nvPr/>
          </p:nvGrpSpPr>
          <p:grpSpPr bwMode="auto">
            <a:xfrm>
              <a:off x="609600" y="2546350"/>
              <a:ext cx="7315200" cy="304800"/>
              <a:chOff x="768" y="864"/>
              <a:chExt cx="4608" cy="192"/>
            </a:xfrm>
          </p:grpSpPr>
          <p:sp>
            <p:nvSpPr>
              <p:cNvPr id="31" name="Rectangle 22"/>
              <p:cNvSpPr>
                <a:spLocks noChangeArrowheads="1"/>
              </p:cNvSpPr>
              <p:nvPr/>
            </p:nvSpPr>
            <p:spPr bwMode="auto">
              <a:xfrm>
                <a:off x="76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2" name="Rectangle 23"/>
              <p:cNvSpPr>
                <a:spLocks noChangeArrowheads="1"/>
              </p:cNvSpPr>
              <p:nvPr/>
            </p:nvSpPr>
            <p:spPr bwMode="auto">
              <a:xfrm>
                <a:off x="105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3" name="Rectangle 24"/>
              <p:cNvSpPr>
                <a:spLocks noChangeArrowheads="1"/>
              </p:cNvSpPr>
              <p:nvPr/>
            </p:nvSpPr>
            <p:spPr bwMode="auto">
              <a:xfrm>
                <a:off x="134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4" name="Rectangle 25"/>
              <p:cNvSpPr>
                <a:spLocks noChangeArrowheads="1"/>
              </p:cNvSpPr>
              <p:nvPr/>
            </p:nvSpPr>
            <p:spPr bwMode="auto">
              <a:xfrm>
                <a:off x="163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5" name="Rectangle 26"/>
              <p:cNvSpPr>
                <a:spLocks noChangeArrowheads="1"/>
              </p:cNvSpPr>
              <p:nvPr/>
            </p:nvSpPr>
            <p:spPr bwMode="auto">
              <a:xfrm>
                <a:off x="192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6" name="Rectangle 27"/>
              <p:cNvSpPr>
                <a:spLocks noChangeArrowheads="1"/>
              </p:cNvSpPr>
              <p:nvPr/>
            </p:nvSpPr>
            <p:spPr bwMode="auto">
              <a:xfrm>
                <a:off x="220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7" name="Rectangle 28"/>
              <p:cNvSpPr>
                <a:spLocks noChangeArrowheads="1"/>
              </p:cNvSpPr>
              <p:nvPr/>
            </p:nvSpPr>
            <p:spPr bwMode="auto">
              <a:xfrm>
                <a:off x="249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8" name="Rectangle 29"/>
              <p:cNvSpPr>
                <a:spLocks noChangeArrowheads="1"/>
              </p:cNvSpPr>
              <p:nvPr/>
            </p:nvSpPr>
            <p:spPr bwMode="auto">
              <a:xfrm>
                <a:off x="278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9" name="Rectangle 30"/>
              <p:cNvSpPr>
                <a:spLocks noChangeArrowheads="1"/>
              </p:cNvSpPr>
              <p:nvPr/>
            </p:nvSpPr>
            <p:spPr bwMode="auto">
              <a:xfrm>
                <a:off x="307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0" name="Rectangle 31"/>
              <p:cNvSpPr>
                <a:spLocks noChangeArrowheads="1"/>
              </p:cNvSpPr>
              <p:nvPr/>
            </p:nvSpPr>
            <p:spPr bwMode="auto">
              <a:xfrm>
                <a:off x="336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1" name="Rectangle 32"/>
              <p:cNvSpPr>
                <a:spLocks noChangeArrowheads="1"/>
              </p:cNvSpPr>
              <p:nvPr/>
            </p:nvSpPr>
            <p:spPr bwMode="auto">
              <a:xfrm>
                <a:off x="364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2" name="Rectangle 33"/>
              <p:cNvSpPr>
                <a:spLocks noChangeArrowheads="1"/>
              </p:cNvSpPr>
              <p:nvPr/>
            </p:nvSpPr>
            <p:spPr bwMode="auto">
              <a:xfrm>
                <a:off x="393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3" name="Rectangle 34"/>
              <p:cNvSpPr>
                <a:spLocks noChangeArrowheads="1"/>
              </p:cNvSpPr>
              <p:nvPr/>
            </p:nvSpPr>
            <p:spPr bwMode="auto">
              <a:xfrm>
                <a:off x="422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4" name="Rectangle 35"/>
              <p:cNvSpPr>
                <a:spLocks noChangeArrowheads="1"/>
              </p:cNvSpPr>
              <p:nvPr/>
            </p:nvSpPr>
            <p:spPr bwMode="auto">
              <a:xfrm>
                <a:off x="451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5" name="Rectangle 36"/>
              <p:cNvSpPr>
                <a:spLocks noChangeArrowheads="1"/>
              </p:cNvSpPr>
              <p:nvPr/>
            </p:nvSpPr>
            <p:spPr bwMode="auto">
              <a:xfrm>
                <a:off x="480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6" name="Rectangle 37"/>
              <p:cNvSpPr>
                <a:spLocks noChangeArrowheads="1"/>
              </p:cNvSpPr>
              <p:nvPr/>
            </p:nvSpPr>
            <p:spPr bwMode="auto">
              <a:xfrm>
                <a:off x="508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grpSp>
        <p:sp>
          <p:nvSpPr>
            <p:cNvPr id="47" name="Rectangle 89"/>
            <p:cNvSpPr>
              <a:spLocks noChangeArrowheads="1"/>
            </p:cNvSpPr>
            <p:nvPr/>
          </p:nvSpPr>
          <p:spPr bwMode="auto">
            <a:xfrm>
              <a:off x="6096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48" name="Rectangle 90"/>
            <p:cNvSpPr>
              <a:spLocks noChangeArrowheads="1"/>
            </p:cNvSpPr>
            <p:nvPr/>
          </p:nvSpPr>
          <p:spPr bwMode="auto">
            <a:xfrm>
              <a:off x="15240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49" name="Rectangle 91"/>
            <p:cNvSpPr>
              <a:spLocks noChangeArrowheads="1"/>
            </p:cNvSpPr>
            <p:nvPr/>
          </p:nvSpPr>
          <p:spPr bwMode="auto">
            <a:xfrm>
              <a:off x="24384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50" name="Rectangle 92"/>
            <p:cNvSpPr>
              <a:spLocks noChangeArrowheads="1"/>
            </p:cNvSpPr>
            <p:nvPr/>
          </p:nvSpPr>
          <p:spPr bwMode="auto">
            <a:xfrm>
              <a:off x="33528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51" name="Rectangle 93"/>
            <p:cNvSpPr>
              <a:spLocks noChangeArrowheads="1"/>
            </p:cNvSpPr>
            <p:nvPr/>
          </p:nvSpPr>
          <p:spPr bwMode="auto">
            <a:xfrm>
              <a:off x="42672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52" name="Rectangle 94"/>
            <p:cNvSpPr>
              <a:spLocks noChangeArrowheads="1"/>
            </p:cNvSpPr>
            <p:nvPr/>
          </p:nvSpPr>
          <p:spPr bwMode="auto">
            <a:xfrm>
              <a:off x="51816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53" name="Rectangle 95"/>
            <p:cNvSpPr>
              <a:spLocks noChangeArrowheads="1"/>
            </p:cNvSpPr>
            <p:nvPr/>
          </p:nvSpPr>
          <p:spPr bwMode="auto">
            <a:xfrm>
              <a:off x="60960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54" name="Rectangle 96"/>
            <p:cNvSpPr>
              <a:spLocks noChangeArrowheads="1"/>
            </p:cNvSpPr>
            <p:nvPr/>
          </p:nvSpPr>
          <p:spPr bwMode="auto">
            <a:xfrm>
              <a:off x="70104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grpSp>
      <p:grpSp>
        <p:nvGrpSpPr>
          <p:cNvPr id="55" name="Group 2"/>
          <p:cNvGrpSpPr/>
          <p:nvPr/>
        </p:nvGrpSpPr>
        <p:grpSpPr>
          <a:xfrm>
            <a:off x="469900" y="3429124"/>
            <a:ext cx="7315200" cy="304800"/>
            <a:chOff x="609600" y="3308350"/>
            <a:chExt cx="7315200" cy="304800"/>
          </a:xfrm>
        </p:grpSpPr>
        <p:grpSp>
          <p:nvGrpSpPr>
            <p:cNvPr id="56" name="Group 38"/>
            <p:cNvGrpSpPr/>
            <p:nvPr/>
          </p:nvGrpSpPr>
          <p:grpSpPr bwMode="auto">
            <a:xfrm>
              <a:off x="609600" y="3308350"/>
              <a:ext cx="7315200" cy="304800"/>
              <a:chOff x="768" y="864"/>
              <a:chExt cx="4608" cy="192"/>
            </a:xfrm>
          </p:grpSpPr>
          <p:sp>
            <p:nvSpPr>
              <p:cNvPr id="57" name="Rectangle 39"/>
              <p:cNvSpPr>
                <a:spLocks noChangeArrowheads="1"/>
              </p:cNvSpPr>
              <p:nvPr/>
            </p:nvSpPr>
            <p:spPr bwMode="auto">
              <a:xfrm>
                <a:off x="76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58" name="Rectangle 40"/>
              <p:cNvSpPr>
                <a:spLocks noChangeArrowheads="1"/>
              </p:cNvSpPr>
              <p:nvPr/>
            </p:nvSpPr>
            <p:spPr bwMode="auto">
              <a:xfrm>
                <a:off x="105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59" name="Rectangle 41"/>
              <p:cNvSpPr>
                <a:spLocks noChangeArrowheads="1"/>
              </p:cNvSpPr>
              <p:nvPr/>
            </p:nvSpPr>
            <p:spPr bwMode="auto">
              <a:xfrm>
                <a:off x="134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0" name="Rectangle 42"/>
              <p:cNvSpPr>
                <a:spLocks noChangeArrowheads="1"/>
              </p:cNvSpPr>
              <p:nvPr/>
            </p:nvSpPr>
            <p:spPr bwMode="auto">
              <a:xfrm>
                <a:off x="163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1" name="Rectangle 43"/>
              <p:cNvSpPr>
                <a:spLocks noChangeArrowheads="1"/>
              </p:cNvSpPr>
              <p:nvPr/>
            </p:nvSpPr>
            <p:spPr bwMode="auto">
              <a:xfrm>
                <a:off x="192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2" name="Rectangle 44"/>
              <p:cNvSpPr>
                <a:spLocks noChangeArrowheads="1"/>
              </p:cNvSpPr>
              <p:nvPr/>
            </p:nvSpPr>
            <p:spPr bwMode="auto">
              <a:xfrm>
                <a:off x="220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3" name="Rectangle 45"/>
              <p:cNvSpPr>
                <a:spLocks noChangeArrowheads="1"/>
              </p:cNvSpPr>
              <p:nvPr/>
            </p:nvSpPr>
            <p:spPr bwMode="auto">
              <a:xfrm>
                <a:off x="249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4" name="Rectangle 46"/>
              <p:cNvSpPr>
                <a:spLocks noChangeArrowheads="1"/>
              </p:cNvSpPr>
              <p:nvPr/>
            </p:nvSpPr>
            <p:spPr bwMode="auto">
              <a:xfrm>
                <a:off x="278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5" name="Rectangle 47"/>
              <p:cNvSpPr>
                <a:spLocks noChangeArrowheads="1"/>
              </p:cNvSpPr>
              <p:nvPr/>
            </p:nvSpPr>
            <p:spPr bwMode="auto">
              <a:xfrm>
                <a:off x="307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6" name="Rectangle 48"/>
              <p:cNvSpPr>
                <a:spLocks noChangeArrowheads="1"/>
              </p:cNvSpPr>
              <p:nvPr/>
            </p:nvSpPr>
            <p:spPr bwMode="auto">
              <a:xfrm>
                <a:off x="336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7" name="Rectangle 49"/>
              <p:cNvSpPr>
                <a:spLocks noChangeArrowheads="1"/>
              </p:cNvSpPr>
              <p:nvPr/>
            </p:nvSpPr>
            <p:spPr bwMode="auto">
              <a:xfrm>
                <a:off x="364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8" name="Rectangle 50"/>
              <p:cNvSpPr>
                <a:spLocks noChangeArrowheads="1"/>
              </p:cNvSpPr>
              <p:nvPr/>
            </p:nvSpPr>
            <p:spPr bwMode="auto">
              <a:xfrm>
                <a:off x="393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9" name="Rectangle 51"/>
              <p:cNvSpPr>
                <a:spLocks noChangeArrowheads="1"/>
              </p:cNvSpPr>
              <p:nvPr/>
            </p:nvSpPr>
            <p:spPr bwMode="auto">
              <a:xfrm>
                <a:off x="422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70" name="Rectangle 52"/>
              <p:cNvSpPr>
                <a:spLocks noChangeArrowheads="1"/>
              </p:cNvSpPr>
              <p:nvPr/>
            </p:nvSpPr>
            <p:spPr bwMode="auto">
              <a:xfrm>
                <a:off x="451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71" name="Rectangle 53"/>
              <p:cNvSpPr>
                <a:spLocks noChangeArrowheads="1"/>
              </p:cNvSpPr>
              <p:nvPr/>
            </p:nvSpPr>
            <p:spPr bwMode="auto">
              <a:xfrm>
                <a:off x="480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72" name="Rectangle 54"/>
              <p:cNvSpPr>
                <a:spLocks noChangeArrowheads="1"/>
              </p:cNvSpPr>
              <p:nvPr/>
            </p:nvSpPr>
            <p:spPr bwMode="auto">
              <a:xfrm>
                <a:off x="508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grpSp>
        <p:sp>
          <p:nvSpPr>
            <p:cNvPr id="73" name="Rectangle 97"/>
            <p:cNvSpPr>
              <a:spLocks noChangeArrowheads="1"/>
            </p:cNvSpPr>
            <p:nvPr/>
          </p:nvSpPr>
          <p:spPr bwMode="auto">
            <a:xfrm>
              <a:off x="609600" y="3308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4" name="Rectangle 98"/>
            <p:cNvSpPr>
              <a:spLocks noChangeArrowheads="1"/>
            </p:cNvSpPr>
            <p:nvPr/>
          </p:nvSpPr>
          <p:spPr bwMode="auto">
            <a:xfrm>
              <a:off x="2438400" y="3308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5" name="Rectangle 99"/>
            <p:cNvSpPr>
              <a:spLocks noChangeArrowheads="1"/>
            </p:cNvSpPr>
            <p:nvPr/>
          </p:nvSpPr>
          <p:spPr bwMode="auto">
            <a:xfrm>
              <a:off x="4267200" y="3308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6" name="Rectangle 100"/>
            <p:cNvSpPr>
              <a:spLocks noChangeArrowheads="1"/>
            </p:cNvSpPr>
            <p:nvPr/>
          </p:nvSpPr>
          <p:spPr bwMode="auto">
            <a:xfrm>
              <a:off x="6096000" y="3308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77" name="Group 3"/>
          <p:cNvGrpSpPr/>
          <p:nvPr/>
        </p:nvGrpSpPr>
        <p:grpSpPr>
          <a:xfrm>
            <a:off x="469900" y="4132436"/>
            <a:ext cx="7315200" cy="304800"/>
            <a:chOff x="609600" y="4070350"/>
            <a:chExt cx="7315200" cy="304800"/>
          </a:xfrm>
        </p:grpSpPr>
        <p:grpSp>
          <p:nvGrpSpPr>
            <p:cNvPr id="78" name="Group 55"/>
            <p:cNvGrpSpPr/>
            <p:nvPr/>
          </p:nvGrpSpPr>
          <p:grpSpPr bwMode="auto">
            <a:xfrm>
              <a:off x="609600" y="4070350"/>
              <a:ext cx="7315200" cy="304800"/>
              <a:chOff x="768" y="864"/>
              <a:chExt cx="4608" cy="192"/>
            </a:xfrm>
          </p:grpSpPr>
          <p:sp>
            <p:nvSpPr>
              <p:cNvPr id="79" name="Rectangle 56"/>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0" name="Rectangle 57"/>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1" name="Rectangle 58"/>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2" name="Rectangle 59"/>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3" name="Rectangle 60"/>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4" name="Rectangle 61"/>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5" name="Rectangle 62"/>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6" name="Rectangle 63"/>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7" name="Rectangle 64"/>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8" name="Rectangle 65"/>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9" name="Rectangle 66"/>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90" name="Rectangle 67"/>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91" name="Rectangle 68"/>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92" name="Rectangle 69"/>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93" name="Rectangle 70"/>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94" name="Rectangle 71"/>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95" name="Rectangle 101"/>
            <p:cNvSpPr>
              <a:spLocks noChangeArrowheads="1"/>
            </p:cNvSpPr>
            <p:nvPr/>
          </p:nvSpPr>
          <p:spPr bwMode="auto">
            <a:xfrm>
              <a:off x="609600" y="4070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96" name="Rectangle 102"/>
            <p:cNvSpPr>
              <a:spLocks noChangeArrowheads="1"/>
            </p:cNvSpPr>
            <p:nvPr/>
          </p:nvSpPr>
          <p:spPr bwMode="auto">
            <a:xfrm>
              <a:off x="2438400" y="4070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97" name="Rectangle 103"/>
            <p:cNvSpPr>
              <a:spLocks noChangeArrowheads="1"/>
            </p:cNvSpPr>
            <p:nvPr/>
          </p:nvSpPr>
          <p:spPr bwMode="auto">
            <a:xfrm>
              <a:off x="4267200" y="4070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98" name="Rectangle 104"/>
            <p:cNvSpPr>
              <a:spLocks noChangeArrowheads="1"/>
            </p:cNvSpPr>
            <p:nvPr/>
          </p:nvSpPr>
          <p:spPr bwMode="auto">
            <a:xfrm>
              <a:off x="6096000" y="4070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99" name="Group 4"/>
          <p:cNvGrpSpPr/>
          <p:nvPr/>
        </p:nvGrpSpPr>
        <p:grpSpPr>
          <a:xfrm>
            <a:off x="469900" y="4941292"/>
            <a:ext cx="7315200" cy="304800"/>
            <a:chOff x="609600" y="4832350"/>
            <a:chExt cx="7315200" cy="304800"/>
          </a:xfrm>
        </p:grpSpPr>
        <p:grpSp>
          <p:nvGrpSpPr>
            <p:cNvPr id="100" name="Group 72"/>
            <p:cNvGrpSpPr/>
            <p:nvPr/>
          </p:nvGrpSpPr>
          <p:grpSpPr bwMode="auto">
            <a:xfrm>
              <a:off x="609600" y="4832350"/>
              <a:ext cx="7315200" cy="304800"/>
              <a:chOff x="768" y="864"/>
              <a:chExt cx="4608" cy="192"/>
            </a:xfrm>
          </p:grpSpPr>
          <p:sp>
            <p:nvSpPr>
              <p:cNvPr id="101" name="Rectangle 73"/>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2" name="Rectangle 74"/>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3" name="Rectangle 75"/>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4" name="Rectangle 76"/>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5" name="Rectangle 77"/>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6" name="Rectangle 78"/>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7" name="Rectangle 79"/>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8" name="Rectangle 80"/>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9" name="Rectangle 81"/>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0" name="Rectangle 82"/>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1" name="Rectangle 83"/>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2" name="Rectangle 84"/>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3" name="Rectangle 85"/>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4" name="Rectangle 86"/>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5" name="Rectangle 87"/>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6" name="Rectangle 88"/>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117" name="Rectangle 105"/>
            <p:cNvSpPr>
              <a:spLocks noChangeArrowheads="1"/>
            </p:cNvSpPr>
            <p:nvPr/>
          </p:nvSpPr>
          <p:spPr bwMode="auto">
            <a:xfrm>
              <a:off x="609600" y="4832350"/>
              <a:ext cx="36576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18" name="Rectangle 109"/>
            <p:cNvSpPr>
              <a:spLocks noChangeArrowheads="1"/>
            </p:cNvSpPr>
            <p:nvPr/>
          </p:nvSpPr>
          <p:spPr bwMode="auto">
            <a:xfrm>
              <a:off x="4267200" y="4832350"/>
              <a:ext cx="36576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119" name="Group 5"/>
          <p:cNvGrpSpPr/>
          <p:nvPr/>
        </p:nvGrpSpPr>
        <p:grpSpPr>
          <a:xfrm>
            <a:off x="469900" y="5661372"/>
            <a:ext cx="7315200" cy="304800"/>
            <a:chOff x="609600" y="5638800"/>
            <a:chExt cx="7315200" cy="304800"/>
          </a:xfrm>
        </p:grpSpPr>
        <p:grpSp>
          <p:nvGrpSpPr>
            <p:cNvPr id="120" name="Group 110"/>
            <p:cNvGrpSpPr/>
            <p:nvPr/>
          </p:nvGrpSpPr>
          <p:grpSpPr bwMode="auto">
            <a:xfrm>
              <a:off x="609600" y="5638800"/>
              <a:ext cx="7315200" cy="304800"/>
              <a:chOff x="768" y="864"/>
              <a:chExt cx="4608" cy="192"/>
            </a:xfrm>
          </p:grpSpPr>
          <p:sp>
            <p:nvSpPr>
              <p:cNvPr id="121" name="Rectangle 111"/>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2" name="Rectangle 112"/>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3" name="Rectangle 113"/>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4" name="Rectangle 114"/>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5" name="Rectangle 115"/>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6" name="Rectangle 116"/>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7" name="Rectangle 117"/>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8" name="Rectangle 118"/>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9" name="Rectangle 119"/>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0" name="Rectangle 120"/>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1" name="Rectangle 121"/>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2" name="Rectangle 122"/>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3" name="Rectangle 123"/>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4" name="Rectangle 124"/>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5" name="Rectangle 125"/>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6" name="Rectangle 126"/>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137" name="Rectangle 127"/>
            <p:cNvSpPr>
              <a:spLocks noChangeArrowheads="1"/>
            </p:cNvSpPr>
            <p:nvPr/>
          </p:nvSpPr>
          <p:spPr bwMode="auto">
            <a:xfrm>
              <a:off x="609600" y="563880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138" name="Group 6"/>
          <p:cNvGrpSpPr/>
          <p:nvPr/>
        </p:nvGrpSpPr>
        <p:grpSpPr>
          <a:xfrm>
            <a:off x="469900" y="6381452"/>
            <a:ext cx="7315200" cy="304800"/>
            <a:chOff x="609600" y="6324600"/>
            <a:chExt cx="7315200" cy="304800"/>
          </a:xfrm>
        </p:grpSpPr>
        <p:grpSp>
          <p:nvGrpSpPr>
            <p:cNvPr id="139" name="Group 131"/>
            <p:cNvGrpSpPr/>
            <p:nvPr/>
          </p:nvGrpSpPr>
          <p:grpSpPr bwMode="auto">
            <a:xfrm>
              <a:off x="609600" y="6324600"/>
              <a:ext cx="7315200" cy="304800"/>
              <a:chOff x="768" y="864"/>
              <a:chExt cx="4608" cy="192"/>
            </a:xfrm>
          </p:grpSpPr>
          <p:sp>
            <p:nvSpPr>
              <p:cNvPr id="140" name="Rectangle 132"/>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1" name="Rectangle 133"/>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2" name="Rectangle 134"/>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3" name="Rectangle 135"/>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4" name="Rectangle 136"/>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5" name="Rectangle 137"/>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6" name="Rectangle 138"/>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7" name="Rectangle 139"/>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8" name="Rectangle 140"/>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9" name="Rectangle 141"/>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0" name="Rectangle 142"/>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1" name="Rectangle 143"/>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2" name="Rectangle 144"/>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3" name="Rectangle 145"/>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4" name="Rectangle 146"/>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5" name="Rectangle 147"/>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156" name="Rectangle 148"/>
            <p:cNvSpPr>
              <a:spLocks noChangeArrowheads="1"/>
            </p:cNvSpPr>
            <p:nvPr/>
          </p:nvSpPr>
          <p:spPr bwMode="auto">
            <a:xfrm>
              <a:off x="609600" y="6324600"/>
              <a:ext cx="36576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3" name="椭圆 2"/>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3810" y="60960"/>
            <a:ext cx="4051300"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a typeface="+mj-ea"/>
                <a:sym typeface="+mn-ea"/>
              </a:rPr>
              <a:t>Scalar &amp; SIMD</a:t>
            </a:r>
            <a:r>
              <a:rPr lang="zh-CN" altLang="en-US" sz="3200" dirty="0">
                <a:ea typeface="+mj-ea"/>
                <a:sym typeface="+mn-ea"/>
              </a:rPr>
              <a:t>操作</a:t>
            </a:r>
          </a:p>
        </p:txBody>
      </p:sp>
      <p:sp>
        <p:nvSpPr>
          <p:cNvPr id="825347" name="Rectangle 3"/>
          <p:cNvSpPr>
            <a:spLocks noGrp="1" noChangeArrowheads="1"/>
          </p:cNvSpPr>
          <p:nvPr/>
        </p:nvSpPr>
        <p:spPr>
          <a:xfrm>
            <a:off x="170498" y="789141"/>
            <a:ext cx="8307387" cy="53784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vl="1" eaLnBrk="1" hangingPunct="1">
              <a:buClr>
                <a:srgbClr val="ED7D31"/>
              </a:buClr>
              <a:buFont typeface="Wingdings" panose="05000000000000000000" pitchFamily="2" charset="2"/>
              <a:buChar char="n"/>
              <a:defRPr/>
            </a:pPr>
            <a:r>
              <a:rPr lang="en-US" dirty="0"/>
              <a:t>Scalar </a:t>
            </a:r>
            <a:r>
              <a:rPr lang="zh-CN" altLang="en-US" dirty="0">
                <a:ea typeface="宋体" panose="02010600030101010101" pitchFamily="2" charset="-122"/>
              </a:rPr>
              <a:t>操作</a:t>
            </a:r>
            <a:r>
              <a:rPr lang="en-US" dirty="0"/>
              <a:t>: </a:t>
            </a:r>
            <a:r>
              <a:rPr lang="zh-CN" altLang="en-US" dirty="0">
                <a:ea typeface="宋体" panose="02010600030101010101" pitchFamily="2" charset="-122"/>
              </a:rPr>
              <a:t>单精度</a:t>
            </a:r>
          </a:p>
          <a:p>
            <a:pPr lvl="1" eaLnBrk="1" hangingPunct="1">
              <a:buFont typeface="Wingdings" panose="05000000000000000000" pitchFamily="2" charset="2"/>
              <a:buChar char="n"/>
              <a:defRPr/>
            </a:pPr>
            <a:endParaRPr lang="en-US" sz="1800" dirty="0"/>
          </a:p>
          <a:p>
            <a:pPr lvl="1" eaLnBrk="1" hangingPunct="1">
              <a:buFont typeface="Wingdings" panose="05000000000000000000" pitchFamily="2" charset="2"/>
              <a:buChar char="n"/>
              <a:defRPr/>
            </a:pPr>
            <a:endParaRPr lang="en-US" sz="1800" dirty="0"/>
          </a:p>
          <a:p>
            <a:pPr eaLnBrk="1" hangingPunct="1">
              <a:buFont typeface="Wingdings" panose="05000000000000000000" pitchFamily="2" charset="2"/>
              <a:buNone/>
              <a:defRPr/>
            </a:pPr>
            <a:endParaRPr lang="en-US" sz="2000" dirty="0">
              <a:ea typeface="+mn-ea"/>
            </a:endParaRPr>
          </a:p>
          <a:p>
            <a:pPr lvl="1" eaLnBrk="1" hangingPunct="1">
              <a:buFont typeface="Wingdings" panose="05000000000000000000" pitchFamily="2" charset="2"/>
              <a:buChar char="n"/>
              <a:defRPr/>
            </a:pPr>
            <a:endParaRPr lang="en-US" sz="1800" dirty="0"/>
          </a:p>
          <a:p>
            <a:pPr lvl="1" eaLnBrk="1" hangingPunct="1">
              <a:buFont typeface="Wingdings" panose="05000000000000000000" pitchFamily="2" charset="2"/>
              <a:buChar char="n"/>
              <a:defRPr/>
            </a:pPr>
            <a:endParaRPr lang="en-US" dirty="0"/>
          </a:p>
          <a:p>
            <a:pPr lvl="1" eaLnBrk="1" hangingPunct="1">
              <a:buClr>
                <a:srgbClr val="E86914"/>
              </a:buClr>
              <a:buFont typeface="Wingdings" panose="05000000000000000000" pitchFamily="2" charset="2"/>
              <a:buChar char="n"/>
              <a:defRPr/>
            </a:pPr>
            <a:r>
              <a:rPr lang="en-US" dirty="0"/>
              <a:t>SIMD </a:t>
            </a:r>
            <a:r>
              <a:rPr lang="zh-CN" altLang="en-US" dirty="0">
                <a:ea typeface="宋体" panose="02010600030101010101" pitchFamily="2" charset="-122"/>
              </a:rPr>
              <a:t>操作</a:t>
            </a:r>
            <a:r>
              <a:rPr lang="en-US" dirty="0"/>
              <a:t>: </a:t>
            </a:r>
            <a:r>
              <a:rPr lang="zh-CN" altLang="en-US" dirty="0">
                <a:ea typeface="宋体" panose="02010600030101010101" pitchFamily="2" charset="-122"/>
              </a:rPr>
              <a:t>单精度</a:t>
            </a:r>
          </a:p>
          <a:p>
            <a:pPr lvl="1" eaLnBrk="1" hangingPunct="1">
              <a:buFont typeface="Wingdings" panose="05000000000000000000" pitchFamily="2" charset="2"/>
              <a:buChar char="n"/>
              <a:defRPr/>
            </a:pPr>
            <a:endParaRPr lang="en-US" sz="1800" dirty="0"/>
          </a:p>
          <a:p>
            <a:pPr lvl="1" eaLnBrk="1" hangingPunct="1">
              <a:buFont typeface="Wingdings" panose="05000000000000000000" pitchFamily="2" charset="2"/>
              <a:buChar char="n"/>
              <a:defRPr/>
            </a:pPr>
            <a:endParaRPr lang="en-US" sz="1800" dirty="0"/>
          </a:p>
          <a:p>
            <a:pPr eaLnBrk="1" hangingPunct="1">
              <a:buFont typeface="Wingdings" panose="05000000000000000000" pitchFamily="2" charset="2"/>
              <a:buNone/>
              <a:defRPr/>
            </a:pPr>
            <a:endParaRPr lang="en-US" sz="2000" dirty="0">
              <a:ea typeface="+mn-ea"/>
            </a:endParaRPr>
          </a:p>
          <a:p>
            <a:pPr lvl="1" eaLnBrk="1" hangingPunct="1">
              <a:buFont typeface="Wingdings" panose="05000000000000000000" pitchFamily="2" charset="2"/>
              <a:buChar char="n"/>
              <a:defRPr/>
            </a:pPr>
            <a:endParaRPr lang="en-US" sz="1800" dirty="0"/>
          </a:p>
          <a:p>
            <a:pPr lvl="1" eaLnBrk="1" hangingPunct="1">
              <a:buFont typeface="Wingdings" panose="05000000000000000000" pitchFamily="2" charset="2"/>
              <a:buChar char="n"/>
              <a:defRPr/>
            </a:pPr>
            <a:endParaRPr lang="en-US" dirty="0"/>
          </a:p>
          <a:p>
            <a:pPr lvl="1" eaLnBrk="1" hangingPunct="1">
              <a:buClr>
                <a:srgbClr val="E86914"/>
              </a:buClr>
              <a:buFont typeface="Wingdings" panose="05000000000000000000" pitchFamily="2" charset="2"/>
              <a:buChar char="n"/>
              <a:defRPr/>
            </a:pPr>
            <a:r>
              <a:rPr lang="en-US" dirty="0"/>
              <a:t>Scalar </a:t>
            </a:r>
            <a:r>
              <a:rPr lang="zh-CN" altLang="en-US" dirty="0">
                <a:ea typeface="宋体" panose="02010600030101010101" pitchFamily="2" charset="-122"/>
              </a:rPr>
              <a:t>操作</a:t>
            </a:r>
            <a:r>
              <a:rPr lang="en-US" dirty="0"/>
              <a:t>: </a:t>
            </a:r>
            <a:r>
              <a:rPr lang="zh-CN" altLang="en-US" dirty="0">
                <a:ea typeface="宋体" panose="02010600030101010101" pitchFamily="2" charset="-122"/>
              </a:rPr>
              <a:t>双精度</a:t>
            </a:r>
          </a:p>
        </p:txBody>
      </p:sp>
      <p:grpSp>
        <p:nvGrpSpPr>
          <p:cNvPr id="5" name="Group 1"/>
          <p:cNvGrpSpPr/>
          <p:nvPr/>
        </p:nvGrpSpPr>
        <p:grpSpPr>
          <a:xfrm>
            <a:off x="101600" y="908720"/>
            <a:ext cx="8557969" cy="5904656"/>
            <a:chOff x="228600" y="685800"/>
            <a:chExt cx="8881060" cy="6127576"/>
          </a:xfrm>
        </p:grpSpPr>
        <p:grpSp>
          <p:nvGrpSpPr>
            <p:cNvPr id="40964" name="Group 332"/>
            <p:cNvGrpSpPr/>
            <p:nvPr/>
          </p:nvGrpSpPr>
          <p:grpSpPr bwMode="auto">
            <a:xfrm>
              <a:off x="228600" y="685800"/>
              <a:ext cx="8880475" cy="1889126"/>
              <a:chOff x="144" y="432"/>
              <a:chExt cx="5594" cy="1190"/>
            </a:xfrm>
          </p:grpSpPr>
          <p:grpSp>
            <p:nvGrpSpPr>
              <p:cNvPr id="41084" name="Group 331"/>
              <p:cNvGrpSpPr/>
              <p:nvPr/>
            </p:nvGrpSpPr>
            <p:grpSpPr bwMode="auto">
              <a:xfrm>
                <a:off x="144" y="672"/>
                <a:ext cx="4608" cy="192"/>
                <a:chOff x="144" y="672"/>
                <a:chExt cx="4608" cy="192"/>
              </a:xfrm>
            </p:grpSpPr>
            <p:grpSp>
              <p:nvGrpSpPr>
                <p:cNvPr id="41112" name="Group 55"/>
                <p:cNvGrpSpPr/>
                <p:nvPr/>
              </p:nvGrpSpPr>
              <p:grpSpPr bwMode="auto">
                <a:xfrm>
                  <a:off x="144" y="672"/>
                  <a:ext cx="4608" cy="192"/>
                  <a:chOff x="768" y="864"/>
                  <a:chExt cx="4608" cy="192"/>
                </a:xfrm>
              </p:grpSpPr>
              <p:sp>
                <p:nvSpPr>
                  <p:cNvPr id="41114" name="Rectangle 56"/>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5" name="Rectangle 57"/>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6" name="Rectangle 58"/>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7" name="Rectangle 59"/>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8" name="Rectangle 60"/>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9" name="Rectangle 61"/>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0" name="Rectangle 62"/>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1" name="Rectangle 63"/>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2" name="Rectangle 64"/>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3" name="Rectangle 65"/>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4" name="Rectangle 66"/>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5" name="Rectangle 67"/>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6" name="Rectangle 68"/>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7" name="Rectangle 69"/>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8" name="Rectangle 70"/>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9" name="Rectangle 71"/>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1113" name="Rectangle 101"/>
                <p:cNvSpPr>
                  <a:spLocks noChangeArrowheads="1"/>
                </p:cNvSpPr>
                <p:nvPr/>
              </p:nvSpPr>
              <p:spPr bwMode="auto">
                <a:xfrm>
                  <a:off x="144" y="672"/>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85" name="Group 330"/>
              <p:cNvGrpSpPr/>
              <p:nvPr/>
            </p:nvGrpSpPr>
            <p:grpSpPr bwMode="auto">
              <a:xfrm>
                <a:off x="144" y="1392"/>
                <a:ext cx="4608" cy="192"/>
                <a:chOff x="144" y="1392"/>
                <a:chExt cx="4608" cy="192"/>
              </a:xfrm>
            </p:grpSpPr>
            <p:grpSp>
              <p:nvGrpSpPr>
                <p:cNvPr id="41094" name="Group 148"/>
                <p:cNvGrpSpPr/>
                <p:nvPr/>
              </p:nvGrpSpPr>
              <p:grpSpPr bwMode="auto">
                <a:xfrm>
                  <a:off x="144" y="1392"/>
                  <a:ext cx="4608" cy="192"/>
                  <a:chOff x="768" y="864"/>
                  <a:chExt cx="4608" cy="192"/>
                </a:xfrm>
              </p:grpSpPr>
              <p:sp>
                <p:nvSpPr>
                  <p:cNvPr id="41096" name="Rectangle 149"/>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97" name="Rectangle 150"/>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98" name="Rectangle 151"/>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99" name="Rectangle 152"/>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0" name="Rectangle 153"/>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1" name="Rectangle 154"/>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2" name="Rectangle 155"/>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3" name="Rectangle 156"/>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4" name="Rectangle 157"/>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5" name="Rectangle 158"/>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6" name="Rectangle 159"/>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7" name="Rectangle 160"/>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8" name="Rectangle 161"/>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9" name="Rectangle 162"/>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0" name="Rectangle 163"/>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1" name="Rectangle 164"/>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1095" name="Rectangle 165"/>
                <p:cNvSpPr>
                  <a:spLocks noChangeArrowheads="1"/>
                </p:cNvSpPr>
                <p:nvPr/>
              </p:nvSpPr>
              <p:spPr bwMode="auto">
                <a:xfrm>
                  <a:off x="144" y="1392"/>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86" name="Group 174"/>
              <p:cNvGrpSpPr/>
              <p:nvPr/>
            </p:nvGrpSpPr>
            <p:grpSpPr bwMode="auto">
              <a:xfrm>
                <a:off x="528" y="864"/>
                <a:ext cx="432" cy="528"/>
                <a:chOff x="720" y="864"/>
                <a:chExt cx="432" cy="528"/>
              </a:xfrm>
            </p:grpSpPr>
            <p:sp>
              <p:nvSpPr>
                <p:cNvPr id="41090" name="Oval 169"/>
                <p:cNvSpPr>
                  <a:spLocks noChangeArrowheads="1"/>
                </p:cNvSpPr>
                <p:nvPr/>
              </p:nvSpPr>
              <p:spPr bwMode="auto">
                <a:xfrm>
                  <a:off x="816" y="1008"/>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1091" name="Line 170"/>
                <p:cNvSpPr>
                  <a:spLocks noChangeShapeType="1"/>
                </p:cNvSpPr>
                <p:nvPr/>
              </p:nvSpPr>
              <p:spPr bwMode="auto">
                <a:xfrm>
                  <a:off x="720" y="864"/>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92" name="Line 171"/>
                <p:cNvSpPr>
                  <a:spLocks noChangeShapeType="1"/>
                </p:cNvSpPr>
                <p:nvPr/>
              </p:nvSpPr>
              <p:spPr bwMode="auto">
                <a:xfrm flipV="1">
                  <a:off x="720" y="1200"/>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93" name="Line 172"/>
                <p:cNvSpPr>
                  <a:spLocks noChangeShapeType="1"/>
                </p:cNvSpPr>
                <p:nvPr/>
              </p:nvSpPr>
              <p:spPr bwMode="auto">
                <a:xfrm rot="5400000" flipV="1">
                  <a:off x="984" y="1224"/>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sp>
            <p:nvSpPr>
              <p:cNvPr id="41087" name="Text Box 190"/>
              <p:cNvSpPr txBox="1">
                <a:spLocks noChangeArrowheads="1"/>
              </p:cNvSpPr>
              <p:nvPr/>
            </p:nvSpPr>
            <p:spPr bwMode="auto">
              <a:xfrm>
                <a:off x="4819" y="673"/>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%xmm0</a:t>
                </a:r>
              </a:p>
            </p:txBody>
          </p:sp>
          <p:sp>
            <p:nvSpPr>
              <p:cNvPr id="41088" name="Text Box 191"/>
              <p:cNvSpPr txBox="1">
                <a:spLocks noChangeArrowheads="1"/>
              </p:cNvSpPr>
              <p:nvPr/>
            </p:nvSpPr>
            <p:spPr bwMode="auto">
              <a:xfrm>
                <a:off x="4840" y="1370"/>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%xmm1</a:t>
                </a:r>
              </a:p>
            </p:txBody>
          </p:sp>
          <p:sp>
            <p:nvSpPr>
              <p:cNvPr id="41089" name="Text Box 192"/>
              <p:cNvSpPr txBox="1">
                <a:spLocks noChangeArrowheads="1"/>
              </p:cNvSpPr>
              <p:nvPr/>
            </p:nvSpPr>
            <p:spPr bwMode="auto">
              <a:xfrm>
                <a:off x="4032" y="432"/>
                <a:ext cx="17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err="1">
                    <a:latin typeface="Courier New" panose="02070309020205020404" charset="0"/>
                  </a:rPr>
                  <a:t>addss</a:t>
                </a:r>
                <a:r>
                  <a:rPr lang="en-US" sz="2000" dirty="0">
                    <a:latin typeface="Courier New" panose="02070309020205020404" charset="0"/>
                  </a:rPr>
                  <a:t> %xmm0,%xmm1</a:t>
                </a:r>
              </a:p>
            </p:txBody>
          </p:sp>
        </p:grpSp>
        <p:grpSp>
          <p:nvGrpSpPr>
            <p:cNvPr id="40965" name="Group 194"/>
            <p:cNvGrpSpPr/>
            <p:nvPr/>
          </p:nvGrpSpPr>
          <p:grpSpPr bwMode="auto">
            <a:xfrm>
              <a:off x="228600" y="2780928"/>
              <a:ext cx="8880475" cy="1889126"/>
              <a:chOff x="144" y="432"/>
              <a:chExt cx="5594" cy="1190"/>
            </a:xfrm>
          </p:grpSpPr>
          <p:grpSp>
            <p:nvGrpSpPr>
              <p:cNvPr id="41017" name="Group 195"/>
              <p:cNvGrpSpPr/>
              <p:nvPr/>
            </p:nvGrpSpPr>
            <p:grpSpPr bwMode="auto">
              <a:xfrm>
                <a:off x="144" y="672"/>
                <a:ext cx="4608" cy="192"/>
                <a:chOff x="384" y="2564"/>
                <a:chExt cx="4608" cy="192"/>
              </a:xfrm>
            </p:grpSpPr>
            <p:grpSp>
              <p:nvGrpSpPr>
                <p:cNvPr id="41063" name="Group 196"/>
                <p:cNvGrpSpPr/>
                <p:nvPr/>
              </p:nvGrpSpPr>
              <p:grpSpPr bwMode="auto">
                <a:xfrm>
                  <a:off x="384" y="2564"/>
                  <a:ext cx="4608" cy="192"/>
                  <a:chOff x="768" y="864"/>
                  <a:chExt cx="4608" cy="192"/>
                </a:xfrm>
              </p:grpSpPr>
              <p:sp>
                <p:nvSpPr>
                  <p:cNvPr id="41068" name="Rectangle 197"/>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69" name="Rectangle 198"/>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0" name="Rectangle 199"/>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1" name="Rectangle 200"/>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2" name="Rectangle 201"/>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3" name="Rectangle 202"/>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4" name="Rectangle 203"/>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5" name="Rectangle 204"/>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6" name="Rectangle 205"/>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7" name="Rectangle 206"/>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8" name="Rectangle 207"/>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9" name="Rectangle 208"/>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80" name="Rectangle 209"/>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81" name="Rectangle 210"/>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82" name="Rectangle 211"/>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83" name="Rectangle 212"/>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1064" name="Rectangle 213"/>
                <p:cNvSpPr>
                  <a:spLocks noChangeArrowheads="1"/>
                </p:cNvSpPr>
                <p:nvPr/>
              </p:nvSpPr>
              <p:spPr bwMode="auto">
                <a:xfrm>
                  <a:off x="384"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65" name="Rectangle 214"/>
                <p:cNvSpPr>
                  <a:spLocks noChangeArrowheads="1"/>
                </p:cNvSpPr>
                <p:nvPr/>
              </p:nvSpPr>
              <p:spPr bwMode="auto">
                <a:xfrm>
                  <a:off x="1536"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66" name="Rectangle 215"/>
                <p:cNvSpPr>
                  <a:spLocks noChangeArrowheads="1"/>
                </p:cNvSpPr>
                <p:nvPr/>
              </p:nvSpPr>
              <p:spPr bwMode="auto">
                <a:xfrm>
                  <a:off x="2688"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67" name="Rectangle 216"/>
                <p:cNvSpPr>
                  <a:spLocks noChangeArrowheads="1"/>
                </p:cNvSpPr>
                <p:nvPr/>
              </p:nvSpPr>
              <p:spPr bwMode="auto">
                <a:xfrm>
                  <a:off x="3840"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18" name="Group 217"/>
              <p:cNvGrpSpPr/>
              <p:nvPr/>
            </p:nvGrpSpPr>
            <p:grpSpPr bwMode="auto">
              <a:xfrm>
                <a:off x="144" y="1392"/>
                <a:ext cx="4608" cy="192"/>
                <a:chOff x="384" y="2564"/>
                <a:chExt cx="4608" cy="192"/>
              </a:xfrm>
            </p:grpSpPr>
            <p:grpSp>
              <p:nvGrpSpPr>
                <p:cNvPr id="41042" name="Group 218"/>
                <p:cNvGrpSpPr/>
                <p:nvPr/>
              </p:nvGrpSpPr>
              <p:grpSpPr bwMode="auto">
                <a:xfrm>
                  <a:off x="384" y="2564"/>
                  <a:ext cx="4608" cy="192"/>
                  <a:chOff x="768" y="864"/>
                  <a:chExt cx="4608" cy="192"/>
                </a:xfrm>
              </p:grpSpPr>
              <p:sp>
                <p:nvSpPr>
                  <p:cNvPr id="41047" name="Rectangle 219"/>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48" name="Rectangle 220"/>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49" name="Rectangle 221"/>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0" name="Rectangle 222"/>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1" name="Rectangle 223"/>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2" name="Rectangle 224"/>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3" name="Rectangle 225"/>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4" name="Rectangle 226"/>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5" name="Rectangle 227"/>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6" name="Rectangle 228"/>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7" name="Rectangle 229"/>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8" name="Rectangle 230"/>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9" name="Rectangle 231"/>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60" name="Rectangle 232"/>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61" name="Rectangle 233"/>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62" name="Rectangle 234"/>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1043" name="Rectangle 235"/>
                <p:cNvSpPr>
                  <a:spLocks noChangeArrowheads="1"/>
                </p:cNvSpPr>
                <p:nvPr/>
              </p:nvSpPr>
              <p:spPr bwMode="auto">
                <a:xfrm>
                  <a:off x="384"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44" name="Rectangle 236"/>
                <p:cNvSpPr>
                  <a:spLocks noChangeArrowheads="1"/>
                </p:cNvSpPr>
                <p:nvPr/>
              </p:nvSpPr>
              <p:spPr bwMode="auto">
                <a:xfrm>
                  <a:off x="1536"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45" name="Rectangle 237"/>
                <p:cNvSpPr>
                  <a:spLocks noChangeArrowheads="1"/>
                </p:cNvSpPr>
                <p:nvPr/>
              </p:nvSpPr>
              <p:spPr bwMode="auto">
                <a:xfrm>
                  <a:off x="2688"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46" name="Rectangle 238"/>
                <p:cNvSpPr>
                  <a:spLocks noChangeArrowheads="1"/>
                </p:cNvSpPr>
                <p:nvPr/>
              </p:nvSpPr>
              <p:spPr bwMode="auto">
                <a:xfrm>
                  <a:off x="3840"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19" name="Group 239"/>
              <p:cNvGrpSpPr/>
              <p:nvPr/>
            </p:nvGrpSpPr>
            <p:grpSpPr bwMode="auto">
              <a:xfrm>
                <a:off x="528" y="864"/>
                <a:ext cx="432" cy="528"/>
                <a:chOff x="720" y="864"/>
                <a:chExt cx="432" cy="528"/>
              </a:xfrm>
            </p:grpSpPr>
            <p:sp>
              <p:nvSpPr>
                <p:cNvPr id="41038" name="Oval 240"/>
                <p:cNvSpPr>
                  <a:spLocks noChangeArrowheads="1"/>
                </p:cNvSpPr>
                <p:nvPr/>
              </p:nvSpPr>
              <p:spPr bwMode="auto">
                <a:xfrm>
                  <a:off x="816" y="1008"/>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1039" name="Line 241"/>
                <p:cNvSpPr>
                  <a:spLocks noChangeShapeType="1"/>
                </p:cNvSpPr>
                <p:nvPr/>
              </p:nvSpPr>
              <p:spPr bwMode="auto">
                <a:xfrm>
                  <a:off x="720" y="864"/>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40" name="Line 242"/>
                <p:cNvSpPr>
                  <a:spLocks noChangeShapeType="1"/>
                </p:cNvSpPr>
                <p:nvPr/>
              </p:nvSpPr>
              <p:spPr bwMode="auto">
                <a:xfrm flipV="1">
                  <a:off x="720" y="1200"/>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41" name="Line 243"/>
                <p:cNvSpPr>
                  <a:spLocks noChangeShapeType="1"/>
                </p:cNvSpPr>
                <p:nvPr/>
              </p:nvSpPr>
              <p:spPr bwMode="auto">
                <a:xfrm rot="5400000" flipV="1">
                  <a:off x="984" y="1224"/>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41020" name="Group 244"/>
              <p:cNvGrpSpPr/>
              <p:nvPr/>
            </p:nvGrpSpPr>
            <p:grpSpPr bwMode="auto">
              <a:xfrm>
                <a:off x="1680" y="864"/>
                <a:ext cx="432" cy="528"/>
                <a:chOff x="720" y="864"/>
                <a:chExt cx="432" cy="528"/>
              </a:xfrm>
            </p:grpSpPr>
            <p:sp>
              <p:nvSpPr>
                <p:cNvPr id="41034" name="Oval 245"/>
                <p:cNvSpPr>
                  <a:spLocks noChangeArrowheads="1"/>
                </p:cNvSpPr>
                <p:nvPr/>
              </p:nvSpPr>
              <p:spPr bwMode="auto">
                <a:xfrm>
                  <a:off x="816" y="1008"/>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1035" name="Line 246"/>
                <p:cNvSpPr>
                  <a:spLocks noChangeShapeType="1"/>
                </p:cNvSpPr>
                <p:nvPr/>
              </p:nvSpPr>
              <p:spPr bwMode="auto">
                <a:xfrm>
                  <a:off x="720" y="864"/>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6" name="Line 247"/>
                <p:cNvSpPr>
                  <a:spLocks noChangeShapeType="1"/>
                </p:cNvSpPr>
                <p:nvPr/>
              </p:nvSpPr>
              <p:spPr bwMode="auto">
                <a:xfrm flipV="1">
                  <a:off x="720" y="1200"/>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7" name="Line 248"/>
                <p:cNvSpPr>
                  <a:spLocks noChangeShapeType="1"/>
                </p:cNvSpPr>
                <p:nvPr/>
              </p:nvSpPr>
              <p:spPr bwMode="auto">
                <a:xfrm rot="5400000" flipV="1">
                  <a:off x="984" y="1224"/>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41021" name="Group 249"/>
              <p:cNvGrpSpPr/>
              <p:nvPr/>
            </p:nvGrpSpPr>
            <p:grpSpPr bwMode="auto">
              <a:xfrm>
                <a:off x="2832" y="864"/>
                <a:ext cx="432" cy="528"/>
                <a:chOff x="720" y="864"/>
                <a:chExt cx="432" cy="528"/>
              </a:xfrm>
            </p:grpSpPr>
            <p:sp>
              <p:nvSpPr>
                <p:cNvPr id="41030" name="Oval 250"/>
                <p:cNvSpPr>
                  <a:spLocks noChangeArrowheads="1"/>
                </p:cNvSpPr>
                <p:nvPr/>
              </p:nvSpPr>
              <p:spPr bwMode="auto">
                <a:xfrm>
                  <a:off x="816" y="1008"/>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1031" name="Line 251"/>
                <p:cNvSpPr>
                  <a:spLocks noChangeShapeType="1"/>
                </p:cNvSpPr>
                <p:nvPr/>
              </p:nvSpPr>
              <p:spPr bwMode="auto">
                <a:xfrm>
                  <a:off x="720" y="864"/>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2" name="Line 252"/>
                <p:cNvSpPr>
                  <a:spLocks noChangeShapeType="1"/>
                </p:cNvSpPr>
                <p:nvPr/>
              </p:nvSpPr>
              <p:spPr bwMode="auto">
                <a:xfrm flipV="1">
                  <a:off x="720" y="1200"/>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3" name="Line 253"/>
                <p:cNvSpPr>
                  <a:spLocks noChangeShapeType="1"/>
                </p:cNvSpPr>
                <p:nvPr/>
              </p:nvSpPr>
              <p:spPr bwMode="auto">
                <a:xfrm rot="5400000" flipV="1">
                  <a:off x="984" y="1224"/>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41022" name="Group 254"/>
              <p:cNvGrpSpPr/>
              <p:nvPr/>
            </p:nvGrpSpPr>
            <p:grpSpPr bwMode="auto">
              <a:xfrm>
                <a:off x="3984" y="864"/>
                <a:ext cx="432" cy="528"/>
                <a:chOff x="720" y="864"/>
                <a:chExt cx="432" cy="528"/>
              </a:xfrm>
            </p:grpSpPr>
            <p:sp>
              <p:nvSpPr>
                <p:cNvPr id="41026" name="Oval 255"/>
                <p:cNvSpPr>
                  <a:spLocks noChangeArrowheads="1"/>
                </p:cNvSpPr>
                <p:nvPr/>
              </p:nvSpPr>
              <p:spPr bwMode="auto">
                <a:xfrm>
                  <a:off x="816" y="1008"/>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1027" name="Line 256"/>
                <p:cNvSpPr>
                  <a:spLocks noChangeShapeType="1"/>
                </p:cNvSpPr>
                <p:nvPr/>
              </p:nvSpPr>
              <p:spPr bwMode="auto">
                <a:xfrm>
                  <a:off x="720" y="864"/>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28" name="Line 257"/>
                <p:cNvSpPr>
                  <a:spLocks noChangeShapeType="1"/>
                </p:cNvSpPr>
                <p:nvPr/>
              </p:nvSpPr>
              <p:spPr bwMode="auto">
                <a:xfrm flipV="1">
                  <a:off x="720" y="1200"/>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29" name="Line 258"/>
                <p:cNvSpPr>
                  <a:spLocks noChangeShapeType="1"/>
                </p:cNvSpPr>
                <p:nvPr/>
              </p:nvSpPr>
              <p:spPr bwMode="auto">
                <a:xfrm rot="5400000" flipV="1">
                  <a:off x="984" y="1224"/>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sp>
            <p:nvSpPr>
              <p:cNvPr id="41023" name="Text Box 259"/>
              <p:cNvSpPr txBox="1">
                <a:spLocks noChangeArrowheads="1"/>
              </p:cNvSpPr>
              <p:nvPr/>
            </p:nvSpPr>
            <p:spPr bwMode="auto">
              <a:xfrm>
                <a:off x="4819" y="673"/>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%xmm0</a:t>
                </a:r>
              </a:p>
            </p:txBody>
          </p:sp>
          <p:sp>
            <p:nvSpPr>
              <p:cNvPr id="41024" name="Text Box 260"/>
              <p:cNvSpPr txBox="1">
                <a:spLocks noChangeArrowheads="1"/>
              </p:cNvSpPr>
              <p:nvPr/>
            </p:nvSpPr>
            <p:spPr bwMode="auto">
              <a:xfrm>
                <a:off x="4840" y="1370"/>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%xmm1</a:t>
                </a:r>
              </a:p>
            </p:txBody>
          </p:sp>
          <p:sp>
            <p:nvSpPr>
              <p:cNvPr id="41025" name="Text Box 261"/>
              <p:cNvSpPr txBox="1">
                <a:spLocks noChangeArrowheads="1"/>
              </p:cNvSpPr>
              <p:nvPr/>
            </p:nvSpPr>
            <p:spPr bwMode="auto">
              <a:xfrm>
                <a:off x="4032" y="432"/>
                <a:ext cx="17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err="1">
                    <a:latin typeface="Courier New" panose="02070309020205020404" charset="0"/>
                  </a:rPr>
                  <a:t>addps</a:t>
                </a:r>
                <a:r>
                  <a:rPr lang="en-US" sz="2000" dirty="0">
                    <a:latin typeface="Courier New" panose="02070309020205020404" charset="0"/>
                  </a:rPr>
                  <a:t> %xmm0,%xmm1</a:t>
                </a:r>
              </a:p>
            </p:txBody>
          </p:sp>
        </p:grpSp>
        <p:grpSp>
          <p:nvGrpSpPr>
            <p:cNvPr id="6" name="Group 2"/>
            <p:cNvGrpSpPr/>
            <p:nvPr/>
          </p:nvGrpSpPr>
          <p:grpSpPr>
            <a:xfrm>
              <a:off x="228600" y="4924191"/>
              <a:ext cx="8881060" cy="1889185"/>
              <a:chOff x="228600" y="4924191"/>
              <a:chExt cx="8881060" cy="1889185"/>
            </a:xfrm>
          </p:grpSpPr>
          <p:grpSp>
            <p:nvGrpSpPr>
              <p:cNvPr id="40966" name="Group 264"/>
              <p:cNvGrpSpPr/>
              <p:nvPr/>
            </p:nvGrpSpPr>
            <p:grpSpPr bwMode="auto">
              <a:xfrm>
                <a:off x="228600" y="5305192"/>
                <a:ext cx="7315200" cy="304800"/>
                <a:chOff x="768" y="864"/>
                <a:chExt cx="4608" cy="192"/>
              </a:xfrm>
            </p:grpSpPr>
            <p:sp>
              <p:nvSpPr>
                <p:cNvPr id="41001" name="Rectangle 265"/>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2" name="Rectangle 266"/>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3" name="Rectangle 267"/>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4" name="Rectangle 268"/>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5" name="Rectangle 269"/>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6" name="Rectangle 270"/>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7" name="Rectangle 271"/>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8" name="Rectangle 272"/>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9" name="Rectangle 273"/>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0" name="Rectangle 274"/>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1" name="Rectangle 275"/>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2" name="Rectangle 276"/>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3" name="Rectangle 277"/>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4" name="Rectangle 278"/>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5" name="Rectangle 279"/>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6" name="Rectangle 280"/>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0967" name="Rectangle 281"/>
              <p:cNvSpPr>
                <a:spLocks noChangeArrowheads="1"/>
              </p:cNvSpPr>
              <p:nvPr/>
            </p:nvSpPr>
            <p:spPr bwMode="auto">
              <a:xfrm>
                <a:off x="228600" y="5305191"/>
                <a:ext cx="36576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nvGrpSpPr>
              <p:cNvPr id="40969" name="Group 286"/>
              <p:cNvGrpSpPr/>
              <p:nvPr/>
            </p:nvGrpSpPr>
            <p:grpSpPr bwMode="auto">
              <a:xfrm>
                <a:off x="228600" y="6448192"/>
                <a:ext cx="7315200" cy="304800"/>
                <a:chOff x="768" y="864"/>
                <a:chExt cx="4608" cy="192"/>
              </a:xfrm>
            </p:grpSpPr>
            <p:sp>
              <p:nvSpPr>
                <p:cNvPr id="40985" name="Rectangle 287"/>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86" name="Rectangle 288"/>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87" name="Rectangle 289"/>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88" name="Rectangle 290"/>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89" name="Rectangle 291"/>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0" name="Rectangle 292"/>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1" name="Rectangle 293"/>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2" name="Rectangle 294"/>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3" name="Rectangle 295"/>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4" name="Rectangle 296"/>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5" name="Rectangle 297"/>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6" name="Rectangle 298"/>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7" name="Rectangle 299"/>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8" name="Rectangle 300"/>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9" name="Rectangle 301"/>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0" name="Rectangle 302"/>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0970" name="Rectangle 303"/>
              <p:cNvSpPr>
                <a:spLocks noChangeArrowheads="1"/>
              </p:cNvSpPr>
              <p:nvPr/>
            </p:nvSpPr>
            <p:spPr bwMode="auto">
              <a:xfrm>
                <a:off x="228600" y="6448191"/>
                <a:ext cx="36576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nvGrpSpPr>
              <p:cNvPr id="40972" name="Group 335"/>
              <p:cNvGrpSpPr/>
              <p:nvPr/>
            </p:nvGrpSpPr>
            <p:grpSpPr bwMode="auto">
              <a:xfrm>
                <a:off x="1752600" y="5609991"/>
                <a:ext cx="685800" cy="838200"/>
                <a:chOff x="528" y="3408"/>
                <a:chExt cx="432" cy="528"/>
              </a:xfrm>
            </p:grpSpPr>
            <p:sp>
              <p:nvSpPr>
                <p:cNvPr id="40981" name="Oval 308"/>
                <p:cNvSpPr>
                  <a:spLocks noChangeArrowheads="1"/>
                </p:cNvSpPr>
                <p:nvPr/>
              </p:nvSpPr>
              <p:spPr bwMode="auto">
                <a:xfrm>
                  <a:off x="624" y="3552"/>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0982" name="Line 309"/>
                <p:cNvSpPr>
                  <a:spLocks noChangeShapeType="1"/>
                </p:cNvSpPr>
                <p:nvPr/>
              </p:nvSpPr>
              <p:spPr bwMode="auto">
                <a:xfrm>
                  <a:off x="528" y="3408"/>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0983" name="Line 310"/>
                <p:cNvSpPr>
                  <a:spLocks noChangeShapeType="1"/>
                </p:cNvSpPr>
                <p:nvPr/>
              </p:nvSpPr>
              <p:spPr bwMode="auto">
                <a:xfrm flipV="1">
                  <a:off x="528" y="3744"/>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0984" name="Line 311"/>
                <p:cNvSpPr>
                  <a:spLocks noChangeShapeType="1"/>
                </p:cNvSpPr>
                <p:nvPr/>
              </p:nvSpPr>
              <p:spPr bwMode="auto">
                <a:xfrm rot="5400000" flipV="1">
                  <a:off x="792" y="3768"/>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sp>
            <p:nvSpPr>
              <p:cNvPr id="40974" name="Text Box 327"/>
              <p:cNvSpPr txBox="1">
                <a:spLocks noChangeArrowheads="1"/>
              </p:cNvSpPr>
              <p:nvPr/>
            </p:nvSpPr>
            <p:spPr bwMode="auto">
              <a:xfrm>
                <a:off x="7650163" y="5306779"/>
                <a:ext cx="861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%xmm0</a:t>
                </a:r>
              </a:p>
            </p:txBody>
          </p:sp>
          <p:sp>
            <p:nvSpPr>
              <p:cNvPr id="40975" name="Text Box 328"/>
              <p:cNvSpPr txBox="1">
                <a:spLocks noChangeArrowheads="1"/>
              </p:cNvSpPr>
              <p:nvPr/>
            </p:nvSpPr>
            <p:spPr bwMode="auto">
              <a:xfrm>
                <a:off x="7683500" y="6413266"/>
                <a:ext cx="861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%xmm1</a:t>
                </a:r>
              </a:p>
            </p:txBody>
          </p:sp>
          <p:sp>
            <p:nvSpPr>
              <p:cNvPr id="40976" name="Text Box 329"/>
              <p:cNvSpPr txBox="1">
                <a:spLocks noChangeArrowheads="1"/>
              </p:cNvSpPr>
              <p:nvPr/>
            </p:nvSpPr>
            <p:spPr bwMode="auto">
              <a:xfrm>
                <a:off x="6400800" y="4924191"/>
                <a:ext cx="27088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err="1">
                    <a:latin typeface="Courier New" panose="02070309020205020404" charset="0"/>
                  </a:rPr>
                  <a:t>addsd</a:t>
                </a:r>
                <a:r>
                  <a:rPr lang="en-US" sz="2000" dirty="0">
                    <a:latin typeface="Courier New" panose="02070309020205020404" charset="0"/>
                  </a:rPr>
                  <a:t> %xmm0,%xmm1</a:t>
                </a: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2579" name="Rectangle 3"/>
          <p:cNvSpPr>
            <a:spLocks noGrp="1" noChangeArrowheads="1"/>
          </p:cNvSpPr>
          <p:nvPr/>
        </p:nvSpPr>
        <p:spPr>
          <a:xfrm>
            <a:off x="280670" y="614680"/>
            <a:ext cx="4572000" cy="57912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224155" indent="-224155" defTabSz="895350">
              <a:buClr>
                <a:srgbClr val="53ABE2"/>
              </a:buClr>
              <a:tabLst>
                <a:tab pos="1603375" algn="l"/>
                <a:tab pos="2514600" algn="l"/>
              </a:tabLst>
            </a:pPr>
            <a:r>
              <a:rPr lang="en-US" dirty="0"/>
              <a:t>C </a:t>
            </a:r>
            <a:r>
              <a:rPr lang="zh-CN" altLang="en-US" dirty="0"/>
              <a:t>代码</a:t>
            </a:r>
          </a:p>
          <a:p>
            <a:pPr marL="560705" lvl="1" indent="-222250" defTabSz="895350">
              <a:buClr>
                <a:srgbClr val="53ABE2"/>
              </a:buClr>
              <a:tabLst>
                <a:tab pos="1603375" algn="l"/>
                <a:tab pos="2514600" algn="l"/>
              </a:tabLst>
            </a:pPr>
            <a:r>
              <a:rPr lang="en-US" dirty="0" err="1"/>
              <a:t>t存储在指定的目标</a:t>
            </a:r>
            <a:r>
              <a:rPr lang="zh-CN" altLang="en-US" dirty="0"/>
              <a:t>地址</a:t>
            </a:r>
          </a:p>
          <a:p>
            <a:pPr marL="224155" indent="-224155" defTabSz="895350">
              <a:buClr>
                <a:srgbClr val="53ABE2"/>
              </a:buClr>
              <a:tabLst>
                <a:tab pos="1603375" algn="l"/>
                <a:tab pos="2514600" algn="l"/>
              </a:tabLst>
            </a:pPr>
            <a:r>
              <a:rPr lang="zh-CN" altLang="en-US" dirty="0"/>
              <a:t>汇编</a:t>
            </a:r>
          </a:p>
          <a:p>
            <a:pPr marL="560705" lvl="1" indent="-222250" defTabSz="895350">
              <a:buClr>
                <a:srgbClr val="53ABE2"/>
              </a:buClr>
              <a:tabLst>
                <a:tab pos="1603375" algn="l"/>
                <a:tab pos="2514600" algn="l"/>
              </a:tabLst>
            </a:pPr>
            <a:r>
              <a:rPr lang="zh-CN" altLang="en-US" dirty="0"/>
              <a:t>数值（</a:t>
            </a:r>
            <a:r>
              <a:rPr lang="en-US" altLang="zh-CN" dirty="0"/>
              <a:t>8</a:t>
            </a:r>
            <a:r>
              <a:rPr lang="zh-CN" altLang="en-US" dirty="0"/>
              <a:t>字节）存到内存</a:t>
            </a:r>
            <a:endParaRPr lang="en-US" dirty="0"/>
          </a:p>
          <a:p>
            <a:pPr marL="560705" lvl="1" indent="-222250" defTabSz="895350">
              <a:buClr>
                <a:srgbClr val="53ABE2"/>
              </a:buClr>
              <a:tabLst>
                <a:tab pos="1603375" algn="l"/>
                <a:tab pos="2514600" algn="l"/>
              </a:tabLst>
            </a:pPr>
            <a:r>
              <a:rPr lang="zh-CN" altLang="en-US" dirty="0"/>
              <a:t>操作数</a:t>
            </a:r>
            <a:r>
              <a:rPr lang="en-US" dirty="0"/>
              <a:t>:</a:t>
            </a:r>
          </a:p>
          <a:p>
            <a:pPr marL="840105" lvl="2" indent="-165100" defTabSz="895350">
              <a:buNone/>
              <a:tabLst>
                <a:tab pos="1603375" algn="l"/>
                <a:tab pos="2514600" algn="l"/>
              </a:tabLst>
            </a:pPr>
            <a:r>
              <a:rPr lang="en-US" b="1" dirty="0">
                <a:latin typeface="Courier New" panose="02070309020205020404" charset="0"/>
              </a:rPr>
              <a:t>t</a:t>
            </a:r>
            <a:r>
              <a:rPr lang="en-US" b="1" dirty="0"/>
              <a:t>:	</a:t>
            </a:r>
            <a:r>
              <a:rPr lang="zh-CN" altLang="en-US" dirty="0"/>
              <a:t>寄存器</a:t>
            </a:r>
            <a:r>
              <a:rPr lang="en-US" dirty="0"/>
              <a:t>	</a:t>
            </a:r>
            <a:r>
              <a:rPr lang="en-US" b="1" dirty="0">
                <a:latin typeface="Courier New" panose="02070309020205020404" charset="0"/>
              </a:rPr>
              <a:t>%</a:t>
            </a:r>
            <a:r>
              <a:rPr lang="en-US" b="1" dirty="0" err="1">
                <a:latin typeface="Courier New" panose="02070309020205020404" charset="0"/>
              </a:rPr>
              <a:t>rax</a:t>
            </a:r>
            <a:endParaRPr lang="en-US" b="1" dirty="0">
              <a:latin typeface="Courier New" panose="02070309020205020404" charset="0"/>
            </a:endParaRPr>
          </a:p>
          <a:p>
            <a:pPr marL="840105" lvl="2" indent="-165100" defTabSz="895350">
              <a:buFont typeface="Wingdings" panose="05000000000000000000" pitchFamily="2" charset="2"/>
              <a:buNone/>
              <a:tabLst>
                <a:tab pos="1603375" algn="l"/>
                <a:tab pos="2514600" algn="l"/>
              </a:tabLst>
            </a:pPr>
            <a:r>
              <a:rPr lang="en-US" b="1" dirty="0" err="1">
                <a:latin typeface="Courier New" panose="02070309020205020404" charset="0"/>
              </a:rPr>
              <a:t>dest</a:t>
            </a:r>
            <a:r>
              <a:rPr lang="en-US" b="1" dirty="0"/>
              <a:t>:</a:t>
            </a:r>
            <a:r>
              <a:rPr lang="en-US" dirty="0"/>
              <a:t>	</a:t>
            </a:r>
            <a:r>
              <a:rPr lang="zh-CN" altLang="en-US" dirty="0"/>
              <a:t>寄存器</a:t>
            </a:r>
            <a:r>
              <a:rPr lang="en-US" dirty="0"/>
              <a:t>	</a:t>
            </a:r>
            <a:r>
              <a:rPr lang="en-US" b="1" dirty="0">
                <a:solidFill>
                  <a:schemeClr val="tx1"/>
                </a:solidFill>
                <a:latin typeface="Courier New" panose="02070309020205020404" charset="0"/>
              </a:rPr>
              <a:t>%</a:t>
            </a:r>
            <a:r>
              <a:rPr lang="en-US" b="1" dirty="0" err="1">
                <a:solidFill>
                  <a:schemeClr val="tx1"/>
                </a:solidFill>
                <a:latin typeface="Courier New" panose="02070309020205020404" charset="0"/>
              </a:rPr>
              <a:t>rbx</a:t>
            </a:r>
            <a:endParaRPr lang="en-US" b="1" dirty="0">
              <a:solidFill>
                <a:schemeClr val="tx1"/>
              </a:solidFill>
              <a:latin typeface="Courier New" panose="02070309020205020404" charset="0"/>
            </a:endParaRPr>
          </a:p>
          <a:p>
            <a:pPr marL="840105" lvl="2" indent="-165100" defTabSz="895350">
              <a:buFont typeface="Wingdings" panose="05000000000000000000" pitchFamily="2" charset="2"/>
              <a:buNone/>
              <a:tabLst>
                <a:tab pos="1603375" algn="l"/>
                <a:tab pos="2514600" algn="l"/>
              </a:tabLst>
            </a:pPr>
            <a:r>
              <a:rPr lang="en-US" b="1" dirty="0">
                <a:latin typeface="Courier New" panose="02070309020205020404" charset="0"/>
              </a:rPr>
              <a:t>*</a:t>
            </a:r>
            <a:r>
              <a:rPr lang="en-US" b="1" dirty="0" err="1">
                <a:latin typeface="Courier New" panose="02070309020205020404" charset="0"/>
              </a:rPr>
              <a:t>dest</a:t>
            </a:r>
            <a:r>
              <a:rPr lang="en-US" b="1" dirty="0"/>
              <a:t>:</a:t>
            </a:r>
            <a:r>
              <a:rPr lang="en-US" dirty="0"/>
              <a:t> 	</a:t>
            </a:r>
            <a:r>
              <a:rPr lang="zh-CN" altLang="en-US" dirty="0"/>
              <a:t>内存</a:t>
            </a:r>
            <a:r>
              <a:rPr lang="en-US" dirty="0"/>
              <a:t>	</a:t>
            </a:r>
            <a:r>
              <a:rPr lang="en-US" b="1" dirty="0"/>
              <a:t>M[</a:t>
            </a:r>
            <a:r>
              <a:rPr lang="en-US" b="1" dirty="0">
                <a:solidFill>
                  <a:schemeClr val="tx1"/>
                </a:solidFill>
                <a:latin typeface="Courier New" panose="02070309020205020404" charset="0"/>
              </a:rPr>
              <a:t>%</a:t>
            </a:r>
            <a:r>
              <a:rPr lang="en-US" b="1" dirty="0" err="1">
                <a:solidFill>
                  <a:schemeClr val="tx1"/>
                </a:solidFill>
                <a:latin typeface="Courier New" panose="02070309020205020404" charset="0"/>
              </a:rPr>
              <a:t>rbx</a:t>
            </a:r>
            <a:r>
              <a:rPr lang="en-US" b="1" dirty="0">
                <a:solidFill>
                  <a:schemeClr val="tx1"/>
                </a:solidFill>
                <a:latin typeface="Courier New" panose="02070309020205020404" charset="0"/>
              </a:rPr>
              <a:t>]</a:t>
            </a:r>
            <a:endParaRPr lang="en-US" b="1" dirty="0"/>
          </a:p>
          <a:p>
            <a:pPr marL="224155" indent="-224155" defTabSz="895350">
              <a:buClr>
                <a:srgbClr val="53ABE2"/>
              </a:buClr>
              <a:tabLst>
                <a:tab pos="1603375" algn="l"/>
                <a:tab pos="2514600" algn="l"/>
              </a:tabLst>
            </a:pPr>
            <a:r>
              <a:rPr lang="zh-CN" altLang="en-US" dirty="0"/>
              <a:t>目标代码</a:t>
            </a:r>
          </a:p>
          <a:p>
            <a:pPr marL="560705" lvl="1" indent="-222250" defTabSz="895350">
              <a:buClr>
                <a:srgbClr val="53ABE2"/>
              </a:buClr>
              <a:tabLst>
                <a:tab pos="1603375" algn="l"/>
                <a:tab pos="2514600" algn="l"/>
              </a:tabLst>
            </a:pPr>
            <a:r>
              <a:rPr lang="en-US" dirty="0"/>
              <a:t>3</a:t>
            </a:r>
            <a:r>
              <a:rPr lang="zh-CN" altLang="en-US" dirty="0"/>
              <a:t>字节指令</a:t>
            </a:r>
          </a:p>
          <a:p>
            <a:pPr marL="560705" lvl="1" indent="-222250" defTabSz="895350">
              <a:buClr>
                <a:srgbClr val="53ABE2"/>
              </a:buClr>
              <a:tabLst>
                <a:tab pos="1603375" algn="l"/>
                <a:tab pos="2514600" algn="l"/>
              </a:tabLst>
            </a:pPr>
            <a:r>
              <a:rPr lang="en-US" dirty="0"/>
              <a:t>存储在地址0x40059e</a:t>
            </a:r>
          </a:p>
        </p:txBody>
      </p:sp>
      <p:sp>
        <p:nvSpPr>
          <p:cNvPr id="152580" name="Rectangle 4"/>
          <p:cNvSpPr>
            <a:spLocks noChangeArrowheads="1"/>
          </p:cNvSpPr>
          <p:nvPr/>
        </p:nvSpPr>
        <p:spPr bwMode="auto">
          <a:xfrm>
            <a:off x="4852670" y="759460"/>
            <a:ext cx="3883025" cy="3762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a:solidFill>
              <a:schemeClr val="tx1"/>
            </a:solidFill>
            <a:miter lim="800000"/>
          </a:ln>
          <a:effectLst/>
        </p:spPr>
        <p:txBody>
          <a:bodyPr lIns="90487" tIns="44450" rIns="90487" bIns="44450">
            <a:spAutoFit/>
          </a:bodyPr>
          <a:lstStyle/>
          <a:p>
            <a:pPr algn="l">
              <a:lnSpc>
                <a:spcPct val="100000"/>
              </a:lnSpc>
            </a:pPr>
            <a:r>
              <a:rPr lang="en-US" sz="1800" dirty="0">
                <a:latin typeface="Courier New" panose="02070309020205020404" charset="0"/>
              </a:rPr>
              <a:t>*</a:t>
            </a:r>
            <a:r>
              <a:rPr lang="en-US" sz="1800" dirty="0" err="1">
                <a:latin typeface="Courier New" panose="02070309020205020404" charset="0"/>
              </a:rPr>
              <a:t>dest</a:t>
            </a:r>
            <a:r>
              <a:rPr lang="en-US" sz="1800" dirty="0">
                <a:latin typeface="Courier New" panose="02070309020205020404" charset="0"/>
              </a:rPr>
              <a:t> = t;</a:t>
            </a:r>
          </a:p>
        </p:txBody>
      </p:sp>
      <p:sp>
        <p:nvSpPr>
          <p:cNvPr id="152581" name="Rectangle 5"/>
          <p:cNvSpPr>
            <a:spLocks noChangeArrowheads="1"/>
          </p:cNvSpPr>
          <p:nvPr/>
        </p:nvSpPr>
        <p:spPr bwMode="auto">
          <a:xfrm>
            <a:off x="4849495" y="1706880"/>
            <a:ext cx="3886200" cy="3762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a:solidFill>
              <a:schemeClr val="tx1"/>
            </a:solidFill>
            <a:miter lim="800000"/>
          </a:ln>
          <a:effectLst/>
        </p:spPr>
        <p:txBody>
          <a:bodyPr lIns="90487" tIns="44450" rIns="90487" bIns="44450">
            <a:spAutoFit/>
          </a:bodyPr>
          <a:lstStyle/>
          <a:p>
            <a:pPr algn="l">
              <a:lnSpc>
                <a:spcPct val="100000"/>
              </a:lnSpc>
              <a:tabLst>
                <a:tab pos="457200" algn="l"/>
                <a:tab pos="1549400" algn="l"/>
              </a:tabLst>
            </a:pPr>
            <a:r>
              <a:rPr lang="en-US" sz="1800" dirty="0" err="1">
                <a:latin typeface="Courier New" panose="02070309020205020404" charset="0"/>
              </a:rPr>
              <a:t>movq</a:t>
            </a:r>
            <a:r>
              <a:rPr lang="en-US" sz="1800" dirty="0">
                <a:latin typeface="Courier New" panose="02070309020205020404" charset="0"/>
              </a:rPr>
              <a:t> %</a:t>
            </a:r>
            <a:r>
              <a:rPr lang="en-US" sz="1800" dirty="0" err="1">
                <a:latin typeface="Courier New" panose="02070309020205020404" charset="0"/>
              </a:rPr>
              <a:t>rax</a:t>
            </a:r>
            <a:r>
              <a:rPr lang="en-US" sz="1800" dirty="0">
                <a:latin typeface="Courier New" panose="02070309020205020404" charset="0"/>
              </a:rPr>
              <a:t>, (%</a:t>
            </a:r>
            <a:r>
              <a:rPr lang="en-US" sz="1800" dirty="0" err="1">
                <a:latin typeface="Courier New" panose="02070309020205020404" charset="0"/>
              </a:rPr>
              <a:t>rbx</a:t>
            </a:r>
            <a:r>
              <a:rPr lang="en-US" sz="1800" dirty="0">
                <a:latin typeface="Courier New" panose="02070309020205020404" charset="0"/>
              </a:rPr>
              <a:t>)</a:t>
            </a:r>
          </a:p>
        </p:txBody>
      </p:sp>
      <p:sp>
        <p:nvSpPr>
          <p:cNvPr id="152582" name="Rectangle 6"/>
          <p:cNvSpPr>
            <a:spLocks noChangeArrowheads="1"/>
          </p:cNvSpPr>
          <p:nvPr/>
        </p:nvSpPr>
        <p:spPr bwMode="auto">
          <a:xfrm>
            <a:off x="4849495" y="4280694"/>
            <a:ext cx="3886200" cy="3762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a:solidFill>
              <a:schemeClr val="tx1"/>
            </a:solidFill>
            <a:miter lim="800000"/>
          </a:ln>
          <a:effectLst/>
        </p:spPr>
        <p:txBody>
          <a:bodyPr lIns="90487" tIns="44450" rIns="90487" bIns="44450">
            <a:spAutoFit/>
          </a:bodyPr>
          <a:lstStyle/>
          <a:p>
            <a:pPr algn="l">
              <a:lnSpc>
                <a:spcPct val="100000"/>
              </a:lnSpc>
              <a:tabLst>
                <a:tab pos="292100" algn="l"/>
              </a:tabLst>
            </a:pPr>
            <a:r>
              <a:rPr lang="en-US" sz="1800" dirty="0">
                <a:latin typeface="Courier New" panose="02070309020205020404" charset="0"/>
              </a:rPr>
              <a:t>0x40059e:  48 89 03</a:t>
            </a:r>
          </a:p>
        </p:txBody>
      </p:sp>
      <p:sp>
        <p:nvSpPr>
          <p:cNvPr id="2" name="下箭头 1"/>
          <p:cNvSpPr/>
          <p:nvPr/>
        </p:nvSpPr>
        <p:spPr>
          <a:xfrm>
            <a:off x="6509385" y="1216660"/>
            <a:ext cx="289560" cy="43942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2"/>
          <p:cNvSpPr/>
          <p:nvPr/>
        </p:nvSpPr>
        <p:spPr>
          <a:xfrm>
            <a:off x="6509385" y="2307590"/>
            <a:ext cx="289560" cy="174942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2579">
                                            <p:txEl>
                                              <p:pRg st="1" end="1"/>
                                            </p:txEl>
                                          </p:spTgt>
                                        </p:tgtEl>
                                        <p:attrNameLst>
                                          <p:attrName>style.visibility</p:attrName>
                                        </p:attrNameLst>
                                      </p:cBhvr>
                                      <p:to>
                                        <p:strVal val="visible"/>
                                      </p:to>
                                    </p:set>
                                    <p:anim calcmode="lin" valueType="num">
                                      <p:cBhvr additive="base">
                                        <p:cTn id="7" dur="500" fill="hold"/>
                                        <p:tgtEl>
                                          <p:spTgt spid="15257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25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2579">
                                            <p:txEl>
                                              <p:pRg st="3" end="3"/>
                                            </p:txEl>
                                          </p:spTgt>
                                        </p:tgtEl>
                                        <p:attrNameLst>
                                          <p:attrName>style.visibility</p:attrName>
                                        </p:attrNameLst>
                                      </p:cBhvr>
                                      <p:to>
                                        <p:strVal val="visible"/>
                                      </p:to>
                                    </p:set>
                                    <p:anim calcmode="lin" valueType="num">
                                      <p:cBhvr additive="base">
                                        <p:cTn id="13" dur="500" fill="hold"/>
                                        <p:tgtEl>
                                          <p:spTgt spid="15257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25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2579">
                                            <p:txEl>
                                              <p:pRg st="4" end="4"/>
                                            </p:txEl>
                                          </p:spTgt>
                                        </p:tgtEl>
                                        <p:attrNameLst>
                                          <p:attrName>style.visibility</p:attrName>
                                        </p:attrNameLst>
                                      </p:cBhvr>
                                      <p:to>
                                        <p:strVal val="visible"/>
                                      </p:to>
                                    </p:set>
                                    <p:anim calcmode="lin" valueType="num">
                                      <p:cBhvr additive="base">
                                        <p:cTn id="19" dur="500" fill="hold"/>
                                        <p:tgtEl>
                                          <p:spTgt spid="15257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25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2579">
                                            <p:txEl>
                                              <p:pRg st="5" end="5"/>
                                            </p:txEl>
                                          </p:spTgt>
                                        </p:tgtEl>
                                        <p:attrNameLst>
                                          <p:attrName>style.visibility</p:attrName>
                                        </p:attrNameLst>
                                      </p:cBhvr>
                                      <p:to>
                                        <p:strVal val="visible"/>
                                      </p:to>
                                    </p:set>
                                    <p:anim calcmode="lin" valueType="num">
                                      <p:cBhvr additive="base">
                                        <p:cTn id="25" dur="500" fill="hold"/>
                                        <p:tgtEl>
                                          <p:spTgt spid="15257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2579">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2579">
                                            <p:txEl>
                                              <p:pRg st="6" end="6"/>
                                            </p:txEl>
                                          </p:spTgt>
                                        </p:tgtEl>
                                        <p:attrNameLst>
                                          <p:attrName>style.visibility</p:attrName>
                                        </p:attrNameLst>
                                      </p:cBhvr>
                                      <p:to>
                                        <p:strVal val="visible"/>
                                      </p:to>
                                    </p:set>
                                    <p:anim calcmode="lin" valueType="num">
                                      <p:cBhvr additive="base">
                                        <p:cTn id="29" dur="500" fill="hold"/>
                                        <p:tgtEl>
                                          <p:spTgt spid="152579">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2579">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2579">
                                            <p:txEl>
                                              <p:pRg st="7" end="7"/>
                                            </p:txEl>
                                          </p:spTgt>
                                        </p:tgtEl>
                                        <p:attrNameLst>
                                          <p:attrName>style.visibility</p:attrName>
                                        </p:attrNameLst>
                                      </p:cBhvr>
                                      <p:to>
                                        <p:strVal val="visible"/>
                                      </p:to>
                                    </p:set>
                                    <p:anim calcmode="lin" valueType="num">
                                      <p:cBhvr additive="base">
                                        <p:cTn id="33" dur="500" fill="hold"/>
                                        <p:tgtEl>
                                          <p:spTgt spid="152579">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257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2579">
                                            <p:txEl>
                                              <p:pRg st="9" end="9"/>
                                            </p:txEl>
                                          </p:spTgt>
                                        </p:tgtEl>
                                        <p:attrNameLst>
                                          <p:attrName>style.visibility</p:attrName>
                                        </p:attrNameLst>
                                      </p:cBhvr>
                                      <p:to>
                                        <p:strVal val="visible"/>
                                      </p:to>
                                    </p:set>
                                    <p:anim calcmode="lin" valueType="num">
                                      <p:cBhvr additive="base">
                                        <p:cTn id="39" dur="500" fill="hold"/>
                                        <p:tgtEl>
                                          <p:spTgt spid="152579">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257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52579">
                                            <p:txEl>
                                              <p:pRg st="10" end="10"/>
                                            </p:txEl>
                                          </p:spTgt>
                                        </p:tgtEl>
                                        <p:attrNameLst>
                                          <p:attrName>style.visibility</p:attrName>
                                        </p:attrNameLst>
                                      </p:cBhvr>
                                      <p:to>
                                        <p:strVal val="visible"/>
                                      </p:to>
                                    </p:set>
                                    <p:anim calcmode="lin" valueType="num">
                                      <p:cBhvr additive="base">
                                        <p:cTn id="45" dur="500" fill="hold"/>
                                        <p:tgtEl>
                                          <p:spTgt spid="152579">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257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44245" y="866775"/>
            <a:ext cx="4674870" cy="5527675"/>
          </a:xfrm>
          <a:prstGeom prst="rect">
            <a:avLst/>
          </a:prstGeom>
        </p:spPr>
      </p:pic>
      <p:sp>
        <p:nvSpPr>
          <p:cNvPr id="3" name="矩形 2"/>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2604770"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ea typeface="+mj-ea"/>
                <a:sym typeface="+mn-ea"/>
              </a:rPr>
              <a:t>媒体寄存器</a:t>
            </a:r>
          </a:p>
        </p:txBody>
      </p:sp>
      <p:sp>
        <p:nvSpPr>
          <p:cNvPr id="6" name="云形标注 5"/>
          <p:cNvSpPr/>
          <p:nvPr/>
        </p:nvSpPr>
        <p:spPr>
          <a:xfrm>
            <a:off x="5791200" y="1771650"/>
            <a:ext cx="3306445" cy="1934845"/>
          </a:xfrm>
          <a:prstGeom prst="cloudCallout">
            <a:avLst>
              <a:gd name="adj1" fmla="val -49566"/>
              <a:gd name="adj2" fmla="val 9501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用于存放浮点数据，每个</a:t>
            </a:r>
            <a:r>
              <a:rPr lang="en-US" altLang="zh-CN"/>
              <a:t>YMM</a:t>
            </a:r>
            <a:r>
              <a:rPr lang="zh-CN" altLang="en-US"/>
              <a:t>寄存器保存</a:t>
            </a:r>
            <a:r>
              <a:rPr lang="en-US" altLang="zh-CN"/>
              <a:t>332</a:t>
            </a:r>
            <a:r>
              <a:rPr lang="zh-CN" altLang="en-US"/>
              <a:t>个字节。低</a:t>
            </a:r>
            <a:r>
              <a:rPr lang="en-US" altLang="zh-CN"/>
              <a:t>16</a:t>
            </a:r>
            <a:r>
              <a:rPr lang="zh-CN" altLang="en-US"/>
              <a:t>字节可以作为</a:t>
            </a:r>
            <a:r>
              <a:rPr lang="en-US" altLang="zh-CN"/>
              <a:t>XMM</a:t>
            </a:r>
            <a:r>
              <a:rPr lang="zh-CN" altLang="en-US"/>
              <a:t>寄存器来访问。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3" name="椭圆 2"/>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3810" y="60960"/>
            <a:ext cx="2604770"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ym typeface="+mn-ea"/>
              </a:rPr>
              <a:t>FP</a:t>
            </a:r>
            <a:r>
              <a:rPr lang="zh-CN" altLang="en-US" sz="3200" dirty="0">
                <a:sym typeface="+mn-ea"/>
              </a:rPr>
              <a:t>基础</a:t>
            </a:r>
            <a:endParaRPr lang="zh-CN" altLang="en-US" sz="3200" dirty="0">
              <a:ea typeface="+mj-ea"/>
              <a:sym typeface="+mn-ea"/>
            </a:endParaRPr>
          </a:p>
        </p:txBody>
      </p:sp>
      <p:sp>
        <p:nvSpPr>
          <p:cNvPr id="7" name="Content Placeholder 2"/>
          <p:cNvSpPr>
            <a:spLocks noGrp="1"/>
          </p:cNvSpPr>
          <p:nvPr/>
        </p:nvSpPr>
        <p:spPr>
          <a:xfrm>
            <a:off x="396875" y="1362075"/>
            <a:ext cx="7896225" cy="1634877"/>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E86914"/>
              </a:buClr>
            </a:pPr>
            <a:r>
              <a:rPr lang="zh-CN" altLang="en-US" dirty="0">
                <a:ea typeface="宋体" panose="02010600030101010101" pitchFamily="2" charset="-122"/>
              </a:rPr>
              <a:t>参数在</a:t>
            </a:r>
            <a:r>
              <a:rPr lang="en-US" dirty="0"/>
              <a:t> </a:t>
            </a:r>
            <a:r>
              <a:rPr lang="en-US" dirty="0">
                <a:latin typeface="Courier New" panose="02070309020205020404"/>
                <a:cs typeface="Courier New" panose="02070309020205020404"/>
              </a:rPr>
              <a:t>%xmm0</a:t>
            </a:r>
            <a:r>
              <a:rPr lang="en-US" dirty="0"/>
              <a:t>, </a:t>
            </a:r>
            <a:r>
              <a:rPr lang="en-US" dirty="0">
                <a:latin typeface="Courier New" panose="02070309020205020404"/>
                <a:cs typeface="Courier New" panose="02070309020205020404"/>
              </a:rPr>
              <a:t>%xmm1</a:t>
            </a:r>
            <a:r>
              <a:rPr lang="en-US" dirty="0"/>
              <a:t>, ...</a:t>
            </a:r>
            <a:r>
              <a:rPr lang="zh-CN" altLang="en-US" dirty="0">
                <a:ea typeface="宋体" panose="02010600030101010101" pitchFamily="2" charset="-122"/>
              </a:rPr>
              <a:t>传递</a:t>
            </a:r>
          </a:p>
          <a:p>
            <a:pPr>
              <a:buClr>
                <a:srgbClr val="E86914"/>
              </a:buClr>
            </a:pPr>
            <a:r>
              <a:rPr lang="zh-CN" altLang="en-US" dirty="0">
                <a:ea typeface="宋体" panose="02010600030101010101" pitchFamily="2" charset="-122"/>
              </a:rPr>
              <a:t>返回结果在</a:t>
            </a:r>
            <a:r>
              <a:rPr lang="en-US" dirty="0"/>
              <a:t> </a:t>
            </a:r>
            <a:r>
              <a:rPr lang="en-US" dirty="0">
                <a:latin typeface="Courier New" panose="02070309020205020404"/>
                <a:cs typeface="Courier New" panose="02070309020205020404"/>
              </a:rPr>
              <a:t>%xmm0</a:t>
            </a:r>
            <a:endParaRPr lang="en-US" dirty="0"/>
          </a:p>
          <a:p>
            <a:pPr>
              <a:buClr>
                <a:srgbClr val="E86914"/>
              </a:buClr>
            </a:pPr>
            <a:r>
              <a:rPr lang="zh-CN" altLang="en-US" dirty="0">
                <a:ea typeface="宋体" panose="02010600030101010101" pitchFamily="2" charset="-122"/>
              </a:rPr>
              <a:t>所有的 </a:t>
            </a:r>
            <a:r>
              <a:rPr lang="en-US" dirty="0"/>
              <a:t>XMM </a:t>
            </a:r>
            <a:r>
              <a:rPr lang="zh-CN" altLang="en-US" dirty="0">
                <a:ea typeface="宋体" panose="02010600030101010101" pitchFamily="2" charset="-122"/>
              </a:rPr>
              <a:t>寄存器都是由调用者保存</a:t>
            </a:r>
            <a:endParaRPr lang="en-US" dirty="0"/>
          </a:p>
        </p:txBody>
      </p:sp>
      <p:sp>
        <p:nvSpPr>
          <p:cNvPr id="8" name="Rectangle 4"/>
          <p:cNvSpPr>
            <a:spLocks noChangeArrowheads="1"/>
          </p:cNvSpPr>
          <p:nvPr/>
        </p:nvSpPr>
        <p:spPr bwMode="auto">
          <a:xfrm>
            <a:off x="211867" y="2780928"/>
            <a:ext cx="4360133" cy="1197764"/>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a:latin typeface="Courier New" panose="02070309020205020404" charset="0"/>
              </a:rPr>
              <a:t>float </a:t>
            </a:r>
            <a:r>
              <a:rPr lang="en-US" sz="1800" dirty="0" err="1">
                <a:latin typeface="Courier New" panose="02070309020205020404" charset="0"/>
              </a:rPr>
              <a:t>fadd</a:t>
            </a:r>
            <a:r>
              <a:rPr lang="en-US" sz="1800" dirty="0">
                <a:latin typeface="Courier New" panose="02070309020205020404" charset="0"/>
              </a:rPr>
              <a:t>(float x, float y)</a:t>
            </a:r>
          </a:p>
          <a:p>
            <a:pPr eaLnBrk="0" hangingPunct="0"/>
            <a:r>
              <a:rPr lang="en-US" sz="1800" dirty="0">
                <a:latin typeface="Courier New" panose="02070309020205020404" charset="0"/>
              </a:rPr>
              <a:t>{</a:t>
            </a:r>
          </a:p>
          <a:p>
            <a:pPr eaLnBrk="0" hangingPunct="0"/>
            <a:r>
              <a:rPr lang="en-US" sz="1800" dirty="0">
                <a:latin typeface="Courier New" panose="02070309020205020404" charset="0"/>
              </a:rPr>
              <a:t>    return x + y;</a:t>
            </a:r>
          </a:p>
          <a:p>
            <a:pPr eaLnBrk="0" hangingPunct="0"/>
            <a:r>
              <a:rPr lang="en-US" sz="1800" dirty="0">
                <a:latin typeface="Courier New" panose="02070309020205020404" charset="0"/>
              </a:rPr>
              <a:t>}</a:t>
            </a:r>
          </a:p>
        </p:txBody>
      </p:sp>
      <p:sp>
        <p:nvSpPr>
          <p:cNvPr id="9" name="Rectangle 5"/>
          <p:cNvSpPr>
            <a:spLocks noChangeArrowheads="1"/>
          </p:cNvSpPr>
          <p:nvPr/>
        </p:nvSpPr>
        <p:spPr bwMode="auto">
          <a:xfrm>
            <a:off x="4675059" y="2774036"/>
            <a:ext cx="4432141" cy="1197764"/>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a:latin typeface="Courier New" panose="02070309020205020404" charset="0"/>
              </a:rPr>
              <a:t>double </a:t>
            </a:r>
            <a:r>
              <a:rPr lang="en-US" sz="1800" dirty="0" err="1">
                <a:latin typeface="Courier New" panose="02070309020205020404" charset="0"/>
              </a:rPr>
              <a:t>dadd</a:t>
            </a:r>
            <a:r>
              <a:rPr lang="en-US" sz="1800" dirty="0">
                <a:latin typeface="Courier New" panose="02070309020205020404" charset="0"/>
              </a:rPr>
              <a:t>(double x, double y)</a:t>
            </a:r>
          </a:p>
          <a:p>
            <a:pPr eaLnBrk="0" hangingPunct="0"/>
            <a:r>
              <a:rPr lang="en-US" sz="1800" dirty="0">
                <a:latin typeface="Courier New" panose="02070309020205020404" charset="0"/>
              </a:rPr>
              <a:t>{</a:t>
            </a:r>
          </a:p>
          <a:p>
            <a:pPr eaLnBrk="0" hangingPunct="0"/>
            <a:r>
              <a:rPr lang="en-US" sz="1800" dirty="0">
                <a:latin typeface="Courier New" panose="02070309020205020404" charset="0"/>
              </a:rPr>
              <a:t>    return x + y;</a:t>
            </a:r>
          </a:p>
          <a:p>
            <a:pPr eaLnBrk="0" hangingPunct="0"/>
            <a:r>
              <a:rPr lang="en-US" sz="1800" dirty="0">
                <a:latin typeface="Courier New" panose="02070309020205020404" charset="0"/>
              </a:rPr>
              <a:t>}</a:t>
            </a:r>
          </a:p>
        </p:txBody>
      </p:sp>
      <p:sp>
        <p:nvSpPr>
          <p:cNvPr id="10" name="Rectangle 6"/>
          <p:cNvSpPr>
            <a:spLocks noChangeArrowheads="1"/>
          </p:cNvSpPr>
          <p:nvPr/>
        </p:nvSpPr>
        <p:spPr bwMode="auto">
          <a:xfrm>
            <a:off x="211867" y="4293096"/>
            <a:ext cx="4360133" cy="920765"/>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a:latin typeface="Courier New" panose="02070309020205020404" charset="0"/>
              </a:rPr>
              <a:t>  # x in %xmm0, y in %xmm1</a:t>
            </a:r>
          </a:p>
          <a:p>
            <a:pPr eaLnBrk="0" hangingPunct="0"/>
            <a:r>
              <a:rPr lang="en-US" sz="1800" dirty="0">
                <a:latin typeface="Courier New" panose="02070309020205020404" charset="0"/>
              </a:rPr>
              <a:t>  </a:t>
            </a:r>
            <a:r>
              <a:rPr lang="en-US" sz="1800" dirty="0" err="1">
                <a:latin typeface="Courier New" panose="02070309020205020404" charset="0"/>
              </a:rPr>
              <a:t>addss</a:t>
            </a:r>
            <a:r>
              <a:rPr lang="en-US" sz="1800" dirty="0">
                <a:latin typeface="Courier New" panose="02070309020205020404" charset="0"/>
              </a:rPr>
              <a:t>   %xmm1, %xmm0</a:t>
            </a:r>
          </a:p>
          <a:p>
            <a:pPr eaLnBrk="0" hangingPunct="0"/>
            <a:r>
              <a:rPr lang="en-US" sz="1800" dirty="0">
                <a:latin typeface="Courier New" panose="02070309020205020404" charset="0"/>
              </a:rPr>
              <a:t>  ret</a:t>
            </a:r>
          </a:p>
        </p:txBody>
      </p:sp>
      <p:sp>
        <p:nvSpPr>
          <p:cNvPr id="11" name="Rectangle 7"/>
          <p:cNvSpPr>
            <a:spLocks noChangeArrowheads="1"/>
          </p:cNvSpPr>
          <p:nvPr/>
        </p:nvSpPr>
        <p:spPr bwMode="auto">
          <a:xfrm>
            <a:off x="4675059" y="4293096"/>
            <a:ext cx="4360133" cy="920765"/>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a:latin typeface="Courier New" panose="02070309020205020404" charset="0"/>
              </a:rPr>
              <a:t> # x in %xmm0, y in %xmm1   </a:t>
            </a:r>
          </a:p>
          <a:p>
            <a:pPr eaLnBrk="0" hangingPunct="0"/>
            <a:r>
              <a:rPr lang="en-US" sz="1800" dirty="0">
                <a:latin typeface="Courier New" panose="02070309020205020404" charset="0"/>
              </a:rPr>
              <a:t>  </a:t>
            </a:r>
            <a:r>
              <a:rPr lang="en-US" sz="1800" dirty="0" err="1">
                <a:latin typeface="Courier New" panose="02070309020205020404" charset="0"/>
              </a:rPr>
              <a:t>addsd</a:t>
            </a:r>
            <a:r>
              <a:rPr lang="en-US" sz="1800" dirty="0">
                <a:latin typeface="Courier New" panose="02070309020205020404" charset="0"/>
              </a:rPr>
              <a:t>   %xmm1, %xmm0</a:t>
            </a:r>
          </a:p>
          <a:p>
            <a:pPr eaLnBrk="0" hangingPunct="0"/>
            <a:r>
              <a:rPr lang="en-US" sz="1800" dirty="0">
                <a:latin typeface="Courier New" panose="02070309020205020404" charset="0"/>
              </a:rPr>
              <a:t>  ret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3" name="椭圆 2"/>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3810" y="60960"/>
            <a:ext cx="293306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ym typeface="+mn-ea"/>
              </a:rPr>
              <a:t>FP</a:t>
            </a:r>
            <a:r>
              <a:rPr lang="zh-CN" altLang="en-US" sz="3200" dirty="0">
                <a:sym typeface="+mn-ea"/>
              </a:rPr>
              <a:t>内存引用</a:t>
            </a:r>
            <a:endParaRPr lang="zh-CN" altLang="en-US" sz="3200" dirty="0">
              <a:ea typeface="+mj-ea"/>
              <a:sym typeface="+mn-ea"/>
            </a:endParaRPr>
          </a:p>
        </p:txBody>
      </p:sp>
      <p:sp>
        <p:nvSpPr>
          <p:cNvPr id="7" name="Content Placeholder 2"/>
          <p:cNvSpPr>
            <a:spLocks noGrp="1"/>
          </p:cNvSpPr>
          <p:nvPr/>
        </p:nvSpPr>
        <p:spPr>
          <a:xfrm>
            <a:off x="344170" y="1166495"/>
            <a:ext cx="7896225" cy="1634877"/>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E86914"/>
              </a:buClr>
            </a:pPr>
            <a:r>
              <a:rPr dirty="0">
                <a:latin typeface="+mj-ea"/>
                <a:ea typeface="+mj-ea"/>
              </a:rPr>
              <a:t>整数（和指针）参数</a:t>
            </a:r>
            <a:r>
              <a:rPr dirty="0">
                <a:latin typeface="+mj-ea"/>
                <a:ea typeface="+mj-ea"/>
                <a:sym typeface="+mn-ea"/>
              </a:rPr>
              <a:t>在常规寄存器中传递</a:t>
            </a:r>
            <a:endParaRPr dirty="0">
              <a:latin typeface="+mj-ea"/>
              <a:ea typeface="+mj-ea"/>
            </a:endParaRPr>
          </a:p>
          <a:p>
            <a:pPr>
              <a:buClr>
                <a:srgbClr val="E86914"/>
              </a:buClr>
            </a:pPr>
            <a:r>
              <a:rPr lang="en-US" dirty="0">
                <a:latin typeface="+mj-ea"/>
                <a:ea typeface="+mj-ea"/>
              </a:rPr>
              <a:t>FP</a:t>
            </a:r>
            <a:r>
              <a:rPr dirty="0">
                <a:latin typeface="+mj-ea"/>
                <a:ea typeface="+mj-ea"/>
              </a:rPr>
              <a:t>值在XMM寄存器</a:t>
            </a:r>
            <a:r>
              <a:rPr lang="zh-CN" dirty="0">
                <a:latin typeface="+mj-ea"/>
                <a:ea typeface="+mj-ea"/>
              </a:rPr>
              <a:t>传递</a:t>
            </a:r>
          </a:p>
          <a:p>
            <a:pPr>
              <a:buClr>
                <a:srgbClr val="E86914"/>
              </a:buClr>
            </a:pPr>
            <a:r>
              <a:rPr lang="en-US" dirty="0">
                <a:latin typeface="+mj-ea"/>
                <a:ea typeface="+mj-ea"/>
              </a:rPr>
              <a:t>XMM</a:t>
            </a:r>
            <a:r>
              <a:rPr lang="zh-CN" altLang="en-US" dirty="0">
                <a:latin typeface="+mj-ea"/>
                <a:ea typeface="+mj-ea"/>
              </a:rPr>
              <a:t>寄存器和内存之间，</a:t>
            </a:r>
            <a:r>
              <a:rPr lang="en-US" dirty="0">
                <a:latin typeface="+mj-ea"/>
                <a:ea typeface="+mj-ea"/>
                <a:sym typeface="+mn-ea"/>
              </a:rPr>
              <a:t>XMM</a:t>
            </a:r>
            <a:r>
              <a:rPr lang="zh-CN" altLang="en-US" dirty="0">
                <a:latin typeface="+mj-ea"/>
                <a:ea typeface="+mj-ea"/>
                <a:sym typeface="+mn-ea"/>
              </a:rPr>
              <a:t>寄存器之间的</a:t>
            </a:r>
            <a:r>
              <a:rPr lang="en-US" altLang="zh-CN" dirty="0">
                <a:latin typeface="+mj-ea"/>
                <a:ea typeface="+mj-ea"/>
                <a:sym typeface="+mn-ea"/>
              </a:rPr>
              <a:t>mov</a:t>
            </a:r>
            <a:r>
              <a:rPr lang="zh-CN" altLang="en-US" dirty="0">
                <a:latin typeface="+mj-ea"/>
                <a:ea typeface="+mj-ea"/>
                <a:sym typeface="+mn-ea"/>
              </a:rPr>
              <a:t>指令是不同的</a:t>
            </a:r>
          </a:p>
        </p:txBody>
      </p:sp>
      <p:sp>
        <p:nvSpPr>
          <p:cNvPr id="5" name="Rectangle 4"/>
          <p:cNvSpPr>
            <a:spLocks noChangeArrowheads="1"/>
          </p:cNvSpPr>
          <p:nvPr/>
        </p:nvSpPr>
        <p:spPr bwMode="auto">
          <a:xfrm>
            <a:off x="427767" y="2933576"/>
            <a:ext cx="4792181" cy="1751762"/>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ro-RO" sz="1800" dirty="0">
                <a:latin typeface="Courier New" panose="02070309020205020404" charset="0"/>
              </a:rPr>
              <a:t>double dincr(double *p, double v)</a:t>
            </a:r>
          </a:p>
          <a:p>
            <a:pPr eaLnBrk="0" hangingPunct="0"/>
            <a:r>
              <a:rPr lang="ro-RO" sz="1800" dirty="0">
                <a:latin typeface="Courier New" panose="02070309020205020404" charset="0"/>
              </a:rPr>
              <a:t>{</a:t>
            </a:r>
          </a:p>
          <a:p>
            <a:pPr eaLnBrk="0" hangingPunct="0"/>
            <a:r>
              <a:rPr lang="ro-RO" sz="1800" dirty="0">
                <a:latin typeface="Courier New" panose="02070309020205020404" charset="0"/>
              </a:rPr>
              <a:t>    double x = *p;</a:t>
            </a:r>
          </a:p>
          <a:p>
            <a:pPr eaLnBrk="0" hangingPunct="0"/>
            <a:r>
              <a:rPr lang="ro-RO" sz="1800" dirty="0">
                <a:latin typeface="Courier New" panose="02070309020205020404" charset="0"/>
              </a:rPr>
              <a:t>    *p = x + v;</a:t>
            </a:r>
          </a:p>
          <a:p>
            <a:pPr eaLnBrk="0" hangingPunct="0"/>
            <a:r>
              <a:rPr lang="ro-RO" sz="1800" dirty="0">
                <a:latin typeface="Courier New" panose="02070309020205020404" charset="0"/>
              </a:rPr>
              <a:t>    return x;</a:t>
            </a:r>
          </a:p>
          <a:p>
            <a:pPr eaLnBrk="0" hangingPunct="0"/>
            <a:r>
              <a:rPr lang="ro-RO" sz="1800" dirty="0">
                <a:latin typeface="Courier New" panose="02070309020205020404" charset="0"/>
              </a:rPr>
              <a:t>}</a:t>
            </a:r>
          </a:p>
        </p:txBody>
      </p:sp>
      <p:sp>
        <p:nvSpPr>
          <p:cNvPr id="6" name="Rectangle 6"/>
          <p:cNvSpPr>
            <a:spLocks noChangeArrowheads="1"/>
          </p:cNvSpPr>
          <p:nvPr/>
        </p:nvSpPr>
        <p:spPr bwMode="auto">
          <a:xfrm>
            <a:off x="427767" y="4766861"/>
            <a:ext cx="6304349" cy="1751762"/>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a:latin typeface="Courier New" panose="02070309020205020404" charset="0"/>
              </a:rPr>
              <a:t>  # p in %</a:t>
            </a:r>
            <a:r>
              <a:rPr lang="en-US" sz="1800" dirty="0" err="1">
                <a:latin typeface="Courier New" panose="02070309020205020404" charset="0"/>
              </a:rPr>
              <a:t>rdi</a:t>
            </a:r>
            <a:r>
              <a:rPr lang="en-US" sz="1800" dirty="0">
                <a:latin typeface="Courier New" panose="02070309020205020404" charset="0"/>
              </a:rPr>
              <a:t>, v in %xmm0</a:t>
            </a:r>
          </a:p>
          <a:p>
            <a:pPr eaLnBrk="0" hangingPunct="0"/>
            <a:r>
              <a:rPr lang="en-US" sz="1800" dirty="0">
                <a:latin typeface="Courier New" panose="02070309020205020404" charset="0"/>
              </a:rPr>
              <a:t>  </a:t>
            </a:r>
            <a:r>
              <a:rPr lang="en-US" sz="1800" dirty="0" err="1">
                <a:latin typeface="Courier New" panose="02070309020205020404" charset="0"/>
              </a:rPr>
              <a:t>movapd</a:t>
            </a:r>
            <a:r>
              <a:rPr lang="en-US" sz="1800" dirty="0">
                <a:latin typeface="Courier New" panose="02070309020205020404" charset="0"/>
              </a:rPr>
              <a:t>  %xmm0, %xmm1   # Copy v</a:t>
            </a:r>
          </a:p>
          <a:p>
            <a:pPr eaLnBrk="0" hangingPunct="0"/>
            <a:r>
              <a:rPr lang="en-US" sz="1800" dirty="0">
                <a:latin typeface="Courier New" panose="02070309020205020404" charset="0"/>
              </a:rPr>
              <a:t>  </a:t>
            </a:r>
            <a:r>
              <a:rPr lang="en-US" sz="1800" dirty="0" err="1">
                <a:latin typeface="Courier New" panose="02070309020205020404" charset="0"/>
              </a:rPr>
              <a:t>movsd</a:t>
            </a:r>
            <a:r>
              <a:rPr lang="en-US" sz="1800" dirty="0">
                <a:latin typeface="Courier New" panose="02070309020205020404" charset="0"/>
              </a:rPr>
              <a:t>   (%</a:t>
            </a:r>
            <a:r>
              <a:rPr lang="en-US" sz="1800" dirty="0" err="1">
                <a:latin typeface="Courier New" panose="02070309020205020404" charset="0"/>
              </a:rPr>
              <a:t>rdi</a:t>
            </a:r>
            <a:r>
              <a:rPr lang="en-US" sz="1800" dirty="0">
                <a:latin typeface="Courier New" panose="02070309020205020404" charset="0"/>
              </a:rPr>
              <a:t>), %xmm0  # x = *p</a:t>
            </a:r>
          </a:p>
          <a:p>
            <a:pPr eaLnBrk="0" hangingPunct="0"/>
            <a:r>
              <a:rPr lang="en-US" sz="1800" dirty="0">
                <a:latin typeface="Courier New" panose="02070309020205020404" charset="0"/>
              </a:rPr>
              <a:t>  </a:t>
            </a:r>
            <a:r>
              <a:rPr lang="en-US" sz="1800" dirty="0" err="1">
                <a:latin typeface="Courier New" panose="02070309020205020404" charset="0"/>
              </a:rPr>
              <a:t>addsd</a:t>
            </a:r>
            <a:r>
              <a:rPr lang="en-US" sz="1800" dirty="0">
                <a:latin typeface="Courier New" panose="02070309020205020404" charset="0"/>
              </a:rPr>
              <a:t>   %xmm0, %xmm1   # t = x + v</a:t>
            </a:r>
          </a:p>
          <a:p>
            <a:pPr eaLnBrk="0" hangingPunct="0"/>
            <a:r>
              <a:rPr lang="en-US" sz="1800" dirty="0">
                <a:latin typeface="Courier New" panose="02070309020205020404" charset="0"/>
              </a:rPr>
              <a:t>  </a:t>
            </a:r>
            <a:r>
              <a:rPr lang="en-US" sz="1800" dirty="0" err="1">
                <a:latin typeface="Courier New" panose="02070309020205020404" charset="0"/>
              </a:rPr>
              <a:t>movsd</a:t>
            </a:r>
            <a:r>
              <a:rPr lang="en-US" sz="1800" dirty="0">
                <a:latin typeface="Courier New" panose="02070309020205020404" charset="0"/>
              </a:rPr>
              <a:t>   %xmm1, (%</a:t>
            </a:r>
            <a:r>
              <a:rPr lang="en-US" sz="1800" dirty="0" err="1">
                <a:latin typeface="Courier New" panose="02070309020205020404" charset="0"/>
              </a:rPr>
              <a:t>rdi</a:t>
            </a:r>
            <a:r>
              <a:rPr lang="en-US" sz="1800" dirty="0">
                <a:latin typeface="Courier New" panose="02070309020205020404" charset="0"/>
              </a:rPr>
              <a:t>)  # *p = t</a:t>
            </a:r>
          </a:p>
          <a:p>
            <a:pPr eaLnBrk="0" hangingPunct="0"/>
            <a:r>
              <a:rPr lang="en-US" sz="1800" dirty="0">
                <a:latin typeface="Courier New" panose="02070309020205020404" charset="0"/>
              </a:rPr>
              <a:t>  ret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3407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ea typeface="+mj-ea"/>
                <a:sym typeface="+mn-ea"/>
              </a:rPr>
              <a:t>浮点传送指令</a:t>
            </a:r>
          </a:p>
        </p:txBody>
      </p:sp>
      <p:pic>
        <p:nvPicPr>
          <p:cNvPr id="7" name="图片 6"/>
          <p:cNvPicPr>
            <a:picLocks noChangeAspect="1"/>
          </p:cNvPicPr>
          <p:nvPr/>
        </p:nvPicPr>
        <p:blipFill>
          <a:blip r:embed="rId2"/>
          <a:stretch>
            <a:fillRect/>
          </a:stretch>
        </p:blipFill>
        <p:spPr>
          <a:xfrm>
            <a:off x="0" y="1125855"/>
            <a:ext cx="9036050" cy="2414270"/>
          </a:xfrm>
          <a:prstGeom prst="rect">
            <a:avLst/>
          </a:prstGeom>
        </p:spPr>
      </p:pic>
      <p:pic>
        <p:nvPicPr>
          <p:cNvPr id="8" name="图片 7"/>
          <p:cNvPicPr>
            <a:picLocks noChangeAspect="1"/>
          </p:cNvPicPr>
          <p:nvPr/>
        </p:nvPicPr>
        <p:blipFill>
          <a:blip r:embed="rId3"/>
          <a:stretch>
            <a:fillRect/>
          </a:stretch>
        </p:blipFill>
        <p:spPr>
          <a:xfrm>
            <a:off x="180975" y="3940810"/>
            <a:ext cx="5228590" cy="1266825"/>
          </a:xfrm>
          <a:prstGeom prst="rect">
            <a:avLst/>
          </a:prstGeom>
        </p:spPr>
      </p:pic>
      <p:pic>
        <p:nvPicPr>
          <p:cNvPr id="9" name="图片 8"/>
          <p:cNvPicPr>
            <a:picLocks noChangeAspect="1"/>
          </p:cNvPicPr>
          <p:nvPr/>
        </p:nvPicPr>
        <p:blipFill>
          <a:blip r:embed="rId4"/>
          <a:stretch>
            <a:fillRect/>
          </a:stretch>
        </p:blipFill>
        <p:spPr>
          <a:xfrm>
            <a:off x="3829050" y="4669155"/>
            <a:ext cx="4933315" cy="1704975"/>
          </a:xfrm>
          <a:prstGeom prst="rect">
            <a:avLst/>
          </a:prstGeom>
        </p:spPr>
      </p:pic>
      <p:sp>
        <p:nvSpPr>
          <p:cNvPr id="10" name="右箭头 9"/>
          <p:cNvSpPr/>
          <p:nvPr/>
        </p:nvSpPr>
        <p:spPr>
          <a:xfrm>
            <a:off x="2488565" y="5062855"/>
            <a:ext cx="855980" cy="46482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汇编</a:t>
            </a:r>
          </a:p>
        </p:txBody>
      </p:sp>
      <p:sp>
        <p:nvSpPr>
          <p:cNvPr id="11" name="右箭头 10"/>
          <p:cNvSpPr/>
          <p:nvPr/>
        </p:nvSpPr>
        <p:spPr>
          <a:xfrm>
            <a:off x="3810" y="3448050"/>
            <a:ext cx="1790065" cy="55689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vmovaps</a:t>
            </a:r>
            <a:r>
              <a:rPr lang="zh-CN" altLang="en-US"/>
              <a:t>例子：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3407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ea typeface="+mj-ea"/>
                <a:sym typeface="+mn-ea"/>
              </a:rPr>
              <a:t>浮点传送指令</a:t>
            </a:r>
          </a:p>
        </p:txBody>
      </p:sp>
      <p:pic>
        <p:nvPicPr>
          <p:cNvPr id="2" name="图片 1"/>
          <p:cNvPicPr>
            <a:picLocks noChangeAspect="1"/>
          </p:cNvPicPr>
          <p:nvPr/>
        </p:nvPicPr>
        <p:blipFill>
          <a:blip r:embed="rId2"/>
          <a:stretch>
            <a:fillRect/>
          </a:stretch>
        </p:blipFill>
        <p:spPr>
          <a:xfrm>
            <a:off x="0" y="1209040"/>
            <a:ext cx="9028430" cy="1676400"/>
          </a:xfrm>
          <a:prstGeom prst="rect">
            <a:avLst/>
          </a:prstGeom>
        </p:spPr>
      </p:pic>
      <p:pic>
        <p:nvPicPr>
          <p:cNvPr id="6" name="图片 5"/>
          <p:cNvPicPr>
            <a:picLocks noChangeAspect="1"/>
          </p:cNvPicPr>
          <p:nvPr/>
        </p:nvPicPr>
        <p:blipFill>
          <a:blip r:embed="rId3"/>
          <a:stretch>
            <a:fillRect/>
          </a:stretch>
        </p:blipFill>
        <p:spPr>
          <a:xfrm>
            <a:off x="62230" y="3442335"/>
            <a:ext cx="9018905" cy="1657350"/>
          </a:xfrm>
          <a:prstGeom prst="rect">
            <a:avLst/>
          </a:prstGeom>
        </p:spPr>
      </p:pic>
      <p:sp>
        <p:nvSpPr>
          <p:cNvPr id="12" name="文本框 11"/>
          <p:cNvSpPr txBox="1"/>
          <p:nvPr/>
        </p:nvSpPr>
        <p:spPr>
          <a:xfrm>
            <a:off x="3032760" y="2894965"/>
            <a:ext cx="2922270" cy="368300"/>
          </a:xfrm>
          <a:prstGeom prst="rect">
            <a:avLst/>
          </a:prstGeom>
          <a:noFill/>
        </p:spPr>
        <p:txBody>
          <a:bodyPr wrap="square" rtlCol="0">
            <a:spAutoFit/>
          </a:bodyPr>
          <a:lstStyle/>
          <a:p>
            <a:r>
              <a:rPr lang="zh-CN" altLang="en-US"/>
              <a:t>双操作数浮点转换指令</a:t>
            </a:r>
          </a:p>
        </p:txBody>
      </p:sp>
      <p:sp>
        <p:nvSpPr>
          <p:cNvPr id="13" name="文本框 12"/>
          <p:cNvSpPr txBox="1"/>
          <p:nvPr/>
        </p:nvSpPr>
        <p:spPr>
          <a:xfrm>
            <a:off x="3007360" y="5155565"/>
            <a:ext cx="2922270" cy="368300"/>
          </a:xfrm>
          <a:prstGeom prst="rect">
            <a:avLst/>
          </a:prstGeom>
          <a:noFill/>
        </p:spPr>
        <p:txBody>
          <a:bodyPr wrap="square" rtlCol="0">
            <a:spAutoFit/>
          </a:bodyPr>
          <a:lstStyle/>
          <a:p>
            <a:r>
              <a:rPr lang="zh-CN" altLang="en-US"/>
              <a:t>三操作数浮点转换指令</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3407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ea typeface="+mj-ea"/>
                <a:sym typeface="+mn-ea"/>
              </a:rPr>
              <a:t>浮点运算操作</a:t>
            </a:r>
          </a:p>
        </p:txBody>
      </p:sp>
      <p:pic>
        <p:nvPicPr>
          <p:cNvPr id="7" name="图片 6"/>
          <p:cNvPicPr>
            <a:picLocks noChangeAspect="1"/>
          </p:cNvPicPr>
          <p:nvPr/>
        </p:nvPicPr>
        <p:blipFill>
          <a:blip r:embed="rId2"/>
          <a:stretch>
            <a:fillRect/>
          </a:stretch>
        </p:blipFill>
        <p:spPr>
          <a:xfrm>
            <a:off x="76835" y="1558290"/>
            <a:ext cx="8990330" cy="2713990"/>
          </a:xfrm>
          <a:prstGeom prst="rect">
            <a:avLst/>
          </a:prstGeom>
        </p:spPr>
      </p:pic>
      <p:sp>
        <p:nvSpPr>
          <p:cNvPr id="8" name="云形标注 7"/>
          <p:cNvSpPr/>
          <p:nvPr/>
        </p:nvSpPr>
        <p:spPr>
          <a:xfrm>
            <a:off x="4460875" y="60960"/>
            <a:ext cx="4606290" cy="1497330"/>
          </a:xfrm>
          <a:prstGeom prst="cloud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该表格描述了一组执行算术运算的标量</a:t>
            </a:r>
            <a:r>
              <a:rPr lang="en-US" altLang="zh-CN"/>
              <a:t>AVX2</a:t>
            </a:r>
            <a:r>
              <a:rPr lang="zh-CN" altLang="en-US"/>
              <a:t>浮点指令。这些指令有一个或两个源操作数和一个目的操作数。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3407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ea typeface="+mj-ea"/>
                <a:sym typeface="+mn-ea"/>
              </a:rPr>
              <a:t>浮点运算操作</a:t>
            </a:r>
          </a:p>
        </p:txBody>
      </p:sp>
      <p:pic>
        <p:nvPicPr>
          <p:cNvPr id="2" name="图片 1"/>
          <p:cNvPicPr>
            <a:picLocks noChangeAspect="1"/>
          </p:cNvPicPr>
          <p:nvPr/>
        </p:nvPicPr>
        <p:blipFill>
          <a:blip r:embed="rId2"/>
          <a:stretch>
            <a:fillRect/>
          </a:stretch>
        </p:blipFill>
        <p:spPr>
          <a:xfrm>
            <a:off x="259715" y="2883535"/>
            <a:ext cx="6781165" cy="2933065"/>
          </a:xfrm>
          <a:prstGeom prst="rect">
            <a:avLst/>
          </a:prstGeom>
        </p:spPr>
      </p:pic>
      <p:pic>
        <p:nvPicPr>
          <p:cNvPr id="6" name="图片 5"/>
          <p:cNvPicPr>
            <a:picLocks noChangeAspect="1"/>
          </p:cNvPicPr>
          <p:nvPr/>
        </p:nvPicPr>
        <p:blipFill>
          <a:blip r:embed="rId3"/>
          <a:stretch>
            <a:fillRect/>
          </a:stretch>
        </p:blipFill>
        <p:spPr>
          <a:xfrm>
            <a:off x="916940" y="1404620"/>
            <a:ext cx="5466715" cy="1200150"/>
          </a:xfrm>
          <a:prstGeom prst="rect">
            <a:avLst/>
          </a:prstGeom>
        </p:spPr>
      </p:pic>
      <p:sp>
        <p:nvSpPr>
          <p:cNvPr id="9" name="云形标注 8"/>
          <p:cNvSpPr/>
          <p:nvPr/>
        </p:nvSpPr>
        <p:spPr>
          <a:xfrm>
            <a:off x="6557645" y="1033780"/>
            <a:ext cx="1776730" cy="1570990"/>
          </a:xfrm>
          <a:prstGeom prst="cloud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r>
              <a:rPr lang="zh-CN" altLang="en-US" dirty="0"/>
              <a:t>个浮点参数。</a:t>
            </a:r>
          </a:p>
        </p:txBody>
      </p:sp>
      <p:sp>
        <p:nvSpPr>
          <p:cNvPr id="10" name="下箭头 9"/>
          <p:cNvSpPr/>
          <p:nvPr/>
        </p:nvSpPr>
        <p:spPr>
          <a:xfrm>
            <a:off x="3545840" y="2245360"/>
            <a:ext cx="525780" cy="71818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汇编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bldLvl="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3407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ea typeface="+mj-ea"/>
                <a:sym typeface="+mn-ea"/>
              </a:rPr>
              <a:t>浮点运算操作</a:t>
            </a:r>
          </a:p>
        </p:txBody>
      </p:sp>
      <p:sp>
        <p:nvSpPr>
          <p:cNvPr id="9" name="云形标注 8"/>
          <p:cNvSpPr/>
          <p:nvPr/>
        </p:nvSpPr>
        <p:spPr>
          <a:xfrm>
            <a:off x="6557645" y="1033780"/>
            <a:ext cx="1776730" cy="1570990"/>
          </a:xfrm>
          <a:prstGeom prst="cloud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r>
              <a:rPr lang="zh-CN" altLang="en-US"/>
              <a:t>个浮点参数。</a:t>
            </a:r>
          </a:p>
        </p:txBody>
      </p:sp>
      <p:pic>
        <p:nvPicPr>
          <p:cNvPr id="7" name="图片 6"/>
          <p:cNvPicPr>
            <a:picLocks noChangeAspect="1"/>
          </p:cNvPicPr>
          <p:nvPr/>
        </p:nvPicPr>
        <p:blipFill>
          <a:blip r:embed="rId2"/>
          <a:stretch>
            <a:fillRect/>
          </a:stretch>
        </p:blipFill>
        <p:spPr>
          <a:xfrm>
            <a:off x="241935" y="1490345"/>
            <a:ext cx="6000115" cy="1114425"/>
          </a:xfrm>
          <a:prstGeom prst="rect">
            <a:avLst/>
          </a:prstGeom>
        </p:spPr>
      </p:pic>
      <p:pic>
        <p:nvPicPr>
          <p:cNvPr id="8" name="图片 7"/>
          <p:cNvPicPr>
            <a:picLocks noChangeAspect="1"/>
          </p:cNvPicPr>
          <p:nvPr/>
        </p:nvPicPr>
        <p:blipFill>
          <a:blip r:embed="rId3"/>
          <a:stretch>
            <a:fillRect/>
          </a:stretch>
        </p:blipFill>
        <p:spPr>
          <a:xfrm>
            <a:off x="641985" y="3209290"/>
            <a:ext cx="5600065" cy="2571115"/>
          </a:xfrm>
          <a:prstGeom prst="rect">
            <a:avLst/>
          </a:prstGeom>
        </p:spPr>
      </p:pic>
      <p:sp>
        <p:nvSpPr>
          <p:cNvPr id="2" name="下箭头 1"/>
          <p:cNvSpPr/>
          <p:nvPr/>
        </p:nvSpPr>
        <p:spPr>
          <a:xfrm>
            <a:off x="3545840" y="2245360"/>
            <a:ext cx="525780" cy="71818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汇编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bldLvl="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3" name="椭圆 2"/>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3810" y="60960"/>
            <a:ext cx="40646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ym typeface="+mn-ea"/>
              </a:rPr>
              <a:t>FP</a:t>
            </a:r>
            <a:r>
              <a:rPr lang="zh-CN" altLang="en-US" sz="3200" dirty="0">
                <a:sym typeface="+mn-ea"/>
              </a:rPr>
              <a:t>代码的其他方面</a:t>
            </a:r>
            <a:endParaRPr lang="zh-CN" altLang="en-US" sz="3200" dirty="0">
              <a:ea typeface="+mj-ea"/>
              <a:sym typeface="+mn-ea"/>
            </a:endParaRPr>
          </a:p>
        </p:txBody>
      </p:sp>
      <p:sp>
        <p:nvSpPr>
          <p:cNvPr id="8" name="Content Placeholder 2"/>
          <p:cNvSpPr>
            <a:spLocks noGrp="1"/>
          </p:cNvSpPr>
          <p:nvPr/>
        </p:nvSpPr>
        <p:spPr>
          <a:xfrm>
            <a:off x="396875" y="1362075"/>
            <a:ext cx="8221663"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rgbClr val="000000"/>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rgbClr val="000000"/>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rgbClr val="000000"/>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buClr>
                <a:srgbClr val="E86914"/>
              </a:buClr>
            </a:pPr>
            <a:r>
              <a:rPr lang="en-US" dirty="0">
                <a:latin typeface="微软雅黑" panose="020B0503020204020204" charset="-122"/>
                <a:ea typeface="微软雅黑" panose="020B0503020204020204" charset="-122"/>
              </a:rPr>
              <a:t>大量的指令</a:t>
            </a:r>
          </a:p>
          <a:p>
            <a:pPr lvl="1">
              <a:buClr>
                <a:srgbClr val="0D0D0D"/>
              </a:buClr>
            </a:pPr>
            <a:r>
              <a:rPr lang="en-US" dirty="0">
                <a:latin typeface="微软雅黑" panose="020B0503020204020204" charset="-122"/>
                <a:ea typeface="微软雅黑" panose="020B0503020204020204" charset="-122"/>
              </a:rPr>
              <a:t>不同的操作，不同的格式，…</a:t>
            </a:r>
          </a:p>
          <a:p>
            <a:pPr>
              <a:buClr>
                <a:srgbClr val="E86914"/>
              </a:buClr>
            </a:pPr>
            <a:r>
              <a:rPr lang="en-US" dirty="0">
                <a:latin typeface="微软雅黑" panose="020B0503020204020204" charset="-122"/>
                <a:ea typeface="微软雅黑" panose="020B0503020204020204" charset="-122"/>
              </a:rPr>
              <a:t>浮点数的比较</a:t>
            </a:r>
          </a:p>
          <a:p>
            <a:pPr lvl="1">
              <a:buClr>
                <a:srgbClr val="0D0D0D"/>
              </a:buClr>
            </a:pPr>
            <a:r>
              <a:rPr lang="zh-CN" altLang="en-US" dirty="0">
                <a:latin typeface="微软雅黑" panose="020B0503020204020204" charset="-122"/>
                <a:ea typeface="微软雅黑" panose="020B0503020204020204" charset="-122"/>
              </a:rPr>
              <a:t>指令</a:t>
            </a:r>
            <a:r>
              <a:rPr lang="en-US" dirty="0">
                <a:latin typeface="微软雅黑" panose="020B0503020204020204" charset="-122"/>
                <a:ea typeface="微软雅黑" panose="020B0503020204020204" charset="-122"/>
              </a:rPr>
              <a:t> </a:t>
            </a:r>
            <a:r>
              <a:rPr lang="en-US" b="1" dirty="0" err="1">
                <a:latin typeface="微软雅黑" panose="020B0503020204020204" charset="-122"/>
                <a:ea typeface="微软雅黑" panose="020B0503020204020204" charset="-122"/>
                <a:cs typeface="Courier New" panose="02070309020205020404"/>
              </a:rPr>
              <a:t>ucomiss</a:t>
            </a:r>
            <a:r>
              <a:rPr lang="en-US"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和</a:t>
            </a:r>
            <a:r>
              <a:rPr lang="en-US" dirty="0">
                <a:latin typeface="微软雅黑" panose="020B0503020204020204" charset="-122"/>
                <a:ea typeface="微软雅黑" panose="020B0503020204020204" charset="-122"/>
              </a:rPr>
              <a:t> </a:t>
            </a:r>
            <a:r>
              <a:rPr lang="en-US" b="1" dirty="0" err="1">
                <a:latin typeface="微软雅黑" panose="020B0503020204020204" charset="-122"/>
                <a:ea typeface="微软雅黑" panose="020B0503020204020204" charset="-122"/>
                <a:cs typeface="Courier New" panose="02070309020205020404"/>
              </a:rPr>
              <a:t>ucomisd</a:t>
            </a:r>
            <a:endParaRPr lang="en-US" b="1" dirty="0">
              <a:latin typeface="微软雅黑" panose="020B0503020204020204" charset="-122"/>
              <a:ea typeface="微软雅黑" panose="020B0503020204020204" charset="-122"/>
              <a:cs typeface="Courier New" panose="02070309020205020404"/>
            </a:endParaRPr>
          </a:p>
          <a:p>
            <a:pPr lvl="1">
              <a:buClr>
                <a:srgbClr val="0D0D0D"/>
              </a:buClr>
            </a:pPr>
            <a:r>
              <a:rPr lang="zh-CN" altLang="en-US" dirty="0">
                <a:latin typeface="微软雅黑" panose="020B0503020204020204" charset="-122"/>
                <a:ea typeface="微软雅黑" panose="020B0503020204020204" charset="-122"/>
              </a:rPr>
              <a:t>设置</a:t>
            </a:r>
            <a:r>
              <a:rPr lang="en-US"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条件码</a:t>
            </a:r>
            <a:r>
              <a:rPr lang="en-US" dirty="0">
                <a:latin typeface="微软雅黑" panose="020B0503020204020204" charset="-122"/>
                <a:ea typeface="微软雅黑" panose="020B0503020204020204" charset="-122"/>
              </a:rPr>
              <a:t>CF, ZF, </a:t>
            </a:r>
            <a:r>
              <a:rPr lang="zh-CN" altLang="en-US" dirty="0">
                <a:latin typeface="微软雅黑" panose="020B0503020204020204" charset="-122"/>
                <a:ea typeface="微软雅黑" panose="020B0503020204020204" charset="-122"/>
              </a:rPr>
              <a:t>和</a:t>
            </a:r>
            <a:r>
              <a:rPr lang="en-US" dirty="0">
                <a:latin typeface="微软雅黑" panose="020B0503020204020204" charset="-122"/>
                <a:ea typeface="微软雅黑" panose="020B0503020204020204" charset="-122"/>
              </a:rPr>
              <a:t> PF</a:t>
            </a:r>
          </a:p>
          <a:p>
            <a:pPr>
              <a:buClr>
                <a:srgbClr val="E86914"/>
              </a:buClr>
            </a:pPr>
            <a:r>
              <a:rPr lang="zh-CN" altLang="en-US" dirty="0">
                <a:latin typeface="微软雅黑" panose="020B0503020204020204" charset="-122"/>
                <a:ea typeface="微软雅黑" panose="020B0503020204020204" charset="-122"/>
              </a:rPr>
              <a:t>使用常数值</a:t>
            </a:r>
          </a:p>
          <a:p>
            <a:pPr lvl="1">
              <a:buClr>
                <a:srgbClr val="0D0D0D"/>
              </a:buClr>
            </a:pPr>
            <a:r>
              <a:rPr lang="zh-CN" altLang="en-US" b="1" dirty="0" err="1">
                <a:latin typeface="微软雅黑" panose="020B0503020204020204" charset="-122"/>
                <a:ea typeface="微软雅黑" panose="020B0503020204020204" charset="-122"/>
                <a:cs typeface="Courier New" panose="02070309020205020404"/>
              </a:rPr>
              <a:t>用指令</a:t>
            </a:r>
            <a:r>
              <a:rPr lang="en-US" b="1" dirty="0" err="1">
                <a:latin typeface="微软雅黑" panose="020B0503020204020204" charset="-122"/>
                <a:ea typeface="微软雅黑" panose="020B0503020204020204" charset="-122"/>
                <a:cs typeface="Courier New" panose="02070309020205020404"/>
              </a:rPr>
              <a:t>xorpd</a:t>
            </a:r>
            <a:r>
              <a:rPr lang="en-US" b="1" dirty="0">
                <a:latin typeface="微软雅黑" panose="020B0503020204020204" charset="-122"/>
                <a:ea typeface="微软雅黑" panose="020B0503020204020204" charset="-122"/>
                <a:cs typeface="Courier New" panose="02070309020205020404"/>
              </a:rPr>
              <a:t> %xmm0, %xmm0</a:t>
            </a:r>
            <a:r>
              <a:rPr lang="zh-CN" altLang="en-US" b="1" dirty="0">
                <a:latin typeface="微软雅黑" panose="020B0503020204020204" charset="-122"/>
                <a:ea typeface="微软雅黑" panose="020B0503020204020204" charset="-122"/>
                <a:cs typeface="Courier New" panose="02070309020205020404"/>
              </a:rPr>
              <a:t>设置</a:t>
            </a:r>
            <a:r>
              <a:rPr lang="en-US" dirty="0">
                <a:latin typeface="微软雅黑" panose="020B0503020204020204" charset="-122"/>
                <a:ea typeface="微软雅黑" panose="020B0503020204020204" charset="-122"/>
                <a:sym typeface="+mn-ea"/>
              </a:rPr>
              <a:t>XMM0 </a:t>
            </a:r>
            <a:r>
              <a:rPr lang="zh-CN" altLang="en-US" dirty="0">
                <a:latin typeface="微软雅黑" panose="020B0503020204020204" charset="-122"/>
                <a:ea typeface="微软雅黑" panose="020B0503020204020204" charset="-122"/>
                <a:sym typeface="+mn-ea"/>
              </a:rPr>
              <a:t>寄存器为</a:t>
            </a:r>
            <a:r>
              <a:rPr lang="en-US" altLang="zh-CN" dirty="0">
                <a:latin typeface="微软雅黑" panose="020B0503020204020204" charset="-122"/>
                <a:ea typeface="微软雅黑" panose="020B0503020204020204" charset="-122"/>
                <a:sym typeface="+mn-ea"/>
              </a:rPr>
              <a:t>0</a:t>
            </a:r>
            <a:endParaRPr lang="en-US" b="1" dirty="0">
              <a:latin typeface="微软雅黑" panose="020B0503020204020204" charset="-122"/>
              <a:ea typeface="微软雅黑" panose="020B0503020204020204" charset="-122"/>
              <a:cs typeface="Courier New" panose="02070309020205020404"/>
            </a:endParaRPr>
          </a:p>
          <a:p>
            <a:pPr lvl="1">
              <a:buClr>
                <a:srgbClr val="0D0D0D"/>
              </a:buClr>
            </a:pPr>
            <a:r>
              <a:rPr lang="en-US" dirty="0">
                <a:latin typeface="微软雅黑" panose="020B0503020204020204" charset="-122"/>
                <a:ea typeface="微软雅黑" panose="020B0503020204020204" charset="-122"/>
              </a:rPr>
              <a:t>其他从内存加载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 calcmode="lin" valueType="num">
                                      <p:cBhvr additive="base">
                                        <p:cTn id="1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 calcmode="lin" valueType="num">
                                      <p:cBhvr additive="base">
                                        <p:cTn id="1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 calcmode="lin" valueType="num">
                                      <p:cBhvr additive="base">
                                        <p:cTn id="2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 calcmode="lin" valueType="num">
                                      <p:cBhvr additive="base">
                                        <p:cTn id="2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4340860"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ea typeface="+mj-ea"/>
                <a:sym typeface="+mn-ea"/>
              </a:rPr>
              <a:t>定义和使用浮点常数</a:t>
            </a:r>
          </a:p>
        </p:txBody>
      </p:sp>
      <p:pic>
        <p:nvPicPr>
          <p:cNvPr id="2" name="图片 1"/>
          <p:cNvPicPr>
            <a:picLocks noChangeAspect="1"/>
          </p:cNvPicPr>
          <p:nvPr/>
        </p:nvPicPr>
        <p:blipFill>
          <a:blip r:embed="rId2"/>
          <a:stretch>
            <a:fillRect/>
          </a:stretch>
        </p:blipFill>
        <p:spPr>
          <a:xfrm>
            <a:off x="554990" y="1468120"/>
            <a:ext cx="4510405" cy="1539240"/>
          </a:xfrm>
          <a:prstGeom prst="rect">
            <a:avLst/>
          </a:prstGeom>
        </p:spPr>
      </p:pic>
      <p:pic>
        <p:nvPicPr>
          <p:cNvPr id="6" name="图片 5"/>
          <p:cNvPicPr>
            <a:picLocks noChangeAspect="1"/>
          </p:cNvPicPr>
          <p:nvPr/>
        </p:nvPicPr>
        <p:blipFill>
          <a:blip r:embed="rId3"/>
          <a:stretch>
            <a:fillRect/>
          </a:stretch>
        </p:blipFill>
        <p:spPr>
          <a:xfrm>
            <a:off x="554990" y="3192145"/>
            <a:ext cx="7257415" cy="3237865"/>
          </a:xfrm>
          <a:prstGeom prst="rect">
            <a:avLst/>
          </a:prstGeom>
        </p:spPr>
      </p:pic>
      <p:sp>
        <p:nvSpPr>
          <p:cNvPr id="10" name="下箭头 9"/>
          <p:cNvSpPr/>
          <p:nvPr/>
        </p:nvSpPr>
        <p:spPr>
          <a:xfrm>
            <a:off x="3622040" y="2526665"/>
            <a:ext cx="539115" cy="66548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汇编</a:t>
            </a:r>
          </a:p>
        </p:txBody>
      </p:sp>
      <p:sp>
        <p:nvSpPr>
          <p:cNvPr id="11" name="文本框 10"/>
          <p:cNvSpPr txBox="1"/>
          <p:nvPr/>
        </p:nvSpPr>
        <p:spPr>
          <a:xfrm>
            <a:off x="5478145" y="512445"/>
            <a:ext cx="2934970" cy="2999740"/>
          </a:xfrm>
          <a:prstGeom prst="rect">
            <a:avLst/>
          </a:prstGeom>
          <a:noFill/>
        </p:spPr>
        <p:txBody>
          <a:bodyPr wrap="square" rtlCol="0">
            <a:spAutoFit/>
          </a:bodyPr>
          <a:lstStyle/>
          <a:p>
            <a:pPr marL="285750" indent="-285750" fontAlgn="auto">
              <a:lnSpc>
                <a:spcPct val="150000"/>
              </a:lnSpc>
              <a:buFont typeface="Wingdings" panose="05000000000000000000" charset="0"/>
              <a:buChar char=""/>
            </a:pPr>
            <a:r>
              <a:rPr lang="en-US" altLang="zh-CN"/>
              <a:t>AVX</a:t>
            </a:r>
            <a:r>
              <a:rPr lang="zh-CN" altLang="en-US"/>
              <a:t>浮点操作不能以立即数作为操作数。</a:t>
            </a:r>
          </a:p>
          <a:p>
            <a:pPr marL="285750" indent="-285750" fontAlgn="auto">
              <a:lnSpc>
                <a:spcPct val="150000"/>
              </a:lnSpc>
              <a:buFont typeface="Wingdings" panose="05000000000000000000" charset="0"/>
              <a:buChar char=""/>
            </a:pPr>
            <a:r>
              <a:rPr lang="zh-CN" altLang="en-US"/>
              <a:t>编译器必须为所有的参量值分配和初始化存储空间。</a:t>
            </a:r>
          </a:p>
          <a:p>
            <a:pPr marL="285750" indent="-285750" fontAlgn="auto">
              <a:lnSpc>
                <a:spcPct val="150000"/>
              </a:lnSpc>
              <a:buFont typeface="Wingdings" panose="05000000000000000000" charset="0"/>
              <a:buChar char=""/>
            </a:pPr>
            <a:r>
              <a:rPr lang="zh-CN" altLang="en-US"/>
              <a:t>代码把这些值从内存读入。</a:t>
            </a:r>
          </a:p>
        </p:txBody>
      </p:sp>
      <p:sp>
        <p:nvSpPr>
          <p:cNvPr id="12" name="矩形 11"/>
          <p:cNvSpPr/>
          <p:nvPr/>
        </p:nvSpPr>
        <p:spPr>
          <a:xfrm>
            <a:off x="384175" y="4777105"/>
            <a:ext cx="1802765" cy="289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71475" y="5539105"/>
            <a:ext cx="1802765" cy="289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 calcmode="lin" valueType="num">
                                      <p:cBhvr additive="base">
                                        <p:cTn id="2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 calcmode="lin" valueType="num">
                                      <p:cBhvr additive="base">
                                        <p:cTn id="35"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xEl>
                                              <p:pRg st="2" end="2"/>
                                            </p:txEl>
                                          </p:spTgt>
                                        </p:tgtEl>
                                        <p:attrNameLst>
                                          <p:attrName>style.visibility</p:attrName>
                                        </p:attrNameLst>
                                      </p:cBhvr>
                                      <p:to>
                                        <p:strVal val="visible"/>
                                      </p:to>
                                    </p:set>
                                    <p:anim calcmode="lin" valueType="num">
                                      <p:cBhvr additive="base">
                                        <p:cTn id="4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1195" y="3317593"/>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 TWO</a:t>
            </a:r>
          </a:p>
        </p:txBody>
      </p:sp>
      <p:sp>
        <p:nvSpPr>
          <p:cNvPr id="3" name="文本框 2"/>
          <p:cNvSpPr txBox="1"/>
          <p:nvPr/>
        </p:nvSpPr>
        <p:spPr>
          <a:xfrm>
            <a:off x="415290" y="2670334"/>
            <a:ext cx="8473916" cy="991235"/>
          </a:xfrm>
          <a:prstGeom prst="rect">
            <a:avLst/>
          </a:prstGeom>
          <a:noFill/>
        </p:spPr>
        <p:txBody>
          <a:bodyPr wrap="square" rtlCol="0">
            <a:spAutoFit/>
          </a:bodyPr>
          <a:lstStyle/>
          <a:p>
            <a:pPr algn="ctr" defTabSz="608965">
              <a:lnSpc>
                <a:spcPct val="130000"/>
              </a:lnSpc>
            </a:pPr>
            <a:r>
              <a:rPr lang="zh-CN" altLang="en-US" sz="4500" dirty="0">
                <a:latin typeface="+mj-lt"/>
                <a:ea typeface="微软雅黑" panose="020B0503020204020204" charset="-122"/>
              </a:rPr>
              <a:t>第二讲：IA-32 /x86-64指令系统</a:t>
            </a:r>
          </a:p>
        </p:txBody>
      </p:sp>
      <p:sp>
        <p:nvSpPr>
          <p:cNvPr id="4" name="矩形 3"/>
          <p:cNvSpPr/>
          <p:nvPr/>
        </p:nvSpPr>
        <p:spPr>
          <a:xfrm>
            <a:off x="3667363" y="3962018"/>
            <a:ext cx="1809275" cy="850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543369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ea typeface="+mj-ea"/>
                <a:sym typeface="+mn-ea"/>
              </a:rPr>
              <a:t>在浮点代码中使用位级操作</a:t>
            </a:r>
          </a:p>
        </p:txBody>
      </p:sp>
      <p:pic>
        <p:nvPicPr>
          <p:cNvPr id="7" name="图片 6"/>
          <p:cNvPicPr>
            <a:picLocks noChangeAspect="1"/>
          </p:cNvPicPr>
          <p:nvPr/>
        </p:nvPicPr>
        <p:blipFill>
          <a:blip r:embed="rId2"/>
          <a:stretch>
            <a:fillRect/>
          </a:stretch>
        </p:blipFill>
        <p:spPr>
          <a:xfrm>
            <a:off x="3810" y="1134110"/>
            <a:ext cx="9066530" cy="1114425"/>
          </a:xfrm>
          <a:prstGeom prst="rect">
            <a:avLst/>
          </a:prstGeom>
        </p:spPr>
      </p:pic>
      <p:sp>
        <p:nvSpPr>
          <p:cNvPr id="8" name="文本框 7"/>
          <p:cNvSpPr txBox="1"/>
          <p:nvPr/>
        </p:nvSpPr>
        <p:spPr>
          <a:xfrm>
            <a:off x="3171190" y="2248535"/>
            <a:ext cx="3343910" cy="368300"/>
          </a:xfrm>
          <a:prstGeom prst="rect">
            <a:avLst/>
          </a:prstGeom>
          <a:noFill/>
        </p:spPr>
        <p:txBody>
          <a:bodyPr wrap="square" rtlCol="0">
            <a:spAutoFit/>
          </a:bodyPr>
          <a:lstStyle/>
          <a:p>
            <a:r>
              <a:rPr lang="zh-CN" altLang="en-US"/>
              <a:t>对封装数据的位级操作</a:t>
            </a:r>
          </a:p>
        </p:txBody>
      </p:sp>
      <p:pic>
        <p:nvPicPr>
          <p:cNvPr id="9" name="图片 8"/>
          <p:cNvPicPr>
            <a:picLocks noChangeAspect="1"/>
          </p:cNvPicPr>
          <p:nvPr/>
        </p:nvPicPr>
        <p:blipFill>
          <a:blip r:embed="rId3"/>
          <a:stretch>
            <a:fillRect/>
          </a:stretch>
        </p:blipFill>
        <p:spPr>
          <a:xfrm>
            <a:off x="3810" y="3032760"/>
            <a:ext cx="4957445" cy="1214755"/>
          </a:xfrm>
          <a:prstGeom prst="rect">
            <a:avLst/>
          </a:prstGeom>
        </p:spPr>
      </p:pic>
      <p:pic>
        <p:nvPicPr>
          <p:cNvPr id="14" name="图片 13"/>
          <p:cNvPicPr>
            <a:picLocks noChangeAspect="1"/>
          </p:cNvPicPr>
          <p:nvPr/>
        </p:nvPicPr>
        <p:blipFill>
          <a:blip r:embed="rId4"/>
          <a:stretch>
            <a:fillRect/>
          </a:stretch>
        </p:blipFill>
        <p:spPr>
          <a:xfrm>
            <a:off x="5307965" y="2911475"/>
            <a:ext cx="3371215" cy="3904615"/>
          </a:xfrm>
          <a:prstGeom prst="rect">
            <a:avLst/>
          </a:prstGeom>
        </p:spPr>
      </p:pic>
      <p:sp>
        <p:nvSpPr>
          <p:cNvPr id="15" name="右箭头 14"/>
          <p:cNvSpPr/>
          <p:nvPr/>
        </p:nvSpPr>
        <p:spPr>
          <a:xfrm rot="1680000">
            <a:off x="3566795" y="4247515"/>
            <a:ext cx="1224280" cy="70040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4" presetClass="entr" presetSubtype="16"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86778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ea typeface="+mj-ea"/>
                <a:sym typeface="+mn-ea"/>
              </a:rPr>
              <a:t>浮点比较操作</a:t>
            </a:r>
          </a:p>
        </p:txBody>
      </p:sp>
      <p:pic>
        <p:nvPicPr>
          <p:cNvPr id="2" name="图片 1"/>
          <p:cNvPicPr>
            <a:picLocks noChangeAspect="1"/>
          </p:cNvPicPr>
          <p:nvPr/>
        </p:nvPicPr>
        <p:blipFill>
          <a:blip r:embed="rId2"/>
          <a:stretch>
            <a:fillRect/>
          </a:stretch>
        </p:blipFill>
        <p:spPr>
          <a:xfrm>
            <a:off x="12700" y="1151890"/>
            <a:ext cx="9133205" cy="1390650"/>
          </a:xfrm>
          <a:prstGeom prst="rect">
            <a:avLst/>
          </a:prstGeom>
        </p:spPr>
      </p:pic>
      <p:pic>
        <p:nvPicPr>
          <p:cNvPr id="6" name="图片 5"/>
          <p:cNvPicPr>
            <a:picLocks noChangeAspect="1"/>
          </p:cNvPicPr>
          <p:nvPr/>
        </p:nvPicPr>
        <p:blipFill>
          <a:blip r:embed="rId3"/>
          <a:stretch>
            <a:fillRect/>
          </a:stretch>
        </p:blipFill>
        <p:spPr>
          <a:xfrm>
            <a:off x="4765675" y="2542540"/>
            <a:ext cx="4209415" cy="1266825"/>
          </a:xfrm>
          <a:prstGeom prst="rect">
            <a:avLst/>
          </a:prstGeom>
        </p:spPr>
      </p:pic>
      <p:sp>
        <p:nvSpPr>
          <p:cNvPr id="10" name="文本框 9"/>
          <p:cNvSpPr txBox="1"/>
          <p:nvPr/>
        </p:nvSpPr>
        <p:spPr>
          <a:xfrm>
            <a:off x="274320" y="2618105"/>
            <a:ext cx="4081145" cy="3692525"/>
          </a:xfrm>
          <a:prstGeom prst="rect">
            <a:avLst/>
          </a:prstGeom>
          <a:noFill/>
        </p:spPr>
        <p:txBody>
          <a:bodyPr wrap="square" rtlCol="0">
            <a:spAutoFit/>
          </a:bodyPr>
          <a:lstStyle/>
          <a:p>
            <a:pPr marL="285750" indent="-285750">
              <a:buFont typeface="Wingdings" panose="05000000000000000000" charset="0"/>
              <a:buChar char=""/>
            </a:pPr>
            <a:r>
              <a:rPr lang="zh-CN" altLang="en-US"/>
              <a:t>浮点比较指令设置</a:t>
            </a:r>
            <a:r>
              <a:rPr lang="en-US" altLang="zh-CN"/>
              <a:t>3</a:t>
            </a:r>
            <a:r>
              <a:rPr lang="zh-CN" altLang="en-US"/>
              <a:t>个条件码。设置条件如右图所示：</a:t>
            </a:r>
          </a:p>
          <a:p>
            <a:pPr marL="285750" indent="-285750">
              <a:buFont typeface="Wingdings" panose="05000000000000000000" charset="0"/>
              <a:buChar char=""/>
            </a:pPr>
            <a:endParaRPr lang="zh-CN" altLang="en-US"/>
          </a:p>
          <a:p>
            <a:pPr marL="285750" indent="-285750">
              <a:buFont typeface="Wingdings" panose="05000000000000000000" charset="0"/>
              <a:buChar char=""/>
            </a:pPr>
            <a:r>
              <a:rPr lang="zh-CN" altLang="en-US"/>
              <a:t>当任一操作数为</a:t>
            </a:r>
            <a:r>
              <a:rPr lang="en-US" altLang="zh-CN"/>
              <a:t>NaN</a:t>
            </a:r>
            <a:r>
              <a:rPr lang="zh-CN" altLang="en-US"/>
              <a:t>时，就会出现无序的情况。可通过奇偶标志位发现这种情况。</a:t>
            </a:r>
          </a:p>
          <a:p>
            <a:pPr marL="285750" indent="-285750">
              <a:buFont typeface="Wingdings" panose="05000000000000000000" charset="0"/>
              <a:buChar char=""/>
            </a:pPr>
            <a:r>
              <a:rPr lang="zh-CN" altLang="en-US"/>
              <a:t>浮点比较得到一个无序的结果，</a:t>
            </a:r>
            <a:r>
              <a:rPr lang="en-US" altLang="zh-CN"/>
              <a:t>jp</a:t>
            </a:r>
            <a:r>
              <a:rPr lang="zh-CN" altLang="en-US"/>
              <a:t>跳转。</a:t>
            </a:r>
          </a:p>
          <a:p>
            <a:pPr marL="285750" indent="-285750">
              <a:buFont typeface="Wingdings" panose="05000000000000000000" charset="0"/>
              <a:buChar char=""/>
            </a:pPr>
            <a:r>
              <a:rPr lang="zh-CN" altLang="en-US"/>
              <a:t>进位和零标志位的值都和对应的无符号比较一样：当两个操作数相等时，设置</a:t>
            </a:r>
            <a:r>
              <a:rPr lang="en-US" altLang="zh-CN"/>
              <a:t>ZF</a:t>
            </a:r>
            <a:r>
              <a:rPr lang="zh-CN" altLang="en-US"/>
              <a:t>；当</a:t>
            </a:r>
            <a:r>
              <a:rPr lang="en-US" altLang="zh-CN"/>
              <a:t>S2&lt;S1</a:t>
            </a:r>
            <a:r>
              <a:rPr lang="zh-CN" altLang="en-US"/>
              <a:t>是，设置</a:t>
            </a:r>
            <a:r>
              <a:rPr lang="en-US" altLang="zh-CN"/>
              <a:t>CF</a:t>
            </a:r>
            <a:r>
              <a:rPr lang="zh-CN" altLang="en-US"/>
              <a:t>。</a:t>
            </a:r>
          </a:p>
          <a:p>
            <a:pPr marL="285750" indent="-285750">
              <a:buFont typeface="Wingdings" panose="05000000000000000000" charset="0"/>
              <a:buChar char=""/>
            </a:pPr>
            <a:r>
              <a:rPr lang="en-US" altLang="zh-CN"/>
              <a:t>ja</a:t>
            </a:r>
            <a:r>
              <a:rPr lang="zh-CN" altLang="en-US"/>
              <a:t>和</a:t>
            </a:r>
            <a:r>
              <a:rPr lang="en-US" altLang="zh-CN"/>
              <a:t>jb</a:t>
            </a:r>
            <a:r>
              <a:rPr lang="zh-CN" altLang="en-US"/>
              <a:t>根据标志位的各种组合进行条件跳转。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a:t>PART SIX </a:t>
            </a:r>
            <a:r>
              <a:rPr lang="zh-CN" altLang="en-US" sz="1050" dirty="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86778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ea typeface="+mj-ea"/>
                <a:sym typeface="+mn-ea"/>
              </a:rPr>
              <a:t>浮点比较操作</a:t>
            </a:r>
          </a:p>
        </p:txBody>
      </p:sp>
      <p:pic>
        <p:nvPicPr>
          <p:cNvPr id="7" name="图片 6"/>
          <p:cNvPicPr>
            <a:picLocks noChangeAspect="1"/>
          </p:cNvPicPr>
          <p:nvPr/>
        </p:nvPicPr>
        <p:blipFill>
          <a:blip r:embed="rId2"/>
          <a:stretch>
            <a:fillRect/>
          </a:stretch>
        </p:blipFill>
        <p:spPr>
          <a:xfrm>
            <a:off x="226695" y="1033780"/>
            <a:ext cx="4609465" cy="3685540"/>
          </a:xfrm>
          <a:prstGeom prst="rect">
            <a:avLst/>
          </a:prstGeom>
        </p:spPr>
      </p:pic>
      <p:pic>
        <p:nvPicPr>
          <p:cNvPr id="8" name="图片 7"/>
          <p:cNvPicPr>
            <a:picLocks noChangeAspect="1"/>
          </p:cNvPicPr>
          <p:nvPr/>
        </p:nvPicPr>
        <p:blipFill>
          <a:blip r:embed="rId3"/>
          <a:stretch>
            <a:fillRect/>
          </a:stretch>
        </p:blipFill>
        <p:spPr>
          <a:xfrm>
            <a:off x="2907665" y="2691765"/>
            <a:ext cx="6229350" cy="3983990"/>
          </a:xfrm>
          <a:prstGeom prst="rect">
            <a:avLst/>
          </a:prstGeom>
        </p:spPr>
      </p:pic>
      <p:sp>
        <p:nvSpPr>
          <p:cNvPr id="9" name="右箭头 8"/>
          <p:cNvSpPr/>
          <p:nvPr/>
        </p:nvSpPr>
        <p:spPr>
          <a:xfrm rot="1440000">
            <a:off x="1733550" y="4816475"/>
            <a:ext cx="1174115" cy="67119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汇编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4"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3820" y="2627558"/>
            <a:ext cx="6436360" cy="645160"/>
          </a:xfrm>
          <a:prstGeom prst="rect">
            <a:avLst/>
          </a:prstGeom>
        </p:spPr>
        <p:txBody>
          <a:bodyPr wrap="none">
            <a:spAutoFit/>
          </a:bodyPr>
          <a:lstStyle/>
          <a:p>
            <a:pPr algn="ctr"/>
            <a:r>
              <a:rPr lang="en-US" altLang="zh-CN" sz="3600" b="1" dirty="0"/>
              <a:t>THANK YOU FOR WATCHING</a:t>
            </a: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3837" y="412857"/>
            <a:ext cx="4392295"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IA-32/x64指令系统概述</a:t>
            </a:r>
          </a:p>
        </p:txBody>
      </p:sp>
      <p:sp>
        <p:nvSpPr>
          <p:cNvPr id="5" name="椭圆 4"/>
          <p:cNvSpPr/>
          <p:nvPr/>
        </p:nvSpPr>
        <p:spPr>
          <a:xfrm>
            <a:off x="3662839" y="5375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7389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10552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10552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06211" name="Rectangle 3"/>
          <p:cNvSpPr>
            <a:spLocks noGrp="1" noChangeArrowheads="1"/>
          </p:cNvSpPr>
          <p:nvPr/>
        </p:nvSpPr>
        <p:spPr>
          <a:xfrm>
            <a:off x="238991" y="1269047"/>
            <a:ext cx="6011314" cy="3465195"/>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a:lnSpc>
                <a:spcPct val="100000"/>
              </a:lnSpc>
              <a:spcBef>
                <a:spcPct val="45000"/>
              </a:spcBef>
            </a:pPr>
            <a:r>
              <a:rPr lang="en-US" altLang="zh-CN" sz="2000" dirty="0">
                <a:latin typeface="微软雅黑" panose="020B0503020204020204" charset="-122"/>
                <a:ea typeface="微软雅黑" panose="020B0503020204020204" charset="-122"/>
              </a:rPr>
              <a:t>x86</a:t>
            </a:r>
            <a:r>
              <a:rPr lang="zh-CN" altLang="en-US" sz="2000" dirty="0">
                <a:latin typeface="微软雅黑" panose="020B0503020204020204" charset="-122"/>
                <a:ea typeface="微软雅黑" panose="020B0503020204020204" charset="-122"/>
              </a:rPr>
              <a:t>是</a:t>
            </a:r>
            <a:r>
              <a:rPr lang="en-US" altLang="zh-CN" sz="2000" dirty="0">
                <a:latin typeface="微软雅黑" panose="020B0503020204020204" charset="-122"/>
                <a:ea typeface="微软雅黑" panose="020B0503020204020204" charset="-122"/>
              </a:rPr>
              <a:t>Intel</a:t>
            </a:r>
            <a:r>
              <a:rPr lang="zh-CN" altLang="en-US" sz="2000" dirty="0">
                <a:latin typeface="微软雅黑" panose="020B0503020204020204" charset="-122"/>
                <a:ea typeface="微软雅黑" panose="020B0503020204020204" charset="-122"/>
              </a:rPr>
              <a:t>开发的一类处理器体系结构的泛称</a:t>
            </a:r>
          </a:p>
          <a:p>
            <a:pPr lvl="1">
              <a:lnSpc>
                <a:spcPct val="100000"/>
              </a:lnSpc>
              <a:spcBef>
                <a:spcPct val="45000"/>
              </a:spcBef>
            </a:pPr>
            <a:r>
              <a:rPr lang="zh-CN" altLang="en-US" sz="1800" dirty="0">
                <a:solidFill>
                  <a:srgbClr val="F8A578"/>
                </a:solidFill>
                <a:latin typeface="微软雅黑" panose="020B0503020204020204" charset="-122"/>
                <a:ea typeface="微软雅黑" panose="020B0503020204020204" charset="-122"/>
              </a:rPr>
              <a:t>包括 </a:t>
            </a:r>
            <a:r>
              <a:rPr lang="en-US" altLang="zh-CN" sz="1800" dirty="0">
                <a:solidFill>
                  <a:srgbClr val="F8A578"/>
                </a:solidFill>
                <a:latin typeface="微软雅黑" panose="020B0503020204020204" charset="-122"/>
                <a:ea typeface="微软雅黑" panose="020B0503020204020204" charset="-122"/>
              </a:rPr>
              <a:t>Intel 8086</a:t>
            </a:r>
            <a:r>
              <a:rPr lang="zh-CN" altLang="en-US" sz="1800" dirty="0">
                <a:solidFill>
                  <a:srgbClr val="F8A578"/>
                </a:solidFill>
                <a:latin typeface="微软雅黑" panose="020B0503020204020204" charset="-122"/>
                <a:ea typeface="微软雅黑" panose="020B0503020204020204" charset="-122"/>
              </a:rPr>
              <a:t>、</a:t>
            </a:r>
            <a:r>
              <a:rPr lang="en-US" altLang="zh-CN" sz="1800" dirty="0">
                <a:solidFill>
                  <a:srgbClr val="F8A578"/>
                </a:solidFill>
                <a:latin typeface="微软雅黑" panose="020B0503020204020204" charset="-122"/>
                <a:ea typeface="微软雅黑" panose="020B0503020204020204" charset="-122"/>
              </a:rPr>
              <a:t>80286</a:t>
            </a:r>
            <a:r>
              <a:rPr lang="zh-CN" altLang="en-US" sz="1800" dirty="0">
                <a:solidFill>
                  <a:srgbClr val="F8A578"/>
                </a:solidFill>
                <a:latin typeface="微软雅黑" panose="020B0503020204020204" charset="-122"/>
                <a:ea typeface="微软雅黑" panose="020B0503020204020204" charset="-122"/>
              </a:rPr>
              <a:t>、</a:t>
            </a:r>
            <a:r>
              <a:rPr lang="en-US" altLang="zh-CN" sz="1800" dirty="0">
                <a:solidFill>
                  <a:srgbClr val="F8A578"/>
                </a:solidFill>
                <a:latin typeface="微软雅黑" panose="020B0503020204020204" charset="-122"/>
                <a:ea typeface="微软雅黑" panose="020B0503020204020204" charset="-122"/>
              </a:rPr>
              <a:t>i386</a:t>
            </a:r>
            <a:r>
              <a:rPr lang="zh-CN" altLang="en-US" sz="1800" dirty="0">
                <a:solidFill>
                  <a:srgbClr val="F8A578"/>
                </a:solidFill>
                <a:latin typeface="微软雅黑" panose="020B0503020204020204" charset="-122"/>
                <a:ea typeface="微软雅黑" panose="020B0503020204020204" charset="-122"/>
              </a:rPr>
              <a:t>和</a:t>
            </a:r>
            <a:r>
              <a:rPr lang="en-US" altLang="zh-CN" sz="1800" dirty="0">
                <a:solidFill>
                  <a:srgbClr val="F8A578"/>
                </a:solidFill>
                <a:latin typeface="微软雅黑" panose="020B0503020204020204" charset="-122"/>
                <a:ea typeface="微软雅黑" panose="020B0503020204020204" charset="-122"/>
              </a:rPr>
              <a:t>i486</a:t>
            </a:r>
            <a:r>
              <a:rPr lang="zh-CN" altLang="en-US" sz="1800" dirty="0">
                <a:solidFill>
                  <a:srgbClr val="F8A578"/>
                </a:solidFill>
                <a:latin typeface="微软雅黑" panose="020B0503020204020204" charset="-122"/>
                <a:ea typeface="微软雅黑" panose="020B0503020204020204" charset="-122"/>
              </a:rPr>
              <a:t>等，因此其架构被称为“</a:t>
            </a:r>
            <a:r>
              <a:rPr lang="en-US" altLang="zh-CN" sz="1800" dirty="0">
                <a:solidFill>
                  <a:srgbClr val="F8A578"/>
                </a:solidFill>
                <a:latin typeface="微软雅黑" panose="020B0503020204020204" charset="-122"/>
                <a:ea typeface="微软雅黑" panose="020B0503020204020204" charset="-122"/>
              </a:rPr>
              <a:t>x86”</a:t>
            </a:r>
          </a:p>
          <a:p>
            <a:pPr lvl="1">
              <a:lnSpc>
                <a:spcPct val="100000"/>
              </a:lnSpc>
              <a:spcBef>
                <a:spcPct val="45000"/>
              </a:spcBef>
            </a:pPr>
            <a:r>
              <a:rPr lang="zh-CN" altLang="en-US" sz="1800" dirty="0">
                <a:solidFill>
                  <a:srgbClr val="F8A578"/>
                </a:solidFill>
                <a:latin typeface="微软雅黑" panose="020B0503020204020204" charset="-122"/>
                <a:ea typeface="微软雅黑" panose="020B0503020204020204" charset="-122"/>
              </a:rPr>
              <a:t>由于数字并不能作为注册商标，因此，后来使用了可注册的名称，如</a:t>
            </a:r>
            <a:r>
              <a:rPr lang="en-US" altLang="zh-CN" sz="1800" dirty="0">
                <a:solidFill>
                  <a:srgbClr val="F8A578"/>
                </a:solidFill>
                <a:latin typeface="微软雅黑" panose="020B0503020204020204" charset="-122"/>
                <a:ea typeface="微软雅黑" panose="020B0503020204020204" charset="-122"/>
              </a:rPr>
              <a:t>Pentium</a:t>
            </a:r>
            <a:r>
              <a:rPr lang="zh-CN" altLang="en-US" sz="1800" dirty="0">
                <a:solidFill>
                  <a:srgbClr val="F8A578"/>
                </a:solidFill>
                <a:latin typeface="微软雅黑" panose="020B0503020204020204" charset="-122"/>
                <a:ea typeface="微软雅黑" panose="020B0503020204020204" charset="-122"/>
              </a:rPr>
              <a:t>、</a:t>
            </a:r>
            <a:r>
              <a:rPr lang="en-US" altLang="zh-CN" sz="1800" dirty="0" err="1">
                <a:solidFill>
                  <a:srgbClr val="F8A578"/>
                </a:solidFill>
                <a:latin typeface="微软雅黑" panose="020B0503020204020204" charset="-122"/>
                <a:ea typeface="微软雅黑" panose="020B0503020204020204" charset="-122"/>
              </a:rPr>
              <a:t>PentiumPro</a:t>
            </a:r>
            <a:r>
              <a:rPr lang="zh-CN" altLang="en-US" sz="1800" dirty="0">
                <a:solidFill>
                  <a:srgbClr val="F8A578"/>
                </a:solidFill>
                <a:latin typeface="微软雅黑" panose="020B0503020204020204" charset="-122"/>
                <a:ea typeface="微软雅黑" panose="020B0503020204020204" charset="-122"/>
              </a:rPr>
              <a:t>、</a:t>
            </a:r>
            <a:r>
              <a:rPr lang="en-US" altLang="zh-CN" sz="1800" dirty="0">
                <a:solidFill>
                  <a:srgbClr val="F8A578"/>
                </a:solidFill>
                <a:latin typeface="微软雅黑" panose="020B0503020204020204" charset="-122"/>
                <a:ea typeface="微软雅黑" panose="020B0503020204020204" charset="-122"/>
              </a:rPr>
              <a:t>Core 2</a:t>
            </a:r>
            <a:r>
              <a:rPr lang="zh-CN" altLang="en-US" sz="1800" dirty="0">
                <a:solidFill>
                  <a:srgbClr val="F8A578"/>
                </a:solidFill>
                <a:latin typeface="微软雅黑" panose="020B0503020204020204" charset="-122"/>
                <a:ea typeface="微软雅黑" panose="020B0503020204020204" charset="-122"/>
              </a:rPr>
              <a:t>、</a:t>
            </a:r>
            <a:r>
              <a:rPr lang="en-US" altLang="zh-CN" sz="1800" dirty="0">
                <a:solidFill>
                  <a:srgbClr val="F8A578"/>
                </a:solidFill>
                <a:latin typeface="微软雅黑" panose="020B0503020204020204" charset="-122"/>
                <a:ea typeface="微软雅黑" panose="020B0503020204020204" charset="-122"/>
              </a:rPr>
              <a:t>Core i7</a:t>
            </a:r>
            <a:r>
              <a:rPr lang="zh-CN" altLang="en-US" sz="1800" dirty="0">
                <a:solidFill>
                  <a:srgbClr val="F8A578"/>
                </a:solidFill>
                <a:latin typeface="微软雅黑" panose="020B0503020204020204" charset="-122"/>
                <a:ea typeface="微软雅黑" panose="020B0503020204020204" charset="-122"/>
              </a:rPr>
              <a:t>等</a:t>
            </a:r>
          </a:p>
          <a:p>
            <a:pPr lvl="1">
              <a:lnSpc>
                <a:spcPct val="100000"/>
              </a:lnSpc>
              <a:spcBef>
                <a:spcPct val="45000"/>
              </a:spcBef>
            </a:pPr>
            <a:r>
              <a:rPr lang="zh-CN" altLang="en-US" sz="1800" dirty="0">
                <a:solidFill>
                  <a:srgbClr val="F8A578"/>
                </a:solidFill>
                <a:latin typeface="微软雅黑" panose="020B0503020204020204" charset="-122"/>
                <a:ea typeface="微软雅黑" panose="020B0503020204020204" charset="-122"/>
              </a:rPr>
              <a:t>现在</a:t>
            </a:r>
            <a:r>
              <a:rPr lang="en-US" altLang="zh-CN" sz="1800" dirty="0">
                <a:solidFill>
                  <a:srgbClr val="F8A578"/>
                </a:solidFill>
                <a:latin typeface="微软雅黑" panose="020B0503020204020204" charset="-122"/>
                <a:ea typeface="微软雅黑" panose="020B0503020204020204" charset="-122"/>
              </a:rPr>
              <a:t>Intel</a:t>
            </a:r>
            <a:r>
              <a:rPr lang="zh-CN" altLang="en-US" sz="1800" dirty="0">
                <a:solidFill>
                  <a:srgbClr val="F8A578"/>
                </a:solidFill>
                <a:latin typeface="微软雅黑" panose="020B0503020204020204" charset="-122"/>
                <a:ea typeface="微软雅黑" panose="020B0503020204020204" charset="-122"/>
              </a:rPr>
              <a:t>把</a:t>
            </a:r>
            <a:r>
              <a:rPr lang="en-US" altLang="zh-CN" sz="1800" dirty="0">
                <a:solidFill>
                  <a:srgbClr val="F8A578"/>
                </a:solidFill>
                <a:latin typeface="微软雅黑" panose="020B0503020204020204" charset="-122"/>
                <a:ea typeface="微软雅黑" panose="020B0503020204020204" charset="-122"/>
              </a:rPr>
              <a:t>32</a:t>
            </a:r>
            <a:r>
              <a:rPr lang="zh-CN" altLang="en-US" sz="1800" dirty="0">
                <a:solidFill>
                  <a:srgbClr val="F8A578"/>
                </a:solidFill>
                <a:latin typeface="微软雅黑" panose="020B0503020204020204" charset="-122"/>
                <a:ea typeface="微软雅黑" panose="020B0503020204020204" charset="-122"/>
              </a:rPr>
              <a:t>位</a:t>
            </a:r>
            <a:r>
              <a:rPr lang="en-US" altLang="zh-CN" sz="1800" dirty="0">
                <a:solidFill>
                  <a:srgbClr val="F8A578"/>
                </a:solidFill>
                <a:latin typeface="微软雅黑" panose="020B0503020204020204" charset="-122"/>
                <a:ea typeface="微软雅黑" panose="020B0503020204020204" charset="-122"/>
              </a:rPr>
              <a:t>x86</a:t>
            </a:r>
            <a:r>
              <a:rPr lang="zh-CN" altLang="en-US" sz="1800" dirty="0">
                <a:solidFill>
                  <a:srgbClr val="F8A578"/>
                </a:solidFill>
                <a:latin typeface="微软雅黑" panose="020B0503020204020204" charset="-122"/>
                <a:ea typeface="微软雅黑" panose="020B0503020204020204" charset="-122"/>
              </a:rPr>
              <a:t>架构的名称</a:t>
            </a:r>
            <a:r>
              <a:rPr lang="en-US" altLang="zh-CN" sz="1800" dirty="0">
                <a:solidFill>
                  <a:srgbClr val="F8A578"/>
                </a:solidFill>
                <a:latin typeface="微软雅黑" panose="020B0503020204020204" charset="-122"/>
                <a:ea typeface="微软雅黑" panose="020B0503020204020204" charset="-122"/>
              </a:rPr>
              <a:t>x86-32</a:t>
            </a:r>
            <a:r>
              <a:rPr lang="zh-CN" altLang="en-US" sz="1800" dirty="0">
                <a:solidFill>
                  <a:srgbClr val="FF3300"/>
                </a:solidFill>
                <a:latin typeface="微软雅黑" panose="020B0503020204020204" charset="-122"/>
                <a:ea typeface="微软雅黑" panose="020B0503020204020204" charset="-122"/>
              </a:rPr>
              <a:t>改称为</a:t>
            </a:r>
            <a:r>
              <a:rPr lang="en-US" altLang="zh-CN" dirty="0">
                <a:solidFill>
                  <a:srgbClr val="FF3300"/>
                </a:solidFill>
                <a:latin typeface="微软雅黑" panose="020B0503020204020204" charset="-122"/>
                <a:ea typeface="微软雅黑" panose="020B0503020204020204" charset="-122"/>
              </a:rPr>
              <a:t>IA-32</a:t>
            </a:r>
          </a:p>
          <a:p>
            <a:pPr>
              <a:lnSpc>
                <a:spcPct val="100000"/>
              </a:lnSpc>
              <a:spcBef>
                <a:spcPct val="45000"/>
              </a:spcBef>
            </a:pPr>
            <a:r>
              <a:rPr lang="zh-CN" altLang="en-US" sz="2000" dirty="0">
                <a:latin typeface="微软雅黑" panose="020B0503020204020204" charset="-122"/>
                <a:ea typeface="微软雅黑" panose="020B0503020204020204" charset="-122"/>
              </a:rPr>
              <a:t>由</a:t>
            </a:r>
            <a:r>
              <a:rPr lang="en-US" altLang="zh-CN" sz="2000" dirty="0">
                <a:latin typeface="微软雅黑" panose="020B0503020204020204" charset="-122"/>
                <a:ea typeface="微软雅黑" panose="020B0503020204020204" charset="-122"/>
              </a:rPr>
              <a:t>AMD</a:t>
            </a:r>
            <a:r>
              <a:rPr lang="zh-CN" altLang="en-US" sz="2000" dirty="0">
                <a:latin typeface="微软雅黑" panose="020B0503020204020204" charset="-122"/>
                <a:ea typeface="微软雅黑" panose="020B0503020204020204" charset="-122"/>
              </a:rPr>
              <a:t>首先提出了一个兼容</a:t>
            </a:r>
            <a:r>
              <a:rPr lang="en-US" altLang="zh-CN" sz="2000" dirty="0">
                <a:latin typeface="微软雅黑" panose="020B0503020204020204" charset="-122"/>
                <a:ea typeface="微软雅黑" panose="020B0503020204020204" charset="-122"/>
              </a:rPr>
              <a:t>IA-32</a:t>
            </a:r>
            <a:r>
              <a:rPr lang="zh-CN" altLang="en-US" sz="2000" dirty="0">
                <a:latin typeface="微软雅黑" panose="020B0503020204020204" charset="-122"/>
                <a:ea typeface="微软雅黑" panose="020B0503020204020204" charset="-122"/>
              </a:rPr>
              <a:t>指令集的</a:t>
            </a:r>
            <a:r>
              <a:rPr lang="en-US" altLang="zh-CN" sz="2000" dirty="0">
                <a:latin typeface="微软雅黑" panose="020B0503020204020204" charset="-122"/>
                <a:ea typeface="微软雅黑" panose="020B0503020204020204" charset="-122"/>
              </a:rPr>
              <a:t>64</a:t>
            </a:r>
            <a:r>
              <a:rPr lang="zh-CN" altLang="en-US" sz="2000" dirty="0">
                <a:latin typeface="微软雅黑" panose="020B0503020204020204" charset="-122"/>
                <a:ea typeface="微软雅黑" panose="020B0503020204020204" charset="-122"/>
              </a:rPr>
              <a:t>位版本</a:t>
            </a:r>
          </a:p>
          <a:p>
            <a:pPr lvl="1">
              <a:lnSpc>
                <a:spcPct val="100000"/>
              </a:lnSpc>
              <a:spcBef>
                <a:spcPct val="45000"/>
              </a:spcBef>
            </a:pPr>
            <a:r>
              <a:rPr lang="zh-CN" altLang="en-US" sz="1800" dirty="0">
                <a:solidFill>
                  <a:srgbClr val="F8A578"/>
                </a:solidFill>
                <a:latin typeface="微软雅黑" panose="020B0503020204020204" charset="-122"/>
                <a:ea typeface="微软雅黑" panose="020B0503020204020204" charset="-122"/>
              </a:rPr>
              <a:t>扩充了指令及寄存器长度和个数等，更新了参数传送方式</a:t>
            </a:r>
          </a:p>
          <a:p>
            <a:pPr lvl="1" algn="l">
              <a:lnSpc>
                <a:spcPct val="100000"/>
              </a:lnSpc>
              <a:spcBef>
                <a:spcPct val="45000"/>
              </a:spcBef>
            </a:pPr>
            <a:r>
              <a:rPr lang="en-US" altLang="zh-CN" sz="1800" dirty="0">
                <a:solidFill>
                  <a:srgbClr val="F8A578"/>
                </a:solidFill>
                <a:latin typeface="微软雅黑" panose="020B0503020204020204" charset="-122"/>
                <a:ea typeface="微软雅黑" panose="020B0503020204020204" charset="-122"/>
              </a:rPr>
              <a:t>AMD</a:t>
            </a:r>
            <a:r>
              <a:rPr lang="zh-CN" altLang="en-US" sz="1800" dirty="0">
                <a:solidFill>
                  <a:srgbClr val="F8A578"/>
                </a:solidFill>
                <a:latin typeface="微软雅黑" panose="020B0503020204020204" charset="-122"/>
                <a:ea typeface="微软雅黑" panose="020B0503020204020204" charset="-122"/>
              </a:rPr>
              <a:t>称其为</a:t>
            </a:r>
            <a:r>
              <a:rPr lang="en-US" altLang="zh-CN" sz="1800" dirty="0">
                <a:solidFill>
                  <a:srgbClr val="F8A578"/>
                </a:solidFill>
                <a:latin typeface="微软雅黑" panose="020B0503020204020204" charset="-122"/>
                <a:ea typeface="微软雅黑" panose="020B0503020204020204" charset="-122"/>
              </a:rPr>
              <a:t>AMD64</a:t>
            </a:r>
            <a:r>
              <a:rPr lang="zh-CN" altLang="en-US" sz="1800" dirty="0">
                <a:solidFill>
                  <a:srgbClr val="F8A578"/>
                </a:solidFill>
                <a:latin typeface="微软雅黑" panose="020B0503020204020204" charset="-122"/>
                <a:ea typeface="微软雅黑" panose="020B0503020204020204" charset="-122"/>
              </a:rPr>
              <a:t>，</a:t>
            </a:r>
            <a:r>
              <a:rPr lang="en-US" altLang="zh-CN" sz="1800" dirty="0">
                <a:solidFill>
                  <a:srgbClr val="F8A578"/>
                </a:solidFill>
                <a:latin typeface="微软雅黑" panose="020B0503020204020204" charset="-122"/>
                <a:ea typeface="微软雅黑" panose="020B0503020204020204" charset="-122"/>
              </a:rPr>
              <a:t>Intel</a:t>
            </a:r>
            <a:r>
              <a:rPr lang="zh-CN" altLang="en-US" sz="1800" dirty="0">
                <a:solidFill>
                  <a:srgbClr val="F8A578"/>
                </a:solidFill>
                <a:latin typeface="微软雅黑" panose="020B0503020204020204" charset="-122"/>
                <a:ea typeface="微软雅黑" panose="020B0503020204020204" charset="-122"/>
              </a:rPr>
              <a:t>称其为</a:t>
            </a:r>
            <a:r>
              <a:rPr lang="en-US" altLang="zh-CN" sz="1800" dirty="0">
                <a:solidFill>
                  <a:srgbClr val="F8A578"/>
                </a:solidFill>
                <a:latin typeface="微软雅黑" panose="020B0503020204020204" charset="-122"/>
                <a:ea typeface="微软雅黑" panose="020B0503020204020204" charset="-122"/>
              </a:rPr>
              <a:t>Intl64</a:t>
            </a:r>
            <a:endParaRPr lang="en-US" altLang="zh-CN" sz="1800" dirty="0">
              <a:solidFill>
                <a:srgbClr val="FF3300"/>
              </a:solidFill>
              <a:latin typeface="微软雅黑" panose="020B0503020204020204" charset="-122"/>
              <a:ea typeface="微软雅黑" panose="020B0503020204020204" charset="-122"/>
            </a:endParaRPr>
          </a:p>
          <a:p>
            <a:pPr lvl="1">
              <a:lnSpc>
                <a:spcPct val="100000"/>
              </a:lnSpc>
              <a:spcBef>
                <a:spcPct val="45000"/>
              </a:spcBef>
            </a:pPr>
            <a:r>
              <a:rPr lang="zh-CN" altLang="en-US" sz="1800" dirty="0">
                <a:solidFill>
                  <a:srgbClr val="F8A578"/>
                </a:solidFill>
                <a:latin typeface="微软雅黑" panose="020B0503020204020204" charset="-122"/>
                <a:ea typeface="微软雅黑" panose="020B0503020204020204" charset="-122"/>
              </a:rPr>
              <a:t>命名为“</a:t>
            </a:r>
            <a:r>
              <a:rPr lang="en-US" altLang="zh-CN" sz="1800" dirty="0">
                <a:solidFill>
                  <a:srgbClr val="F8A578"/>
                </a:solidFill>
                <a:latin typeface="微软雅黑" panose="020B0503020204020204" charset="-122"/>
                <a:ea typeface="微软雅黑" panose="020B0503020204020204" charset="-122"/>
              </a:rPr>
              <a:t>x86-64” </a:t>
            </a:r>
            <a:r>
              <a:rPr lang="zh-CN" altLang="en-US" sz="1800" dirty="0">
                <a:solidFill>
                  <a:srgbClr val="F8A578"/>
                </a:solidFill>
                <a:latin typeface="微软雅黑" panose="020B0503020204020204" charset="-122"/>
                <a:ea typeface="微软雅黑" panose="020B0503020204020204" charset="-122"/>
              </a:rPr>
              <a:t>，有时也</a:t>
            </a:r>
            <a:r>
              <a:rPr lang="zh-CN" altLang="en-US" sz="1800" dirty="0">
                <a:solidFill>
                  <a:srgbClr val="FF3300"/>
                </a:solidFill>
                <a:latin typeface="微软雅黑" panose="020B0503020204020204" charset="-122"/>
                <a:ea typeface="微软雅黑" panose="020B0503020204020204" charset="-122"/>
              </a:rPr>
              <a:t>简称为</a:t>
            </a:r>
            <a:r>
              <a:rPr lang="en-US" altLang="zh-CN" sz="1800" dirty="0">
                <a:solidFill>
                  <a:srgbClr val="FF3300"/>
                </a:solidFill>
                <a:latin typeface="微软雅黑" panose="020B0503020204020204" charset="-122"/>
                <a:ea typeface="微软雅黑" panose="020B0503020204020204" charset="-122"/>
              </a:rPr>
              <a:t>x64</a:t>
            </a:r>
          </a:p>
          <a:p>
            <a:pPr lvl="1">
              <a:lnSpc>
                <a:spcPct val="100000"/>
              </a:lnSpc>
              <a:spcBef>
                <a:spcPct val="45000"/>
              </a:spcBef>
              <a:buNone/>
            </a:pPr>
            <a:endParaRPr lang="en-US" altLang="zh-CN" sz="1200" dirty="0">
              <a:solidFill>
                <a:schemeClr val="tx1"/>
              </a:solidFill>
            </a:endParaRPr>
          </a:p>
          <a:p>
            <a:pPr lvl="1">
              <a:lnSpc>
                <a:spcPct val="100000"/>
              </a:lnSpc>
              <a:spcBef>
                <a:spcPct val="45000"/>
              </a:spcBef>
              <a:buNone/>
            </a:pPr>
            <a:r>
              <a:rPr lang="en-US" altLang="zh-CN" sz="1200" dirty="0">
                <a:solidFill>
                  <a:schemeClr val="tx1"/>
                </a:solidFill>
              </a:rPr>
              <a:t>IA-64</a:t>
            </a:r>
            <a:r>
              <a:rPr lang="zh-CN" altLang="en-US" sz="1200" dirty="0">
                <a:solidFill>
                  <a:schemeClr val="tx1"/>
                </a:solidFill>
              </a:rPr>
              <a:t>指的是</a:t>
            </a:r>
            <a:r>
              <a:rPr lang="en-US" altLang="zh-CN" sz="1200" dirty="0">
                <a:solidFill>
                  <a:schemeClr val="tx1"/>
                </a:solidFill>
              </a:rPr>
              <a:t>Intel</a:t>
            </a:r>
            <a:r>
              <a:rPr lang="zh-CN" altLang="en-US" sz="1200" dirty="0">
                <a:solidFill>
                  <a:schemeClr val="tx1"/>
                </a:solidFill>
              </a:rPr>
              <a:t>安腾系列</a:t>
            </a:r>
            <a:r>
              <a:rPr lang="en-US" altLang="zh-CN" sz="1200" dirty="0">
                <a:solidFill>
                  <a:schemeClr val="tx1"/>
                </a:solidFill>
              </a:rPr>
              <a:t>CPU</a:t>
            </a:r>
            <a:r>
              <a:rPr lang="zh-CN" altLang="en-US" sz="1200" dirty="0">
                <a:solidFill>
                  <a:schemeClr val="tx1"/>
                </a:solidFill>
              </a:rPr>
              <a:t>，不是</a:t>
            </a:r>
            <a:r>
              <a:rPr lang="en-US" altLang="zh-CN" sz="1200" dirty="0">
                <a:solidFill>
                  <a:schemeClr val="tx1"/>
                </a:solidFill>
              </a:rPr>
              <a:t>X86</a:t>
            </a:r>
            <a:r>
              <a:rPr lang="zh-CN" altLang="en-US" sz="1200" dirty="0">
                <a:solidFill>
                  <a:schemeClr val="tx1"/>
                </a:solidFill>
              </a:rPr>
              <a:t>架构的，不兼容原有的</a:t>
            </a:r>
            <a:r>
              <a:rPr lang="en-US" altLang="zh-CN" sz="1200" dirty="0">
                <a:solidFill>
                  <a:schemeClr val="tx1"/>
                </a:solidFill>
              </a:rPr>
              <a:t>32</a:t>
            </a:r>
            <a:r>
              <a:rPr lang="zh-CN" altLang="en-US" sz="1200" dirty="0">
                <a:solidFill>
                  <a:schemeClr val="tx1"/>
                </a:solidFill>
              </a:rPr>
              <a:t>位</a:t>
            </a:r>
            <a:r>
              <a:rPr lang="en-US" altLang="zh-CN" sz="1200" dirty="0">
                <a:solidFill>
                  <a:schemeClr val="tx1"/>
                </a:solidFill>
                <a:hlinkClick r:id="rId2"/>
              </a:rPr>
              <a:t>x86</a:t>
            </a:r>
            <a:r>
              <a:rPr lang="zh-CN" altLang="en-US" sz="1200" dirty="0">
                <a:solidFill>
                  <a:schemeClr val="tx1"/>
                </a:solidFill>
                <a:hlinkClick r:id="rId2"/>
              </a:rPr>
              <a:t>架构</a:t>
            </a:r>
            <a:r>
              <a:rPr lang="zh-CN" altLang="en-US" sz="1200" dirty="0">
                <a:solidFill>
                  <a:schemeClr val="tx1"/>
                </a:solidFill>
              </a:rPr>
              <a:t>指令集</a:t>
            </a:r>
            <a:endParaRPr lang="en-US" altLang="zh-CN" sz="1200" dirty="0">
              <a:solidFill>
                <a:schemeClr val="tx1"/>
              </a:solidFill>
            </a:endParaRPr>
          </a:p>
        </p:txBody>
      </p:sp>
      <p:sp>
        <p:nvSpPr>
          <p:cNvPr id="6" name="线形标注 1(带强调线) 5"/>
          <p:cNvSpPr/>
          <p:nvPr/>
        </p:nvSpPr>
        <p:spPr>
          <a:xfrm>
            <a:off x="6358197" y="1560354"/>
            <a:ext cx="2754630" cy="1862138"/>
          </a:xfrm>
          <a:prstGeom prst="accentCallout1">
            <a:avLst>
              <a:gd name="adj1" fmla="val 78900"/>
              <a:gd name="adj2" fmla="val -8333"/>
              <a:gd name="adj3" fmla="val 107749"/>
              <a:gd name="adj4" fmla="val -17219"/>
            </a:avLst>
          </a:prstGeom>
          <a:gradFill>
            <a:gsLst>
              <a:gs pos="0">
                <a:srgbClr val="BFBFBF"/>
              </a:gs>
              <a:gs pos="80000">
                <a:srgbClr val="FFFFFF"/>
              </a:gs>
              <a:gs pos="100000">
                <a:schemeClr val="bg1"/>
              </a:gs>
            </a:gsLst>
            <a:lin ang="27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zh-CN" altLang="en-US" sz="1350" dirty="0">
                <a:solidFill>
                  <a:schemeClr val="tx1"/>
                </a:solidFill>
              </a:rPr>
              <a:t>8个GPR（0~7），一个标志寄存器（ EFLAGs ），PC为EIP</a:t>
            </a:r>
          </a:p>
          <a:p>
            <a:pPr marL="285750" indent="-285750" algn="ctr">
              <a:buFont typeface="Wingdings" panose="05000000000000000000" charset="0"/>
              <a:buChar char=""/>
            </a:pPr>
            <a:r>
              <a:rPr lang="zh-CN" altLang="en-US" sz="1350" dirty="0">
                <a:solidFill>
                  <a:schemeClr val="tx1"/>
                </a:solidFill>
              </a:rPr>
              <a:t>可寻址空间4GB（编号为0~0xFFFFFFFF）</a:t>
            </a:r>
          </a:p>
          <a:p>
            <a:pPr marL="285750" indent="-285750" algn="ctr">
              <a:buFont typeface="Wingdings" panose="05000000000000000000" charset="0"/>
              <a:buChar char=""/>
            </a:pPr>
            <a:r>
              <a:rPr lang="zh-CN" altLang="en-US" sz="1350" dirty="0">
                <a:solidFill>
                  <a:schemeClr val="tx1"/>
                </a:solidFill>
              </a:rPr>
              <a:t>指令格式变长，操作码变长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06211">
                                            <p:txEl>
                                              <p:pRg st="1" end="1"/>
                                            </p:txEl>
                                          </p:spTgt>
                                        </p:tgtEl>
                                        <p:attrNameLst>
                                          <p:attrName>style.visibility</p:attrName>
                                        </p:attrNameLst>
                                      </p:cBhvr>
                                      <p:to>
                                        <p:strVal val="visible"/>
                                      </p:to>
                                    </p:set>
                                    <p:animEffect transition="in" filter="blinds(horizontal)">
                                      <p:cBhvr>
                                        <p:cTn id="20" dur="500"/>
                                        <p:tgtEl>
                                          <p:spTgt spid="606211">
                                            <p:txEl>
                                              <p:pRg st="1" end="1"/>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06211">
                                            <p:txEl>
                                              <p:pRg st="2" end="2"/>
                                            </p:txEl>
                                          </p:spTgt>
                                        </p:tgtEl>
                                        <p:attrNameLst>
                                          <p:attrName>style.visibility</p:attrName>
                                        </p:attrNameLst>
                                      </p:cBhvr>
                                      <p:to>
                                        <p:strVal val="visible"/>
                                      </p:to>
                                    </p:set>
                                    <p:animEffect transition="in" filter="blinds(horizontal)">
                                      <p:cBhvr>
                                        <p:cTn id="23" dur="500"/>
                                        <p:tgtEl>
                                          <p:spTgt spid="606211">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06211">
                                            <p:txEl>
                                              <p:pRg st="3" end="3"/>
                                            </p:txEl>
                                          </p:spTgt>
                                        </p:tgtEl>
                                        <p:attrNameLst>
                                          <p:attrName>style.visibility</p:attrName>
                                        </p:attrNameLst>
                                      </p:cBhvr>
                                      <p:to>
                                        <p:strVal val="visible"/>
                                      </p:to>
                                    </p:set>
                                    <p:animEffect transition="in" filter="blinds(horizontal)">
                                      <p:cBhvr>
                                        <p:cTn id="26" dur="500"/>
                                        <p:tgtEl>
                                          <p:spTgt spid="60621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606211">
                                            <p:txEl>
                                              <p:pRg st="5" end="5"/>
                                            </p:txEl>
                                          </p:spTgt>
                                        </p:tgtEl>
                                        <p:attrNameLst>
                                          <p:attrName>style.visibility</p:attrName>
                                        </p:attrNameLst>
                                      </p:cBhvr>
                                      <p:to>
                                        <p:strVal val="visible"/>
                                      </p:to>
                                    </p:set>
                                    <p:animEffect transition="in" filter="blinds(horizontal)">
                                      <p:cBhvr>
                                        <p:cTn id="31" dur="500"/>
                                        <p:tgtEl>
                                          <p:spTgt spid="606211">
                                            <p:txEl>
                                              <p:pRg st="5" end="5"/>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606211">
                                            <p:txEl>
                                              <p:pRg st="6" end="6"/>
                                            </p:txEl>
                                          </p:spTgt>
                                        </p:tgtEl>
                                        <p:attrNameLst>
                                          <p:attrName>style.visibility</p:attrName>
                                        </p:attrNameLst>
                                      </p:cBhvr>
                                      <p:to>
                                        <p:strVal val="visible"/>
                                      </p:to>
                                    </p:set>
                                    <p:animEffect transition="in" filter="blinds(horizontal)">
                                      <p:cBhvr>
                                        <p:cTn id="34" dur="500"/>
                                        <p:tgtEl>
                                          <p:spTgt spid="606211">
                                            <p:txEl>
                                              <p:pRg st="6" end="6"/>
                                            </p:txEl>
                                          </p:spTgt>
                                        </p:tgtEl>
                                      </p:cBhvr>
                                    </p:animEffect>
                                  </p:childTnLst>
                                </p:cTn>
                              </p:par>
                              <p:par>
                                <p:cTn id="35" presetID="54" presetClass="entr" presetSubtype="0" accel="100000" fill="hold" nodeType="withEffect">
                                  <p:stCondLst>
                                    <p:cond delay="0"/>
                                  </p:stCondLst>
                                  <p:childTnLst>
                                    <p:set>
                                      <p:cBhvr>
                                        <p:cTn id="36" dur="1" fill="hold">
                                          <p:stCondLst>
                                            <p:cond delay="0"/>
                                          </p:stCondLst>
                                        </p:cTn>
                                        <p:tgtEl>
                                          <p:spTgt spid="606211">
                                            <p:txEl>
                                              <p:pRg st="7" end="7"/>
                                            </p:txEl>
                                          </p:spTgt>
                                        </p:tgtEl>
                                        <p:attrNameLst>
                                          <p:attrName>style.visibility</p:attrName>
                                        </p:attrNameLst>
                                      </p:cBhvr>
                                      <p:to>
                                        <p:strVal val="visible"/>
                                      </p:to>
                                    </p:set>
                                    <p:anim calcmode="lin" valueType="num">
                                      <p:cBhvr>
                                        <p:cTn id="37" dur="500" fill="hold"/>
                                        <p:tgtEl>
                                          <p:spTgt spid="606211">
                                            <p:txEl>
                                              <p:pRg st="7" end="7"/>
                                            </p:txEl>
                                          </p:spTgt>
                                        </p:tgtEl>
                                        <p:attrNameLst>
                                          <p:attrName>ppt_w</p:attrName>
                                        </p:attrNameLst>
                                      </p:cBhvr>
                                      <p:tavLst>
                                        <p:tav tm="0">
                                          <p:val>
                                            <p:strVal val="#ppt_w*0.05"/>
                                          </p:val>
                                        </p:tav>
                                        <p:tav tm="100000">
                                          <p:val>
                                            <p:strVal val="#ppt_w"/>
                                          </p:val>
                                        </p:tav>
                                      </p:tavLst>
                                    </p:anim>
                                    <p:anim calcmode="lin" valueType="num">
                                      <p:cBhvr>
                                        <p:cTn id="38" dur="500" fill="hold"/>
                                        <p:tgtEl>
                                          <p:spTgt spid="606211">
                                            <p:txEl>
                                              <p:pRg st="7" end="7"/>
                                            </p:txEl>
                                          </p:spTgt>
                                        </p:tgtEl>
                                        <p:attrNameLst>
                                          <p:attrName>ppt_h</p:attrName>
                                        </p:attrNameLst>
                                      </p:cBhvr>
                                      <p:tavLst>
                                        <p:tav tm="0">
                                          <p:val>
                                            <p:strVal val="#ppt_h"/>
                                          </p:val>
                                        </p:tav>
                                        <p:tav tm="100000">
                                          <p:val>
                                            <p:strVal val="#ppt_h"/>
                                          </p:val>
                                        </p:tav>
                                      </p:tavLst>
                                    </p:anim>
                                    <p:anim calcmode="lin" valueType="num">
                                      <p:cBhvr>
                                        <p:cTn id="39" dur="500" fill="hold"/>
                                        <p:tgtEl>
                                          <p:spTgt spid="606211">
                                            <p:txEl>
                                              <p:pRg st="7" end="7"/>
                                            </p:txEl>
                                          </p:spTgt>
                                        </p:tgtEl>
                                        <p:attrNameLst>
                                          <p:attrName>ppt_x</p:attrName>
                                        </p:attrNameLst>
                                      </p:cBhvr>
                                      <p:tavLst>
                                        <p:tav tm="0">
                                          <p:val>
                                            <p:strVal val="#ppt_x-.2"/>
                                          </p:val>
                                        </p:tav>
                                        <p:tav tm="100000">
                                          <p:val>
                                            <p:strVal val="#ppt_x"/>
                                          </p:val>
                                        </p:tav>
                                      </p:tavLst>
                                    </p:anim>
                                    <p:anim calcmode="lin" valueType="num">
                                      <p:cBhvr>
                                        <p:cTn id="40" dur="500" fill="hold"/>
                                        <p:tgtEl>
                                          <p:spTgt spid="606211">
                                            <p:txEl>
                                              <p:pRg st="7" end="7"/>
                                            </p:txEl>
                                          </p:spTgt>
                                        </p:tgtEl>
                                        <p:attrNameLst>
                                          <p:attrName>ppt_y</p:attrName>
                                        </p:attrNameLst>
                                      </p:cBhvr>
                                      <p:tavLst>
                                        <p:tav tm="0">
                                          <p:val>
                                            <p:strVal val="#ppt_y"/>
                                          </p:val>
                                        </p:tav>
                                        <p:tav tm="100000">
                                          <p:val>
                                            <p:strVal val="#ppt_y"/>
                                          </p:val>
                                        </p:tav>
                                      </p:tavLst>
                                    </p:anim>
                                    <p:animEffect transition="in" filter="fade">
                                      <p:cBhvr>
                                        <p:cTn id="41" dur="500"/>
                                        <p:tgtEl>
                                          <p:spTgt spid="606211">
                                            <p:txEl>
                                              <p:pRg st="7" end="7"/>
                                            </p:txEl>
                                          </p:spTgt>
                                        </p:tgtEl>
                                      </p:cBhvr>
                                    </p:animEffect>
                                  </p:childTnLst>
                                </p:cTn>
                              </p:par>
                              <p:par>
                                <p:cTn id="42" presetID="54" presetClass="entr" presetSubtype="0" accel="100000" fill="hold" nodeType="withEffect">
                                  <p:stCondLst>
                                    <p:cond delay="0"/>
                                  </p:stCondLst>
                                  <p:childTnLst>
                                    <p:set>
                                      <p:cBhvr>
                                        <p:cTn id="43" dur="1" fill="hold">
                                          <p:stCondLst>
                                            <p:cond delay="0"/>
                                          </p:stCondLst>
                                        </p:cTn>
                                        <p:tgtEl>
                                          <p:spTgt spid="606211">
                                            <p:txEl>
                                              <p:pRg st="9" end="9"/>
                                            </p:txEl>
                                          </p:spTgt>
                                        </p:tgtEl>
                                        <p:attrNameLst>
                                          <p:attrName>style.visibility</p:attrName>
                                        </p:attrNameLst>
                                      </p:cBhvr>
                                      <p:to>
                                        <p:strVal val="visible"/>
                                      </p:to>
                                    </p:set>
                                    <p:anim calcmode="lin" valueType="num">
                                      <p:cBhvr>
                                        <p:cTn id="44" dur="500" fill="hold"/>
                                        <p:tgtEl>
                                          <p:spTgt spid="606211">
                                            <p:txEl>
                                              <p:pRg st="9" end="9"/>
                                            </p:txEl>
                                          </p:spTgt>
                                        </p:tgtEl>
                                        <p:attrNameLst>
                                          <p:attrName>ppt_w</p:attrName>
                                        </p:attrNameLst>
                                      </p:cBhvr>
                                      <p:tavLst>
                                        <p:tav tm="0">
                                          <p:val>
                                            <p:strVal val="#ppt_w*0.05"/>
                                          </p:val>
                                        </p:tav>
                                        <p:tav tm="100000">
                                          <p:val>
                                            <p:strVal val="#ppt_w"/>
                                          </p:val>
                                        </p:tav>
                                      </p:tavLst>
                                    </p:anim>
                                    <p:anim calcmode="lin" valueType="num">
                                      <p:cBhvr>
                                        <p:cTn id="45" dur="500" fill="hold"/>
                                        <p:tgtEl>
                                          <p:spTgt spid="606211">
                                            <p:txEl>
                                              <p:pRg st="9" end="9"/>
                                            </p:txEl>
                                          </p:spTgt>
                                        </p:tgtEl>
                                        <p:attrNameLst>
                                          <p:attrName>ppt_h</p:attrName>
                                        </p:attrNameLst>
                                      </p:cBhvr>
                                      <p:tavLst>
                                        <p:tav tm="0">
                                          <p:val>
                                            <p:strVal val="#ppt_h"/>
                                          </p:val>
                                        </p:tav>
                                        <p:tav tm="100000">
                                          <p:val>
                                            <p:strVal val="#ppt_h"/>
                                          </p:val>
                                        </p:tav>
                                      </p:tavLst>
                                    </p:anim>
                                    <p:anim calcmode="lin" valueType="num">
                                      <p:cBhvr>
                                        <p:cTn id="46" dur="500" fill="hold"/>
                                        <p:tgtEl>
                                          <p:spTgt spid="606211">
                                            <p:txEl>
                                              <p:pRg st="9" end="9"/>
                                            </p:txEl>
                                          </p:spTgt>
                                        </p:tgtEl>
                                        <p:attrNameLst>
                                          <p:attrName>ppt_x</p:attrName>
                                        </p:attrNameLst>
                                      </p:cBhvr>
                                      <p:tavLst>
                                        <p:tav tm="0">
                                          <p:val>
                                            <p:strVal val="#ppt_x-.2"/>
                                          </p:val>
                                        </p:tav>
                                        <p:tav tm="100000">
                                          <p:val>
                                            <p:strVal val="#ppt_x"/>
                                          </p:val>
                                        </p:tav>
                                      </p:tavLst>
                                    </p:anim>
                                    <p:anim calcmode="lin" valueType="num">
                                      <p:cBhvr>
                                        <p:cTn id="47" dur="500" fill="hold"/>
                                        <p:tgtEl>
                                          <p:spTgt spid="606211">
                                            <p:txEl>
                                              <p:pRg st="9" end="9"/>
                                            </p:txEl>
                                          </p:spTgt>
                                        </p:tgtEl>
                                        <p:attrNameLst>
                                          <p:attrName>ppt_y</p:attrName>
                                        </p:attrNameLst>
                                      </p:cBhvr>
                                      <p:tavLst>
                                        <p:tav tm="0">
                                          <p:val>
                                            <p:strVal val="#ppt_y"/>
                                          </p:val>
                                        </p:tav>
                                        <p:tav tm="100000">
                                          <p:val>
                                            <p:strVal val="#ppt_y"/>
                                          </p:val>
                                        </p:tav>
                                      </p:tavLst>
                                    </p:anim>
                                    <p:animEffect transition="in" filter="fade">
                                      <p:cBhvr>
                                        <p:cTn id="48" dur="500"/>
                                        <p:tgtEl>
                                          <p:spTgt spid="606211">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4" presetClass="entr" presetSubtype="0" accel="10000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strVal val="#ppt_w*0.05"/>
                                          </p:val>
                                        </p:tav>
                                        <p:tav tm="100000">
                                          <p:val>
                                            <p:strVal val="#ppt_w"/>
                                          </p:val>
                                        </p:tav>
                                      </p:tavLst>
                                    </p:anim>
                                    <p:anim calcmode="lin" valueType="num">
                                      <p:cBhvr>
                                        <p:cTn id="54" dur="500" fill="hold"/>
                                        <p:tgtEl>
                                          <p:spTgt spid="6"/>
                                        </p:tgtEl>
                                        <p:attrNameLst>
                                          <p:attrName>ppt_h</p:attrName>
                                        </p:attrNameLst>
                                      </p:cBhvr>
                                      <p:tavLst>
                                        <p:tav tm="0">
                                          <p:val>
                                            <p:strVal val="#ppt_h"/>
                                          </p:val>
                                        </p:tav>
                                        <p:tav tm="100000">
                                          <p:val>
                                            <p:strVal val="#ppt_h"/>
                                          </p:val>
                                        </p:tav>
                                      </p:tavLst>
                                    </p:anim>
                                    <p:anim calcmode="lin" valueType="num">
                                      <p:cBhvr>
                                        <p:cTn id="55" dur="500" fill="hold"/>
                                        <p:tgtEl>
                                          <p:spTgt spid="6"/>
                                        </p:tgtEl>
                                        <p:attrNameLst>
                                          <p:attrName>ppt_x</p:attrName>
                                        </p:attrNameLst>
                                      </p:cBhvr>
                                      <p:tavLst>
                                        <p:tav tm="0">
                                          <p:val>
                                            <p:strVal val="#ppt_x-.2"/>
                                          </p:val>
                                        </p:tav>
                                        <p:tav tm="100000">
                                          <p:val>
                                            <p:strVal val="#ppt_x"/>
                                          </p:val>
                                        </p:tav>
                                      </p:tavLst>
                                    </p:anim>
                                    <p:anim calcmode="lin" valueType="num">
                                      <p:cBhvr>
                                        <p:cTn id="56" dur="500" fill="hold"/>
                                        <p:tgtEl>
                                          <p:spTgt spid="6"/>
                                        </p:tgtEl>
                                        <p:attrNameLst>
                                          <p:attrName>ppt_y</p:attrName>
                                        </p:attrNameLst>
                                      </p:cBhvr>
                                      <p:tavLst>
                                        <p:tav tm="0">
                                          <p:val>
                                            <p:strVal val="#ppt_y"/>
                                          </p:val>
                                        </p:tav>
                                        <p:tav tm="100000">
                                          <p:val>
                                            <p:strVal val="#ppt_y"/>
                                          </p:val>
                                        </p:tav>
                                      </p:tavLst>
                                    </p:anim>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865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7649" name="Rectangle 1"/>
          <p:cNvSpPr/>
          <p:nvPr/>
        </p:nvSpPr>
        <p:spPr bwMode="auto">
          <a:xfrm>
            <a:off x="2148832" y="4457700"/>
            <a:ext cx="2667000" cy="400050"/>
          </a:xfrm>
          <a:prstGeom prst="rect">
            <a:avLst/>
          </a:prstGeom>
          <a:solidFill>
            <a:srgbClr val="EFBFBF"/>
          </a:solid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%rsp</a:t>
            </a:r>
          </a:p>
        </p:txBody>
      </p:sp>
      <p:sp>
        <p:nvSpPr>
          <p:cNvPr id="27654" name="Rectangle 6"/>
          <p:cNvSpPr/>
          <p:nvPr/>
        </p:nvSpPr>
        <p:spPr bwMode="auto">
          <a:xfrm>
            <a:off x="3491857" y="17430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%eax</a:t>
            </a:r>
          </a:p>
        </p:txBody>
      </p:sp>
      <p:sp>
        <p:nvSpPr>
          <p:cNvPr id="27655" name="Rectangle 7"/>
          <p:cNvSpPr/>
          <p:nvPr/>
        </p:nvSpPr>
        <p:spPr bwMode="auto">
          <a:xfrm>
            <a:off x="3491857" y="22002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%ebx</a:t>
            </a:r>
          </a:p>
        </p:txBody>
      </p:sp>
      <p:sp>
        <p:nvSpPr>
          <p:cNvPr id="27656" name="Rectangle 8"/>
          <p:cNvSpPr/>
          <p:nvPr/>
        </p:nvSpPr>
        <p:spPr bwMode="auto">
          <a:xfrm>
            <a:off x="3491857" y="26574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%ecx</a:t>
            </a:r>
          </a:p>
        </p:txBody>
      </p:sp>
      <p:sp>
        <p:nvSpPr>
          <p:cNvPr id="27657" name="Rectangle 9"/>
          <p:cNvSpPr/>
          <p:nvPr/>
        </p:nvSpPr>
        <p:spPr bwMode="auto">
          <a:xfrm>
            <a:off x="3491857" y="31146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%edx</a:t>
            </a:r>
          </a:p>
        </p:txBody>
      </p:sp>
      <p:sp>
        <p:nvSpPr>
          <p:cNvPr id="27658" name="Rectangle 10"/>
          <p:cNvSpPr/>
          <p:nvPr/>
        </p:nvSpPr>
        <p:spPr bwMode="auto">
          <a:xfrm>
            <a:off x="3491857" y="35718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%esi</a:t>
            </a:r>
          </a:p>
        </p:txBody>
      </p:sp>
      <p:sp>
        <p:nvSpPr>
          <p:cNvPr id="27659" name="Rectangle 11"/>
          <p:cNvSpPr/>
          <p:nvPr/>
        </p:nvSpPr>
        <p:spPr bwMode="auto">
          <a:xfrm>
            <a:off x="3491857" y="40290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%edi</a:t>
            </a:r>
          </a:p>
        </p:txBody>
      </p:sp>
      <p:sp>
        <p:nvSpPr>
          <p:cNvPr id="27660" name="Rectangle 12"/>
          <p:cNvSpPr/>
          <p:nvPr/>
        </p:nvSpPr>
        <p:spPr bwMode="auto">
          <a:xfrm>
            <a:off x="3491857" y="4486275"/>
            <a:ext cx="1314450" cy="333375"/>
          </a:xfrm>
          <a:prstGeom prst="rect">
            <a:avLst/>
          </a:prstGeom>
          <a:solidFill>
            <a:srgbClr val="FF9999"/>
          </a:solidFill>
          <a:ln w="12700"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%esp</a:t>
            </a:r>
          </a:p>
        </p:txBody>
      </p:sp>
      <p:sp>
        <p:nvSpPr>
          <p:cNvPr id="27661" name="Rectangle 13"/>
          <p:cNvSpPr/>
          <p:nvPr/>
        </p:nvSpPr>
        <p:spPr bwMode="auto">
          <a:xfrm>
            <a:off x="3491857" y="4933950"/>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%ebp</a:t>
            </a:r>
          </a:p>
        </p:txBody>
      </p:sp>
      <p:sp>
        <p:nvSpPr>
          <p:cNvPr id="27662" name="Rectangle 14"/>
          <p:cNvSpPr/>
          <p:nvPr/>
        </p:nvSpPr>
        <p:spPr bwMode="auto">
          <a:xfrm>
            <a:off x="6463657" y="17430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%r8d</a:t>
            </a:r>
          </a:p>
        </p:txBody>
      </p:sp>
      <p:sp>
        <p:nvSpPr>
          <p:cNvPr id="27663" name="Rectangle 15"/>
          <p:cNvSpPr/>
          <p:nvPr/>
        </p:nvSpPr>
        <p:spPr bwMode="auto">
          <a:xfrm>
            <a:off x="6463657" y="22002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%r9d</a:t>
            </a:r>
          </a:p>
        </p:txBody>
      </p:sp>
      <p:sp>
        <p:nvSpPr>
          <p:cNvPr id="27664" name="Rectangle 16"/>
          <p:cNvSpPr/>
          <p:nvPr/>
        </p:nvSpPr>
        <p:spPr bwMode="auto">
          <a:xfrm>
            <a:off x="6463657" y="26574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%r10d</a:t>
            </a:r>
          </a:p>
        </p:txBody>
      </p:sp>
      <p:sp>
        <p:nvSpPr>
          <p:cNvPr id="27665" name="Rectangle 17"/>
          <p:cNvSpPr/>
          <p:nvPr/>
        </p:nvSpPr>
        <p:spPr bwMode="auto">
          <a:xfrm>
            <a:off x="6463657" y="31146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%r11d</a:t>
            </a:r>
          </a:p>
        </p:txBody>
      </p:sp>
      <p:sp>
        <p:nvSpPr>
          <p:cNvPr id="27666" name="Rectangle 18"/>
          <p:cNvSpPr/>
          <p:nvPr/>
        </p:nvSpPr>
        <p:spPr bwMode="auto">
          <a:xfrm>
            <a:off x="6463657" y="35718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%r12d</a:t>
            </a:r>
          </a:p>
        </p:txBody>
      </p:sp>
      <p:sp>
        <p:nvSpPr>
          <p:cNvPr id="27667" name="Rectangle 19"/>
          <p:cNvSpPr/>
          <p:nvPr/>
        </p:nvSpPr>
        <p:spPr bwMode="auto">
          <a:xfrm>
            <a:off x="6463657" y="40290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%r13d</a:t>
            </a:r>
          </a:p>
        </p:txBody>
      </p:sp>
      <p:sp>
        <p:nvSpPr>
          <p:cNvPr id="27668" name="Rectangle 20"/>
          <p:cNvSpPr/>
          <p:nvPr/>
        </p:nvSpPr>
        <p:spPr bwMode="auto">
          <a:xfrm>
            <a:off x="6463657" y="44862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%r14d</a:t>
            </a:r>
          </a:p>
        </p:txBody>
      </p:sp>
      <p:sp>
        <p:nvSpPr>
          <p:cNvPr id="27669" name="Rectangle 21"/>
          <p:cNvSpPr/>
          <p:nvPr/>
        </p:nvSpPr>
        <p:spPr bwMode="auto">
          <a:xfrm>
            <a:off x="6463657" y="49434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%r15d</a:t>
            </a:r>
          </a:p>
        </p:txBody>
      </p:sp>
      <p:sp>
        <p:nvSpPr>
          <p:cNvPr id="27670" name="Rectangle 22"/>
          <p:cNvSpPr/>
          <p:nvPr/>
        </p:nvSpPr>
        <p:spPr bwMode="auto">
          <a:xfrm>
            <a:off x="5120632" y="17145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%r8</a:t>
            </a:r>
          </a:p>
        </p:txBody>
      </p:sp>
      <p:sp>
        <p:nvSpPr>
          <p:cNvPr id="27671" name="Rectangle 23"/>
          <p:cNvSpPr/>
          <p:nvPr/>
        </p:nvSpPr>
        <p:spPr bwMode="auto">
          <a:xfrm>
            <a:off x="5120632" y="21717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%r9</a:t>
            </a:r>
          </a:p>
        </p:txBody>
      </p:sp>
      <p:sp>
        <p:nvSpPr>
          <p:cNvPr id="27672" name="Rectangle 24"/>
          <p:cNvSpPr/>
          <p:nvPr/>
        </p:nvSpPr>
        <p:spPr bwMode="auto">
          <a:xfrm>
            <a:off x="5120632" y="26289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%r10</a:t>
            </a:r>
          </a:p>
        </p:txBody>
      </p:sp>
      <p:sp>
        <p:nvSpPr>
          <p:cNvPr id="27673" name="Rectangle 25"/>
          <p:cNvSpPr/>
          <p:nvPr/>
        </p:nvSpPr>
        <p:spPr bwMode="auto">
          <a:xfrm>
            <a:off x="5120632" y="30861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%r11</a:t>
            </a:r>
          </a:p>
        </p:txBody>
      </p:sp>
      <p:sp>
        <p:nvSpPr>
          <p:cNvPr id="27674" name="Rectangle 26"/>
          <p:cNvSpPr/>
          <p:nvPr/>
        </p:nvSpPr>
        <p:spPr bwMode="auto">
          <a:xfrm>
            <a:off x="5120632" y="35433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%r12</a:t>
            </a:r>
          </a:p>
        </p:txBody>
      </p:sp>
      <p:sp>
        <p:nvSpPr>
          <p:cNvPr id="27675" name="Rectangle 27"/>
          <p:cNvSpPr/>
          <p:nvPr/>
        </p:nvSpPr>
        <p:spPr bwMode="auto">
          <a:xfrm>
            <a:off x="5120632" y="40005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%r13</a:t>
            </a:r>
          </a:p>
        </p:txBody>
      </p:sp>
      <p:sp>
        <p:nvSpPr>
          <p:cNvPr id="27676" name="Rectangle 28"/>
          <p:cNvSpPr/>
          <p:nvPr/>
        </p:nvSpPr>
        <p:spPr bwMode="auto">
          <a:xfrm>
            <a:off x="5120632" y="44577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%r14</a:t>
            </a:r>
          </a:p>
        </p:txBody>
      </p:sp>
      <p:sp>
        <p:nvSpPr>
          <p:cNvPr id="27677" name="Rectangle 29"/>
          <p:cNvSpPr/>
          <p:nvPr/>
        </p:nvSpPr>
        <p:spPr bwMode="auto">
          <a:xfrm>
            <a:off x="5120632" y="49149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%r15</a:t>
            </a:r>
          </a:p>
        </p:txBody>
      </p:sp>
      <p:sp>
        <p:nvSpPr>
          <p:cNvPr id="27678" name="Rectangle 30"/>
          <p:cNvSpPr/>
          <p:nvPr/>
        </p:nvSpPr>
        <p:spPr bwMode="auto">
          <a:xfrm>
            <a:off x="2148832" y="17145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dirty="0">
                <a:solidFill>
                  <a:schemeClr val="tx1"/>
                </a:solidFill>
                <a:latin typeface="Courier New Bold" charset="0"/>
                <a:cs typeface="Courier New Bold" charset="0"/>
                <a:sym typeface="Courier New Bold" charset="0"/>
              </a:rPr>
              <a:t>%</a:t>
            </a:r>
            <a:r>
              <a:rPr lang="en-US" dirty="0" err="1">
                <a:solidFill>
                  <a:schemeClr val="tx1"/>
                </a:solidFill>
                <a:latin typeface="Courier New Bold" charset="0"/>
                <a:cs typeface="Courier New Bold" charset="0"/>
                <a:sym typeface="Courier New Bold" charset="0"/>
              </a:rPr>
              <a:t>rax</a:t>
            </a:r>
            <a:endParaRPr lang="en-US" dirty="0">
              <a:solidFill>
                <a:schemeClr val="tx1"/>
              </a:solidFill>
              <a:latin typeface="Courier New Bold" charset="0"/>
              <a:cs typeface="Courier New Bold" charset="0"/>
              <a:sym typeface="Courier New Bold" charset="0"/>
            </a:endParaRPr>
          </a:p>
        </p:txBody>
      </p:sp>
      <p:sp>
        <p:nvSpPr>
          <p:cNvPr id="27679" name="Rectangle 31"/>
          <p:cNvSpPr/>
          <p:nvPr/>
        </p:nvSpPr>
        <p:spPr bwMode="auto">
          <a:xfrm>
            <a:off x="2148832" y="21717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dirty="0">
                <a:solidFill>
                  <a:schemeClr val="tx1"/>
                </a:solidFill>
                <a:latin typeface="Courier New Bold" charset="0"/>
                <a:cs typeface="Courier New Bold" charset="0"/>
                <a:sym typeface="Courier New Bold" charset="0"/>
              </a:rPr>
              <a:t>%</a:t>
            </a:r>
            <a:r>
              <a:rPr lang="en-US" dirty="0" err="1">
                <a:solidFill>
                  <a:schemeClr val="tx1"/>
                </a:solidFill>
                <a:latin typeface="Courier New Bold" charset="0"/>
                <a:cs typeface="Courier New Bold" charset="0"/>
                <a:sym typeface="Courier New Bold" charset="0"/>
              </a:rPr>
              <a:t>rbx</a:t>
            </a:r>
            <a:endParaRPr lang="en-US" dirty="0">
              <a:solidFill>
                <a:schemeClr val="tx1"/>
              </a:solidFill>
              <a:latin typeface="Courier New Bold" charset="0"/>
              <a:cs typeface="Courier New Bold" charset="0"/>
              <a:sym typeface="Courier New Bold" charset="0"/>
            </a:endParaRPr>
          </a:p>
        </p:txBody>
      </p:sp>
      <p:sp>
        <p:nvSpPr>
          <p:cNvPr id="27680" name="Rectangle 32"/>
          <p:cNvSpPr/>
          <p:nvPr/>
        </p:nvSpPr>
        <p:spPr bwMode="auto">
          <a:xfrm>
            <a:off x="2148832" y="26289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%rcx</a:t>
            </a:r>
          </a:p>
        </p:txBody>
      </p:sp>
      <p:sp>
        <p:nvSpPr>
          <p:cNvPr id="27681" name="Rectangle 33"/>
          <p:cNvSpPr/>
          <p:nvPr/>
        </p:nvSpPr>
        <p:spPr bwMode="auto">
          <a:xfrm>
            <a:off x="2148832" y="30861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%rdx</a:t>
            </a:r>
          </a:p>
        </p:txBody>
      </p:sp>
      <p:sp>
        <p:nvSpPr>
          <p:cNvPr id="27682" name="Rectangle 34"/>
          <p:cNvSpPr/>
          <p:nvPr/>
        </p:nvSpPr>
        <p:spPr bwMode="auto">
          <a:xfrm>
            <a:off x="2148832" y="35433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%rsi</a:t>
            </a:r>
          </a:p>
        </p:txBody>
      </p:sp>
      <p:sp>
        <p:nvSpPr>
          <p:cNvPr id="27683" name="Rectangle 35"/>
          <p:cNvSpPr/>
          <p:nvPr/>
        </p:nvSpPr>
        <p:spPr bwMode="auto">
          <a:xfrm>
            <a:off x="2148832" y="40005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%rdi</a:t>
            </a:r>
          </a:p>
        </p:txBody>
      </p:sp>
      <p:sp>
        <p:nvSpPr>
          <p:cNvPr id="27684" name="Rectangle 36"/>
          <p:cNvSpPr/>
          <p:nvPr/>
        </p:nvSpPr>
        <p:spPr bwMode="auto">
          <a:xfrm>
            <a:off x="2148832" y="49149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%rbp</a:t>
            </a:r>
          </a:p>
        </p:txBody>
      </p:sp>
      <p:sp>
        <p:nvSpPr>
          <p:cNvPr id="2" name="文本框 1"/>
          <p:cNvSpPr txBox="1"/>
          <p:nvPr/>
        </p:nvSpPr>
        <p:spPr>
          <a:xfrm>
            <a:off x="2811772" y="5477351"/>
            <a:ext cx="4531519" cy="368300"/>
          </a:xfrm>
          <a:prstGeom prst="rect">
            <a:avLst/>
          </a:prstGeom>
          <a:noFill/>
        </p:spPr>
        <p:txBody>
          <a:bodyPr wrap="square" rtlCol="0">
            <a:spAutoFit/>
          </a:bodyPr>
          <a:lstStyle/>
          <a:p>
            <a:pPr marL="285750" indent="-285750">
              <a:buFont typeface="Wingdings" panose="05000000000000000000" charset="0"/>
              <a:buChar char=""/>
            </a:pPr>
            <a:r>
              <a:rPr lang="zh-CN" altLang="en-US"/>
              <a:t>可以用低阶4字节（或者低阶1和2字节）</a:t>
            </a:r>
          </a:p>
        </p:txBody>
      </p:sp>
      <p:sp>
        <p:nvSpPr>
          <p:cNvPr id="27652" name="Rectangle 4"/>
          <p:cNvSpPr>
            <a:spLocks noGrp="1" noChangeArrowheads="1"/>
          </p:cNvSpPr>
          <p:nvPr/>
        </p:nvSpPr>
        <p:spPr>
          <a:xfrm>
            <a:off x="2148943" y="975411"/>
            <a:ext cx="5694070" cy="571500"/>
          </a:xfrm>
          <a:prstGeom prst="rect">
            <a:avLst/>
          </a:prstGeom>
          <a:noFill/>
          <a:ln w="9525">
            <a:noFill/>
            <a:miter lim="800000"/>
          </a:ln>
        </p:spPr>
        <p:txBody>
          <a:bodyPr vert="horz" wrap="square" lIns="68580" tIns="34290" rIns="68580" bIns="3429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pPr marL="119380" indent="-119380"/>
            <a:r>
              <a:rPr lang="en-US" sz="2700"/>
              <a:t>x86-64 </a:t>
            </a:r>
            <a:r>
              <a:rPr lang="zh-CN" altLang="en-US" sz="2700"/>
              <a:t>整数寄存器</a:t>
            </a:r>
          </a:p>
        </p:txBody>
      </p:sp>
      <p:sp>
        <p:nvSpPr>
          <p:cNvPr id="38" name="TextBox 37"/>
          <p:cNvSpPr txBox="1"/>
          <p:nvPr/>
        </p:nvSpPr>
        <p:spPr>
          <a:xfrm>
            <a:off x="1145029" y="1743075"/>
            <a:ext cx="588623" cy="253916"/>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返回值</a:t>
            </a:r>
          </a:p>
        </p:txBody>
      </p:sp>
      <p:sp>
        <p:nvSpPr>
          <p:cNvPr id="39" name="TextBox 38"/>
          <p:cNvSpPr txBox="1"/>
          <p:nvPr/>
        </p:nvSpPr>
        <p:spPr>
          <a:xfrm>
            <a:off x="741073" y="2279734"/>
            <a:ext cx="992579" cy="253916"/>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被调用者保存</a:t>
            </a:r>
          </a:p>
        </p:txBody>
      </p:sp>
      <p:sp>
        <p:nvSpPr>
          <p:cNvPr id="40" name="TextBox 39"/>
          <p:cNvSpPr txBox="1"/>
          <p:nvPr/>
        </p:nvSpPr>
        <p:spPr>
          <a:xfrm>
            <a:off x="865765" y="2686050"/>
            <a:ext cx="857927" cy="253916"/>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第四个参数</a:t>
            </a:r>
          </a:p>
        </p:txBody>
      </p:sp>
      <p:sp>
        <p:nvSpPr>
          <p:cNvPr id="41" name="TextBox 40"/>
          <p:cNvSpPr txBox="1"/>
          <p:nvPr/>
        </p:nvSpPr>
        <p:spPr>
          <a:xfrm>
            <a:off x="841518" y="3170962"/>
            <a:ext cx="857927" cy="253916"/>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第三个参数</a:t>
            </a:r>
          </a:p>
        </p:txBody>
      </p:sp>
      <p:sp>
        <p:nvSpPr>
          <p:cNvPr id="42" name="TextBox 41"/>
          <p:cNvSpPr txBox="1"/>
          <p:nvPr/>
        </p:nvSpPr>
        <p:spPr>
          <a:xfrm>
            <a:off x="869226" y="3635092"/>
            <a:ext cx="857927" cy="253916"/>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第二个参数</a:t>
            </a:r>
          </a:p>
        </p:txBody>
      </p:sp>
      <p:sp>
        <p:nvSpPr>
          <p:cNvPr id="43" name="TextBox 42"/>
          <p:cNvSpPr txBox="1"/>
          <p:nvPr/>
        </p:nvSpPr>
        <p:spPr>
          <a:xfrm>
            <a:off x="876152" y="4078440"/>
            <a:ext cx="857927" cy="253916"/>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第一个参数</a:t>
            </a:r>
          </a:p>
        </p:txBody>
      </p:sp>
      <p:sp>
        <p:nvSpPr>
          <p:cNvPr id="44" name="TextBox 43"/>
          <p:cNvSpPr txBox="1"/>
          <p:nvPr/>
        </p:nvSpPr>
        <p:spPr>
          <a:xfrm>
            <a:off x="893469" y="4534561"/>
            <a:ext cx="588623" cy="253916"/>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栈指针</a:t>
            </a:r>
          </a:p>
        </p:txBody>
      </p:sp>
      <p:sp>
        <p:nvSpPr>
          <p:cNvPr id="46" name="TextBox 45"/>
          <p:cNvSpPr txBox="1"/>
          <p:nvPr/>
        </p:nvSpPr>
        <p:spPr>
          <a:xfrm>
            <a:off x="793455" y="4971845"/>
            <a:ext cx="992579" cy="253916"/>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被调用者保存</a:t>
            </a:r>
          </a:p>
        </p:txBody>
      </p:sp>
      <p:sp>
        <p:nvSpPr>
          <p:cNvPr id="47" name="TextBox 46"/>
          <p:cNvSpPr txBox="1"/>
          <p:nvPr/>
        </p:nvSpPr>
        <p:spPr>
          <a:xfrm>
            <a:off x="7843013" y="1760188"/>
            <a:ext cx="857927" cy="253916"/>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第五个参数</a:t>
            </a:r>
          </a:p>
        </p:txBody>
      </p:sp>
      <p:sp>
        <p:nvSpPr>
          <p:cNvPr id="48" name="TextBox 47"/>
          <p:cNvSpPr txBox="1"/>
          <p:nvPr/>
        </p:nvSpPr>
        <p:spPr>
          <a:xfrm>
            <a:off x="7829196" y="2279734"/>
            <a:ext cx="857927" cy="253916"/>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第六个参数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6" grpId="0"/>
      <p:bldP spid="47" grpId="0"/>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865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Title 1"/>
          <p:cNvSpPr>
            <a:spLocks noGrp="1"/>
          </p:cNvSpPr>
          <p:nvPr/>
        </p:nvSpPr>
        <p:spPr>
          <a:xfrm>
            <a:off x="732244" y="1184009"/>
            <a:ext cx="5694070" cy="571500"/>
          </a:xfrm>
          <a:prstGeom prst="rect">
            <a:avLst/>
          </a:prstGeom>
          <a:noFill/>
          <a:ln w="9525">
            <a:noFill/>
            <a:miter lim="800000"/>
          </a:ln>
        </p:spPr>
        <p:txBody>
          <a:bodyPr vert="horz" wrap="square" lIns="68580" tIns="34290" rIns="68580" bIns="3429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r>
              <a:rPr lang="zh-CN" altLang="en-US" sz="2700" dirty="0"/>
              <a:t>历史</a:t>
            </a:r>
            <a:r>
              <a:rPr lang="en-US" sz="2700" dirty="0"/>
              <a:t>: IA32 </a:t>
            </a:r>
            <a:r>
              <a:rPr lang="zh-CN" altLang="en-US" sz="2700" dirty="0"/>
              <a:t>寄存器</a:t>
            </a:r>
          </a:p>
        </p:txBody>
      </p:sp>
      <p:grpSp>
        <p:nvGrpSpPr>
          <p:cNvPr id="3" name="Group 12"/>
          <p:cNvGrpSpPr/>
          <p:nvPr/>
        </p:nvGrpSpPr>
        <p:grpSpPr bwMode="auto">
          <a:xfrm>
            <a:off x="1424600" y="1857376"/>
            <a:ext cx="4286250" cy="3400427"/>
            <a:chOff x="3984" y="1008"/>
            <a:chExt cx="1584" cy="2256"/>
          </a:xfrm>
        </p:grpSpPr>
        <p:sp>
          <p:nvSpPr>
            <p:cNvPr id="5" name="Rectangle 4"/>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dirty="0">
                  <a:latin typeface="Courier New" panose="02070309020205020404" charset="0"/>
                </a:rPr>
                <a:t>%</a:t>
              </a:r>
              <a:r>
                <a:rPr lang="en-US" sz="1350" dirty="0" err="1">
                  <a:latin typeface="Courier New" panose="02070309020205020404" charset="0"/>
                </a:rPr>
                <a:t>eax</a:t>
              </a:r>
              <a:endParaRPr lang="en-US" sz="1350" dirty="0">
                <a:latin typeface="Courier New" panose="02070309020205020404" charset="0"/>
              </a:endParaRPr>
            </a:p>
          </p:txBody>
        </p:sp>
        <p:sp>
          <p:nvSpPr>
            <p:cNvPr id="6" name="Rectangle 5"/>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dirty="0">
                  <a:latin typeface="Courier New" panose="02070309020205020404" charset="0"/>
                </a:rPr>
                <a:t>%</a:t>
              </a:r>
              <a:r>
                <a:rPr lang="en-US" sz="1350" dirty="0" err="1">
                  <a:latin typeface="Courier New" panose="02070309020205020404" charset="0"/>
                </a:rPr>
                <a:t>ecx</a:t>
              </a:r>
              <a:endParaRPr lang="en-US" sz="1350" dirty="0">
                <a:latin typeface="Courier New" panose="02070309020205020404" charset="0"/>
              </a:endParaRPr>
            </a:p>
          </p:txBody>
        </p:sp>
        <p:sp>
          <p:nvSpPr>
            <p:cNvPr id="7" name="Rectangle 6"/>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dirty="0">
                  <a:latin typeface="Courier New" panose="02070309020205020404" charset="0"/>
                </a:rPr>
                <a:t>%</a:t>
              </a:r>
              <a:r>
                <a:rPr lang="en-US" sz="1350" dirty="0" err="1">
                  <a:latin typeface="Courier New" panose="02070309020205020404" charset="0"/>
                </a:rPr>
                <a:t>edx</a:t>
              </a:r>
              <a:endParaRPr lang="en-US" sz="1350" dirty="0">
                <a:latin typeface="Courier New" panose="02070309020205020404" charset="0"/>
              </a:endParaRPr>
            </a:p>
          </p:txBody>
        </p:sp>
        <p:sp>
          <p:nvSpPr>
            <p:cNvPr id="8" name="Rectangle 7"/>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a:latin typeface="Courier New" panose="02070309020205020404" charset="0"/>
                </a:rPr>
                <a:t>%ebx</a:t>
              </a:r>
            </a:p>
          </p:txBody>
        </p:sp>
        <p:sp>
          <p:nvSpPr>
            <p:cNvPr id="9" name="Rectangle 8"/>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a:latin typeface="Courier New" panose="02070309020205020404" charset="0"/>
                </a:rPr>
                <a:t>%esi</a:t>
              </a:r>
            </a:p>
          </p:txBody>
        </p:sp>
        <p:sp>
          <p:nvSpPr>
            <p:cNvPr id="10" name="Rectangle 9"/>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a:latin typeface="Courier New" panose="02070309020205020404" charset="0"/>
                </a:rPr>
                <a:t>%edi</a:t>
              </a:r>
            </a:p>
          </p:txBody>
        </p:sp>
        <p:sp>
          <p:nvSpPr>
            <p:cNvPr id="11" name="Rectangle 10"/>
            <p:cNvSpPr>
              <a:spLocks noChangeArrowheads="1"/>
            </p:cNvSpPr>
            <p:nvPr/>
          </p:nvSpPr>
          <p:spPr bwMode="auto">
            <a:xfrm>
              <a:off x="3984" y="2736"/>
              <a:ext cx="1584" cy="240"/>
            </a:xfrm>
            <a:prstGeom prst="rect">
              <a:avLst/>
            </a:prstGeom>
            <a:solidFill>
              <a:srgbClr val="EFBFBF"/>
            </a:solidFill>
            <a:ln w="25400">
              <a:solidFill>
                <a:schemeClr val="tx1"/>
              </a:solidFill>
              <a:miter lim="800000"/>
            </a:ln>
            <a:effectLst/>
          </p:spPr>
          <p:txBody>
            <a:bodyPr wrap="none" anchor="ctr"/>
            <a:lstStyle/>
            <a:p>
              <a:pPr>
                <a:lnSpc>
                  <a:spcPct val="100000"/>
                </a:lnSpc>
              </a:pPr>
              <a:r>
                <a:rPr lang="en-US" sz="1350">
                  <a:latin typeface="Courier New" panose="02070309020205020404" charset="0"/>
                </a:rPr>
                <a:t>%esp</a:t>
              </a:r>
            </a:p>
          </p:txBody>
        </p:sp>
        <p:sp>
          <p:nvSpPr>
            <p:cNvPr id="12" name="Rectangle 11"/>
            <p:cNvSpPr>
              <a:spLocks noChangeArrowheads="1"/>
            </p:cNvSpPr>
            <p:nvPr/>
          </p:nvSpPr>
          <p:spPr bwMode="auto">
            <a:xfrm>
              <a:off x="3984" y="3024"/>
              <a:ext cx="1584" cy="240"/>
            </a:xfrm>
            <a:prstGeom prst="rect">
              <a:avLst/>
            </a:prstGeom>
            <a:solidFill>
              <a:srgbClr val="EFBFBF"/>
            </a:solidFill>
            <a:ln w="25400">
              <a:solidFill>
                <a:schemeClr val="tx1"/>
              </a:solidFill>
              <a:miter lim="800000"/>
            </a:ln>
            <a:effectLst/>
          </p:spPr>
          <p:txBody>
            <a:bodyPr wrap="none" anchor="ctr"/>
            <a:lstStyle/>
            <a:p>
              <a:pPr>
                <a:lnSpc>
                  <a:spcPct val="100000"/>
                </a:lnSpc>
              </a:pPr>
              <a:r>
                <a:rPr lang="en-US" sz="1350">
                  <a:latin typeface="Courier New" panose="02070309020205020404" charset="0"/>
                </a:rPr>
                <a:t>%ebp</a:t>
              </a:r>
            </a:p>
          </p:txBody>
        </p:sp>
      </p:grpSp>
      <p:grpSp>
        <p:nvGrpSpPr>
          <p:cNvPr id="22" name="Group 21"/>
          <p:cNvGrpSpPr/>
          <p:nvPr/>
        </p:nvGrpSpPr>
        <p:grpSpPr>
          <a:xfrm>
            <a:off x="3591295" y="1910978"/>
            <a:ext cx="2114550" cy="257771"/>
            <a:chOff x="4495800" y="1404970"/>
            <a:chExt cx="2819400" cy="343694"/>
          </a:xfrm>
        </p:grpSpPr>
        <p:sp>
          <p:nvSpPr>
            <p:cNvPr id="13" name="Rectangle 12"/>
            <p:cNvSpPr/>
            <p:nvPr/>
          </p:nvSpPr>
          <p:spPr bwMode="auto">
            <a:xfrm>
              <a:off x="4495800" y="1404970"/>
              <a:ext cx="2819400" cy="34290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a:ln>
                  <a:noFill/>
                </a:ln>
                <a:solidFill>
                  <a:schemeClr val="tx1"/>
                </a:solidFill>
                <a:effectLst/>
                <a:latin typeface="Arial Narrow" panose="020B0606020202030204" pitchFamily="34" charset="0"/>
              </a:endParaRPr>
            </a:p>
          </p:txBody>
        </p:sp>
        <p:cxnSp>
          <p:nvCxnSpPr>
            <p:cNvPr id="19" name="Straight Connector 18"/>
            <p:cNvCxnSpPr>
              <a:stCxn id="13" idx="0"/>
              <a:endCxn id="13" idx="2"/>
            </p:cNvCxnSpPr>
            <p:nvPr/>
          </p:nvCxnSpPr>
          <p:spPr bwMode="auto">
            <a:xfrm rot="16200000" flipH="1">
              <a:off x="5734050" y="1576420"/>
              <a:ext cx="342900" cy="1588"/>
            </a:xfrm>
            <a:prstGeom prst="line">
              <a:avLst/>
            </a:prstGeom>
            <a:noFill/>
            <a:ln w="12700" cap="flat" cmpd="sng" algn="ctr">
              <a:solidFill>
                <a:schemeClr val="tx1"/>
              </a:solidFill>
              <a:prstDash val="solid"/>
              <a:round/>
              <a:headEnd type="none" w="med" len="med"/>
              <a:tailEnd type="none" w="med" len="med"/>
            </a:ln>
            <a:effectLst/>
          </p:spPr>
        </p:cxnSp>
      </p:grpSp>
      <p:grpSp>
        <p:nvGrpSpPr>
          <p:cNvPr id="23" name="Group 22"/>
          <p:cNvGrpSpPr/>
          <p:nvPr/>
        </p:nvGrpSpPr>
        <p:grpSpPr>
          <a:xfrm>
            <a:off x="3591295" y="2349018"/>
            <a:ext cx="2114550" cy="257771"/>
            <a:chOff x="4495800" y="1404970"/>
            <a:chExt cx="2819400" cy="343694"/>
          </a:xfrm>
        </p:grpSpPr>
        <p:sp>
          <p:nvSpPr>
            <p:cNvPr id="24" name="Rectangle 23"/>
            <p:cNvSpPr/>
            <p:nvPr/>
          </p:nvSpPr>
          <p:spPr bwMode="auto">
            <a:xfrm>
              <a:off x="4495800" y="1404970"/>
              <a:ext cx="2819400" cy="34290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a:ln>
                  <a:noFill/>
                </a:ln>
                <a:solidFill>
                  <a:schemeClr val="tx1"/>
                </a:solidFill>
                <a:effectLst/>
                <a:latin typeface="Arial Narrow" panose="020B0606020202030204" pitchFamily="34" charset="0"/>
              </a:endParaRPr>
            </a:p>
          </p:txBody>
        </p:sp>
        <p:cxnSp>
          <p:nvCxnSpPr>
            <p:cNvPr id="25" name="Straight Connector 24"/>
            <p:cNvCxnSpPr>
              <a:stCxn id="24" idx="0"/>
              <a:endCxn id="24" idx="2"/>
            </p:cNvCxnSpPr>
            <p:nvPr/>
          </p:nvCxnSpPr>
          <p:spPr bwMode="auto">
            <a:xfrm rot="16200000" flipH="1">
              <a:off x="5734050" y="1576420"/>
              <a:ext cx="342900" cy="1588"/>
            </a:xfrm>
            <a:prstGeom prst="line">
              <a:avLst/>
            </a:prstGeom>
            <a:noFill/>
            <a:ln w="12700" cap="flat" cmpd="sng" algn="ctr">
              <a:solidFill>
                <a:schemeClr val="tx1"/>
              </a:solidFill>
              <a:prstDash val="solid"/>
              <a:round/>
              <a:headEnd type="none" w="med" len="med"/>
              <a:tailEnd type="none" w="med" len="med"/>
            </a:ln>
            <a:effectLst/>
          </p:spPr>
        </p:cxnSp>
      </p:grpSp>
      <p:grpSp>
        <p:nvGrpSpPr>
          <p:cNvPr id="26" name="Group 25"/>
          <p:cNvGrpSpPr/>
          <p:nvPr/>
        </p:nvGrpSpPr>
        <p:grpSpPr>
          <a:xfrm>
            <a:off x="3591295" y="2776185"/>
            <a:ext cx="2114550" cy="257771"/>
            <a:chOff x="4495800" y="1404970"/>
            <a:chExt cx="2819400" cy="343694"/>
          </a:xfrm>
        </p:grpSpPr>
        <p:sp>
          <p:nvSpPr>
            <p:cNvPr id="27" name="Rectangle 26"/>
            <p:cNvSpPr/>
            <p:nvPr/>
          </p:nvSpPr>
          <p:spPr bwMode="auto">
            <a:xfrm>
              <a:off x="4495800" y="1404970"/>
              <a:ext cx="2819400" cy="34290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a:ln>
                  <a:noFill/>
                </a:ln>
                <a:solidFill>
                  <a:schemeClr val="tx1"/>
                </a:solidFill>
                <a:effectLst/>
                <a:latin typeface="Arial Narrow" panose="020B0606020202030204" pitchFamily="34" charset="0"/>
              </a:endParaRPr>
            </a:p>
          </p:txBody>
        </p:sp>
        <p:cxnSp>
          <p:nvCxnSpPr>
            <p:cNvPr id="28" name="Straight Connector 27"/>
            <p:cNvCxnSpPr>
              <a:stCxn id="27" idx="0"/>
              <a:endCxn id="27" idx="2"/>
            </p:cNvCxnSpPr>
            <p:nvPr/>
          </p:nvCxnSpPr>
          <p:spPr bwMode="auto">
            <a:xfrm rot="16200000" flipH="1">
              <a:off x="5734050" y="1576420"/>
              <a:ext cx="342900" cy="1588"/>
            </a:xfrm>
            <a:prstGeom prst="line">
              <a:avLst/>
            </a:prstGeom>
            <a:noFill/>
            <a:ln w="12700" cap="flat" cmpd="sng" algn="ctr">
              <a:solidFill>
                <a:schemeClr val="tx1"/>
              </a:solidFill>
              <a:prstDash val="solid"/>
              <a:round/>
              <a:headEnd type="none" w="med" len="med"/>
              <a:tailEnd type="none" w="med" len="med"/>
            </a:ln>
            <a:effectLst/>
          </p:spPr>
        </p:cxnSp>
      </p:grpSp>
      <p:grpSp>
        <p:nvGrpSpPr>
          <p:cNvPr id="29" name="Group 28"/>
          <p:cNvGrpSpPr/>
          <p:nvPr/>
        </p:nvGrpSpPr>
        <p:grpSpPr>
          <a:xfrm>
            <a:off x="3591295" y="3213363"/>
            <a:ext cx="2114550" cy="257771"/>
            <a:chOff x="4495800" y="1404970"/>
            <a:chExt cx="2819400" cy="343694"/>
          </a:xfrm>
        </p:grpSpPr>
        <p:sp>
          <p:nvSpPr>
            <p:cNvPr id="30" name="Rectangle 29"/>
            <p:cNvSpPr/>
            <p:nvPr/>
          </p:nvSpPr>
          <p:spPr bwMode="auto">
            <a:xfrm>
              <a:off x="4495800" y="1404970"/>
              <a:ext cx="2819400" cy="34290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a:ln>
                  <a:noFill/>
                </a:ln>
                <a:solidFill>
                  <a:schemeClr val="tx1"/>
                </a:solidFill>
                <a:effectLst/>
                <a:latin typeface="Arial Narrow" panose="020B0606020202030204" pitchFamily="34" charset="0"/>
              </a:endParaRPr>
            </a:p>
          </p:txBody>
        </p:sp>
        <p:cxnSp>
          <p:nvCxnSpPr>
            <p:cNvPr id="31" name="Straight Connector 30"/>
            <p:cNvCxnSpPr>
              <a:stCxn id="30" idx="0"/>
              <a:endCxn id="30" idx="2"/>
            </p:cNvCxnSpPr>
            <p:nvPr/>
          </p:nvCxnSpPr>
          <p:spPr bwMode="auto">
            <a:xfrm rot="16200000" flipH="1">
              <a:off x="5734050" y="1576420"/>
              <a:ext cx="342900" cy="1588"/>
            </a:xfrm>
            <a:prstGeom prst="line">
              <a:avLst/>
            </a:prstGeom>
            <a:noFill/>
            <a:ln w="12700" cap="flat" cmpd="sng" algn="ctr">
              <a:solidFill>
                <a:schemeClr val="tx1"/>
              </a:solidFill>
              <a:prstDash val="solid"/>
              <a:round/>
              <a:headEnd type="none" w="med" len="med"/>
              <a:tailEnd type="none" w="med" len="med"/>
            </a:ln>
            <a:effectLst/>
          </p:spPr>
        </p:cxnSp>
      </p:grpSp>
      <p:sp>
        <p:nvSpPr>
          <p:cNvPr id="33" name="Rectangle 32"/>
          <p:cNvSpPr/>
          <p:nvPr/>
        </p:nvSpPr>
        <p:spPr bwMode="auto">
          <a:xfrm>
            <a:off x="3591295" y="3645500"/>
            <a:ext cx="2114550" cy="257175"/>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a:ln>
                <a:noFill/>
              </a:ln>
              <a:solidFill>
                <a:schemeClr val="tx1"/>
              </a:solidFill>
              <a:effectLst/>
              <a:latin typeface="Arial Narrow" panose="020B0606020202030204" pitchFamily="34" charset="0"/>
            </a:endParaRPr>
          </a:p>
        </p:txBody>
      </p:sp>
      <p:sp>
        <p:nvSpPr>
          <p:cNvPr id="36" name="Rectangle 35"/>
          <p:cNvSpPr/>
          <p:nvPr/>
        </p:nvSpPr>
        <p:spPr bwMode="auto">
          <a:xfrm>
            <a:off x="3591295" y="4083540"/>
            <a:ext cx="2114550" cy="257175"/>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a:ln>
                <a:noFill/>
              </a:ln>
              <a:solidFill>
                <a:schemeClr val="tx1"/>
              </a:solidFill>
              <a:effectLst/>
              <a:latin typeface="Arial Narrow" panose="020B0606020202030204" pitchFamily="34" charset="0"/>
            </a:endParaRPr>
          </a:p>
        </p:txBody>
      </p:sp>
      <p:sp>
        <p:nvSpPr>
          <p:cNvPr id="39" name="Rectangle 38"/>
          <p:cNvSpPr/>
          <p:nvPr/>
        </p:nvSpPr>
        <p:spPr bwMode="auto">
          <a:xfrm>
            <a:off x="3591295" y="4510707"/>
            <a:ext cx="2114550" cy="257175"/>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a:ln>
                <a:noFill/>
              </a:ln>
              <a:solidFill>
                <a:schemeClr val="tx1"/>
              </a:solidFill>
              <a:effectLst/>
              <a:latin typeface="Arial Narrow" panose="020B0606020202030204" pitchFamily="34" charset="0"/>
            </a:endParaRPr>
          </a:p>
        </p:txBody>
      </p:sp>
      <p:sp>
        <p:nvSpPr>
          <p:cNvPr id="42" name="Rectangle 41"/>
          <p:cNvSpPr/>
          <p:nvPr/>
        </p:nvSpPr>
        <p:spPr bwMode="auto">
          <a:xfrm>
            <a:off x="3591295" y="4947885"/>
            <a:ext cx="2114550" cy="257175"/>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endParaRPr lang="en-US" sz="1350"/>
          </a:p>
        </p:txBody>
      </p:sp>
      <p:sp>
        <p:nvSpPr>
          <p:cNvPr id="53" name="TextBox 52"/>
          <p:cNvSpPr txBox="1"/>
          <p:nvPr/>
        </p:nvSpPr>
        <p:spPr>
          <a:xfrm>
            <a:off x="3139100" y="1900967"/>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%ax</a:t>
            </a:r>
          </a:p>
        </p:txBody>
      </p:sp>
      <p:sp>
        <p:nvSpPr>
          <p:cNvPr id="54" name="TextBox 53"/>
          <p:cNvSpPr txBox="1"/>
          <p:nvPr/>
        </p:nvSpPr>
        <p:spPr>
          <a:xfrm>
            <a:off x="3139100" y="2338829"/>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t>
            </a:r>
            <a:r>
              <a:rPr lang="en-US" sz="1350" dirty="0" err="1">
                <a:latin typeface="Courier New" panose="02070309020205020404" charset="0"/>
                <a:cs typeface="Courier New" panose="02070309020205020404" charset="0"/>
              </a:rPr>
              <a:t>cx</a:t>
            </a:r>
            <a:endParaRPr lang="en-US" sz="1350" dirty="0">
              <a:latin typeface="Courier New" panose="02070309020205020404" charset="0"/>
              <a:cs typeface="Courier New" panose="02070309020205020404" charset="0"/>
            </a:endParaRPr>
          </a:p>
        </p:txBody>
      </p:sp>
      <p:sp>
        <p:nvSpPr>
          <p:cNvPr id="55" name="TextBox 54"/>
          <p:cNvSpPr txBox="1"/>
          <p:nvPr/>
        </p:nvSpPr>
        <p:spPr>
          <a:xfrm>
            <a:off x="3139100" y="2763222"/>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t>
            </a:r>
            <a:r>
              <a:rPr lang="en-US" sz="1350" dirty="0" err="1">
                <a:latin typeface="Courier New" panose="02070309020205020404" charset="0"/>
                <a:cs typeface="Courier New" panose="02070309020205020404" charset="0"/>
              </a:rPr>
              <a:t>dx</a:t>
            </a:r>
            <a:endParaRPr lang="en-US" sz="1350" dirty="0">
              <a:latin typeface="Courier New" panose="02070309020205020404" charset="0"/>
              <a:cs typeface="Courier New" panose="02070309020205020404" charset="0"/>
            </a:endParaRPr>
          </a:p>
        </p:txBody>
      </p:sp>
      <p:sp>
        <p:nvSpPr>
          <p:cNvPr id="56" name="TextBox 55"/>
          <p:cNvSpPr txBox="1"/>
          <p:nvPr/>
        </p:nvSpPr>
        <p:spPr>
          <a:xfrm>
            <a:off x="3139100" y="3206089"/>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t>
            </a:r>
            <a:r>
              <a:rPr lang="en-US" sz="1350" dirty="0" err="1">
                <a:latin typeface="Courier New" panose="02070309020205020404" charset="0"/>
                <a:cs typeface="Courier New" panose="02070309020205020404" charset="0"/>
              </a:rPr>
              <a:t>bx</a:t>
            </a:r>
            <a:endParaRPr lang="en-US" sz="1350" dirty="0">
              <a:latin typeface="Courier New" panose="02070309020205020404" charset="0"/>
              <a:cs typeface="Courier New" panose="02070309020205020404" charset="0"/>
            </a:endParaRPr>
          </a:p>
        </p:txBody>
      </p:sp>
      <p:sp>
        <p:nvSpPr>
          <p:cNvPr id="57" name="TextBox 56"/>
          <p:cNvSpPr txBox="1"/>
          <p:nvPr/>
        </p:nvSpPr>
        <p:spPr>
          <a:xfrm>
            <a:off x="3139100" y="3638262"/>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t>
            </a:r>
            <a:r>
              <a:rPr lang="en-US" sz="1350" dirty="0" err="1">
                <a:latin typeface="Courier New" panose="02070309020205020404" charset="0"/>
                <a:cs typeface="Courier New" panose="02070309020205020404" charset="0"/>
              </a:rPr>
              <a:t>si</a:t>
            </a:r>
            <a:endParaRPr lang="en-US" sz="1350" dirty="0">
              <a:latin typeface="Courier New" panose="02070309020205020404" charset="0"/>
              <a:cs typeface="Courier New" panose="02070309020205020404" charset="0"/>
            </a:endParaRPr>
          </a:p>
        </p:txBody>
      </p:sp>
      <p:sp>
        <p:nvSpPr>
          <p:cNvPr id="58" name="TextBox 57"/>
          <p:cNvSpPr txBox="1"/>
          <p:nvPr/>
        </p:nvSpPr>
        <p:spPr>
          <a:xfrm>
            <a:off x="3139100" y="4072667"/>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t>
            </a:r>
            <a:r>
              <a:rPr lang="en-US" sz="1350" dirty="0" err="1">
                <a:latin typeface="Courier New" panose="02070309020205020404" charset="0"/>
                <a:cs typeface="Courier New" panose="02070309020205020404" charset="0"/>
              </a:rPr>
              <a:t>di</a:t>
            </a:r>
            <a:endParaRPr lang="en-US" sz="1350" dirty="0">
              <a:latin typeface="Courier New" panose="02070309020205020404" charset="0"/>
              <a:cs typeface="Courier New" panose="02070309020205020404" charset="0"/>
            </a:endParaRPr>
          </a:p>
        </p:txBody>
      </p:sp>
      <p:sp>
        <p:nvSpPr>
          <p:cNvPr id="59" name="TextBox 58"/>
          <p:cNvSpPr txBox="1"/>
          <p:nvPr/>
        </p:nvSpPr>
        <p:spPr>
          <a:xfrm>
            <a:off x="3139100" y="4500518"/>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%sp</a:t>
            </a:r>
          </a:p>
        </p:txBody>
      </p:sp>
      <p:sp>
        <p:nvSpPr>
          <p:cNvPr id="60" name="TextBox 59"/>
          <p:cNvSpPr txBox="1"/>
          <p:nvPr/>
        </p:nvSpPr>
        <p:spPr>
          <a:xfrm>
            <a:off x="3139100" y="4939928"/>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t>
            </a:r>
            <a:r>
              <a:rPr lang="en-US" sz="1350" dirty="0" err="1">
                <a:latin typeface="Courier New" panose="02070309020205020404" charset="0"/>
                <a:cs typeface="Courier New" panose="02070309020205020404" charset="0"/>
              </a:rPr>
              <a:t>bp</a:t>
            </a:r>
            <a:endParaRPr lang="en-US" sz="1350" dirty="0">
              <a:latin typeface="Courier New" panose="02070309020205020404" charset="0"/>
              <a:cs typeface="Courier New" panose="02070309020205020404" charset="0"/>
            </a:endParaRPr>
          </a:p>
        </p:txBody>
      </p:sp>
      <p:sp>
        <p:nvSpPr>
          <p:cNvPr id="61" name="TextBox 60"/>
          <p:cNvSpPr txBox="1"/>
          <p:nvPr/>
        </p:nvSpPr>
        <p:spPr>
          <a:xfrm>
            <a:off x="3882050" y="1900967"/>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%ah</a:t>
            </a:r>
          </a:p>
        </p:txBody>
      </p:sp>
      <p:sp>
        <p:nvSpPr>
          <p:cNvPr id="62" name="TextBox 61"/>
          <p:cNvSpPr txBox="1"/>
          <p:nvPr/>
        </p:nvSpPr>
        <p:spPr>
          <a:xfrm>
            <a:off x="3882050" y="2338829"/>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t>
            </a:r>
            <a:r>
              <a:rPr lang="en-US" sz="1350" dirty="0" err="1">
                <a:latin typeface="Courier New" panose="02070309020205020404" charset="0"/>
                <a:cs typeface="Courier New" panose="02070309020205020404" charset="0"/>
              </a:rPr>
              <a:t>ch</a:t>
            </a:r>
            <a:endParaRPr lang="en-US" sz="1350" dirty="0">
              <a:latin typeface="Courier New" panose="02070309020205020404" charset="0"/>
              <a:cs typeface="Courier New" panose="02070309020205020404" charset="0"/>
            </a:endParaRPr>
          </a:p>
        </p:txBody>
      </p:sp>
      <p:sp>
        <p:nvSpPr>
          <p:cNvPr id="63" name="TextBox 62"/>
          <p:cNvSpPr txBox="1"/>
          <p:nvPr/>
        </p:nvSpPr>
        <p:spPr>
          <a:xfrm>
            <a:off x="3882050" y="2763222"/>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%dh</a:t>
            </a:r>
          </a:p>
        </p:txBody>
      </p:sp>
      <p:sp>
        <p:nvSpPr>
          <p:cNvPr id="64" name="TextBox 63"/>
          <p:cNvSpPr txBox="1"/>
          <p:nvPr/>
        </p:nvSpPr>
        <p:spPr>
          <a:xfrm>
            <a:off x="3882050" y="3206089"/>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t>
            </a:r>
            <a:r>
              <a:rPr lang="en-US" sz="1350" dirty="0" err="1">
                <a:latin typeface="Courier New" panose="02070309020205020404" charset="0"/>
                <a:cs typeface="Courier New" panose="02070309020205020404" charset="0"/>
              </a:rPr>
              <a:t>bh</a:t>
            </a:r>
            <a:endParaRPr lang="en-US" sz="1350" dirty="0">
              <a:latin typeface="Courier New" panose="02070309020205020404" charset="0"/>
              <a:cs typeface="Courier New" panose="02070309020205020404" charset="0"/>
            </a:endParaRPr>
          </a:p>
        </p:txBody>
      </p:sp>
      <p:sp>
        <p:nvSpPr>
          <p:cNvPr id="69" name="TextBox 68"/>
          <p:cNvSpPr txBox="1"/>
          <p:nvPr/>
        </p:nvSpPr>
        <p:spPr>
          <a:xfrm>
            <a:off x="4910750" y="1900967"/>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%al</a:t>
            </a:r>
          </a:p>
        </p:txBody>
      </p:sp>
      <p:sp>
        <p:nvSpPr>
          <p:cNvPr id="70" name="TextBox 69"/>
          <p:cNvSpPr txBox="1"/>
          <p:nvPr/>
        </p:nvSpPr>
        <p:spPr>
          <a:xfrm>
            <a:off x="4910750" y="2338829"/>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t>
            </a:r>
            <a:r>
              <a:rPr lang="en-US" sz="1350" dirty="0" err="1">
                <a:latin typeface="Courier New" panose="02070309020205020404" charset="0"/>
                <a:cs typeface="Courier New" panose="02070309020205020404" charset="0"/>
              </a:rPr>
              <a:t>cl</a:t>
            </a:r>
            <a:endParaRPr lang="en-US" sz="1350" dirty="0">
              <a:latin typeface="Courier New" panose="02070309020205020404" charset="0"/>
              <a:cs typeface="Courier New" panose="02070309020205020404" charset="0"/>
            </a:endParaRPr>
          </a:p>
        </p:txBody>
      </p:sp>
      <p:sp>
        <p:nvSpPr>
          <p:cNvPr id="71" name="TextBox 70"/>
          <p:cNvSpPr txBox="1"/>
          <p:nvPr/>
        </p:nvSpPr>
        <p:spPr>
          <a:xfrm>
            <a:off x="4910750" y="2763222"/>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%dl</a:t>
            </a:r>
          </a:p>
        </p:txBody>
      </p:sp>
      <p:sp>
        <p:nvSpPr>
          <p:cNvPr id="72" name="TextBox 71"/>
          <p:cNvSpPr txBox="1"/>
          <p:nvPr/>
        </p:nvSpPr>
        <p:spPr>
          <a:xfrm>
            <a:off x="4910750" y="3206089"/>
            <a:ext cx="491490" cy="299085"/>
          </a:xfrm>
          <a:prstGeom prst="rect">
            <a:avLst/>
          </a:prstGeom>
          <a:noFill/>
        </p:spPr>
        <p:txBody>
          <a:bodyPr wrap="none" rtlCol="0">
            <a:spAutoFit/>
          </a:bodyPr>
          <a:lstStyle/>
          <a:p>
            <a:r>
              <a:rPr lang="en-US" sz="1350" dirty="0">
                <a:latin typeface="Courier New" panose="02070309020205020404" charset="0"/>
                <a:cs typeface="Courier New" panose="02070309020205020404" charset="0"/>
              </a:rPr>
              <a:t>%</a:t>
            </a:r>
            <a:r>
              <a:rPr lang="en-US" sz="1350" dirty="0" err="1">
                <a:latin typeface="Courier New" panose="02070309020205020404" charset="0"/>
                <a:cs typeface="Courier New" panose="02070309020205020404" charset="0"/>
              </a:rPr>
              <a:t>bl</a:t>
            </a:r>
            <a:endParaRPr lang="en-US" sz="1350" dirty="0">
              <a:latin typeface="Courier New" panose="02070309020205020404" charset="0"/>
              <a:cs typeface="Courier New" panose="02070309020205020404" charset="0"/>
            </a:endParaRPr>
          </a:p>
        </p:txBody>
      </p:sp>
      <p:sp>
        <p:nvSpPr>
          <p:cNvPr id="73" name="AutoShape 7"/>
          <p:cNvSpPr/>
          <p:nvPr/>
        </p:nvSpPr>
        <p:spPr bwMode="auto">
          <a:xfrm rot="5400000">
            <a:off x="4542037" y="4360693"/>
            <a:ext cx="209550" cy="2118064"/>
          </a:xfrm>
          <a:prstGeom prst="rightBrace">
            <a:avLst>
              <a:gd name="adj1" fmla="val 25000"/>
              <a:gd name="adj2" fmla="val 50000"/>
            </a:avLst>
          </a:prstGeom>
          <a:noFill/>
          <a:ln w="25400">
            <a:solidFill>
              <a:schemeClr val="tx1"/>
            </a:solidFill>
            <a:round/>
          </a:ln>
          <a:effectLst/>
        </p:spPr>
        <p:txBody>
          <a:bodyPr wrap="none" anchor="ctr"/>
          <a:lstStyle/>
          <a:p>
            <a:endParaRPr lang="en-US" sz="1350" dirty="0">
              <a:latin typeface="Calibri" panose="020F0502020204030204" charset="0"/>
            </a:endParaRPr>
          </a:p>
        </p:txBody>
      </p:sp>
      <p:sp>
        <p:nvSpPr>
          <p:cNvPr id="74" name="TextBox 73"/>
          <p:cNvSpPr txBox="1"/>
          <p:nvPr/>
        </p:nvSpPr>
        <p:spPr>
          <a:xfrm>
            <a:off x="4084168" y="5486400"/>
            <a:ext cx="1134110" cy="506730"/>
          </a:xfrm>
          <a:prstGeom prst="rect">
            <a:avLst/>
          </a:prstGeom>
          <a:noFill/>
        </p:spPr>
        <p:txBody>
          <a:bodyPr wrap="none" rtlCol="0">
            <a:spAutoFit/>
          </a:bodyPr>
          <a:lstStyle/>
          <a:p>
            <a:pPr algn="ctr"/>
            <a:r>
              <a:rPr lang="en-US" sz="1350" dirty="0">
                <a:latin typeface="Calibri" panose="020F0502020204030204" charset="0"/>
              </a:rPr>
              <a:t>16</a:t>
            </a:r>
            <a:r>
              <a:rPr lang="zh-CN" altLang="en-US" sz="1350" dirty="0">
                <a:latin typeface="Calibri" panose="020F0502020204030204" charset="0"/>
              </a:rPr>
              <a:t>位</a:t>
            </a:r>
            <a:r>
              <a:rPr lang="en-US" sz="1350" dirty="0">
                <a:latin typeface="Calibri" panose="020F0502020204030204" charset="0"/>
              </a:rPr>
              <a:t> -</a:t>
            </a:r>
            <a:r>
              <a:rPr lang="zh-CN" altLang="en-US" sz="1350" dirty="0">
                <a:latin typeface="Calibri" panose="020F0502020204030204" charset="0"/>
              </a:rPr>
              <a:t>寄存器</a:t>
            </a:r>
            <a:endParaRPr lang="en-US" sz="1350" dirty="0">
              <a:latin typeface="Calibri" panose="020F0502020204030204" charset="0"/>
            </a:endParaRPr>
          </a:p>
          <a:p>
            <a:pPr algn="ctr"/>
            <a:r>
              <a:rPr lang="en-US" sz="1350" dirty="0">
                <a:latin typeface="Calibri" panose="020F0502020204030204" charset="0"/>
              </a:rPr>
              <a:t>(</a:t>
            </a:r>
            <a:r>
              <a:rPr lang="zh-CN" altLang="en-US" sz="1350" dirty="0">
                <a:latin typeface="Calibri" panose="020F0502020204030204" charset="0"/>
              </a:rPr>
              <a:t>向后兼容</a:t>
            </a:r>
            <a:r>
              <a:rPr lang="en-US" sz="1350" dirty="0">
                <a:latin typeface="Calibri" panose="020F0502020204030204" charset="0"/>
              </a:rPr>
              <a:t>)</a:t>
            </a:r>
          </a:p>
        </p:txBody>
      </p:sp>
      <p:sp>
        <p:nvSpPr>
          <p:cNvPr id="75" name="AutoShape 7"/>
          <p:cNvSpPr/>
          <p:nvPr/>
        </p:nvSpPr>
        <p:spPr bwMode="auto">
          <a:xfrm rot="10800000">
            <a:off x="1138850" y="1857375"/>
            <a:ext cx="209550" cy="2532233"/>
          </a:xfrm>
          <a:prstGeom prst="rightBrace">
            <a:avLst>
              <a:gd name="adj1" fmla="val 25000"/>
              <a:gd name="adj2" fmla="val 50000"/>
            </a:avLst>
          </a:prstGeom>
          <a:noFill/>
          <a:ln w="25400">
            <a:solidFill>
              <a:schemeClr val="tx1"/>
            </a:solidFill>
            <a:round/>
          </a:ln>
          <a:effectLst/>
        </p:spPr>
        <p:txBody>
          <a:bodyPr wrap="none" anchor="ctr"/>
          <a:lstStyle/>
          <a:p>
            <a:endParaRPr lang="en-US" sz="1350" dirty="0">
              <a:latin typeface="Calibri" panose="020F0502020204030204" charset="0"/>
            </a:endParaRPr>
          </a:p>
        </p:txBody>
      </p:sp>
      <p:sp>
        <p:nvSpPr>
          <p:cNvPr id="78" name="TextBox 77"/>
          <p:cNvSpPr txBox="1"/>
          <p:nvPr/>
        </p:nvSpPr>
        <p:spPr>
          <a:xfrm>
            <a:off x="6119419" y="2338829"/>
            <a:ext cx="849630" cy="252730"/>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计数寄存器</a:t>
            </a:r>
          </a:p>
        </p:txBody>
      </p:sp>
      <p:sp>
        <p:nvSpPr>
          <p:cNvPr id="79" name="TextBox 78"/>
          <p:cNvSpPr txBox="1"/>
          <p:nvPr/>
        </p:nvSpPr>
        <p:spPr>
          <a:xfrm>
            <a:off x="6119419" y="2763222"/>
            <a:ext cx="849630" cy="252730"/>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数据寄存器</a:t>
            </a:r>
          </a:p>
        </p:txBody>
      </p:sp>
      <p:sp>
        <p:nvSpPr>
          <p:cNvPr id="80" name="TextBox 79"/>
          <p:cNvSpPr txBox="1"/>
          <p:nvPr/>
        </p:nvSpPr>
        <p:spPr>
          <a:xfrm>
            <a:off x="6119419" y="3206089"/>
            <a:ext cx="849630" cy="252730"/>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基址寄存器</a:t>
            </a:r>
          </a:p>
        </p:txBody>
      </p:sp>
      <p:sp>
        <p:nvSpPr>
          <p:cNvPr id="81" name="TextBox 80"/>
          <p:cNvSpPr txBox="1"/>
          <p:nvPr/>
        </p:nvSpPr>
        <p:spPr>
          <a:xfrm>
            <a:off x="6119419" y="3577377"/>
            <a:ext cx="982980" cy="252730"/>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源变址寄存器</a:t>
            </a:r>
          </a:p>
        </p:txBody>
      </p:sp>
      <p:sp>
        <p:nvSpPr>
          <p:cNvPr id="82" name="TextBox 81"/>
          <p:cNvSpPr txBox="1"/>
          <p:nvPr/>
        </p:nvSpPr>
        <p:spPr>
          <a:xfrm>
            <a:off x="6119419" y="4010736"/>
            <a:ext cx="1116330" cy="252730"/>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目标变址寄存器</a:t>
            </a:r>
          </a:p>
        </p:txBody>
      </p:sp>
      <p:sp>
        <p:nvSpPr>
          <p:cNvPr id="83" name="TextBox 82"/>
          <p:cNvSpPr txBox="1"/>
          <p:nvPr/>
        </p:nvSpPr>
        <p:spPr>
          <a:xfrm>
            <a:off x="6119419" y="4474678"/>
            <a:ext cx="868680" cy="299085"/>
          </a:xfrm>
          <a:prstGeom prst="rect">
            <a:avLst/>
          </a:prstGeom>
          <a:noFill/>
        </p:spPr>
        <p:txBody>
          <a:bodyPr wrap="none" rtlCol="0">
            <a:spAutoFit/>
          </a:bodyPr>
          <a:lstStyle/>
          <a:p>
            <a:r>
              <a:rPr lang="zh-CN" altLang="en-US" sz="1350" i="1" dirty="0">
                <a:latin typeface="Courier New" panose="02070309020205020404" charset="0"/>
                <a:cs typeface="Courier New" panose="02070309020205020404" charset="0"/>
              </a:rPr>
              <a:t>栈顶指针</a:t>
            </a:r>
          </a:p>
        </p:txBody>
      </p:sp>
      <p:sp>
        <p:nvSpPr>
          <p:cNvPr id="84" name="TextBox 83"/>
          <p:cNvSpPr txBox="1"/>
          <p:nvPr/>
        </p:nvSpPr>
        <p:spPr>
          <a:xfrm>
            <a:off x="6119419" y="4922406"/>
            <a:ext cx="868680" cy="299085"/>
          </a:xfrm>
          <a:prstGeom prst="rect">
            <a:avLst/>
          </a:prstGeom>
          <a:noFill/>
        </p:spPr>
        <p:txBody>
          <a:bodyPr wrap="none" rtlCol="0">
            <a:spAutoFit/>
          </a:bodyPr>
          <a:lstStyle/>
          <a:p>
            <a:r>
              <a:rPr lang="zh-CN" altLang="en-US" sz="1350" i="1" dirty="0">
                <a:latin typeface="Courier New" panose="02070309020205020404" charset="0"/>
                <a:cs typeface="Courier New" panose="02070309020205020404" charset="0"/>
              </a:rPr>
              <a:t>栈底指针</a:t>
            </a:r>
          </a:p>
        </p:txBody>
      </p:sp>
      <p:sp>
        <p:nvSpPr>
          <p:cNvPr id="14" name="TextBox 77"/>
          <p:cNvSpPr txBox="1"/>
          <p:nvPr/>
        </p:nvSpPr>
        <p:spPr>
          <a:xfrm>
            <a:off x="6157519" y="1908299"/>
            <a:ext cx="582930" cy="252730"/>
          </a:xfrm>
          <a:prstGeom prst="rect">
            <a:avLst/>
          </a:prstGeom>
          <a:noFill/>
        </p:spPr>
        <p:txBody>
          <a:bodyPr wrap="none" rtlCol="0">
            <a:spAutoFit/>
          </a:bodyPr>
          <a:lstStyle/>
          <a:p>
            <a:r>
              <a:rPr lang="zh-CN" altLang="en-US" sz="1050" i="1" dirty="0">
                <a:solidFill>
                  <a:schemeClr val="bg1">
                    <a:lumMod val="50000"/>
                  </a:schemeClr>
                </a:solidFill>
                <a:latin typeface="Courier New" panose="02070309020205020404" charset="0"/>
                <a:cs typeface="Courier New" panose="02070309020205020404" charset="0"/>
              </a:rPr>
              <a:t>累加器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6" grpId="0" bldLvl="0" animBg="1"/>
      <p:bldP spid="39" grpId="0" bldLvl="0" animBg="1"/>
      <p:bldP spid="42" grpId="0" bldLvl="0" animBg="1"/>
      <p:bldP spid="53" grpId="0"/>
      <p:bldP spid="54" grpId="0"/>
      <p:bldP spid="55" grpId="0"/>
      <p:bldP spid="56" grpId="0"/>
      <p:bldP spid="57" grpId="0"/>
      <p:bldP spid="58" grpId="0"/>
      <p:bldP spid="59" grpId="0"/>
      <p:bldP spid="60" grpId="0"/>
      <p:bldP spid="61" grpId="0"/>
      <p:bldP spid="62" grpId="0"/>
      <p:bldP spid="63" grpId="0"/>
      <p:bldP spid="64" grpId="0"/>
      <p:bldP spid="69" grpId="0"/>
      <p:bldP spid="70" grpId="0"/>
      <p:bldP spid="71" grpId="0"/>
      <p:bldP spid="72" grpId="0"/>
      <p:bldP spid="73" grpId="0" bldLvl="0" animBg="1"/>
      <p:bldP spid="74" grpId="0"/>
      <p:bldP spid="78" grpId="0"/>
      <p:bldP spid="79" grpId="0"/>
      <p:bldP spid="80" grpId="0"/>
      <p:bldP spid="81" grpId="0"/>
      <p:bldP spid="82" grpId="0"/>
      <p:bldP spid="83" grpId="0"/>
      <p:bldP spid="84"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865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752644" name="Picture 4"/>
          <p:cNvPicPr>
            <a:picLocks noChangeAspect="1" noChangeArrowheads="1"/>
          </p:cNvPicPr>
          <p:nvPr/>
        </p:nvPicPr>
        <p:blipFill>
          <a:blip r:embed="rId2"/>
          <a:srcRect/>
          <a:stretch>
            <a:fillRect/>
          </a:stretch>
        </p:blipFill>
        <p:spPr bwMode="auto">
          <a:xfrm>
            <a:off x="603885" y="2348230"/>
            <a:ext cx="6476365" cy="3560445"/>
          </a:xfrm>
          <a:prstGeom prst="rect">
            <a:avLst/>
          </a:prstGeom>
          <a:solidFill>
            <a:srgbClr val="FF9999"/>
          </a:solidFill>
        </p:spPr>
      </p:pic>
      <p:sp>
        <p:nvSpPr>
          <p:cNvPr id="2" name="矩形 1"/>
          <p:cNvSpPr/>
          <p:nvPr/>
        </p:nvSpPr>
        <p:spPr>
          <a:xfrm>
            <a:off x="603250" y="2348230"/>
            <a:ext cx="3906520" cy="3560445"/>
          </a:xfrm>
          <a:prstGeom prst="rect">
            <a:avLst/>
          </a:prstGeom>
          <a:solidFill>
            <a:schemeClr val="bg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标注 2"/>
          <p:cNvSpPr/>
          <p:nvPr/>
        </p:nvSpPr>
        <p:spPr>
          <a:xfrm>
            <a:off x="1665605" y="594995"/>
            <a:ext cx="4751070" cy="1455420"/>
          </a:xfrm>
          <a:prstGeom prst="downArrowCallout">
            <a:avLst/>
          </a:prstGeom>
          <a:solidFill>
            <a:srgbClr val="F6F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solidFill>
                  <a:schemeClr val="tx1"/>
                </a:solidFill>
              </a:rPr>
              <a:t> </a:t>
            </a:r>
            <a:r>
              <a:rPr lang="en-US" altLang="zh-CN" b="1">
                <a:solidFill>
                  <a:schemeClr val="tx1"/>
                </a:solidFill>
              </a:rPr>
              <a:t>  </a:t>
            </a:r>
            <a:r>
              <a:rPr lang="en-US" altLang="zh-CN" b="1">
                <a:solidFill>
                  <a:schemeClr val="bg1">
                    <a:lumMod val="50000"/>
                  </a:schemeClr>
                </a:solidFill>
              </a:rPr>
              <a:t>  </a:t>
            </a:r>
            <a:r>
              <a:rPr lang="zh-CN" altLang="en-US" b="1">
                <a:solidFill>
                  <a:schemeClr val="tx1"/>
                </a:solidFill>
              </a:rPr>
              <a:t>反映了体系结构发展的轨迹，字长不断扩充，指令保持兼容。ST（0）~ ST（7）是80位，MM0 ~MM7使用其低64位。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01"/>
          <p:cNvSpPr txBox="1"/>
          <p:nvPr/>
        </p:nvSpPr>
        <p:spPr>
          <a:xfrm>
            <a:off x="4661592" y="2230987"/>
            <a:ext cx="1098550" cy="275590"/>
          </a:xfrm>
          <a:prstGeom prst="rect">
            <a:avLst/>
          </a:prstGeom>
          <a:noFill/>
        </p:spPr>
        <p:txBody>
          <a:bodyPr wrap="none" rtlCol="0">
            <a:spAutoFit/>
          </a:bodyPr>
          <a:lstStyle/>
          <a:p>
            <a:pPr algn="ctr"/>
            <a:r>
              <a:rPr lang="en-US" altLang="zh-CN" sz="1200" dirty="0">
                <a:solidFill>
                  <a:srgbClr val="DF664A"/>
                </a:solidFill>
                <a:latin typeface="+mn-ea"/>
                <a:cs typeface="+mn-ea"/>
              </a:rPr>
              <a:t>（3.7 过程 ）</a:t>
            </a:r>
          </a:p>
        </p:txBody>
      </p:sp>
      <p:sp>
        <p:nvSpPr>
          <p:cNvPr id="6" name="任意多边形 5"/>
          <p:cNvSpPr/>
          <p:nvPr/>
        </p:nvSpPr>
        <p:spPr>
          <a:xfrm rot="20122964">
            <a:off x="3310255" y="2923540"/>
            <a:ext cx="4641850" cy="1802765"/>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4DA9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srgbClr val="1A3F6C"/>
              </a:solidFill>
              <a:cs typeface="+mn-ea"/>
            </a:endParaRPr>
          </a:p>
        </p:txBody>
      </p:sp>
      <p:grpSp>
        <p:nvGrpSpPr>
          <p:cNvPr id="7" name="组合 6"/>
          <p:cNvGrpSpPr/>
          <p:nvPr/>
        </p:nvGrpSpPr>
        <p:grpSpPr>
          <a:xfrm>
            <a:off x="2975652" y="3870030"/>
            <a:ext cx="854279" cy="854279"/>
            <a:chOff x="1180871" y="1661152"/>
            <a:chExt cx="1139038" cy="1139038"/>
          </a:xfrm>
        </p:grpSpPr>
        <p:grpSp>
          <p:nvGrpSpPr>
            <p:cNvPr id="8" name="组合 7"/>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11" name="椭圆 10"/>
              <p:cNvSpPr/>
              <p:nvPr/>
            </p:nvSpPr>
            <p:spPr>
              <a:xfrm>
                <a:off x="392113" y="760413"/>
                <a:ext cx="3825874" cy="38258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cs typeface="+mn-ea"/>
                </a:endParaRPr>
              </a:p>
            </p:txBody>
          </p:sp>
        </p:grpSp>
        <p:sp>
          <p:nvSpPr>
            <p:cNvPr id="12" name="TextBox 133"/>
            <p:cNvSpPr txBox="1"/>
            <p:nvPr/>
          </p:nvSpPr>
          <p:spPr>
            <a:xfrm>
              <a:off x="1459284" y="1876728"/>
              <a:ext cx="614680" cy="737447"/>
            </a:xfrm>
            <a:prstGeom prst="rect">
              <a:avLst/>
            </a:prstGeom>
            <a:noFill/>
          </p:spPr>
          <p:txBody>
            <a:bodyPr wrap="none" rtlCol="0">
              <a:spAutoFit/>
            </a:bodyPr>
            <a:lstStyle/>
            <a:p>
              <a:r>
                <a:rPr lang="en-US" altLang="zh-CN" sz="3000" dirty="0">
                  <a:solidFill>
                    <a:schemeClr val="bg1"/>
                  </a:solidFill>
                  <a:latin typeface="Watford DB" pitchFamily="2" charset="0"/>
                  <a:cs typeface="+mn-ea"/>
                </a:rPr>
                <a:t>1</a:t>
              </a:r>
              <a:endParaRPr lang="zh-CN" altLang="en-US" sz="3000" dirty="0">
                <a:solidFill>
                  <a:schemeClr val="bg1"/>
                </a:solidFill>
                <a:latin typeface="Watford DB" pitchFamily="2" charset="0"/>
                <a:cs typeface="+mn-ea"/>
              </a:endParaRPr>
            </a:p>
          </p:txBody>
        </p:sp>
      </p:grpSp>
      <p:grpSp>
        <p:nvGrpSpPr>
          <p:cNvPr id="13" name="组合 12"/>
          <p:cNvGrpSpPr/>
          <p:nvPr/>
        </p:nvGrpSpPr>
        <p:grpSpPr>
          <a:xfrm>
            <a:off x="4609410" y="4777038"/>
            <a:ext cx="854279" cy="854279"/>
            <a:chOff x="2591676" y="2836786"/>
            <a:chExt cx="1139038" cy="1139038"/>
          </a:xfrm>
        </p:grpSpPr>
        <p:grpSp>
          <p:nvGrpSpPr>
            <p:cNvPr id="14" name="组合 13"/>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16" name="椭圆 15"/>
              <p:cNvSpPr/>
              <p:nvPr/>
            </p:nvSpPr>
            <p:spPr>
              <a:xfrm>
                <a:off x="392113" y="760413"/>
                <a:ext cx="3825874" cy="3825874"/>
              </a:xfrm>
              <a:prstGeom prst="ellipse">
                <a:avLst/>
              </a:prstGeom>
              <a:gradFill>
                <a:gsLst>
                  <a:gs pos="0">
                    <a:schemeClr val="bg1"/>
                  </a:gs>
                  <a:gs pos="0">
                    <a:schemeClr val="bg1">
                      <a:lumMod val="95000"/>
                    </a:schemeClr>
                  </a:gs>
                  <a:gs pos="80000">
                    <a:srgbClr val="4DA9E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grpSp>
        <p:sp>
          <p:nvSpPr>
            <p:cNvPr id="17" name="TextBox 134"/>
            <p:cNvSpPr txBox="1"/>
            <p:nvPr/>
          </p:nvSpPr>
          <p:spPr>
            <a:xfrm>
              <a:off x="2870089" y="3052362"/>
              <a:ext cx="614680" cy="737447"/>
            </a:xfrm>
            <a:prstGeom prst="rect">
              <a:avLst/>
            </a:prstGeom>
            <a:noFill/>
          </p:spPr>
          <p:txBody>
            <a:bodyPr wrap="none" rtlCol="0">
              <a:spAutoFit/>
            </a:bodyPr>
            <a:lstStyle/>
            <a:p>
              <a:r>
                <a:rPr lang="en-US" altLang="zh-CN" sz="3000" dirty="0">
                  <a:solidFill>
                    <a:schemeClr val="bg1"/>
                  </a:solidFill>
                  <a:latin typeface="Watford DB" pitchFamily="2" charset="0"/>
                  <a:cs typeface="+mn-ea"/>
                </a:rPr>
                <a:t>2</a:t>
              </a:r>
              <a:endParaRPr lang="zh-CN" altLang="en-US" sz="3000" dirty="0">
                <a:solidFill>
                  <a:schemeClr val="bg1"/>
                </a:solidFill>
                <a:latin typeface="Watford DB" pitchFamily="2" charset="0"/>
                <a:cs typeface="+mn-ea"/>
              </a:endParaRPr>
            </a:p>
          </p:txBody>
        </p:sp>
      </p:grpSp>
      <p:grpSp>
        <p:nvGrpSpPr>
          <p:cNvPr id="18" name="组合 17"/>
          <p:cNvGrpSpPr/>
          <p:nvPr/>
        </p:nvGrpSpPr>
        <p:grpSpPr>
          <a:xfrm>
            <a:off x="4901781" y="2543804"/>
            <a:ext cx="854279" cy="854279"/>
            <a:chOff x="4002481" y="1661152"/>
            <a:chExt cx="1139038" cy="1139038"/>
          </a:xfrm>
        </p:grpSpPr>
        <p:grpSp>
          <p:nvGrpSpPr>
            <p:cNvPr id="19" name="组合 18"/>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21" name="椭圆 20"/>
              <p:cNvSpPr/>
              <p:nvPr/>
            </p:nvSpPr>
            <p:spPr>
              <a:xfrm>
                <a:off x="392113" y="760413"/>
                <a:ext cx="3825874" cy="38258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grpSp>
        <p:sp>
          <p:nvSpPr>
            <p:cNvPr id="22" name="TextBox 135"/>
            <p:cNvSpPr txBox="1"/>
            <p:nvPr/>
          </p:nvSpPr>
          <p:spPr>
            <a:xfrm>
              <a:off x="4280894" y="1876728"/>
              <a:ext cx="614680" cy="737447"/>
            </a:xfrm>
            <a:prstGeom prst="rect">
              <a:avLst/>
            </a:prstGeom>
            <a:noFill/>
          </p:spPr>
          <p:txBody>
            <a:bodyPr wrap="none" rtlCol="0">
              <a:spAutoFit/>
            </a:bodyPr>
            <a:lstStyle/>
            <a:p>
              <a:r>
                <a:rPr lang="en-US" altLang="zh-CN" sz="3000" dirty="0">
                  <a:solidFill>
                    <a:schemeClr val="bg1"/>
                  </a:solidFill>
                  <a:latin typeface="Watford DB" pitchFamily="2" charset="0"/>
                  <a:cs typeface="+mn-ea"/>
                </a:rPr>
                <a:t>3</a:t>
              </a:r>
              <a:endParaRPr lang="zh-CN" altLang="en-US" sz="3000" dirty="0">
                <a:solidFill>
                  <a:schemeClr val="bg1"/>
                </a:solidFill>
                <a:latin typeface="Watford DB" pitchFamily="2" charset="0"/>
                <a:cs typeface="+mn-ea"/>
              </a:endParaRPr>
            </a:p>
          </p:txBody>
        </p:sp>
      </p:grpSp>
      <p:grpSp>
        <p:nvGrpSpPr>
          <p:cNvPr id="23" name="组合 22"/>
          <p:cNvGrpSpPr/>
          <p:nvPr/>
        </p:nvGrpSpPr>
        <p:grpSpPr>
          <a:xfrm>
            <a:off x="6427325" y="3788176"/>
            <a:ext cx="854279" cy="854279"/>
            <a:chOff x="5413286" y="2836786"/>
            <a:chExt cx="1139038" cy="1139038"/>
          </a:xfrm>
        </p:grpSpPr>
        <p:grpSp>
          <p:nvGrpSpPr>
            <p:cNvPr id="24" name="组合 23"/>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26" name="椭圆 25"/>
              <p:cNvSpPr/>
              <p:nvPr/>
            </p:nvSpPr>
            <p:spPr>
              <a:xfrm>
                <a:off x="392113" y="760413"/>
                <a:ext cx="3825874" cy="3825874"/>
              </a:xfrm>
              <a:prstGeom prst="ellipse">
                <a:avLst/>
              </a:prstGeom>
              <a:gradFill>
                <a:gsLst>
                  <a:gs pos="0">
                    <a:schemeClr val="bg1"/>
                  </a:gs>
                  <a:gs pos="0">
                    <a:schemeClr val="bg1">
                      <a:lumMod val="95000"/>
                    </a:schemeClr>
                  </a:gs>
                  <a:gs pos="78000">
                    <a:srgbClr val="4DA9E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grpSp>
        <p:sp>
          <p:nvSpPr>
            <p:cNvPr id="27" name="TextBox 136"/>
            <p:cNvSpPr txBox="1"/>
            <p:nvPr/>
          </p:nvSpPr>
          <p:spPr>
            <a:xfrm>
              <a:off x="5691699" y="3052362"/>
              <a:ext cx="614680" cy="737447"/>
            </a:xfrm>
            <a:prstGeom prst="rect">
              <a:avLst/>
            </a:prstGeom>
            <a:noFill/>
          </p:spPr>
          <p:txBody>
            <a:bodyPr wrap="none" rtlCol="0">
              <a:spAutoFit/>
            </a:bodyPr>
            <a:lstStyle/>
            <a:p>
              <a:r>
                <a:rPr lang="en-US" altLang="zh-CN" sz="3000" dirty="0">
                  <a:solidFill>
                    <a:schemeClr val="bg1"/>
                  </a:solidFill>
                  <a:latin typeface="Watford DB" pitchFamily="2" charset="0"/>
                  <a:cs typeface="+mn-ea"/>
                </a:rPr>
                <a:t>4</a:t>
              </a:r>
              <a:endParaRPr lang="zh-CN" altLang="en-US" sz="3000" dirty="0">
                <a:solidFill>
                  <a:schemeClr val="bg1"/>
                </a:solidFill>
                <a:latin typeface="Watford DB" pitchFamily="2" charset="0"/>
                <a:cs typeface="+mn-ea"/>
              </a:endParaRPr>
            </a:p>
          </p:txBody>
        </p:sp>
      </p:grpSp>
      <p:grpSp>
        <p:nvGrpSpPr>
          <p:cNvPr id="28" name="组合 27"/>
          <p:cNvGrpSpPr/>
          <p:nvPr/>
        </p:nvGrpSpPr>
        <p:grpSpPr>
          <a:xfrm>
            <a:off x="6943906" y="2467711"/>
            <a:ext cx="854279" cy="854279"/>
            <a:chOff x="6824091" y="1661152"/>
            <a:chExt cx="1139038" cy="1139038"/>
          </a:xfrm>
        </p:grpSpPr>
        <p:grpSp>
          <p:nvGrpSpPr>
            <p:cNvPr id="29" name="组合 28"/>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36" name="椭圆 35"/>
              <p:cNvSpPr/>
              <p:nvPr/>
            </p:nvSpPr>
            <p:spPr>
              <a:xfrm>
                <a:off x="392113" y="760413"/>
                <a:ext cx="3825874" cy="38258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grpSp>
        <p:sp>
          <p:nvSpPr>
            <p:cNvPr id="37" name="TextBox 141"/>
            <p:cNvSpPr txBox="1"/>
            <p:nvPr/>
          </p:nvSpPr>
          <p:spPr>
            <a:xfrm>
              <a:off x="7102504" y="1876728"/>
              <a:ext cx="614680" cy="737447"/>
            </a:xfrm>
            <a:prstGeom prst="rect">
              <a:avLst/>
            </a:prstGeom>
            <a:noFill/>
          </p:spPr>
          <p:txBody>
            <a:bodyPr wrap="none" rtlCol="0">
              <a:spAutoFit/>
            </a:bodyPr>
            <a:lstStyle/>
            <a:p>
              <a:r>
                <a:rPr lang="en-US" altLang="zh-CN" sz="3000" dirty="0">
                  <a:solidFill>
                    <a:schemeClr val="bg1"/>
                  </a:solidFill>
                  <a:latin typeface="Watford DB" pitchFamily="2" charset="0"/>
                  <a:cs typeface="+mn-ea"/>
                </a:rPr>
                <a:t>5</a:t>
              </a:r>
              <a:endParaRPr lang="zh-CN" altLang="en-US" sz="3000" dirty="0">
                <a:solidFill>
                  <a:schemeClr val="bg1"/>
                </a:solidFill>
                <a:latin typeface="Watford DB" pitchFamily="2" charset="0"/>
                <a:cs typeface="+mn-ea"/>
              </a:endParaRPr>
            </a:p>
          </p:txBody>
        </p:sp>
      </p:grpSp>
      <p:sp>
        <p:nvSpPr>
          <p:cNvPr id="38" name="TextBox 143"/>
          <p:cNvSpPr txBox="1"/>
          <p:nvPr/>
        </p:nvSpPr>
        <p:spPr>
          <a:xfrm>
            <a:off x="2552118" y="3182188"/>
            <a:ext cx="2214880" cy="337185"/>
          </a:xfrm>
          <a:prstGeom prst="rect">
            <a:avLst/>
          </a:prstGeom>
          <a:noFill/>
        </p:spPr>
        <p:txBody>
          <a:bodyPr wrap="none" rtlCol="0">
            <a:spAutoFit/>
          </a:bodyPr>
          <a:lstStyle/>
          <a:p>
            <a:pPr algn="l"/>
            <a:r>
              <a:rPr lang="zh-CN" altLang="en-US" sz="1600" dirty="0">
                <a:latin typeface="+mn-ea"/>
                <a:cs typeface="+mn-ea"/>
              </a:rPr>
              <a:t>第一讲：程序转换概述</a:t>
            </a:r>
          </a:p>
        </p:txBody>
      </p:sp>
      <p:sp>
        <p:nvSpPr>
          <p:cNvPr id="39" name="TextBox 144"/>
          <p:cNvSpPr txBox="1"/>
          <p:nvPr/>
        </p:nvSpPr>
        <p:spPr>
          <a:xfrm>
            <a:off x="3374137" y="5669276"/>
            <a:ext cx="3152775" cy="337185"/>
          </a:xfrm>
          <a:prstGeom prst="rect">
            <a:avLst/>
          </a:prstGeom>
          <a:noFill/>
        </p:spPr>
        <p:txBody>
          <a:bodyPr wrap="none" rtlCol="0">
            <a:spAutoFit/>
          </a:bodyPr>
          <a:lstStyle/>
          <a:p>
            <a:pPr algn="l"/>
            <a:r>
              <a:rPr lang="zh-CN" altLang="en-US" sz="1600" dirty="0">
                <a:latin typeface="+mn-ea"/>
                <a:cs typeface="+mn-ea"/>
              </a:rPr>
              <a:t>第二讲：IA-32 /x86-64指令系统</a:t>
            </a:r>
          </a:p>
        </p:txBody>
      </p:sp>
      <p:sp>
        <p:nvSpPr>
          <p:cNvPr id="40" name="TextBox 145"/>
          <p:cNvSpPr txBox="1"/>
          <p:nvPr/>
        </p:nvSpPr>
        <p:spPr>
          <a:xfrm>
            <a:off x="3498347" y="1955983"/>
            <a:ext cx="3223895" cy="337185"/>
          </a:xfrm>
          <a:prstGeom prst="rect">
            <a:avLst/>
          </a:prstGeom>
          <a:noFill/>
        </p:spPr>
        <p:txBody>
          <a:bodyPr wrap="none" rtlCol="0">
            <a:spAutoFit/>
          </a:bodyPr>
          <a:lstStyle/>
          <a:p>
            <a:pPr algn="l"/>
            <a:r>
              <a:rPr lang="zh-CN" altLang="en-US" sz="1600" dirty="0">
                <a:latin typeface="+mn-ea"/>
                <a:cs typeface="+mn-ea"/>
              </a:rPr>
              <a:t>第三讲： C语言程序的机器级表示</a:t>
            </a:r>
          </a:p>
        </p:txBody>
      </p:sp>
      <p:sp>
        <p:nvSpPr>
          <p:cNvPr id="147" name="TextBox 146"/>
          <p:cNvSpPr txBox="1"/>
          <p:nvPr/>
        </p:nvSpPr>
        <p:spPr>
          <a:xfrm>
            <a:off x="5721350" y="4761230"/>
            <a:ext cx="3434080" cy="337185"/>
          </a:xfrm>
          <a:prstGeom prst="rect">
            <a:avLst/>
          </a:prstGeom>
          <a:noFill/>
        </p:spPr>
        <p:txBody>
          <a:bodyPr wrap="square" rtlCol="0">
            <a:spAutoFit/>
          </a:bodyPr>
          <a:lstStyle/>
          <a:p>
            <a:pPr algn="l"/>
            <a:r>
              <a:rPr lang="zh-CN" altLang="en-US" sz="1600" dirty="0">
                <a:latin typeface="+mn-ea"/>
                <a:cs typeface="+mn-ea"/>
              </a:rPr>
              <a:t>第四讲：复杂数据类型的分配和访问</a:t>
            </a:r>
          </a:p>
        </p:txBody>
      </p:sp>
      <p:sp>
        <p:nvSpPr>
          <p:cNvPr id="148" name="TextBox 147"/>
          <p:cNvSpPr txBox="1"/>
          <p:nvPr/>
        </p:nvSpPr>
        <p:spPr>
          <a:xfrm>
            <a:off x="7347156" y="2000870"/>
            <a:ext cx="1808480" cy="583565"/>
          </a:xfrm>
          <a:prstGeom prst="rect">
            <a:avLst/>
          </a:prstGeom>
          <a:noFill/>
        </p:spPr>
        <p:txBody>
          <a:bodyPr wrap="none" rtlCol="0">
            <a:spAutoFit/>
          </a:bodyPr>
          <a:lstStyle/>
          <a:p>
            <a:pPr algn="l"/>
            <a:r>
              <a:rPr lang="zh-CN" altLang="en-US" sz="1600" dirty="0">
                <a:latin typeface="+mn-ea"/>
                <a:cs typeface="+mn-ea"/>
              </a:rPr>
              <a:t>第五讲：越界访问</a:t>
            </a:r>
          </a:p>
          <a:p>
            <a:pPr algn="l"/>
            <a:r>
              <a:rPr lang="zh-CN" altLang="en-US" sz="1600" dirty="0">
                <a:latin typeface="+mn-ea"/>
                <a:cs typeface="+mn-ea"/>
              </a:rPr>
              <a:t>和缓冲区溢出</a:t>
            </a:r>
          </a:p>
        </p:txBody>
      </p:sp>
      <p:sp>
        <p:nvSpPr>
          <p:cNvPr id="41" name="TextBox 148"/>
          <p:cNvSpPr txBox="1"/>
          <p:nvPr/>
        </p:nvSpPr>
        <p:spPr>
          <a:xfrm>
            <a:off x="2683272" y="3400111"/>
            <a:ext cx="1440180" cy="275590"/>
          </a:xfrm>
          <a:prstGeom prst="rect">
            <a:avLst/>
          </a:prstGeom>
          <a:noFill/>
        </p:spPr>
        <p:txBody>
          <a:bodyPr wrap="none" rtlCol="0">
            <a:spAutoFit/>
          </a:bodyPr>
          <a:lstStyle/>
          <a:p>
            <a:pPr algn="ctr"/>
            <a:r>
              <a:rPr lang="en-US" altLang="zh-CN" sz="1200" dirty="0">
                <a:solidFill>
                  <a:srgbClr val="DF664A"/>
                </a:solidFill>
                <a:latin typeface="+mn-ea"/>
                <a:cs typeface="+mn-ea"/>
              </a:rPr>
              <a:t>（3.1，3.2，3.3）</a:t>
            </a:r>
          </a:p>
        </p:txBody>
      </p:sp>
      <p:sp>
        <p:nvSpPr>
          <p:cNvPr id="150" name="TextBox 149"/>
          <p:cNvSpPr txBox="1"/>
          <p:nvPr/>
        </p:nvSpPr>
        <p:spPr>
          <a:xfrm>
            <a:off x="4174325" y="5944929"/>
            <a:ext cx="1209040" cy="275590"/>
          </a:xfrm>
          <a:prstGeom prst="rect">
            <a:avLst/>
          </a:prstGeom>
          <a:noFill/>
        </p:spPr>
        <p:txBody>
          <a:bodyPr wrap="none" rtlCol="0">
            <a:spAutoFit/>
          </a:bodyPr>
          <a:lstStyle/>
          <a:p>
            <a:pPr algn="ctr"/>
            <a:r>
              <a:rPr lang="en-US" altLang="zh-CN" sz="1200" dirty="0">
                <a:solidFill>
                  <a:srgbClr val="DF664A"/>
                </a:solidFill>
                <a:latin typeface="+mn-ea"/>
                <a:cs typeface="+mn-ea"/>
              </a:rPr>
              <a:t>（3.4,3.5,3.6）</a:t>
            </a:r>
          </a:p>
        </p:txBody>
      </p:sp>
      <p:sp>
        <p:nvSpPr>
          <p:cNvPr id="42" name="TextBox 150"/>
          <p:cNvSpPr txBox="1"/>
          <p:nvPr/>
        </p:nvSpPr>
        <p:spPr>
          <a:xfrm>
            <a:off x="6228494" y="5035400"/>
            <a:ext cx="2336165" cy="275590"/>
          </a:xfrm>
          <a:prstGeom prst="rect">
            <a:avLst/>
          </a:prstGeom>
          <a:noFill/>
        </p:spPr>
        <p:txBody>
          <a:bodyPr wrap="none" rtlCol="0">
            <a:spAutoFit/>
          </a:bodyPr>
          <a:lstStyle/>
          <a:p>
            <a:pPr algn="ctr"/>
            <a:r>
              <a:rPr lang="en-US" altLang="zh-CN" sz="1200" dirty="0">
                <a:solidFill>
                  <a:srgbClr val="DF664A"/>
                </a:solidFill>
                <a:latin typeface="+mn-ea"/>
                <a:cs typeface="+mn-ea"/>
              </a:rPr>
              <a:t>（3.8 数组的分配和访问</a:t>
            </a:r>
            <a:r>
              <a:rPr lang="zh-CN" altLang="en-US" sz="1200" dirty="0">
                <a:solidFill>
                  <a:srgbClr val="DF664A"/>
                </a:solidFill>
                <a:latin typeface="+mn-ea"/>
                <a:cs typeface="+mn-ea"/>
              </a:rPr>
              <a:t>，</a:t>
            </a:r>
            <a:r>
              <a:rPr lang="en-US" altLang="zh-CN" sz="1200" dirty="0">
                <a:solidFill>
                  <a:srgbClr val="DF664A"/>
                </a:solidFill>
                <a:latin typeface="+mn-ea"/>
                <a:cs typeface="+mn-ea"/>
              </a:rPr>
              <a:t>3.9）</a:t>
            </a:r>
          </a:p>
        </p:txBody>
      </p:sp>
      <p:sp>
        <p:nvSpPr>
          <p:cNvPr id="43" name="TextBox 151"/>
          <p:cNvSpPr txBox="1"/>
          <p:nvPr/>
        </p:nvSpPr>
        <p:spPr>
          <a:xfrm>
            <a:off x="7274730" y="3332233"/>
            <a:ext cx="1752600" cy="460375"/>
          </a:xfrm>
          <a:prstGeom prst="rect">
            <a:avLst/>
          </a:prstGeom>
          <a:noFill/>
        </p:spPr>
        <p:txBody>
          <a:bodyPr wrap="none" rtlCol="0">
            <a:spAutoFit/>
          </a:bodyPr>
          <a:lstStyle/>
          <a:p>
            <a:pPr algn="ctr"/>
            <a:r>
              <a:rPr lang="en-US" altLang="zh-CN" sz="1200" dirty="0">
                <a:solidFill>
                  <a:srgbClr val="DF664A"/>
                </a:solidFill>
                <a:latin typeface="+mn-ea"/>
                <a:cs typeface="+mn-ea"/>
              </a:rPr>
              <a:t>（3.10 存储器的越界引</a:t>
            </a:r>
          </a:p>
          <a:p>
            <a:pPr algn="ctr"/>
            <a:r>
              <a:rPr lang="en-US" altLang="zh-CN" sz="1200" dirty="0">
                <a:solidFill>
                  <a:srgbClr val="DF664A"/>
                </a:solidFill>
                <a:latin typeface="+mn-ea"/>
                <a:cs typeface="+mn-ea"/>
              </a:rPr>
              <a:t>用和缓冲区溢出）</a:t>
            </a:r>
          </a:p>
        </p:txBody>
      </p:sp>
      <p:pic>
        <p:nvPicPr>
          <p:cNvPr id="44" name="图片 43"/>
          <p:cNvPicPr>
            <a:picLocks noChangeAspect="1"/>
          </p:cNvPicPr>
          <p:nvPr/>
        </p:nvPicPr>
        <p:blipFill rotWithShape="1">
          <a:blip r:embed="rId2" cstate="print">
            <a:extLst>
              <a:ext uri="{28A0092B-C50C-407E-A947-70E740481C1C}">
                <a14:useLocalDpi xmlns:a14="http://schemas.microsoft.com/office/drawing/2010/main" val="0"/>
              </a:ext>
            </a:extLst>
          </a:blip>
          <a:srcRect l="54683" t="65627" r="6904"/>
          <a:stretch>
            <a:fillRect/>
          </a:stretch>
        </p:blipFill>
        <p:spPr>
          <a:xfrm>
            <a:off x="6560820" y="5844540"/>
            <a:ext cx="2536190" cy="1012825"/>
          </a:xfrm>
          <a:prstGeom prst="rect">
            <a:avLst/>
          </a:prstGeom>
        </p:spPr>
      </p:pic>
      <p:grpSp>
        <p:nvGrpSpPr>
          <p:cNvPr id="2" name="组合 1"/>
          <p:cNvGrpSpPr/>
          <p:nvPr/>
        </p:nvGrpSpPr>
        <p:grpSpPr>
          <a:xfrm>
            <a:off x="7029666" y="1184269"/>
            <a:ext cx="854279" cy="854279"/>
            <a:chOff x="4002481" y="1661152"/>
            <a:chExt cx="1139038" cy="1139038"/>
          </a:xfrm>
        </p:grpSpPr>
        <p:grpSp>
          <p:nvGrpSpPr>
            <p:cNvPr id="3" name="组合 2"/>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10" name="椭圆 9"/>
              <p:cNvSpPr/>
              <p:nvPr/>
            </p:nvSpPr>
            <p:spPr>
              <a:xfrm>
                <a:off x="392113" y="760413"/>
                <a:ext cx="3825874" cy="38258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grpSp>
        <p:sp>
          <p:nvSpPr>
            <p:cNvPr id="30" name="TextBox 135"/>
            <p:cNvSpPr txBox="1"/>
            <p:nvPr/>
          </p:nvSpPr>
          <p:spPr>
            <a:xfrm>
              <a:off x="4280894" y="1876728"/>
              <a:ext cx="614680" cy="737446"/>
            </a:xfrm>
            <a:prstGeom prst="rect">
              <a:avLst/>
            </a:prstGeom>
            <a:noFill/>
          </p:spPr>
          <p:txBody>
            <a:bodyPr wrap="none" rtlCol="0">
              <a:spAutoFit/>
            </a:bodyPr>
            <a:lstStyle/>
            <a:p>
              <a:r>
                <a:rPr lang="en-US" altLang="zh-CN" sz="3000" dirty="0">
                  <a:solidFill>
                    <a:schemeClr val="bg1"/>
                  </a:solidFill>
                  <a:latin typeface="Watford DB" pitchFamily="2" charset="0"/>
                  <a:cs typeface="+mn-ea"/>
                </a:rPr>
                <a:t>6</a:t>
              </a:r>
            </a:p>
          </p:txBody>
        </p:sp>
      </p:grpSp>
      <p:sp>
        <p:nvSpPr>
          <p:cNvPr id="33" name="TextBox 147"/>
          <p:cNvSpPr txBox="1"/>
          <p:nvPr/>
        </p:nvSpPr>
        <p:spPr>
          <a:xfrm>
            <a:off x="7288736" y="865490"/>
            <a:ext cx="1808480" cy="337185"/>
          </a:xfrm>
          <a:prstGeom prst="rect">
            <a:avLst/>
          </a:prstGeom>
          <a:noFill/>
        </p:spPr>
        <p:txBody>
          <a:bodyPr wrap="none" rtlCol="0">
            <a:spAutoFit/>
          </a:bodyPr>
          <a:lstStyle/>
          <a:p>
            <a:pPr algn="l"/>
            <a:r>
              <a:rPr lang="zh-CN" altLang="en-US" sz="1600" dirty="0">
                <a:latin typeface="+mn-ea"/>
                <a:cs typeface="+mn-ea"/>
              </a:rPr>
              <a:t>第六讲：浮点代码</a:t>
            </a:r>
          </a:p>
        </p:txBody>
      </p:sp>
      <p:sp>
        <p:nvSpPr>
          <p:cNvPr id="35" name="TextBox 151"/>
          <p:cNvSpPr txBox="1"/>
          <p:nvPr/>
        </p:nvSpPr>
        <p:spPr>
          <a:xfrm>
            <a:off x="7924970" y="1202443"/>
            <a:ext cx="838200" cy="275590"/>
          </a:xfrm>
          <a:prstGeom prst="rect">
            <a:avLst/>
          </a:prstGeom>
          <a:noFill/>
        </p:spPr>
        <p:txBody>
          <a:bodyPr wrap="none" rtlCol="0">
            <a:spAutoFit/>
          </a:bodyPr>
          <a:lstStyle/>
          <a:p>
            <a:pPr algn="ctr"/>
            <a:r>
              <a:rPr lang="en-US" altLang="zh-CN" sz="1200" dirty="0">
                <a:solidFill>
                  <a:srgbClr val="DF664A"/>
                </a:solidFill>
                <a:latin typeface="+mn-ea"/>
                <a:cs typeface="+mn-ea"/>
              </a:rPr>
              <a:t>（3.11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3000"/>
                                        <p:tgtEl>
                                          <p:spTgt spid="6"/>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p:tgtEl>
                                          <p:spTgt spid="41"/>
                                        </p:tgtEl>
                                        <p:attrNameLst>
                                          <p:attrName>ppt_y</p:attrName>
                                        </p:attrNameLst>
                                      </p:cBhvr>
                                      <p:tavLst>
                                        <p:tav tm="0">
                                          <p:val>
                                            <p:strVal val="#ppt_y+#ppt_h*1.125000"/>
                                          </p:val>
                                        </p:tav>
                                        <p:tav tm="100000">
                                          <p:val>
                                            <p:strVal val="#ppt_y"/>
                                          </p:val>
                                        </p:tav>
                                      </p:tavLst>
                                    </p:anim>
                                    <p:animEffect transition="in" filter="wipe(up)">
                                      <p:cBhvr>
                                        <p:cTn id="17" dur="500"/>
                                        <p:tgtEl>
                                          <p:spTgt spid="41"/>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p:tgtEl>
                                          <p:spTgt spid="38"/>
                                        </p:tgtEl>
                                        <p:attrNameLst>
                                          <p:attrName>ppt_y</p:attrName>
                                        </p:attrNameLst>
                                      </p:cBhvr>
                                      <p:tavLst>
                                        <p:tav tm="0">
                                          <p:val>
                                            <p:strVal val="#ppt_y+#ppt_h*1.125000"/>
                                          </p:val>
                                        </p:tav>
                                        <p:tav tm="100000">
                                          <p:val>
                                            <p:strVal val="#ppt_y"/>
                                          </p:val>
                                        </p:tav>
                                      </p:tavLst>
                                    </p:anim>
                                    <p:animEffect transition="in" filter="wipe(up)">
                                      <p:cBhvr>
                                        <p:cTn id="21" dur="500"/>
                                        <p:tgtEl>
                                          <p:spTgt spid="38"/>
                                        </p:tgtEl>
                                      </p:cBhvr>
                                    </p:animEffect>
                                  </p:childTnLst>
                                </p:cTn>
                              </p:par>
                              <p:par>
                                <p:cTn id="22" presetID="53" presetClass="entr" presetSubtype="16" fill="hold" nodeType="withEffect">
                                  <p:stCondLst>
                                    <p:cond delay="8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12" presetClass="entr" presetSubtype="1" fill="hold" grpId="0" nodeType="withEffect">
                                  <p:stCondLst>
                                    <p:cond delay="13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p:tgtEl>
                                          <p:spTgt spid="39"/>
                                        </p:tgtEl>
                                        <p:attrNameLst>
                                          <p:attrName>ppt_y</p:attrName>
                                        </p:attrNameLst>
                                      </p:cBhvr>
                                      <p:tavLst>
                                        <p:tav tm="0">
                                          <p:val>
                                            <p:strVal val="#ppt_y-#ppt_h*1.125000"/>
                                          </p:val>
                                        </p:tav>
                                        <p:tav tm="100000">
                                          <p:val>
                                            <p:strVal val="#ppt_y"/>
                                          </p:val>
                                        </p:tav>
                                      </p:tavLst>
                                    </p:anim>
                                    <p:animEffect transition="in" filter="wipe(down)">
                                      <p:cBhvr>
                                        <p:cTn id="30" dur="500"/>
                                        <p:tgtEl>
                                          <p:spTgt spid="39"/>
                                        </p:tgtEl>
                                      </p:cBhvr>
                                    </p:animEffect>
                                  </p:childTnLst>
                                </p:cTn>
                              </p:par>
                              <p:par>
                                <p:cTn id="31" presetID="12" presetClass="entr" presetSubtype="1" fill="hold" grpId="0" nodeType="withEffect">
                                  <p:stCondLst>
                                    <p:cond delay="1300"/>
                                  </p:stCondLst>
                                  <p:childTnLst>
                                    <p:set>
                                      <p:cBhvr>
                                        <p:cTn id="32" dur="1" fill="hold">
                                          <p:stCondLst>
                                            <p:cond delay="0"/>
                                          </p:stCondLst>
                                        </p:cTn>
                                        <p:tgtEl>
                                          <p:spTgt spid="150"/>
                                        </p:tgtEl>
                                        <p:attrNameLst>
                                          <p:attrName>style.visibility</p:attrName>
                                        </p:attrNameLst>
                                      </p:cBhvr>
                                      <p:to>
                                        <p:strVal val="visible"/>
                                      </p:to>
                                    </p:set>
                                    <p:anim calcmode="lin" valueType="num">
                                      <p:cBhvr additive="base">
                                        <p:cTn id="33" dur="500"/>
                                        <p:tgtEl>
                                          <p:spTgt spid="150"/>
                                        </p:tgtEl>
                                        <p:attrNameLst>
                                          <p:attrName>ppt_y</p:attrName>
                                        </p:attrNameLst>
                                      </p:cBhvr>
                                      <p:tavLst>
                                        <p:tav tm="0">
                                          <p:val>
                                            <p:strVal val="#ppt_y-#ppt_h*1.125000"/>
                                          </p:val>
                                        </p:tav>
                                        <p:tav tm="100000">
                                          <p:val>
                                            <p:strVal val="#ppt_y"/>
                                          </p:val>
                                        </p:tav>
                                      </p:tavLst>
                                    </p:anim>
                                    <p:animEffect transition="in" filter="wipe(down)">
                                      <p:cBhvr>
                                        <p:cTn id="34" dur="500"/>
                                        <p:tgtEl>
                                          <p:spTgt spid="150"/>
                                        </p:tgtEl>
                                      </p:cBhvr>
                                    </p:animEffect>
                                  </p:childTnLst>
                                </p:cTn>
                              </p:par>
                              <p:par>
                                <p:cTn id="35" presetID="53" presetClass="entr" presetSubtype="16" fill="hold" nodeType="withEffect">
                                  <p:stCondLst>
                                    <p:cond delay="14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12" presetClass="entr" presetSubtype="4" fill="hold" grpId="0" nodeType="withEffect">
                                  <p:stCondLst>
                                    <p:cond delay="190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p:tgtEl>
                                          <p:spTgt spid="5"/>
                                        </p:tgtEl>
                                        <p:attrNameLst>
                                          <p:attrName>ppt_y</p:attrName>
                                        </p:attrNameLst>
                                      </p:cBhvr>
                                      <p:tavLst>
                                        <p:tav tm="0">
                                          <p:val>
                                            <p:strVal val="#ppt_y+#ppt_h*1.125000"/>
                                          </p:val>
                                        </p:tav>
                                        <p:tav tm="100000">
                                          <p:val>
                                            <p:strVal val="#ppt_y"/>
                                          </p:val>
                                        </p:tav>
                                      </p:tavLst>
                                    </p:anim>
                                    <p:animEffect transition="in" filter="wipe(up)">
                                      <p:cBhvr>
                                        <p:cTn id="43" dur="500"/>
                                        <p:tgtEl>
                                          <p:spTgt spid="5"/>
                                        </p:tgtEl>
                                      </p:cBhvr>
                                    </p:animEffect>
                                  </p:childTnLst>
                                </p:cTn>
                              </p:par>
                              <p:par>
                                <p:cTn id="44" presetID="12" presetClass="entr" presetSubtype="4" fill="hold" grpId="0" nodeType="withEffect">
                                  <p:stCondLst>
                                    <p:cond delay="190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p:tgtEl>
                                          <p:spTgt spid="40"/>
                                        </p:tgtEl>
                                        <p:attrNameLst>
                                          <p:attrName>ppt_y</p:attrName>
                                        </p:attrNameLst>
                                      </p:cBhvr>
                                      <p:tavLst>
                                        <p:tav tm="0">
                                          <p:val>
                                            <p:strVal val="#ppt_y+#ppt_h*1.125000"/>
                                          </p:val>
                                        </p:tav>
                                        <p:tav tm="100000">
                                          <p:val>
                                            <p:strVal val="#ppt_y"/>
                                          </p:val>
                                        </p:tav>
                                      </p:tavLst>
                                    </p:anim>
                                    <p:animEffect transition="in" filter="wipe(up)">
                                      <p:cBhvr>
                                        <p:cTn id="47" dur="500"/>
                                        <p:tgtEl>
                                          <p:spTgt spid="40"/>
                                        </p:tgtEl>
                                      </p:cBhvr>
                                    </p:animEffect>
                                  </p:childTnLst>
                                </p:cTn>
                              </p:par>
                              <p:par>
                                <p:cTn id="48" presetID="53" presetClass="entr" presetSubtype="16" fill="hold" nodeType="withEffect">
                                  <p:stCondLst>
                                    <p:cond delay="220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par>
                                <p:cTn id="53" presetID="12" presetClass="entr" presetSubtype="1" fill="hold" grpId="0" nodeType="withEffect">
                                  <p:stCondLst>
                                    <p:cond delay="2700"/>
                                  </p:stCondLst>
                                  <p:childTnLst>
                                    <p:set>
                                      <p:cBhvr>
                                        <p:cTn id="54" dur="1" fill="hold">
                                          <p:stCondLst>
                                            <p:cond delay="0"/>
                                          </p:stCondLst>
                                        </p:cTn>
                                        <p:tgtEl>
                                          <p:spTgt spid="147"/>
                                        </p:tgtEl>
                                        <p:attrNameLst>
                                          <p:attrName>style.visibility</p:attrName>
                                        </p:attrNameLst>
                                      </p:cBhvr>
                                      <p:to>
                                        <p:strVal val="visible"/>
                                      </p:to>
                                    </p:set>
                                    <p:anim calcmode="lin" valueType="num">
                                      <p:cBhvr additive="base">
                                        <p:cTn id="55" dur="500"/>
                                        <p:tgtEl>
                                          <p:spTgt spid="147"/>
                                        </p:tgtEl>
                                        <p:attrNameLst>
                                          <p:attrName>ppt_y</p:attrName>
                                        </p:attrNameLst>
                                      </p:cBhvr>
                                      <p:tavLst>
                                        <p:tav tm="0">
                                          <p:val>
                                            <p:strVal val="#ppt_y-#ppt_h*1.125000"/>
                                          </p:val>
                                        </p:tav>
                                        <p:tav tm="100000">
                                          <p:val>
                                            <p:strVal val="#ppt_y"/>
                                          </p:val>
                                        </p:tav>
                                      </p:tavLst>
                                    </p:anim>
                                    <p:animEffect transition="in" filter="wipe(down)">
                                      <p:cBhvr>
                                        <p:cTn id="56" dur="500"/>
                                        <p:tgtEl>
                                          <p:spTgt spid="147"/>
                                        </p:tgtEl>
                                      </p:cBhvr>
                                    </p:animEffect>
                                  </p:childTnLst>
                                </p:cTn>
                              </p:par>
                              <p:par>
                                <p:cTn id="57" presetID="12" presetClass="entr" presetSubtype="1" fill="hold" grpId="0" nodeType="withEffect">
                                  <p:stCondLst>
                                    <p:cond delay="270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p:tgtEl>
                                          <p:spTgt spid="42"/>
                                        </p:tgtEl>
                                        <p:attrNameLst>
                                          <p:attrName>ppt_y</p:attrName>
                                        </p:attrNameLst>
                                      </p:cBhvr>
                                      <p:tavLst>
                                        <p:tav tm="0">
                                          <p:val>
                                            <p:strVal val="#ppt_y-#ppt_h*1.125000"/>
                                          </p:val>
                                        </p:tav>
                                        <p:tav tm="100000">
                                          <p:val>
                                            <p:strVal val="#ppt_y"/>
                                          </p:val>
                                        </p:tav>
                                      </p:tavLst>
                                    </p:anim>
                                    <p:animEffect transition="in" filter="wipe(down)">
                                      <p:cBhvr>
                                        <p:cTn id="60" dur="500"/>
                                        <p:tgtEl>
                                          <p:spTgt spid="42"/>
                                        </p:tgtEl>
                                      </p:cBhvr>
                                    </p:animEffect>
                                  </p:childTnLst>
                                </p:cTn>
                              </p:par>
                              <p:par>
                                <p:cTn id="61" presetID="53" presetClass="entr" presetSubtype="16" fill="hold" nodeType="withEffect">
                                  <p:stCondLst>
                                    <p:cond delay="280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par>
                                <p:cTn id="66" presetID="12" presetClass="entr" presetSubtype="4" fill="hold" grpId="0" nodeType="withEffect">
                                  <p:stCondLst>
                                    <p:cond delay="3200"/>
                                  </p:stCondLst>
                                  <p:childTnLst>
                                    <p:set>
                                      <p:cBhvr>
                                        <p:cTn id="67" dur="1" fill="hold">
                                          <p:stCondLst>
                                            <p:cond delay="0"/>
                                          </p:stCondLst>
                                        </p:cTn>
                                        <p:tgtEl>
                                          <p:spTgt spid="148"/>
                                        </p:tgtEl>
                                        <p:attrNameLst>
                                          <p:attrName>style.visibility</p:attrName>
                                        </p:attrNameLst>
                                      </p:cBhvr>
                                      <p:to>
                                        <p:strVal val="visible"/>
                                      </p:to>
                                    </p:set>
                                    <p:anim calcmode="lin" valueType="num">
                                      <p:cBhvr additive="base">
                                        <p:cTn id="68" dur="500"/>
                                        <p:tgtEl>
                                          <p:spTgt spid="148"/>
                                        </p:tgtEl>
                                        <p:attrNameLst>
                                          <p:attrName>ppt_y</p:attrName>
                                        </p:attrNameLst>
                                      </p:cBhvr>
                                      <p:tavLst>
                                        <p:tav tm="0">
                                          <p:val>
                                            <p:strVal val="#ppt_y+#ppt_h*1.125000"/>
                                          </p:val>
                                        </p:tav>
                                        <p:tav tm="100000">
                                          <p:val>
                                            <p:strVal val="#ppt_y"/>
                                          </p:val>
                                        </p:tav>
                                      </p:tavLst>
                                    </p:anim>
                                    <p:animEffect transition="in" filter="wipe(up)">
                                      <p:cBhvr>
                                        <p:cTn id="69" dur="500"/>
                                        <p:tgtEl>
                                          <p:spTgt spid="148"/>
                                        </p:tgtEl>
                                      </p:cBhvr>
                                    </p:animEffect>
                                  </p:childTnLst>
                                </p:cTn>
                              </p:par>
                              <p:par>
                                <p:cTn id="70" presetID="12" presetClass="entr" presetSubtype="4" fill="hold" grpId="0" nodeType="withEffect">
                                  <p:stCondLst>
                                    <p:cond delay="320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500"/>
                                        <p:tgtEl>
                                          <p:spTgt spid="43"/>
                                        </p:tgtEl>
                                        <p:attrNameLst>
                                          <p:attrName>ppt_y</p:attrName>
                                        </p:attrNameLst>
                                      </p:cBhvr>
                                      <p:tavLst>
                                        <p:tav tm="0">
                                          <p:val>
                                            <p:strVal val="#ppt_y+#ppt_h*1.125000"/>
                                          </p:val>
                                        </p:tav>
                                        <p:tav tm="100000">
                                          <p:val>
                                            <p:strVal val="#ppt_y"/>
                                          </p:val>
                                        </p:tav>
                                      </p:tavLst>
                                    </p:anim>
                                    <p:animEffect transition="in" filter="wipe(up)">
                                      <p:cBhvr>
                                        <p:cTn id="73" dur="500"/>
                                        <p:tgtEl>
                                          <p:spTgt spid="43"/>
                                        </p:tgtEl>
                                      </p:cBhvr>
                                    </p:animEffect>
                                  </p:childTnLst>
                                </p:cTn>
                              </p:par>
                              <p:par>
                                <p:cTn id="74" presetID="53" presetClass="entr" presetSubtype="16" fill="hold" nodeType="withEffect">
                                  <p:stCondLst>
                                    <p:cond delay="1400"/>
                                  </p:stCondLst>
                                  <p:childTnLst>
                                    <p:set>
                                      <p:cBhvr>
                                        <p:cTn id="75" dur="1" fill="hold">
                                          <p:stCondLst>
                                            <p:cond delay="0"/>
                                          </p:stCondLst>
                                        </p:cTn>
                                        <p:tgtEl>
                                          <p:spTgt spid="2"/>
                                        </p:tgtEl>
                                        <p:attrNameLst>
                                          <p:attrName>style.visibility</p:attrName>
                                        </p:attrNameLst>
                                      </p:cBhvr>
                                      <p:to>
                                        <p:strVal val="visible"/>
                                      </p:to>
                                    </p:set>
                                    <p:anim calcmode="lin" valueType="num">
                                      <p:cBhvr>
                                        <p:cTn id="76" dur="500" fill="hold"/>
                                        <p:tgtEl>
                                          <p:spTgt spid="2"/>
                                        </p:tgtEl>
                                        <p:attrNameLst>
                                          <p:attrName>ppt_w</p:attrName>
                                        </p:attrNameLst>
                                      </p:cBhvr>
                                      <p:tavLst>
                                        <p:tav tm="0">
                                          <p:val>
                                            <p:fltVal val="0"/>
                                          </p:val>
                                        </p:tav>
                                        <p:tav tm="100000">
                                          <p:val>
                                            <p:strVal val="#ppt_w"/>
                                          </p:val>
                                        </p:tav>
                                      </p:tavLst>
                                    </p:anim>
                                    <p:anim calcmode="lin" valueType="num">
                                      <p:cBhvr>
                                        <p:cTn id="77" dur="500" fill="hold"/>
                                        <p:tgtEl>
                                          <p:spTgt spid="2"/>
                                        </p:tgtEl>
                                        <p:attrNameLst>
                                          <p:attrName>ppt_h</p:attrName>
                                        </p:attrNameLst>
                                      </p:cBhvr>
                                      <p:tavLst>
                                        <p:tav tm="0">
                                          <p:val>
                                            <p:fltVal val="0"/>
                                          </p:val>
                                        </p:tav>
                                        <p:tav tm="100000">
                                          <p:val>
                                            <p:strVal val="#ppt_h"/>
                                          </p:val>
                                        </p:tav>
                                      </p:tavLst>
                                    </p:anim>
                                    <p:animEffect transition="in" filter="fade">
                                      <p:cBhvr>
                                        <p:cTn id="78" dur="500"/>
                                        <p:tgtEl>
                                          <p:spTgt spid="2"/>
                                        </p:tgtEl>
                                      </p:cBhvr>
                                    </p:animEffect>
                                  </p:childTnLst>
                                </p:cTn>
                              </p:par>
                              <p:par>
                                <p:cTn id="79" presetID="12" presetClass="entr" presetSubtype="4" fill="hold" grpId="0" nodeType="withEffect">
                                  <p:stCondLst>
                                    <p:cond delay="320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p:tgtEl>
                                          <p:spTgt spid="33"/>
                                        </p:tgtEl>
                                        <p:attrNameLst>
                                          <p:attrName>ppt_y</p:attrName>
                                        </p:attrNameLst>
                                      </p:cBhvr>
                                      <p:tavLst>
                                        <p:tav tm="0">
                                          <p:val>
                                            <p:strVal val="#ppt_y+#ppt_h*1.125000"/>
                                          </p:val>
                                        </p:tav>
                                        <p:tav tm="100000">
                                          <p:val>
                                            <p:strVal val="#ppt_y"/>
                                          </p:val>
                                        </p:tav>
                                      </p:tavLst>
                                    </p:anim>
                                    <p:animEffect transition="in" filter="wipe(up)">
                                      <p:cBhvr>
                                        <p:cTn id="82" dur="500"/>
                                        <p:tgtEl>
                                          <p:spTgt spid="33"/>
                                        </p:tgtEl>
                                      </p:cBhvr>
                                    </p:animEffect>
                                  </p:childTnLst>
                                </p:cTn>
                              </p:par>
                              <p:par>
                                <p:cTn id="83" presetID="12" presetClass="entr" presetSubtype="4" fill="hold" grpId="0" nodeType="withEffect">
                                  <p:stCondLst>
                                    <p:cond delay="3200"/>
                                  </p:stCondLst>
                                  <p:childTnLst>
                                    <p:set>
                                      <p:cBhvr>
                                        <p:cTn id="84" dur="1" fill="hold">
                                          <p:stCondLst>
                                            <p:cond delay="0"/>
                                          </p:stCondLst>
                                        </p:cTn>
                                        <p:tgtEl>
                                          <p:spTgt spid="35"/>
                                        </p:tgtEl>
                                        <p:attrNameLst>
                                          <p:attrName>style.visibility</p:attrName>
                                        </p:attrNameLst>
                                      </p:cBhvr>
                                      <p:to>
                                        <p:strVal val="visible"/>
                                      </p:to>
                                    </p:set>
                                    <p:anim calcmode="lin" valueType="num">
                                      <p:cBhvr additive="base">
                                        <p:cTn id="85" dur="500"/>
                                        <p:tgtEl>
                                          <p:spTgt spid="35"/>
                                        </p:tgtEl>
                                        <p:attrNameLst>
                                          <p:attrName>ppt_y</p:attrName>
                                        </p:attrNameLst>
                                      </p:cBhvr>
                                      <p:tavLst>
                                        <p:tav tm="0">
                                          <p:val>
                                            <p:strVal val="#ppt_y+#ppt_h*1.125000"/>
                                          </p:val>
                                        </p:tav>
                                        <p:tav tm="100000">
                                          <p:val>
                                            <p:strVal val="#ppt_y"/>
                                          </p:val>
                                        </p:tav>
                                      </p:tavLst>
                                    </p:anim>
                                    <p:animEffect transition="in" filter="wipe(up)">
                                      <p:cBhvr>
                                        <p:cTn id="86" dur="500"/>
                                        <p:tgtEl>
                                          <p:spTgt spid="35"/>
                                        </p:tgtEl>
                                      </p:cBhvr>
                                    </p:animEffect>
                                  </p:childTnLst>
                                </p:cTn>
                              </p:par>
                            </p:childTnLst>
                          </p:cTn>
                        </p:par>
                        <p:par>
                          <p:cTn id="87" fill="hold">
                            <p:stCondLst>
                              <p:cond delay="3500"/>
                            </p:stCondLst>
                            <p:childTnLst>
                              <p:par>
                                <p:cTn id="88" presetID="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 calcmode="lin" valueType="num">
                                      <p:cBhvr additive="base">
                                        <p:cTn id="90" dur="500" fill="hold"/>
                                        <p:tgtEl>
                                          <p:spTgt spid="44"/>
                                        </p:tgtEl>
                                        <p:attrNameLst>
                                          <p:attrName>ppt_x</p:attrName>
                                        </p:attrNameLst>
                                      </p:cBhvr>
                                      <p:tavLst>
                                        <p:tav tm="0">
                                          <p:val>
                                            <p:strVal val="#ppt_x"/>
                                          </p:val>
                                        </p:tav>
                                        <p:tav tm="100000">
                                          <p:val>
                                            <p:strVal val="#ppt_x"/>
                                          </p:val>
                                        </p:tav>
                                      </p:tavLst>
                                    </p:anim>
                                    <p:anim calcmode="lin" valueType="num">
                                      <p:cBhvr additive="base">
                                        <p:cTn id="9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38" grpId="0"/>
      <p:bldP spid="39" grpId="0"/>
      <p:bldP spid="40" grpId="0"/>
      <p:bldP spid="147" grpId="0"/>
      <p:bldP spid="148" grpId="0"/>
      <p:bldP spid="41" grpId="0"/>
      <p:bldP spid="150" grpId="0"/>
      <p:bldP spid="42" grpId="0"/>
      <p:bldP spid="43" grpId="0"/>
      <p:bldP spid="33"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3802" y="273157"/>
            <a:ext cx="466217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历史：IA-32的标志寄存器</a:t>
            </a:r>
          </a:p>
        </p:txBody>
      </p:sp>
      <p:sp>
        <p:nvSpPr>
          <p:cNvPr id="5" name="椭圆 4"/>
          <p:cNvSpPr/>
          <p:nvPr/>
        </p:nvSpPr>
        <p:spPr>
          <a:xfrm>
            <a:off x="3542824" y="3978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791426" y="5992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9155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660900" y="915670"/>
            <a:ext cx="4483100" cy="76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54691" name="Rectangle 3"/>
          <p:cNvSpPr>
            <a:spLocks noGrp="1" noChangeArrowheads="1"/>
          </p:cNvSpPr>
          <p:nvPr/>
        </p:nvSpPr>
        <p:spPr>
          <a:xfrm>
            <a:off x="161925" y="3181350"/>
            <a:ext cx="8686800" cy="3136323"/>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a:lnSpc>
                <a:spcPct val="105000"/>
              </a:lnSpc>
              <a:spcBef>
                <a:spcPct val="40000"/>
              </a:spcBef>
            </a:pPr>
            <a:r>
              <a:rPr lang="zh-CN" altLang="en-US" sz="2200" dirty="0">
                <a:latin typeface="微软雅黑" panose="020B0503020204020204" charset="-122"/>
                <a:ea typeface="微软雅黑" panose="020B0503020204020204" charset="-122"/>
              </a:rPr>
              <a:t>条件标志</a:t>
            </a:r>
          </a:p>
          <a:p>
            <a:pPr lvl="1">
              <a:lnSpc>
                <a:spcPct val="105000"/>
              </a:lnSpc>
              <a:spcBef>
                <a:spcPct val="40000"/>
              </a:spcBef>
            </a:pPr>
            <a:r>
              <a:rPr lang="en-US" altLang="zh-CN" dirty="0">
                <a:solidFill>
                  <a:srgbClr val="ED7D31"/>
                </a:solidFill>
                <a:latin typeface="微软雅黑" panose="020B0503020204020204" charset="-122"/>
                <a:ea typeface="微软雅黑" panose="020B0503020204020204" charset="-122"/>
              </a:rPr>
              <a:t>OF</a:t>
            </a:r>
            <a:r>
              <a:rPr lang="zh-CN" altLang="en-US" dirty="0">
                <a:solidFill>
                  <a:srgbClr val="ED7D31"/>
                </a:solidFill>
                <a:latin typeface="微软雅黑" panose="020B0503020204020204" charset="-122"/>
                <a:ea typeface="微软雅黑" panose="020B0503020204020204" charset="-122"/>
              </a:rPr>
              <a:t>、</a:t>
            </a:r>
            <a:r>
              <a:rPr lang="en-US" altLang="zh-CN" dirty="0">
                <a:solidFill>
                  <a:srgbClr val="ED7D31"/>
                </a:solidFill>
                <a:latin typeface="微软雅黑" panose="020B0503020204020204" charset="-122"/>
                <a:ea typeface="微软雅黑" panose="020B0503020204020204" charset="-122"/>
              </a:rPr>
              <a:t>SF</a:t>
            </a:r>
            <a:r>
              <a:rPr lang="zh-CN" altLang="en-US" dirty="0">
                <a:solidFill>
                  <a:srgbClr val="ED7D31"/>
                </a:solidFill>
                <a:latin typeface="微软雅黑" panose="020B0503020204020204" charset="-122"/>
                <a:ea typeface="微软雅黑" panose="020B0503020204020204" charset="-122"/>
              </a:rPr>
              <a:t>、</a:t>
            </a:r>
            <a:r>
              <a:rPr lang="en-US" altLang="zh-CN" dirty="0">
                <a:solidFill>
                  <a:srgbClr val="ED7D31"/>
                </a:solidFill>
                <a:latin typeface="微软雅黑" panose="020B0503020204020204" charset="-122"/>
                <a:ea typeface="微软雅黑" panose="020B0503020204020204" charset="-122"/>
              </a:rPr>
              <a:t>ZF</a:t>
            </a:r>
            <a:r>
              <a:rPr lang="zh-CN" altLang="en-US" dirty="0">
                <a:solidFill>
                  <a:srgbClr val="ED7D31"/>
                </a:solidFill>
                <a:latin typeface="微软雅黑" panose="020B0503020204020204" charset="-122"/>
                <a:ea typeface="微软雅黑" panose="020B0503020204020204" charset="-122"/>
              </a:rPr>
              <a:t>、</a:t>
            </a:r>
            <a:r>
              <a:rPr lang="en-US" altLang="zh-CN" dirty="0">
                <a:solidFill>
                  <a:srgbClr val="ED7D31"/>
                </a:solidFill>
                <a:latin typeface="微软雅黑" panose="020B0503020204020204" charset="-122"/>
                <a:ea typeface="微软雅黑" panose="020B0503020204020204" charset="-122"/>
              </a:rPr>
              <a:t>CF</a:t>
            </a:r>
            <a:r>
              <a:rPr lang="zh-CN" altLang="en-US" dirty="0">
                <a:solidFill>
                  <a:schemeClr val="tx1"/>
                </a:solidFill>
                <a:latin typeface="微软雅黑" panose="020B0503020204020204" charset="-122"/>
                <a:ea typeface="微软雅黑" panose="020B0503020204020204" charset="-122"/>
              </a:rPr>
              <a:t>各是什么标志（条件码）？</a:t>
            </a:r>
          </a:p>
          <a:p>
            <a:pPr>
              <a:lnSpc>
                <a:spcPct val="105000"/>
              </a:lnSpc>
              <a:spcBef>
                <a:spcPct val="40000"/>
              </a:spcBef>
            </a:pPr>
            <a:r>
              <a:rPr lang="en-US" altLang="zh-CN" sz="2200" dirty="0">
                <a:latin typeface="微软雅黑" panose="020B0503020204020204" charset="-122"/>
                <a:ea typeface="微软雅黑" panose="020B0503020204020204" charset="-122"/>
              </a:rPr>
              <a:t>3</a:t>
            </a:r>
            <a:r>
              <a:rPr lang="zh-CN" altLang="en-US" sz="2200" dirty="0">
                <a:latin typeface="微软雅黑" panose="020B0503020204020204" charset="-122"/>
                <a:ea typeface="微软雅黑" panose="020B0503020204020204" charset="-122"/>
              </a:rPr>
              <a:t>个控制标志</a:t>
            </a:r>
          </a:p>
          <a:p>
            <a:pPr lvl="1">
              <a:lnSpc>
                <a:spcPct val="105000"/>
              </a:lnSpc>
              <a:spcBef>
                <a:spcPct val="40000"/>
              </a:spcBef>
            </a:pPr>
            <a:r>
              <a:rPr lang="en-US" altLang="zh-CN" dirty="0">
                <a:solidFill>
                  <a:schemeClr val="tx1"/>
                </a:solidFill>
                <a:latin typeface="微软雅黑" panose="020B0503020204020204" charset="-122"/>
                <a:ea typeface="微软雅黑" panose="020B0503020204020204" charset="-122"/>
              </a:rPr>
              <a:t>DF</a:t>
            </a:r>
            <a:r>
              <a:rPr lang="zh-CN" altLang="en-US" dirty="0">
                <a:solidFill>
                  <a:schemeClr val="tx1"/>
                </a:solidFill>
                <a:latin typeface="微软雅黑" panose="020B0503020204020204" charset="-122"/>
                <a:ea typeface="微软雅黑" panose="020B0503020204020204" charset="-122"/>
              </a:rPr>
              <a:t>（</a:t>
            </a:r>
            <a:r>
              <a:rPr lang="en-US" altLang="zh-CN" dirty="0">
                <a:solidFill>
                  <a:schemeClr val="tx1"/>
                </a:solidFill>
                <a:latin typeface="微软雅黑" panose="020B0503020204020204" charset="-122"/>
                <a:ea typeface="微软雅黑" panose="020B0503020204020204" charset="-122"/>
              </a:rPr>
              <a:t>Direction Flag</a:t>
            </a:r>
            <a:r>
              <a:rPr lang="zh-CN" altLang="en-US" dirty="0">
                <a:solidFill>
                  <a:schemeClr val="tx1"/>
                </a:solidFill>
                <a:latin typeface="微软雅黑" panose="020B0503020204020204" charset="-122"/>
                <a:ea typeface="微软雅黑" panose="020B0503020204020204" charset="-122"/>
              </a:rPr>
              <a:t>）：方向标志（自动变址方向是增还是减）</a:t>
            </a:r>
          </a:p>
          <a:p>
            <a:pPr lvl="1">
              <a:lnSpc>
                <a:spcPct val="105000"/>
              </a:lnSpc>
              <a:spcBef>
                <a:spcPct val="40000"/>
              </a:spcBef>
            </a:pPr>
            <a:r>
              <a:rPr lang="en-US" altLang="zh-CN" dirty="0">
                <a:solidFill>
                  <a:schemeClr val="tx1"/>
                </a:solidFill>
                <a:latin typeface="微软雅黑" panose="020B0503020204020204" charset="-122"/>
                <a:ea typeface="微软雅黑" panose="020B0503020204020204" charset="-122"/>
              </a:rPr>
              <a:t>IF</a:t>
            </a:r>
            <a:r>
              <a:rPr lang="zh-CN" altLang="en-US" dirty="0">
                <a:solidFill>
                  <a:schemeClr val="tx1"/>
                </a:solidFill>
                <a:latin typeface="微软雅黑" panose="020B0503020204020204" charset="-122"/>
                <a:ea typeface="微软雅黑" panose="020B0503020204020204" charset="-122"/>
              </a:rPr>
              <a:t>（</a:t>
            </a:r>
            <a:r>
              <a:rPr lang="en-US" altLang="zh-CN" dirty="0">
                <a:solidFill>
                  <a:schemeClr val="tx1"/>
                </a:solidFill>
                <a:latin typeface="微软雅黑" panose="020B0503020204020204" charset="-122"/>
                <a:ea typeface="微软雅黑" panose="020B0503020204020204" charset="-122"/>
              </a:rPr>
              <a:t>Interrupt Flag</a:t>
            </a:r>
            <a:r>
              <a:rPr lang="zh-CN" altLang="en-US" dirty="0">
                <a:solidFill>
                  <a:schemeClr val="tx1"/>
                </a:solidFill>
                <a:latin typeface="微软雅黑" panose="020B0503020204020204" charset="-122"/>
                <a:ea typeface="微软雅黑" panose="020B0503020204020204" charset="-122"/>
              </a:rPr>
              <a:t>）：中断允许标志 （仅对外部可屏蔽中断有用）</a:t>
            </a:r>
          </a:p>
          <a:p>
            <a:pPr lvl="1">
              <a:lnSpc>
                <a:spcPct val="105000"/>
              </a:lnSpc>
              <a:spcBef>
                <a:spcPct val="40000"/>
              </a:spcBef>
            </a:pPr>
            <a:r>
              <a:rPr lang="en-US" altLang="zh-CN" dirty="0">
                <a:solidFill>
                  <a:schemeClr val="tx1"/>
                </a:solidFill>
                <a:latin typeface="微软雅黑" panose="020B0503020204020204" charset="-122"/>
                <a:ea typeface="微软雅黑" panose="020B0503020204020204" charset="-122"/>
              </a:rPr>
              <a:t>TF</a:t>
            </a:r>
            <a:r>
              <a:rPr lang="zh-CN" altLang="en-US" dirty="0">
                <a:solidFill>
                  <a:schemeClr val="tx1"/>
                </a:solidFill>
                <a:latin typeface="微软雅黑" panose="020B0503020204020204" charset="-122"/>
                <a:ea typeface="微软雅黑" panose="020B0503020204020204" charset="-122"/>
              </a:rPr>
              <a:t>（</a:t>
            </a:r>
            <a:r>
              <a:rPr lang="en-US" altLang="zh-CN" dirty="0">
                <a:solidFill>
                  <a:schemeClr val="tx1"/>
                </a:solidFill>
                <a:latin typeface="微软雅黑" panose="020B0503020204020204" charset="-122"/>
                <a:ea typeface="微软雅黑" panose="020B0503020204020204" charset="-122"/>
              </a:rPr>
              <a:t>Trap Flag</a:t>
            </a:r>
            <a:r>
              <a:rPr lang="zh-CN" altLang="en-US" dirty="0">
                <a:solidFill>
                  <a:schemeClr val="tx1"/>
                </a:solidFill>
                <a:latin typeface="微软雅黑" panose="020B0503020204020204" charset="-122"/>
                <a:ea typeface="微软雅黑" panose="020B0503020204020204" charset="-122"/>
              </a:rPr>
              <a:t>）：陷阱标志（是否是单步跟踪状态）</a:t>
            </a:r>
          </a:p>
          <a:p>
            <a:pPr marL="0" indent="0">
              <a:lnSpc>
                <a:spcPct val="105000"/>
              </a:lnSpc>
              <a:spcBef>
                <a:spcPct val="40000"/>
              </a:spcBef>
              <a:buNone/>
            </a:pPr>
            <a:endParaRPr lang="en-US" altLang="zh-CN" dirty="0">
              <a:latin typeface="微软雅黑" panose="020B0503020204020204" charset="-122"/>
              <a:ea typeface="微软雅黑" panose="020B0503020204020204" charset="-122"/>
            </a:endParaRPr>
          </a:p>
        </p:txBody>
      </p:sp>
      <p:pic>
        <p:nvPicPr>
          <p:cNvPr id="754692" name="Picture 4"/>
          <p:cNvPicPr>
            <a:picLocks noChangeAspect="1" noChangeArrowheads="1"/>
          </p:cNvPicPr>
          <p:nvPr/>
        </p:nvPicPr>
        <p:blipFill>
          <a:blip r:embed="rId3"/>
          <a:srcRect/>
          <a:stretch>
            <a:fillRect/>
          </a:stretch>
        </p:blipFill>
        <p:spPr bwMode="auto">
          <a:xfrm>
            <a:off x="0" y="1524000"/>
            <a:ext cx="9144000" cy="1349375"/>
          </a:xfrm>
          <a:prstGeom prst="rect">
            <a:avLst/>
          </a:prstGeom>
          <a:noFill/>
        </p:spPr>
      </p:pic>
      <p:grpSp>
        <p:nvGrpSpPr>
          <p:cNvPr id="3" name="Group 5"/>
          <p:cNvGrpSpPr/>
          <p:nvPr/>
        </p:nvGrpSpPr>
        <p:grpSpPr bwMode="auto">
          <a:xfrm>
            <a:off x="5400675" y="2828925"/>
            <a:ext cx="3671888" cy="274638"/>
            <a:chOff x="3419" y="1363"/>
            <a:chExt cx="2313" cy="173"/>
          </a:xfrm>
        </p:grpSpPr>
        <p:sp>
          <p:nvSpPr>
            <p:cNvPr id="754694" name="Line 6"/>
            <p:cNvSpPr>
              <a:spLocks noChangeShapeType="1"/>
            </p:cNvSpPr>
            <p:nvPr/>
          </p:nvSpPr>
          <p:spPr bwMode="auto">
            <a:xfrm flipH="1">
              <a:off x="3419" y="1423"/>
              <a:ext cx="2313" cy="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754695" name="Text Box 7"/>
            <p:cNvSpPr txBox="1">
              <a:spLocks noChangeArrowheads="1"/>
            </p:cNvSpPr>
            <p:nvPr/>
          </p:nvSpPr>
          <p:spPr bwMode="auto">
            <a:xfrm>
              <a:off x="4496" y="1363"/>
              <a:ext cx="341" cy="173"/>
            </a:xfrm>
            <a:prstGeom prst="rect">
              <a:avLst/>
            </a:prstGeom>
            <a:solidFill>
              <a:schemeClr val="bg1"/>
            </a:solidFill>
            <a:ln w="9525">
              <a:noFill/>
              <a:miter lim="800000"/>
            </a:ln>
            <a:effectLst/>
          </p:spPr>
          <p:txBody>
            <a:bodyPr lIns="0" tIns="0" rIns="0" bIns="0">
              <a:spAutoFit/>
            </a:bodyPr>
            <a:lstStyle/>
            <a:p>
              <a:pPr eaLnBrk="1" hangingPunct="1">
                <a:spcBef>
                  <a:spcPct val="50000"/>
                </a:spcBef>
              </a:pPr>
              <a:r>
                <a:rPr lang="en-US" altLang="zh-CN">
                  <a:latin typeface="Arial" panose="020B0604020202020204" pitchFamily="34" charset="0"/>
                  <a:ea typeface="宋体" panose="02010600030101010101" pitchFamily="2" charset="-122"/>
                </a:rPr>
                <a:t>8086</a:t>
              </a:r>
            </a:p>
          </p:txBody>
        </p:sp>
      </p:grpSp>
      <p:grpSp>
        <p:nvGrpSpPr>
          <p:cNvPr id="6" name="Group 8"/>
          <p:cNvGrpSpPr/>
          <p:nvPr/>
        </p:nvGrpSpPr>
        <p:grpSpPr bwMode="auto">
          <a:xfrm>
            <a:off x="1101436" y="3009900"/>
            <a:ext cx="7971127" cy="274638"/>
            <a:chOff x="3419" y="1363"/>
            <a:chExt cx="2313" cy="211"/>
          </a:xfrm>
        </p:grpSpPr>
        <p:sp>
          <p:nvSpPr>
            <p:cNvPr id="754697" name="Line 9"/>
            <p:cNvSpPr>
              <a:spLocks noChangeShapeType="1"/>
            </p:cNvSpPr>
            <p:nvPr/>
          </p:nvSpPr>
          <p:spPr bwMode="auto">
            <a:xfrm flipH="1">
              <a:off x="3419" y="1423"/>
              <a:ext cx="2313" cy="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754698" name="Text Box 10"/>
            <p:cNvSpPr txBox="1">
              <a:spLocks noChangeArrowheads="1"/>
            </p:cNvSpPr>
            <p:nvPr/>
          </p:nvSpPr>
          <p:spPr bwMode="auto">
            <a:xfrm>
              <a:off x="4496" y="1363"/>
              <a:ext cx="341" cy="211"/>
            </a:xfrm>
            <a:prstGeom prst="rect">
              <a:avLst/>
            </a:prstGeom>
            <a:solidFill>
              <a:schemeClr val="bg1"/>
            </a:solidFill>
            <a:ln w="9525">
              <a:noFill/>
              <a:miter lim="800000"/>
            </a:ln>
            <a:effectLst/>
          </p:spPr>
          <p:txBody>
            <a:bodyPr lIns="0" tIns="0" rIns="0" bIns="0">
              <a:spAutoFit/>
            </a:bodyPr>
            <a:lstStyle/>
            <a:p>
              <a:pPr eaLnBrk="1" hangingPunct="1">
                <a:spcBef>
                  <a:spcPct val="50000"/>
                </a:spcBef>
              </a:pPr>
              <a:r>
                <a:rPr lang="en-US" altLang="zh-CN">
                  <a:latin typeface="Arial" panose="020B0604020202020204" pitchFamily="34" charset="0"/>
                  <a:ea typeface="宋体" panose="02010600030101010101" pitchFamily="2" charset="-122"/>
                </a:rPr>
                <a:t>80286/386</a:t>
              </a:r>
            </a:p>
          </p:txBody>
        </p:sp>
      </p:grpSp>
      <p:sp>
        <p:nvSpPr>
          <p:cNvPr id="754699" name="Rectangle 11"/>
          <p:cNvSpPr>
            <a:spLocks noChangeArrowheads="1"/>
          </p:cNvSpPr>
          <p:nvPr/>
        </p:nvSpPr>
        <p:spPr bwMode="auto">
          <a:xfrm>
            <a:off x="8802688" y="1524000"/>
            <a:ext cx="341312" cy="1260475"/>
          </a:xfrm>
          <a:prstGeom prst="rect">
            <a:avLst/>
          </a:prstGeom>
          <a:solidFill>
            <a:srgbClr val="FF0000">
              <a:alpha val="28000"/>
            </a:srgbClr>
          </a:solidFill>
          <a:ln w="9525" algn="ctr">
            <a:noFill/>
            <a:miter lim="800000"/>
          </a:ln>
          <a:effectLst/>
        </p:spPr>
        <p:txBody>
          <a:bodyPr wrap="none" anchor="ctr"/>
          <a:lstStyle/>
          <a:p>
            <a:endParaRPr lang="zh-CN" altLang="en-US"/>
          </a:p>
        </p:txBody>
      </p:sp>
      <p:sp>
        <p:nvSpPr>
          <p:cNvPr id="754700" name="Rectangle 12"/>
          <p:cNvSpPr>
            <a:spLocks noChangeArrowheads="1"/>
          </p:cNvSpPr>
          <p:nvPr/>
        </p:nvSpPr>
        <p:spPr bwMode="auto">
          <a:xfrm>
            <a:off x="5472113" y="1524000"/>
            <a:ext cx="341312" cy="1260475"/>
          </a:xfrm>
          <a:prstGeom prst="rect">
            <a:avLst/>
          </a:prstGeom>
          <a:solidFill>
            <a:srgbClr val="FF0000">
              <a:alpha val="28000"/>
            </a:srgbClr>
          </a:solidFill>
          <a:ln w="9525" algn="ctr">
            <a:noFill/>
            <a:miter lim="800000"/>
          </a:ln>
          <a:effectLst/>
        </p:spPr>
        <p:txBody>
          <a:bodyPr wrap="none" anchor="ctr"/>
          <a:lstStyle/>
          <a:p>
            <a:endParaRPr lang="zh-CN" altLang="en-US"/>
          </a:p>
        </p:txBody>
      </p:sp>
      <p:sp>
        <p:nvSpPr>
          <p:cNvPr id="754701" name="Rectangle 13"/>
          <p:cNvSpPr>
            <a:spLocks noChangeArrowheads="1"/>
          </p:cNvSpPr>
          <p:nvPr/>
        </p:nvSpPr>
        <p:spPr bwMode="auto">
          <a:xfrm>
            <a:off x="7002463" y="1524000"/>
            <a:ext cx="341312" cy="1260475"/>
          </a:xfrm>
          <a:prstGeom prst="rect">
            <a:avLst/>
          </a:prstGeom>
          <a:solidFill>
            <a:srgbClr val="FF0000">
              <a:alpha val="28000"/>
            </a:srgbClr>
          </a:solidFill>
          <a:ln w="9525" algn="ctr">
            <a:noFill/>
            <a:miter lim="800000"/>
          </a:ln>
          <a:effectLst/>
        </p:spPr>
        <p:txBody>
          <a:bodyPr wrap="none" anchor="ctr"/>
          <a:lstStyle/>
          <a:p>
            <a:endParaRPr lang="zh-CN" altLang="en-US"/>
          </a:p>
        </p:txBody>
      </p:sp>
      <p:sp>
        <p:nvSpPr>
          <p:cNvPr id="754702" name="Rectangle 14"/>
          <p:cNvSpPr>
            <a:spLocks noChangeArrowheads="1"/>
          </p:cNvSpPr>
          <p:nvPr/>
        </p:nvSpPr>
        <p:spPr bwMode="auto">
          <a:xfrm>
            <a:off x="6705600" y="1524000"/>
            <a:ext cx="341313" cy="1260475"/>
          </a:xfrm>
          <a:prstGeom prst="rect">
            <a:avLst/>
          </a:prstGeom>
          <a:solidFill>
            <a:srgbClr val="FF0000">
              <a:alpha val="28000"/>
            </a:srgbClr>
          </a:solidFill>
          <a:ln w="9525" algn="ctr">
            <a:noFill/>
            <a:miter lim="800000"/>
          </a:ln>
          <a:effectLst/>
        </p:spPr>
        <p:txBody>
          <a:bodyPr wrap="none" anchor="ctr"/>
          <a:lstStyle/>
          <a:p>
            <a:endParaRPr lang="zh-CN" altLang="en-US"/>
          </a:p>
        </p:txBody>
      </p:sp>
      <p:sp>
        <p:nvSpPr>
          <p:cNvPr id="754703" name="Rectangle 15"/>
          <p:cNvSpPr>
            <a:spLocks noChangeArrowheads="1"/>
          </p:cNvSpPr>
          <p:nvPr/>
        </p:nvSpPr>
        <p:spPr bwMode="auto">
          <a:xfrm>
            <a:off x="5786438" y="1524000"/>
            <a:ext cx="341312" cy="1260475"/>
          </a:xfrm>
          <a:prstGeom prst="rect">
            <a:avLst/>
          </a:prstGeom>
          <a:solidFill>
            <a:srgbClr val="7E7E7E">
              <a:alpha val="53000"/>
            </a:srgbClr>
          </a:solidFill>
          <a:ln w="9525" algn="ctr">
            <a:noFill/>
            <a:miter lim="800000"/>
          </a:ln>
          <a:effectLst/>
        </p:spPr>
        <p:txBody>
          <a:bodyPr wrap="none" anchor="ctr"/>
          <a:lstStyle/>
          <a:p>
            <a:endParaRPr lang="zh-CN" altLang="en-US"/>
          </a:p>
        </p:txBody>
      </p:sp>
      <p:sp>
        <p:nvSpPr>
          <p:cNvPr id="754704" name="Rectangle 16"/>
          <p:cNvSpPr>
            <a:spLocks noChangeArrowheads="1"/>
          </p:cNvSpPr>
          <p:nvPr/>
        </p:nvSpPr>
        <p:spPr bwMode="auto">
          <a:xfrm>
            <a:off x="6121400" y="1524000"/>
            <a:ext cx="341313" cy="1260475"/>
          </a:xfrm>
          <a:prstGeom prst="rect">
            <a:avLst/>
          </a:prstGeom>
          <a:solidFill>
            <a:srgbClr val="7E7E7E">
              <a:alpha val="53000"/>
            </a:srgbClr>
          </a:solidFill>
          <a:ln w="9525" algn="ctr">
            <a:noFill/>
            <a:miter lim="800000"/>
          </a:ln>
          <a:effectLst/>
        </p:spPr>
        <p:txBody>
          <a:bodyPr wrap="none" anchor="ctr"/>
          <a:lstStyle/>
          <a:p>
            <a:endParaRPr lang="zh-CN" altLang="en-US"/>
          </a:p>
        </p:txBody>
      </p:sp>
      <p:sp>
        <p:nvSpPr>
          <p:cNvPr id="754705" name="Rectangle 17"/>
          <p:cNvSpPr>
            <a:spLocks noChangeArrowheads="1"/>
          </p:cNvSpPr>
          <p:nvPr/>
        </p:nvSpPr>
        <p:spPr bwMode="auto">
          <a:xfrm>
            <a:off x="6416675" y="1524000"/>
            <a:ext cx="341313" cy="1260475"/>
          </a:xfrm>
          <a:prstGeom prst="rect">
            <a:avLst/>
          </a:prstGeom>
          <a:solidFill>
            <a:srgbClr val="7E7E7E">
              <a:alpha val="53000"/>
            </a:srgbClr>
          </a:solidFill>
          <a:ln w="9525" algn="ctr">
            <a:no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54700"/>
                                        </p:tgtEl>
                                        <p:attrNameLst>
                                          <p:attrName>style.visibility</p:attrName>
                                        </p:attrNameLst>
                                      </p:cBhvr>
                                      <p:to>
                                        <p:strVal val="visible"/>
                                      </p:to>
                                    </p:set>
                                    <p:animEffect transition="in" filter="blinds(horizontal)">
                                      <p:cBhvr>
                                        <p:cTn id="20" dur="500"/>
                                        <p:tgtEl>
                                          <p:spTgt spid="75470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54702"/>
                                        </p:tgtEl>
                                        <p:attrNameLst>
                                          <p:attrName>style.visibility</p:attrName>
                                        </p:attrNameLst>
                                      </p:cBhvr>
                                      <p:to>
                                        <p:strVal val="visible"/>
                                      </p:to>
                                    </p:set>
                                    <p:animEffect transition="in" filter="blinds(horizontal)">
                                      <p:cBhvr>
                                        <p:cTn id="25" dur="500"/>
                                        <p:tgtEl>
                                          <p:spTgt spid="75470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4701"/>
                                        </p:tgtEl>
                                        <p:attrNameLst>
                                          <p:attrName>style.visibility</p:attrName>
                                        </p:attrNameLst>
                                      </p:cBhvr>
                                      <p:to>
                                        <p:strVal val="visible"/>
                                      </p:to>
                                    </p:set>
                                    <p:animEffect transition="in" filter="blinds(horizontal)">
                                      <p:cBhvr>
                                        <p:cTn id="30" dur="500"/>
                                        <p:tgtEl>
                                          <p:spTgt spid="75470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54699"/>
                                        </p:tgtEl>
                                        <p:attrNameLst>
                                          <p:attrName>style.visibility</p:attrName>
                                        </p:attrNameLst>
                                      </p:cBhvr>
                                      <p:to>
                                        <p:strVal val="visible"/>
                                      </p:to>
                                    </p:set>
                                    <p:animEffect transition="in" filter="blinds(horizontal)">
                                      <p:cBhvr>
                                        <p:cTn id="35" dur="500"/>
                                        <p:tgtEl>
                                          <p:spTgt spid="75469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54703"/>
                                        </p:tgtEl>
                                        <p:attrNameLst>
                                          <p:attrName>style.visibility</p:attrName>
                                        </p:attrNameLst>
                                      </p:cBhvr>
                                      <p:to>
                                        <p:strVal val="visible"/>
                                      </p:to>
                                    </p:set>
                                    <p:animEffect transition="in" filter="blinds(horizontal)">
                                      <p:cBhvr>
                                        <p:cTn id="40" dur="500"/>
                                        <p:tgtEl>
                                          <p:spTgt spid="75470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54704"/>
                                        </p:tgtEl>
                                        <p:attrNameLst>
                                          <p:attrName>style.visibility</p:attrName>
                                        </p:attrNameLst>
                                      </p:cBhvr>
                                      <p:to>
                                        <p:strVal val="visible"/>
                                      </p:to>
                                    </p:set>
                                    <p:animEffect transition="in" filter="blinds(horizontal)">
                                      <p:cBhvr>
                                        <p:cTn id="45" dur="500"/>
                                        <p:tgtEl>
                                          <p:spTgt spid="75470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754705"/>
                                        </p:tgtEl>
                                        <p:attrNameLst>
                                          <p:attrName>style.visibility</p:attrName>
                                        </p:attrNameLst>
                                      </p:cBhvr>
                                      <p:to>
                                        <p:strVal val="visible"/>
                                      </p:to>
                                    </p:set>
                                    <p:animEffect transition="in" filter="blinds(horizontal)">
                                      <p:cBhvr>
                                        <p:cTn id="50" dur="500"/>
                                        <p:tgtEl>
                                          <p:spTgt spid="754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754699" grpId="0" bldLvl="0" animBg="1"/>
      <p:bldP spid="754700" grpId="0" bldLvl="0" animBg="1"/>
      <p:bldP spid="754701" grpId="0" bldLvl="0" animBg="1"/>
      <p:bldP spid="754702" grpId="0" bldLvl="0" animBg="1"/>
      <p:bldP spid="754703" grpId="0" bldLvl="0" animBg="1"/>
      <p:bldP spid="754704" grpId="0" bldLvl="0" animBg="1"/>
      <p:bldP spid="754705"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3" name="Rectangle 3"/>
          <p:cNvSpPr>
            <a:spLocks noGrp="1" noChangeArrowheads="1"/>
          </p:cNvSpPr>
          <p:nvPr>
            <p:ph type="body" idx="4294967295"/>
          </p:nvPr>
        </p:nvSpPr>
        <p:spPr>
          <a:xfrm>
            <a:off x="809625" y="544830"/>
            <a:ext cx="8334375" cy="6021070"/>
          </a:xfrm>
        </p:spPr>
        <p:txBody>
          <a:bodyPr/>
          <a:lstStyle/>
          <a:p>
            <a:pPr marL="457200" indent="-457200">
              <a:lnSpc>
                <a:spcPct val="110000"/>
              </a:lnSpc>
              <a:buFontTx/>
              <a:buNone/>
            </a:pPr>
            <a:endParaRPr lang="zh-CN" altLang="en-US" sz="2000" dirty="0">
              <a:latin typeface="微软雅黑" panose="020B0503020204020204" charset="-122"/>
              <a:ea typeface="微软雅黑" panose="020B0503020204020204" charset="-122"/>
            </a:endParaRPr>
          </a:p>
          <a:p>
            <a:pPr lvl="1">
              <a:lnSpc>
                <a:spcPct val="110000"/>
              </a:lnSpc>
              <a:buFont typeface="Wingdings" panose="05000000000000000000" charset="0"/>
              <a:buChar char=""/>
            </a:pPr>
            <a:r>
              <a:rPr lang="zh-CN" altLang="en-US" dirty="0">
                <a:latin typeface="微软雅黑" panose="020B0503020204020204" charset="-122"/>
                <a:ea typeface="微软雅黑" panose="020B0503020204020204" charset="-122"/>
              </a:rPr>
              <a:t>通用数据传送指令</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MOV</a:t>
            </a:r>
            <a:r>
              <a:rPr lang="zh-CN" altLang="en-US" sz="2000" dirty="0">
                <a:latin typeface="微软雅黑" panose="020B0503020204020204" charset="-122"/>
                <a:ea typeface="微软雅黑" panose="020B0503020204020204" charset="-122"/>
              </a:rPr>
              <a:t>：一般传送，包括</a:t>
            </a:r>
            <a:r>
              <a:rPr lang="en-US" altLang="zh-CN" sz="2000" dirty="0" err="1">
                <a:latin typeface="微软雅黑" panose="020B0503020204020204" charset="-122"/>
                <a:ea typeface="微软雅黑" panose="020B0503020204020204" charset="-122"/>
              </a:rPr>
              <a:t>movb</a:t>
            </a:r>
            <a:r>
              <a:rPr lang="zh-CN" altLang="en-US" sz="2000" dirty="0">
                <a:latin typeface="微软雅黑" panose="020B0503020204020204" charset="-122"/>
                <a:ea typeface="微软雅黑" panose="020B0503020204020204" charset="-122"/>
              </a:rPr>
              <a:t>、</a:t>
            </a:r>
            <a:r>
              <a:rPr lang="en-US" altLang="zh-CN" sz="2000" dirty="0" err="1">
                <a:latin typeface="微软雅黑" panose="020B0503020204020204" charset="-122"/>
                <a:ea typeface="微软雅黑" panose="020B0503020204020204" charset="-122"/>
              </a:rPr>
              <a:t>movw</a:t>
            </a:r>
            <a:r>
              <a:rPr lang="zh-CN" altLang="en-US" sz="2000" dirty="0">
                <a:latin typeface="微软雅黑" panose="020B0503020204020204" charset="-122"/>
                <a:ea typeface="微软雅黑" panose="020B0503020204020204" charset="-122"/>
              </a:rPr>
              <a:t>和</a:t>
            </a:r>
            <a:r>
              <a:rPr lang="en-US" altLang="zh-CN" sz="2000" dirty="0" err="1">
                <a:latin typeface="微软雅黑" panose="020B0503020204020204" charset="-122"/>
                <a:ea typeface="微软雅黑" panose="020B0503020204020204" charset="-122"/>
              </a:rPr>
              <a:t>movl</a:t>
            </a:r>
            <a:r>
              <a:rPr lang="zh-CN" altLang="en-US" sz="2000" dirty="0">
                <a:latin typeface="微软雅黑" panose="020B0503020204020204" charset="-122"/>
                <a:ea typeface="微软雅黑" panose="020B0503020204020204" charset="-122"/>
              </a:rPr>
              <a:t>等</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MOVS</a:t>
            </a:r>
            <a:r>
              <a:rPr lang="zh-CN" altLang="en-US" sz="2000" dirty="0">
                <a:latin typeface="微软雅黑" panose="020B0503020204020204" charset="-122"/>
                <a:ea typeface="微软雅黑" panose="020B0503020204020204" charset="-122"/>
              </a:rPr>
              <a:t>：符号扩展传送，如</a:t>
            </a:r>
            <a:r>
              <a:rPr lang="en-US" altLang="zh-CN" sz="2000" dirty="0" err="1">
                <a:latin typeface="微软雅黑" panose="020B0503020204020204" charset="-122"/>
                <a:ea typeface="微软雅黑" panose="020B0503020204020204" charset="-122"/>
              </a:rPr>
              <a:t>movsbw</a:t>
            </a:r>
            <a:r>
              <a:rPr lang="zh-CN" altLang="en-US" sz="2000" dirty="0">
                <a:latin typeface="微软雅黑" panose="020B0503020204020204" charset="-122"/>
                <a:ea typeface="微软雅黑" panose="020B0503020204020204" charset="-122"/>
              </a:rPr>
              <a:t>、</a:t>
            </a:r>
            <a:r>
              <a:rPr lang="en-US" altLang="zh-CN" sz="2000" dirty="0" err="1">
                <a:latin typeface="微软雅黑" panose="020B0503020204020204" charset="-122"/>
                <a:ea typeface="微软雅黑" panose="020B0503020204020204" charset="-122"/>
              </a:rPr>
              <a:t>movswl</a:t>
            </a:r>
            <a:r>
              <a:rPr lang="zh-CN" altLang="en-US" sz="2000" dirty="0">
                <a:latin typeface="微软雅黑" panose="020B0503020204020204" charset="-122"/>
                <a:ea typeface="微软雅黑" panose="020B0503020204020204" charset="-122"/>
              </a:rPr>
              <a:t>等</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MOVZ</a:t>
            </a:r>
            <a:r>
              <a:rPr lang="zh-CN" altLang="en-US" sz="2000" dirty="0">
                <a:latin typeface="微软雅黑" panose="020B0503020204020204" charset="-122"/>
                <a:ea typeface="微软雅黑" panose="020B0503020204020204" charset="-122"/>
              </a:rPr>
              <a:t>：零扩展传送，如</a:t>
            </a:r>
            <a:r>
              <a:rPr lang="en-US" altLang="zh-CN" sz="2000" dirty="0" err="1">
                <a:latin typeface="微软雅黑" panose="020B0503020204020204" charset="-122"/>
                <a:ea typeface="微软雅黑" panose="020B0503020204020204" charset="-122"/>
              </a:rPr>
              <a:t>movzwl</a:t>
            </a:r>
            <a:r>
              <a:rPr lang="zh-CN" altLang="en-US" sz="2000" dirty="0">
                <a:latin typeface="微软雅黑" panose="020B0503020204020204" charset="-122"/>
                <a:ea typeface="微软雅黑" panose="020B0503020204020204" charset="-122"/>
              </a:rPr>
              <a:t>、</a:t>
            </a:r>
            <a:r>
              <a:rPr lang="en-US" altLang="zh-CN" sz="2000" dirty="0" err="1">
                <a:latin typeface="微软雅黑" panose="020B0503020204020204" charset="-122"/>
                <a:ea typeface="微软雅黑" panose="020B0503020204020204" charset="-122"/>
              </a:rPr>
              <a:t>movzbl</a:t>
            </a:r>
            <a:r>
              <a:rPr lang="zh-CN" altLang="en-US" sz="2000" dirty="0">
                <a:latin typeface="微软雅黑" panose="020B0503020204020204" charset="-122"/>
                <a:ea typeface="微软雅黑" panose="020B0503020204020204" charset="-122"/>
              </a:rPr>
              <a:t>等</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XCHG</a:t>
            </a:r>
            <a:r>
              <a:rPr lang="zh-CN" altLang="en-US" sz="2000" dirty="0">
                <a:latin typeface="微软雅黑" panose="020B0503020204020204" charset="-122"/>
                <a:ea typeface="微软雅黑" panose="020B0503020204020204" charset="-122"/>
              </a:rPr>
              <a:t>：数据交换</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PUSH/POP</a:t>
            </a:r>
            <a:r>
              <a:rPr lang="zh-CN" altLang="en-US" sz="2000" dirty="0">
                <a:latin typeface="微软雅黑" panose="020B0503020204020204" charset="-122"/>
                <a:ea typeface="微软雅黑" panose="020B0503020204020204" charset="-122"/>
              </a:rPr>
              <a:t>：</a:t>
            </a:r>
            <a:r>
              <a:rPr lang="zh-CN" altLang="en-US" sz="2000" dirty="0">
                <a:solidFill>
                  <a:srgbClr val="FF3300"/>
                </a:solidFill>
                <a:latin typeface="微软雅黑" panose="020B0503020204020204" charset="-122"/>
                <a:ea typeface="微软雅黑" panose="020B0503020204020204" charset="-122"/>
              </a:rPr>
              <a:t>入栈</a:t>
            </a:r>
            <a:r>
              <a:rPr lang="en-US" altLang="zh-CN" sz="2000" dirty="0">
                <a:solidFill>
                  <a:srgbClr val="FF3300"/>
                </a:solidFill>
                <a:latin typeface="微软雅黑" panose="020B0503020204020204" charset="-122"/>
                <a:ea typeface="微软雅黑" panose="020B0503020204020204" charset="-122"/>
              </a:rPr>
              <a:t>/</a:t>
            </a:r>
            <a:r>
              <a:rPr lang="zh-CN" altLang="en-US" sz="2000" dirty="0">
                <a:solidFill>
                  <a:srgbClr val="FF3300"/>
                </a:solidFill>
                <a:latin typeface="微软雅黑" panose="020B0503020204020204" charset="-122"/>
                <a:ea typeface="微软雅黑" panose="020B0503020204020204" charset="-122"/>
              </a:rPr>
              <a:t>出栈</a:t>
            </a:r>
            <a:r>
              <a:rPr lang="zh-CN" altLang="en-US" sz="2000" dirty="0">
                <a:latin typeface="微软雅黑" panose="020B0503020204020204" charset="-122"/>
                <a:ea typeface="微软雅黑" panose="020B0503020204020204" charset="-122"/>
              </a:rPr>
              <a:t>，如</a:t>
            </a:r>
            <a:r>
              <a:rPr lang="en-US" altLang="zh-CN" sz="2000" dirty="0" err="1">
                <a:latin typeface="微软雅黑" panose="020B0503020204020204" charset="-122"/>
                <a:ea typeface="微软雅黑" panose="020B0503020204020204" charset="-122"/>
              </a:rPr>
              <a:t>pushl,pushw,popl,popw</a:t>
            </a:r>
            <a:r>
              <a:rPr lang="zh-CN" altLang="en-US" sz="2000" dirty="0">
                <a:latin typeface="微软雅黑" panose="020B0503020204020204" charset="-122"/>
                <a:ea typeface="微软雅黑" panose="020B0503020204020204" charset="-122"/>
              </a:rPr>
              <a:t>等</a:t>
            </a:r>
          </a:p>
          <a:p>
            <a:pPr lvl="1">
              <a:lnSpc>
                <a:spcPct val="110000"/>
              </a:lnSpc>
              <a:buFont typeface="Wingdings" panose="05000000000000000000" charset="0"/>
              <a:buChar char=""/>
            </a:pPr>
            <a:r>
              <a:rPr lang="zh-CN" altLang="en-US" dirty="0">
                <a:latin typeface="微软雅黑" panose="020B0503020204020204" charset="-122"/>
                <a:ea typeface="微软雅黑" panose="020B0503020204020204" charset="-122"/>
              </a:rPr>
              <a:t>地址传送指令 </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LEA</a:t>
            </a:r>
            <a:r>
              <a:rPr lang="zh-CN" altLang="en-US" sz="2000" dirty="0">
                <a:latin typeface="微软雅黑" panose="020B0503020204020204" charset="-122"/>
                <a:ea typeface="微软雅黑" panose="020B0503020204020204" charset="-122"/>
              </a:rPr>
              <a:t>：加载有效地址，如</a:t>
            </a:r>
            <a:r>
              <a:rPr lang="en-US" altLang="zh-CN" sz="2000" dirty="0" err="1">
                <a:latin typeface="微软雅黑" panose="020B0503020204020204" charset="-122"/>
                <a:ea typeface="微软雅黑" panose="020B0503020204020204" charset="-122"/>
              </a:rPr>
              <a:t>leal</a:t>
            </a:r>
            <a:r>
              <a:rPr lang="en-US" altLang="zh-CN" sz="2000" dirty="0">
                <a:latin typeface="微软雅黑" panose="020B0503020204020204" charset="-122"/>
                <a:ea typeface="微软雅黑" panose="020B0503020204020204" charset="-122"/>
              </a:rPr>
              <a:t> (%</a:t>
            </a:r>
            <a:r>
              <a:rPr lang="en-US" altLang="zh-CN" sz="2000" dirty="0" err="1">
                <a:latin typeface="微软雅黑" panose="020B0503020204020204" charset="-122"/>
                <a:ea typeface="微软雅黑" panose="020B0503020204020204" charset="-122"/>
              </a:rPr>
              <a:t>edx</a:t>
            </a:r>
            <a:r>
              <a:rPr lang="en-US" altLang="zh-CN" sz="2000" dirty="0">
                <a:latin typeface="微软雅黑" panose="020B0503020204020204" charset="-122"/>
                <a:ea typeface="微软雅黑" panose="020B0503020204020204" charset="-122"/>
              </a:rPr>
              <a:t>,%</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 %</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的功能为</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edx</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，执行前，若</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edx</a:t>
            </a:r>
            <a:r>
              <a:rPr lang="en-US" altLang="zh-CN" sz="2000" dirty="0">
                <a:latin typeface="微软雅黑" panose="020B0503020204020204" charset="-122"/>
                <a:ea typeface="微软雅黑" panose="020B0503020204020204" charset="-122"/>
              </a:rPr>
              <a:t>]=</a:t>
            </a:r>
            <a:r>
              <a:rPr lang="en-US" altLang="zh-CN" sz="2000" i="1" dirty="0" err="1">
                <a:latin typeface="微软雅黑" panose="020B0503020204020204" charset="-122"/>
                <a:ea typeface="微软雅黑" panose="020B0503020204020204" charset="-122"/>
              </a:rPr>
              <a:t>i</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a:t>
            </a:r>
            <a:r>
              <a:rPr lang="en-US" altLang="zh-CN" sz="2000" i="1" dirty="0">
                <a:latin typeface="微软雅黑" panose="020B0503020204020204" charset="-122"/>
                <a:ea typeface="微软雅黑" panose="020B0503020204020204" charset="-122"/>
              </a:rPr>
              <a:t>j</a:t>
            </a:r>
            <a:r>
              <a:rPr lang="zh-CN" altLang="en-US" sz="2000" dirty="0">
                <a:latin typeface="微软雅黑" panose="020B0503020204020204" charset="-122"/>
                <a:ea typeface="微软雅黑" panose="020B0503020204020204" charset="-122"/>
              </a:rPr>
              <a:t>，则指令执行后，</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a:t>
            </a:r>
            <a:r>
              <a:rPr lang="en-US" altLang="zh-CN" sz="2000" i="1" dirty="0" err="1">
                <a:latin typeface="微软雅黑" panose="020B0503020204020204" charset="-122"/>
                <a:ea typeface="微软雅黑" panose="020B0503020204020204" charset="-122"/>
              </a:rPr>
              <a:t>i</a:t>
            </a:r>
            <a:r>
              <a:rPr lang="en-US" altLang="zh-CN" sz="2000" dirty="0" err="1">
                <a:latin typeface="微软雅黑" panose="020B0503020204020204" charset="-122"/>
                <a:ea typeface="微软雅黑" panose="020B0503020204020204" charset="-122"/>
              </a:rPr>
              <a:t>+</a:t>
            </a:r>
            <a:r>
              <a:rPr lang="en-US" altLang="zh-CN" sz="2000" i="1" dirty="0" err="1">
                <a:latin typeface="微软雅黑" panose="020B0503020204020204" charset="-122"/>
                <a:ea typeface="微软雅黑" panose="020B0503020204020204" charset="-122"/>
              </a:rPr>
              <a:t>j</a:t>
            </a:r>
            <a:r>
              <a:rPr lang="en-US" altLang="zh-CN" sz="2000" dirty="0">
                <a:latin typeface="微软雅黑" panose="020B0503020204020204" charset="-122"/>
                <a:ea typeface="微软雅黑" panose="020B0503020204020204" charset="-122"/>
              </a:rPr>
              <a:t> </a:t>
            </a:r>
            <a:endParaRPr lang="zh-CN" altLang="en-US" sz="2000" dirty="0">
              <a:latin typeface="微软雅黑" panose="020B0503020204020204" charset="-122"/>
              <a:ea typeface="微软雅黑" panose="020B0503020204020204" charset="-122"/>
            </a:endParaRPr>
          </a:p>
          <a:p>
            <a:pPr lvl="1">
              <a:lnSpc>
                <a:spcPct val="110000"/>
              </a:lnSpc>
              <a:buFont typeface="Wingdings" panose="05000000000000000000" charset="0"/>
              <a:buChar char=""/>
            </a:pPr>
            <a:r>
              <a:rPr lang="zh-CN" altLang="en-US" dirty="0">
                <a:latin typeface="微软雅黑" panose="020B0503020204020204" charset="-122"/>
                <a:ea typeface="微软雅黑" panose="020B0503020204020204" charset="-122"/>
              </a:rPr>
              <a:t>输入输出指令 </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IN</a:t>
            </a:r>
            <a:r>
              <a:rPr lang="zh-CN" altLang="en-US" sz="2000" dirty="0">
                <a:latin typeface="微软雅黑" panose="020B0503020204020204" charset="-122"/>
                <a:ea typeface="微软雅黑" panose="020B0503020204020204" charset="-122"/>
              </a:rPr>
              <a:t>和</a:t>
            </a:r>
            <a:r>
              <a:rPr lang="en-US" altLang="zh-CN" sz="2000" dirty="0">
                <a:latin typeface="微软雅黑" panose="020B0503020204020204" charset="-122"/>
                <a:ea typeface="微软雅黑" panose="020B0503020204020204" charset="-122"/>
              </a:rPr>
              <a:t>OUT</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I/O</a:t>
            </a:r>
            <a:r>
              <a:rPr lang="zh-CN" altLang="en-US" sz="2000" dirty="0">
                <a:latin typeface="微软雅黑" panose="020B0503020204020204" charset="-122"/>
                <a:ea typeface="微软雅黑" panose="020B0503020204020204" charset="-122"/>
              </a:rPr>
              <a:t>端口与寄存器之间的交换</a:t>
            </a:r>
          </a:p>
          <a:p>
            <a:pPr lvl="1">
              <a:lnSpc>
                <a:spcPct val="110000"/>
              </a:lnSpc>
              <a:buFont typeface="Wingdings" panose="05000000000000000000" charset="0"/>
              <a:buChar char=""/>
            </a:pPr>
            <a:r>
              <a:rPr lang="zh-CN" altLang="en-US" dirty="0">
                <a:latin typeface="微软雅黑" panose="020B0503020204020204" charset="-122"/>
                <a:ea typeface="微软雅黑" panose="020B0503020204020204" charset="-122"/>
              </a:rPr>
              <a:t>标志传送指令</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PUSHF</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POPF</a:t>
            </a:r>
            <a:r>
              <a:rPr lang="zh-CN" altLang="en-US" sz="2000" dirty="0">
                <a:latin typeface="微软雅黑" panose="020B0503020204020204" charset="-122"/>
                <a:ea typeface="微软雅黑" panose="020B0503020204020204" charset="-122"/>
              </a:rPr>
              <a:t>：将</a:t>
            </a:r>
            <a:r>
              <a:rPr lang="en-US" altLang="zh-CN" sz="2000" dirty="0">
                <a:latin typeface="微软雅黑" panose="020B0503020204020204" charset="-122"/>
                <a:ea typeface="微软雅黑" panose="020B0503020204020204" charset="-122"/>
              </a:rPr>
              <a:t>EFLAG</a:t>
            </a:r>
            <a:r>
              <a:rPr lang="zh-CN" altLang="en-US" sz="2000" dirty="0">
                <a:latin typeface="微软雅黑" panose="020B0503020204020204" charset="-122"/>
                <a:ea typeface="微软雅黑" panose="020B0503020204020204" charset="-122"/>
              </a:rPr>
              <a:t>压栈，或将栈顶内容送</a:t>
            </a:r>
            <a:r>
              <a:rPr lang="en-US" altLang="zh-CN" sz="2000" dirty="0">
                <a:latin typeface="微软雅黑" panose="020B0503020204020204" charset="-122"/>
                <a:ea typeface="微软雅黑" panose="020B0503020204020204" charset="-122"/>
              </a:rPr>
              <a:t>EFLAG</a:t>
            </a:r>
            <a:r>
              <a:rPr lang="en-US" altLang="zh-CN" sz="2000" dirty="0"/>
              <a:t> </a:t>
            </a:r>
            <a:endParaRPr lang="zh-CN" altLang="en-US" sz="2000" dirty="0"/>
          </a:p>
        </p:txBody>
      </p:sp>
      <p:sp>
        <p:nvSpPr>
          <p:cNvPr id="2" name="TextBox 1"/>
          <p:cNvSpPr txBox="1"/>
          <p:nvPr/>
        </p:nvSpPr>
        <p:spPr>
          <a:xfrm>
            <a:off x="4527937" y="31857"/>
            <a:ext cx="466217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sym typeface="+mn-ea"/>
              </a:rPr>
              <a:t>历史：IA-32常用指令类型</a:t>
            </a:r>
            <a:endParaRPr lang="zh-CN" altLang="en-US" sz="3000" dirty="0"/>
          </a:p>
        </p:txBody>
      </p:sp>
      <p:sp>
        <p:nvSpPr>
          <p:cNvPr id="5" name="椭圆 4"/>
          <p:cNvSpPr/>
          <p:nvPr/>
        </p:nvSpPr>
        <p:spPr>
          <a:xfrm>
            <a:off x="3573939" y="1565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822541" y="3579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6742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6742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9523">
                                            <p:txEl>
                                              <p:pRg st="2" end="2"/>
                                            </p:txEl>
                                          </p:spTgt>
                                        </p:tgtEl>
                                        <p:attrNameLst>
                                          <p:attrName>style.visibility</p:attrName>
                                        </p:attrNameLst>
                                      </p:cBhvr>
                                      <p:to>
                                        <p:strVal val="visible"/>
                                      </p:to>
                                    </p:set>
                                    <p:animEffect transition="in" filter="blinds(horizontal)">
                                      <p:cBhvr>
                                        <p:cTn id="7" dur="500"/>
                                        <p:tgtEl>
                                          <p:spTgt spid="61952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19523">
                                            <p:txEl>
                                              <p:pRg st="3" end="3"/>
                                            </p:txEl>
                                          </p:spTgt>
                                        </p:tgtEl>
                                        <p:attrNameLst>
                                          <p:attrName>style.visibility</p:attrName>
                                        </p:attrNameLst>
                                      </p:cBhvr>
                                      <p:to>
                                        <p:strVal val="visible"/>
                                      </p:to>
                                    </p:set>
                                    <p:animEffect transition="in" filter="blinds(horizontal)">
                                      <p:cBhvr>
                                        <p:cTn id="10" dur="500"/>
                                        <p:tgtEl>
                                          <p:spTgt spid="61952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19523">
                                            <p:txEl>
                                              <p:pRg st="4" end="4"/>
                                            </p:txEl>
                                          </p:spTgt>
                                        </p:tgtEl>
                                        <p:attrNameLst>
                                          <p:attrName>style.visibility</p:attrName>
                                        </p:attrNameLst>
                                      </p:cBhvr>
                                      <p:to>
                                        <p:strVal val="visible"/>
                                      </p:to>
                                    </p:set>
                                    <p:animEffect transition="in" filter="blinds(horizontal)">
                                      <p:cBhvr>
                                        <p:cTn id="13" dur="500"/>
                                        <p:tgtEl>
                                          <p:spTgt spid="61952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19523">
                                            <p:txEl>
                                              <p:pRg st="5" end="5"/>
                                            </p:txEl>
                                          </p:spTgt>
                                        </p:tgtEl>
                                        <p:attrNameLst>
                                          <p:attrName>style.visibility</p:attrName>
                                        </p:attrNameLst>
                                      </p:cBhvr>
                                      <p:to>
                                        <p:strVal val="visible"/>
                                      </p:to>
                                    </p:set>
                                    <p:animEffect transition="in" filter="blinds(horizontal)">
                                      <p:cBhvr>
                                        <p:cTn id="16" dur="500"/>
                                        <p:tgtEl>
                                          <p:spTgt spid="61952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19523">
                                            <p:txEl>
                                              <p:pRg st="6" end="6"/>
                                            </p:txEl>
                                          </p:spTgt>
                                        </p:tgtEl>
                                        <p:attrNameLst>
                                          <p:attrName>style.visibility</p:attrName>
                                        </p:attrNameLst>
                                      </p:cBhvr>
                                      <p:to>
                                        <p:strVal val="visible"/>
                                      </p:to>
                                    </p:set>
                                    <p:animEffect transition="in" filter="blinds(horizontal)">
                                      <p:cBhvr>
                                        <p:cTn id="19" dur="500"/>
                                        <p:tgtEl>
                                          <p:spTgt spid="61952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19523">
                                            <p:txEl>
                                              <p:pRg st="8" end="8"/>
                                            </p:txEl>
                                          </p:spTgt>
                                        </p:tgtEl>
                                        <p:attrNameLst>
                                          <p:attrName>style.visibility</p:attrName>
                                        </p:attrNameLst>
                                      </p:cBhvr>
                                      <p:to>
                                        <p:strVal val="visible"/>
                                      </p:to>
                                    </p:set>
                                    <p:animEffect transition="in" filter="blinds(horizontal)">
                                      <p:cBhvr>
                                        <p:cTn id="24" dur="500"/>
                                        <p:tgtEl>
                                          <p:spTgt spid="61952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19523">
                                            <p:txEl>
                                              <p:pRg st="10" end="10"/>
                                            </p:txEl>
                                          </p:spTgt>
                                        </p:tgtEl>
                                        <p:attrNameLst>
                                          <p:attrName>style.visibility</p:attrName>
                                        </p:attrNameLst>
                                      </p:cBhvr>
                                      <p:to>
                                        <p:strVal val="visible"/>
                                      </p:to>
                                    </p:set>
                                    <p:animEffect transition="in" filter="blinds(horizontal)">
                                      <p:cBhvr>
                                        <p:cTn id="29" dur="500"/>
                                        <p:tgtEl>
                                          <p:spTgt spid="619523">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19523">
                                            <p:txEl>
                                              <p:pRg st="12" end="12"/>
                                            </p:txEl>
                                          </p:spTgt>
                                        </p:tgtEl>
                                        <p:attrNameLst>
                                          <p:attrName>style.visibility</p:attrName>
                                        </p:attrNameLst>
                                      </p:cBhvr>
                                      <p:to>
                                        <p:strVal val="visible"/>
                                      </p:to>
                                    </p:set>
                                    <p:animEffect transition="in" filter="blinds(horizontal)">
                                      <p:cBhvr>
                                        <p:cTn id="34" dur="500"/>
                                        <p:tgtEl>
                                          <p:spTgt spid="619523">
                                            <p:txEl>
                                              <p:pRg st="12" end="12"/>
                                            </p:txEl>
                                          </p:spTgt>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p:tgtEl>
                                          <p:spTgt spid="2"/>
                                        </p:tgtEl>
                                        <p:attrNameLst>
                                          <p:attrName>ppt_x</p:attrName>
                                        </p:attrNameLst>
                                      </p:cBhvr>
                                      <p:tavLst>
                                        <p:tav tm="0">
                                          <p:val>
                                            <p:strVal val="#ppt_x-#ppt_w*1.125000"/>
                                          </p:val>
                                        </p:tav>
                                        <p:tav tm="100000">
                                          <p:val>
                                            <p:strVal val="#ppt_x"/>
                                          </p:val>
                                        </p:tav>
                                      </p:tavLst>
                                    </p:anim>
                                    <p:animEffect transition="in" filter="wipe(right)">
                                      <p:cBhvr>
                                        <p:cTn id="38" dur="500"/>
                                        <p:tgtEl>
                                          <p:spTgt spid="2"/>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right)">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3837" y="133457"/>
            <a:ext cx="342138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数据传送指令</a:t>
            </a:r>
            <a:r>
              <a:rPr lang="en-US" altLang="zh-CN" sz="3000" dirty="0"/>
              <a:t>:mov</a:t>
            </a:r>
          </a:p>
        </p:txBody>
      </p:sp>
      <p:sp>
        <p:nvSpPr>
          <p:cNvPr id="5" name="椭圆 4"/>
          <p:cNvSpPr/>
          <p:nvPr/>
        </p:nvSpPr>
        <p:spPr>
          <a:xfrm>
            <a:off x="3662839" y="2581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4595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7758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7758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6675" name="Rectangle 3"/>
          <p:cNvSpPr>
            <a:spLocks noGrp="1" noChangeArrowheads="1"/>
          </p:cNvSpPr>
          <p:nvPr/>
        </p:nvSpPr>
        <p:spPr>
          <a:xfrm>
            <a:off x="23813" y="922338"/>
            <a:ext cx="8396287" cy="522446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rPr lang="zh-CN" altLang="en-US" dirty="0"/>
              <a:t>传送数据</a:t>
            </a:r>
          </a:p>
          <a:p>
            <a:pPr lvl="1">
              <a:buFont typeface="Wingdings" panose="05000000000000000000" pitchFamily="2" charset="2"/>
              <a:buNone/>
            </a:pPr>
            <a:r>
              <a:rPr lang="en-US" b="1" dirty="0" err="1">
                <a:latin typeface="Courier New" panose="02070309020205020404" charset="0"/>
              </a:rPr>
              <a:t>movq</a:t>
            </a:r>
            <a:r>
              <a:rPr lang="en-US" b="1" dirty="0"/>
              <a:t> </a:t>
            </a:r>
            <a:r>
              <a:rPr lang="zh-CN" altLang="en-US" b="1" dirty="0"/>
              <a:t>源</a:t>
            </a:r>
            <a:r>
              <a:rPr lang="en-US" b="1" dirty="0"/>
              <a:t>, </a:t>
            </a:r>
            <a:r>
              <a:rPr lang="zh-CN" altLang="en-US" b="1" dirty="0"/>
              <a:t>目的</a:t>
            </a:r>
            <a:r>
              <a:rPr lang="en-US" b="1" dirty="0"/>
              <a:t>:</a:t>
            </a:r>
            <a:endParaRPr lang="en-US" dirty="0"/>
          </a:p>
          <a:p>
            <a:pPr>
              <a:spcBef>
                <a:spcPts val="1800"/>
              </a:spcBef>
            </a:pPr>
            <a:r>
              <a:rPr lang="zh-CN" altLang="en-US" dirty="0"/>
              <a:t>操作数类型</a:t>
            </a:r>
          </a:p>
          <a:p>
            <a:pPr lvl="1"/>
            <a:r>
              <a:rPr lang="zh-CN" altLang="en-US" b="1" i="1" dirty="0">
                <a:solidFill>
                  <a:srgbClr val="ED7D31"/>
                </a:solidFill>
              </a:rPr>
              <a:t>立即数</a:t>
            </a:r>
            <a:r>
              <a:rPr lang="en-US" b="1" i="1" dirty="0">
                <a:solidFill>
                  <a:srgbClr val="ED7D31"/>
                </a:solidFill>
              </a:rPr>
              <a:t>:</a:t>
            </a:r>
            <a:r>
              <a:rPr lang="en-US" dirty="0">
                <a:solidFill>
                  <a:srgbClr val="ED7D31"/>
                </a:solidFill>
              </a:rPr>
              <a:t> </a:t>
            </a:r>
            <a:r>
              <a:rPr lang="zh-CN" altLang="en-US" dirty="0"/>
              <a:t>整型常量</a:t>
            </a:r>
          </a:p>
          <a:p>
            <a:pPr lvl="2"/>
            <a:r>
              <a:rPr lang="zh-CN" altLang="en-US" dirty="0"/>
              <a:t>例子</a:t>
            </a:r>
            <a:r>
              <a:rPr lang="en-US" dirty="0"/>
              <a:t>: </a:t>
            </a:r>
            <a:r>
              <a:rPr lang="en-US" b="1" dirty="0">
                <a:latin typeface="Courier New" panose="02070309020205020404" charset="0"/>
              </a:rPr>
              <a:t>$0x400</a:t>
            </a:r>
            <a:r>
              <a:rPr lang="en-US" b="1" dirty="0"/>
              <a:t>, </a:t>
            </a:r>
            <a:r>
              <a:rPr lang="en-US" b="1" dirty="0">
                <a:latin typeface="Courier New" panose="02070309020205020404" charset="0"/>
              </a:rPr>
              <a:t>$-533</a:t>
            </a:r>
            <a:endParaRPr lang="en-US" dirty="0"/>
          </a:p>
          <a:p>
            <a:pPr lvl="2"/>
            <a:r>
              <a:rPr lang="zh-CN" altLang="en-US" dirty="0"/>
              <a:t>像</a:t>
            </a:r>
            <a:r>
              <a:rPr lang="en-US" dirty="0"/>
              <a:t> C </a:t>
            </a:r>
            <a:r>
              <a:rPr lang="zh-CN" altLang="en-US" dirty="0"/>
              <a:t>语言的常数表示</a:t>
            </a:r>
            <a:r>
              <a:rPr lang="en-US" dirty="0"/>
              <a:t>, </a:t>
            </a:r>
            <a:r>
              <a:rPr lang="zh-CN" altLang="en-US" dirty="0"/>
              <a:t>但前缀为</a:t>
            </a:r>
            <a:r>
              <a:rPr lang="en-US" dirty="0"/>
              <a:t> </a:t>
            </a:r>
            <a:r>
              <a:rPr lang="en-US" b="1" dirty="0">
                <a:latin typeface="Courier New" panose="02070309020205020404" charset="0"/>
              </a:rPr>
              <a:t>‘$’</a:t>
            </a:r>
          </a:p>
          <a:p>
            <a:pPr lvl="2"/>
            <a:r>
              <a:rPr lang="en-US" dirty="0"/>
              <a:t>用1, 2或4字节编码</a:t>
            </a:r>
          </a:p>
          <a:p>
            <a:pPr lvl="1"/>
            <a:r>
              <a:rPr lang="zh-CN" altLang="en-US" b="1" i="1" dirty="0">
                <a:solidFill>
                  <a:srgbClr val="ED7D31"/>
                </a:solidFill>
              </a:rPr>
              <a:t>寄存器</a:t>
            </a:r>
            <a:r>
              <a:rPr lang="en-US" b="1" i="1" dirty="0">
                <a:solidFill>
                  <a:srgbClr val="ED7D31"/>
                </a:solidFill>
              </a:rPr>
              <a:t>: </a:t>
            </a:r>
            <a:r>
              <a:rPr lang="en-US" dirty="0"/>
              <a:t>16</a:t>
            </a:r>
            <a:r>
              <a:rPr lang="zh-CN" altLang="en-US" dirty="0"/>
              <a:t>个整数寄存器中的任一个</a:t>
            </a:r>
          </a:p>
          <a:p>
            <a:pPr lvl="2"/>
            <a:r>
              <a:rPr lang="zh-CN" altLang="en-US" dirty="0"/>
              <a:t>例子</a:t>
            </a:r>
            <a:r>
              <a:rPr lang="en-US" dirty="0"/>
              <a:t>: </a:t>
            </a:r>
            <a:r>
              <a:rPr lang="en-US" b="1" dirty="0">
                <a:latin typeface="Courier New" panose="02070309020205020404" charset="0"/>
              </a:rPr>
              <a:t>%</a:t>
            </a:r>
            <a:r>
              <a:rPr lang="en-US" b="1" dirty="0" err="1">
                <a:latin typeface="Courier New" panose="02070309020205020404" charset="0"/>
              </a:rPr>
              <a:t>rax</a:t>
            </a:r>
            <a:r>
              <a:rPr lang="en-US" b="1" dirty="0">
                <a:latin typeface="Courier New" panose="02070309020205020404" charset="0"/>
              </a:rPr>
              <a:t>, %r13</a:t>
            </a:r>
          </a:p>
          <a:p>
            <a:pPr lvl="2"/>
            <a:r>
              <a:rPr lang="en-US" dirty="0"/>
              <a:t> </a:t>
            </a:r>
            <a:r>
              <a:rPr lang="en-US" b="1" dirty="0">
                <a:latin typeface="Courier New" panose="02070309020205020404" charset="0"/>
              </a:rPr>
              <a:t>%</a:t>
            </a:r>
            <a:r>
              <a:rPr lang="en-US" b="1" dirty="0" err="1">
                <a:latin typeface="Courier New" panose="02070309020205020404" charset="0"/>
              </a:rPr>
              <a:t>rsp</a:t>
            </a:r>
            <a:r>
              <a:rPr lang="en-US" b="1" dirty="0">
                <a:latin typeface="Courier New" panose="02070309020205020404" charset="0"/>
              </a:rPr>
              <a:t> </a:t>
            </a:r>
            <a:r>
              <a:rPr lang="zh-CN" altLang="en-US" b="1" dirty="0">
                <a:latin typeface="Courier New" panose="02070309020205020404" charset="0"/>
              </a:rPr>
              <a:t>预留着有专门的用处</a:t>
            </a:r>
          </a:p>
          <a:p>
            <a:pPr lvl="2"/>
            <a:r>
              <a:rPr lang="zh-CN" altLang="en-US" dirty="0"/>
              <a:t>其他的用于特定的指令</a:t>
            </a:r>
          </a:p>
          <a:p>
            <a:pPr lvl="1"/>
            <a:r>
              <a:rPr lang="zh-CN" altLang="en-US" b="1" i="1" dirty="0">
                <a:solidFill>
                  <a:srgbClr val="ED7D31"/>
                </a:solidFill>
              </a:rPr>
              <a:t>内存</a:t>
            </a:r>
            <a:r>
              <a:rPr lang="en-US" b="1" i="1" dirty="0">
                <a:solidFill>
                  <a:srgbClr val="ED7D31"/>
                </a:solidFill>
              </a:rPr>
              <a:t>:</a:t>
            </a:r>
            <a:r>
              <a:rPr lang="en-US" dirty="0"/>
              <a:t> 寄存器中给</a:t>
            </a:r>
            <a:r>
              <a:rPr lang="zh-CN" altLang="en-US" dirty="0"/>
              <a:t>出</a:t>
            </a:r>
            <a:r>
              <a:rPr lang="en-US" dirty="0"/>
              <a:t>地址的8</a:t>
            </a:r>
            <a:r>
              <a:rPr lang="zh-CN" altLang="en-US" dirty="0"/>
              <a:t>个</a:t>
            </a:r>
            <a:r>
              <a:rPr lang="en-US" dirty="0"/>
              <a:t>连续字节内存</a:t>
            </a:r>
          </a:p>
          <a:p>
            <a:pPr lvl="2"/>
            <a:r>
              <a:rPr lang="zh-CN" altLang="en-US" dirty="0"/>
              <a:t>最简单的例子</a:t>
            </a:r>
            <a:r>
              <a:rPr lang="en-US" dirty="0"/>
              <a:t>: </a:t>
            </a:r>
            <a:r>
              <a:rPr lang="en-US" b="1" dirty="0">
                <a:latin typeface="Courier New" panose="02070309020205020404" charset="0"/>
              </a:rPr>
              <a:t>(%</a:t>
            </a:r>
            <a:r>
              <a:rPr lang="en-US" b="1" dirty="0" err="1">
                <a:latin typeface="Courier New" panose="02070309020205020404" charset="0"/>
              </a:rPr>
              <a:t>rax</a:t>
            </a:r>
            <a:r>
              <a:rPr lang="en-US" b="1" dirty="0">
                <a:latin typeface="Courier New" panose="02070309020205020404" charset="0"/>
              </a:rPr>
              <a:t>)</a:t>
            </a:r>
          </a:p>
          <a:p>
            <a:pPr lvl="2"/>
            <a:r>
              <a:rPr lang="zh-CN" altLang="en-US" dirty="0"/>
              <a:t>其他各种地址模式</a:t>
            </a:r>
          </a:p>
        </p:txBody>
      </p:sp>
      <p:grpSp>
        <p:nvGrpSpPr>
          <p:cNvPr id="3" name="Group 2"/>
          <p:cNvGrpSpPr/>
          <p:nvPr/>
        </p:nvGrpSpPr>
        <p:grpSpPr>
          <a:xfrm>
            <a:off x="6484916" y="927100"/>
            <a:ext cx="2519384" cy="4267200"/>
            <a:chOff x="6167416" y="609600"/>
            <a:chExt cx="2519384" cy="4267200"/>
          </a:xfrm>
        </p:grpSpPr>
        <p:sp>
          <p:nvSpPr>
            <p:cNvPr id="156676" name="Rectangle 4"/>
            <p:cNvSpPr>
              <a:spLocks noChangeArrowheads="1"/>
            </p:cNvSpPr>
            <p:nvPr/>
          </p:nvSpPr>
          <p:spPr bwMode="auto">
            <a:xfrm>
              <a:off x="6172200" y="6096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a:latin typeface="Courier New" panose="02070309020205020404" charset="0"/>
                </a:rPr>
                <a:t>%</a:t>
              </a:r>
              <a:r>
                <a:rPr lang="en-US" dirty="0" err="1">
                  <a:latin typeface="Courier New" panose="02070309020205020404" charset="0"/>
                </a:rPr>
                <a:t>rax</a:t>
              </a:r>
              <a:endParaRPr lang="en-US" dirty="0">
                <a:latin typeface="Courier New" panose="02070309020205020404" charset="0"/>
              </a:endParaRPr>
            </a:p>
          </p:txBody>
        </p:sp>
        <p:sp>
          <p:nvSpPr>
            <p:cNvPr id="156677" name="Rectangle 5"/>
            <p:cNvSpPr>
              <a:spLocks noChangeArrowheads="1"/>
            </p:cNvSpPr>
            <p:nvPr/>
          </p:nvSpPr>
          <p:spPr bwMode="auto">
            <a:xfrm>
              <a:off x="6172200" y="10668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a:latin typeface="Courier New" panose="02070309020205020404" charset="0"/>
                </a:rPr>
                <a:t>%</a:t>
              </a:r>
              <a:r>
                <a:rPr lang="en-US" dirty="0" err="1">
                  <a:latin typeface="Courier New" panose="02070309020205020404" charset="0"/>
                </a:rPr>
                <a:t>rcx</a:t>
              </a:r>
              <a:endParaRPr lang="en-US" dirty="0">
                <a:latin typeface="Courier New" panose="02070309020205020404" charset="0"/>
              </a:endParaRPr>
            </a:p>
          </p:txBody>
        </p:sp>
        <p:sp>
          <p:nvSpPr>
            <p:cNvPr id="156678" name="Rectangle 6"/>
            <p:cNvSpPr>
              <a:spLocks noChangeArrowheads="1"/>
            </p:cNvSpPr>
            <p:nvPr/>
          </p:nvSpPr>
          <p:spPr bwMode="auto">
            <a:xfrm>
              <a:off x="6172200" y="15240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a:latin typeface="Courier New" panose="02070309020205020404" charset="0"/>
                </a:rPr>
                <a:t>%</a:t>
              </a:r>
              <a:r>
                <a:rPr lang="en-US" dirty="0" err="1">
                  <a:latin typeface="Courier New" panose="02070309020205020404" charset="0"/>
                </a:rPr>
                <a:t>rdx</a:t>
              </a:r>
              <a:endParaRPr lang="en-US" dirty="0">
                <a:latin typeface="Courier New" panose="02070309020205020404" charset="0"/>
              </a:endParaRPr>
            </a:p>
          </p:txBody>
        </p:sp>
        <p:sp>
          <p:nvSpPr>
            <p:cNvPr id="156679" name="Rectangle 7"/>
            <p:cNvSpPr>
              <a:spLocks noChangeArrowheads="1"/>
            </p:cNvSpPr>
            <p:nvPr/>
          </p:nvSpPr>
          <p:spPr bwMode="auto">
            <a:xfrm>
              <a:off x="6172200" y="19812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a:latin typeface="Courier New" panose="02070309020205020404" charset="0"/>
                </a:rPr>
                <a:t>%</a:t>
              </a:r>
              <a:r>
                <a:rPr lang="en-US" dirty="0" err="1">
                  <a:latin typeface="Courier New" panose="02070309020205020404" charset="0"/>
                </a:rPr>
                <a:t>rbx</a:t>
              </a:r>
              <a:endParaRPr lang="en-US" dirty="0">
                <a:latin typeface="Courier New" panose="02070309020205020404" charset="0"/>
              </a:endParaRPr>
            </a:p>
          </p:txBody>
        </p:sp>
        <p:sp>
          <p:nvSpPr>
            <p:cNvPr id="156680" name="Rectangle 8"/>
            <p:cNvSpPr>
              <a:spLocks noChangeArrowheads="1"/>
            </p:cNvSpPr>
            <p:nvPr/>
          </p:nvSpPr>
          <p:spPr bwMode="auto">
            <a:xfrm>
              <a:off x="6172200" y="24384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a:latin typeface="Courier New" panose="02070309020205020404" charset="0"/>
                </a:rPr>
                <a:t>%</a:t>
              </a:r>
              <a:r>
                <a:rPr lang="en-US" dirty="0" err="1">
                  <a:latin typeface="Courier New" panose="02070309020205020404" charset="0"/>
                </a:rPr>
                <a:t>rsi</a:t>
              </a:r>
              <a:endParaRPr lang="en-US" dirty="0">
                <a:latin typeface="Courier New" panose="02070309020205020404" charset="0"/>
              </a:endParaRPr>
            </a:p>
          </p:txBody>
        </p:sp>
        <p:sp>
          <p:nvSpPr>
            <p:cNvPr id="156681" name="Rectangle 9"/>
            <p:cNvSpPr>
              <a:spLocks noChangeArrowheads="1"/>
            </p:cNvSpPr>
            <p:nvPr/>
          </p:nvSpPr>
          <p:spPr bwMode="auto">
            <a:xfrm>
              <a:off x="6172200" y="28956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a:latin typeface="Courier New" panose="02070309020205020404" charset="0"/>
                </a:rPr>
                <a:t>%</a:t>
              </a:r>
              <a:r>
                <a:rPr lang="en-US" dirty="0" err="1">
                  <a:latin typeface="Courier New" panose="02070309020205020404" charset="0"/>
                </a:rPr>
                <a:t>rdi</a:t>
              </a:r>
              <a:endParaRPr lang="en-US" dirty="0">
                <a:latin typeface="Courier New" panose="02070309020205020404" charset="0"/>
              </a:endParaRPr>
            </a:p>
          </p:txBody>
        </p:sp>
        <p:sp>
          <p:nvSpPr>
            <p:cNvPr id="156682" name="Rectangle 10"/>
            <p:cNvSpPr>
              <a:spLocks noChangeArrowheads="1"/>
            </p:cNvSpPr>
            <p:nvPr/>
          </p:nvSpPr>
          <p:spPr bwMode="auto">
            <a:xfrm>
              <a:off x="6172200" y="3352800"/>
              <a:ext cx="2514600" cy="381000"/>
            </a:xfrm>
            <a:prstGeom prst="rect">
              <a:avLst/>
            </a:prstGeom>
            <a:solidFill>
              <a:srgbClr val="EFBFBF"/>
            </a:solidFill>
            <a:ln w="25400">
              <a:solidFill>
                <a:schemeClr val="tx1"/>
              </a:solidFill>
              <a:miter lim="800000"/>
            </a:ln>
            <a:effectLst/>
          </p:spPr>
          <p:txBody>
            <a:bodyPr wrap="none" anchor="ctr"/>
            <a:lstStyle/>
            <a:p>
              <a:pPr>
                <a:lnSpc>
                  <a:spcPct val="100000"/>
                </a:lnSpc>
              </a:pPr>
              <a:r>
                <a:rPr lang="en-US" dirty="0">
                  <a:latin typeface="Courier New" panose="02070309020205020404" charset="0"/>
                </a:rPr>
                <a:t>%</a:t>
              </a:r>
              <a:r>
                <a:rPr lang="en-US" dirty="0" err="1">
                  <a:latin typeface="Courier New" panose="02070309020205020404" charset="0"/>
                </a:rPr>
                <a:t>rsp</a:t>
              </a:r>
              <a:endParaRPr lang="en-US" dirty="0">
                <a:latin typeface="Courier New" panose="02070309020205020404" charset="0"/>
              </a:endParaRPr>
            </a:p>
          </p:txBody>
        </p:sp>
        <p:sp>
          <p:nvSpPr>
            <p:cNvPr id="156683" name="Rectangle 11"/>
            <p:cNvSpPr>
              <a:spLocks noChangeArrowheads="1"/>
            </p:cNvSpPr>
            <p:nvPr/>
          </p:nvSpPr>
          <p:spPr bwMode="auto">
            <a:xfrm>
              <a:off x="6172200" y="38100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a:latin typeface="Courier New" panose="02070309020205020404" charset="0"/>
                </a:rPr>
                <a:t>%</a:t>
              </a:r>
              <a:r>
                <a:rPr lang="en-US" dirty="0" err="1">
                  <a:latin typeface="Courier New" panose="02070309020205020404" charset="0"/>
                </a:rPr>
                <a:t>rbp</a:t>
              </a:r>
              <a:endParaRPr lang="en-US" dirty="0">
                <a:latin typeface="Courier New" panose="02070309020205020404" charset="0"/>
              </a:endParaRPr>
            </a:p>
          </p:txBody>
        </p:sp>
        <p:sp>
          <p:nvSpPr>
            <p:cNvPr id="13" name="Rectangle 11"/>
            <p:cNvSpPr>
              <a:spLocks noChangeArrowheads="1"/>
            </p:cNvSpPr>
            <p:nvPr/>
          </p:nvSpPr>
          <p:spPr bwMode="auto">
            <a:xfrm>
              <a:off x="6167416" y="44958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a:latin typeface="Courier New" panose="02070309020205020404" charset="0"/>
                </a:rPr>
                <a:t>%</a:t>
              </a:r>
              <a:r>
                <a:rPr lang="en-US" dirty="0" err="1">
                  <a:latin typeface="Courier New" panose="02070309020205020404" charset="0"/>
                </a:rPr>
                <a:t>rN</a:t>
              </a:r>
              <a:endParaRPr lang="en-US" dirty="0">
                <a:latin typeface="Courier New" panose="02070309020205020404" charset="0"/>
              </a:endParaRPr>
            </a:p>
          </p:txBody>
        </p:sp>
      </p:grpSp>
      <p:grpSp>
        <p:nvGrpSpPr>
          <p:cNvPr id="8" name="Group 7"/>
          <p:cNvGrpSpPr/>
          <p:nvPr/>
        </p:nvGrpSpPr>
        <p:grpSpPr>
          <a:xfrm>
            <a:off x="1007573" y="1350010"/>
            <a:ext cx="4958887" cy="4336415"/>
            <a:chOff x="1256444" y="1509445"/>
            <a:chExt cx="6003465" cy="4336125"/>
          </a:xfrm>
        </p:grpSpPr>
        <p:sp>
          <p:nvSpPr>
            <p:cNvPr id="6" name="Oval 1"/>
            <p:cNvSpPr/>
            <p:nvPr/>
          </p:nvSpPr>
          <p:spPr bwMode="auto">
            <a:xfrm>
              <a:off x="1256444" y="1509445"/>
              <a:ext cx="312934" cy="471755"/>
            </a:xfrm>
            <a:prstGeom prst="ellipse">
              <a:avLst/>
            </a:prstGeom>
            <a:noFill/>
            <a:ln w="57150" cap="flat" cmpd="sng" algn="ctr">
              <a:solidFill>
                <a:srgbClr val="ED7D3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a:latin typeface="Calibri" panose="020F0502020204030204" charset="0"/>
              </a:endParaRPr>
            </a:p>
          </p:txBody>
        </p:sp>
        <p:sp>
          <p:nvSpPr>
            <p:cNvPr id="15" name="Oval 14"/>
            <p:cNvSpPr/>
            <p:nvPr/>
          </p:nvSpPr>
          <p:spPr bwMode="auto">
            <a:xfrm>
              <a:off x="4531491" y="5373815"/>
              <a:ext cx="312934" cy="471755"/>
            </a:xfrm>
            <a:prstGeom prst="ellipse">
              <a:avLst/>
            </a:prstGeom>
            <a:noFill/>
            <a:ln w="57150" cap="flat" cmpd="sng" algn="ctr">
              <a:solidFill>
                <a:srgbClr val="ED7D3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a:latin typeface="Calibri" panose="020F0502020204030204" charset="0"/>
              </a:endParaRPr>
            </a:p>
          </p:txBody>
        </p:sp>
        <p:cxnSp>
          <p:nvCxnSpPr>
            <p:cNvPr id="7" name="Straight Connector 4"/>
            <p:cNvCxnSpPr/>
            <p:nvPr/>
          </p:nvCxnSpPr>
          <p:spPr bwMode="auto">
            <a:xfrm>
              <a:off x="1474981" y="1935501"/>
              <a:ext cx="5784928" cy="947992"/>
            </a:xfrm>
            <a:prstGeom prst="line">
              <a:avLst/>
            </a:prstGeom>
            <a:noFill/>
            <a:ln w="25400" cap="flat" cmpd="sng" algn="ctr">
              <a:solidFill>
                <a:srgbClr val="ED7D31"/>
              </a:solidFill>
              <a:prstDash val="solid"/>
              <a:round/>
              <a:headEnd type="none" w="med" len="med"/>
              <a:tailEnd type="none" w="med" len="med"/>
            </a:ln>
            <a:effectLst/>
          </p:spPr>
        </p:cxnSp>
        <p:cxnSp>
          <p:nvCxnSpPr>
            <p:cNvPr id="9" name="Straight Connector 6"/>
            <p:cNvCxnSpPr>
              <a:endCxn id="15" idx="7"/>
            </p:cNvCxnSpPr>
            <p:nvPr/>
          </p:nvCxnSpPr>
          <p:spPr bwMode="auto">
            <a:xfrm flipH="1">
              <a:off x="4798335" y="2882858"/>
              <a:ext cx="2461573" cy="2560149"/>
            </a:xfrm>
            <a:prstGeom prst="line">
              <a:avLst/>
            </a:prstGeom>
            <a:noFill/>
            <a:ln w="25400" cap="flat" cmpd="sng" algn="ctr">
              <a:solidFill>
                <a:srgbClr val="ED7D31"/>
              </a:solidFill>
              <a:prstDash val="solid"/>
              <a:round/>
              <a:headEnd type="none" w="med" len="med"/>
              <a:tailEnd type="triangl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6675"/>
                                        </p:tgtEl>
                                        <p:attrNameLst>
                                          <p:attrName>style.visibility</p:attrName>
                                        </p:attrNameLst>
                                      </p:cBhvr>
                                      <p:to>
                                        <p:strVal val="visible"/>
                                      </p:to>
                                    </p:set>
                                    <p:animEffect transition="in" filter="fade">
                                      <p:cBhvr>
                                        <p:cTn id="20" dur="500"/>
                                        <p:tgtEl>
                                          <p:spTgt spid="15667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15667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3837" y="133457"/>
            <a:ext cx="342138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数据传送指令</a:t>
            </a:r>
            <a:r>
              <a:rPr lang="en-US" altLang="zh-CN" sz="3000" dirty="0"/>
              <a:t>:mov</a:t>
            </a:r>
          </a:p>
        </p:txBody>
      </p:sp>
      <p:sp>
        <p:nvSpPr>
          <p:cNvPr id="5" name="椭圆 4"/>
          <p:cNvSpPr/>
          <p:nvPr/>
        </p:nvSpPr>
        <p:spPr>
          <a:xfrm>
            <a:off x="3662839" y="2581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4595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7758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7758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7698" name="Rectangle 2"/>
          <p:cNvSpPr>
            <a:spLocks noGrp="1" noChangeArrowheads="1"/>
          </p:cNvSpPr>
          <p:nvPr/>
        </p:nvSpPr>
        <p:spPr>
          <a:xfrm>
            <a:off x="63500" y="1257300"/>
            <a:ext cx="7165975" cy="4318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pPr marL="457200" indent="-457200">
              <a:buFont typeface="Wingdings" panose="05000000000000000000" charset="0"/>
              <a:buChar char=""/>
            </a:pPr>
            <a:r>
              <a:rPr lang="en-US" sz="2800">
                <a:latin typeface="Courier New" panose="02070309020205020404" charset="0"/>
              </a:rPr>
              <a:t>movq</a:t>
            </a:r>
            <a:r>
              <a:rPr lang="en-US" sz="2800"/>
              <a:t> </a:t>
            </a:r>
            <a:r>
              <a:rPr lang="en-US" sz="2800">
                <a:latin typeface="微软雅黑" panose="020B0503020204020204" charset="-122"/>
                <a:ea typeface="微软雅黑" panose="020B0503020204020204" charset="-122"/>
              </a:rPr>
              <a:t>操作数的组合形式</a:t>
            </a:r>
          </a:p>
        </p:txBody>
      </p:sp>
      <p:sp>
        <p:nvSpPr>
          <p:cNvPr id="157699" name="Rectangle 3"/>
          <p:cNvSpPr>
            <a:spLocks noGrp="1" noChangeArrowheads="1"/>
          </p:cNvSpPr>
          <p:nvPr/>
        </p:nvSpPr>
        <p:spPr>
          <a:xfrm>
            <a:off x="215900" y="6007100"/>
            <a:ext cx="8140700" cy="401320"/>
          </a:xfrm>
          <a:prstGeom prst="rect">
            <a:avLst/>
          </a:prstGeom>
          <a:noFill/>
          <a:ln w="9525">
            <a:noFill/>
            <a:miter lim="800000"/>
          </a:ln>
        </p:spPr>
        <p:txBody>
          <a:bodyPr vert="horz" wrap="square" lIns="0" tIns="0" rIns="0" bIns="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indent="0" algn="ctr">
              <a:buNone/>
            </a:pPr>
            <a:r>
              <a:rPr lang="zh-CN" altLang="en-US" i="1">
                <a:solidFill>
                  <a:srgbClr val="ED7D31"/>
                </a:solidFill>
              </a:rPr>
              <a:t>无法</a:t>
            </a:r>
            <a:r>
              <a:rPr lang="en-US" i="1">
                <a:solidFill>
                  <a:srgbClr val="ED7D31"/>
                </a:solidFill>
              </a:rPr>
              <a:t>用单个指令进行</a:t>
            </a:r>
            <a:r>
              <a:rPr lang="zh-CN" altLang="en-US" i="1">
                <a:solidFill>
                  <a:srgbClr val="ED7D31"/>
                </a:solidFill>
              </a:rPr>
              <a:t>从</a:t>
            </a:r>
            <a:r>
              <a:rPr lang="en-US" i="1">
                <a:solidFill>
                  <a:srgbClr val="ED7D31"/>
                </a:solidFill>
              </a:rPr>
              <a:t>内存</a:t>
            </a:r>
            <a:r>
              <a:rPr lang="zh-CN" altLang="en-US" i="1">
                <a:solidFill>
                  <a:srgbClr val="ED7D31"/>
                </a:solidFill>
              </a:rPr>
              <a:t>到内存的数据</a:t>
            </a:r>
            <a:r>
              <a:rPr lang="en-US" i="1">
                <a:solidFill>
                  <a:srgbClr val="ED7D31"/>
                </a:solidFill>
              </a:rPr>
              <a:t>传输</a:t>
            </a:r>
          </a:p>
        </p:txBody>
      </p:sp>
      <p:sp>
        <p:nvSpPr>
          <p:cNvPr id="157700" name="Text Box 4"/>
          <p:cNvSpPr txBox="1">
            <a:spLocks noChangeArrowheads="1"/>
          </p:cNvSpPr>
          <p:nvPr/>
        </p:nvSpPr>
        <p:spPr bwMode="auto">
          <a:xfrm>
            <a:off x="12700" y="3848100"/>
            <a:ext cx="936274" cy="460375"/>
          </a:xfrm>
          <a:prstGeom prst="rect">
            <a:avLst/>
          </a:prstGeom>
          <a:noFill/>
          <a:ln w="25400">
            <a:noFill/>
            <a:miter lim="800000"/>
          </a:ln>
          <a:effectLst/>
        </p:spPr>
        <p:txBody>
          <a:bodyPr wrap="square">
            <a:spAutoFit/>
          </a:bodyPr>
          <a:lstStyle/>
          <a:p>
            <a:pPr algn="l">
              <a:lnSpc>
                <a:spcPct val="100000"/>
              </a:lnSpc>
            </a:pPr>
            <a:r>
              <a:rPr lang="en-US" sz="2400" dirty="0" err="1">
                <a:latin typeface="Courier New" panose="02070309020205020404" charset="0"/>
              </a:rPr>
              <a:t>movq</a:t>
            </a:r>
            <a:endParaRPr lang="en-US" sz="2400" dirty="0">
              <a:latin typeface="Courier New" panose="02070309020205020404" charset="0"/>
            </a:endParaRPr>
          </a:p>
        </p:txBody>
      </p:sp>
      <p:sp>
        <p:nvSpPr>
          <p:cNvPr id="157701" name="Text Box 5"/>
          <p:cNvSpPr txBox="1">
            <a:spLocks noChangeArrowheads="1"/>
          </p:cNvSpPr>
          <p:nvPr/>
        </p:nvSpPr>
        <p:spPr bwMode="auto">
          <a:xfrm>
            <a:off x="1168400" y="2895600"/>
            <a:ext cx="1219200"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立即数</a:t>
            </a:r>
          </a:p>
        </p:txBody>
      </p:sp>
      <p:sp>
        <p:nvSpPr>
          <p:cNvPr id="157702" name="Text Box 6"/>
          <p:cNvSpPr txBox="1">
            <a:spLocks noChangeArrowheads="1"/>
          </p:cNvSpPr>
          <p:nvPr/>
        </p:nvSpPr>
        <p:spPr bwMode="auto">
          <a:xfrm>
            <a:off x="1104900" y="3962400"/>
            <a:ext cx="1218565"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寄存器</a:t>
            </a:r>
          </a:p>
        </p:txBody>
      </p:sp>
      <p:sp>
        <p:nvSpPr>
          <p:cNvPr id="157703" name="Text Box 7"/>
          <p:cNvSpPr txBox="1">
            <a:spLocks noChangeArrowheads="1"/>
          </p:cNvSpPr>
          <p:nvPr/>
        </p:nvSpPr>
        <p:spPr bwMode="auto">
          <a:xfrm>
            <a:off x="1282700" y="5105400"/>
            <a:ext cx="876300"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内存</a:t>
            </a:r>
          </a:p>
        </p:txBody>
      </p:sp>
      <p:sp>
        <p:nvSpPr>
          <p:cNvPr id="157704" name="Text Box 8"/>
          <p:cNvSpPr txBox="1">
            <a:spLocks noChangeArrowheads="1"/>
          </p:cNvSpPr>
          <p:nvPr/>
        </p:nvSpPr>
        <p:spPr bwMode="auto">
          <a:xfrm>
            <a:off x="2501900" y="2667000"/>
            <a:ext cx="665888"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寄</a:t>
            </a:r>
          </a:p>
        </p:txBody>
      </p:sp>
      <p:sp>
        <p:nvSpPr>
          <p:cNvPr id="157705" name="Text Box 9"/>
          <p:cNvSpPr txBox="1">
            <a:spLocks noChangeArrowheads="1"/>
          </p:cNvSpPr>
          <p:nvPr/>
        </p:nvSpPr>
        <p:spPr bwMode="auto">
          <a:xfrm>
            <a:off x="2501900" y="3124200"/>
            <a:ext cx="876300"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内</a:t>
            </a:r>
          </a:p>
        </p:txBody>
      </p:sp>
      <p:sp>
        <p:nvSpPr>
          <p:cNvPr id="157706" name="Text Box 10"/>
          <p:cNvSpPr txBox="1">
            <a:spLocks noChangeArrowheads="1"/>
          </p:cNvSpPr>
          <p:nvPr/>
        </p:nvSpPr>
        <p:spPr bwMode="auto">
          <a:xfrm>
            <a:off x="2501900" y="3810000"/>
            <a:ext cx="665888"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寄</a:t>
            </a:r>
          </a:p>
        </p:txBody>
      </p:sp>
      <p:sp>
        <p:nvSpPr>
          <p:cNvPr id="157707" name="Text Box 11"/>
          <p:cNvSpPr txBox="1">
            <a:spLocks noChangeArrowheads="1"/>
          </p:cNvSpPr>
          <p:nvPr/>
        </p:nvSpPr>
        <p:spPr bwMode="auto">
          <a:xfrm>
            <a:off x="2501900" y="4256088"/>
            <a:ext cx="876300"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内</a:t>
            </a:r>
          </a:p>
        </p:txBody>
      </p:sp>
      <p:sp>
        <p:nvSpPr>
          <p:cNvPr id="157708" name="Text Box 12"/>
          <p:cNvSpPr txBox="1">
            <a:spLocks noChangeArrowheads="1"/>
          </p:cNvSpPr>
          <p:nvPr/>
        </p:nvSpPr>
        <p:spPr bwMode="auto">
          <a:xfrm>
            <a:off x="2501900" y="5105400"/>
            <a:ext cx="665888"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寄</a:t>
            </a:r>
          </a:p>
        </p:txBody>
      </p:sp>
      <p:sp>
        <p:nvSpPr>
          <p:cNvPr id="157709" name="Text Box 13"/>
          <p:cNvSpPr txBox="1">
            <a:spLocks noChangeArrowheads="1"/>
          </p:cNvSpPr>
          <p:nvPr/>
        </p:nvSpPr>
        <p:spPr bwMode="auto">
          <a:xfrm>
            <a:off x="977900" y="1943100"/>
            <a:ext cx="1524000" cy="460375"/>
          </a:xfrm>
          <a:prstGeom prst="rect">
            <a:avLst/>
          </a:prstGeom>
          <a:noFill/>
          <a:ln w="25400">
            <a:noFill/>
            <a:miter lim="800000"/>
          </a:ln>
          <a:effectLst/>
        </p:spPr>
        <p:txBody>
          <a:bodyPr wrap="square">
            <a:spAutoFit/>
          </a:bodyPr>
          <a:lstStyle/>
          <a:p>
            <a:pPr algn="l">
              <a:lnSpc>
                <a:spcPct val="100000"/>
              </a:lnSpc>
            </a:pPr>
            <a:r>
              <a:rPr lang="zh-CN" altLang="en-US" sz="2400" dirty="0">
                <a:latin typeface="Calibri" panose="020F0502020204030204" charset="0"/>
              </a:rPr>
              <a:t>源类型</a:t>
            </a:r>
          </a:p>
        </p:txBody>
      </p:sp>
      <p:sp>
        <p:nvSpPr>
          <p:cNvPr id="157710" name="Text Box 14"/>
          <p:cNvSpPr txBox="1">
            <a:spLocks noChangeArrowheads="1"/>
          </p:cNvSpPr>
          <p:nvPr/>
        </p:nvSpPr>
        <p:spPr bwMode="auto">
          <a:xfrm>
            <a:off x="2501265" y="1943100"/>
            <a:ext cx="1753235" cy="460375"/>
          </a:xfrm>
          <a:prstGeom prst="rect">
            <a:avLst/>
          </a:prstGeom>
          <a:noFill/>
          <a:ln w="25400">
            <a:noFill/>
            <a:miter lim="800000"/>
          </a:ln>
          <a:effectLst/>
        </p:spPr>
        <p:txBody>
          <a:bodyPr wrap="square">
            <a:spAutoFit/>
          </a:bodyPr>
          <a:lstStyle/>
          <a:p>
            <a:pPr algn="l">
              <a:lnSpc>
                <a:spcPct val="100000"/>
              </a:lnSpc>
            </a:pPr>
            <a:r>
              <a:rPr lang="zh-CN" altLang="en-US" sz="2400" dirty="0">
                <a:latin typeface="Calibri" panose="020F0502020204030204" charset="0"/>
              </a:rPr>
              <a:t>目的类型</a:t>
            </a:r>
          </a:p>
        </p:txBody>
      </p:sp>
      <p:sp>
        <p:nvSpPr>
          <p:cNvPr id="157716" name="AutoShape 20"/>
          <p:cNvSpPr/>
          <p:nvPr/>
        </p:nvSpPr>
        <p:spPr bwMode="auto">
          <a:xfrm>
            <a:off x="977900" y="2819400"/>
            <a:ext cx="304800" cy="2590800"/>
          </a:xfrm>
          <a:prstGeom prst="leftBrace">
            <a:avLst>
              <a:gd name="adj1" fmla="val 75000"/>
              <a:gd name="adj2" fmla="val 50000"/>
            </a:avLst>
          </a:prstGeom>
          <a:noFill/>
          <a:ln w="25400">
            <a:solidFill>
              <a:schemeClr val="tx1"/>
            </a:solidFill>
            <a:round/>
          </a:ln>
          <a:effectLst/>
        </p:spPr>
        <p:txBody>
          <a:bodyPr wrap="none" anchor="ctr"/>
          <a:lstStyle/>
          <a:p>
            <a:endParaRPr lang="en-US" dirty="0">
              <a:latin typeface="Calibri" panose="020F0502020204030204" charset="0"/>
            </a:endParaRPr>
          </a:p>
        </p:txBody>
      </p:sp>
      <p:sp>
        <p:nvSpPr>
          <p:cNvPr id="157717" name="AutoShape 21"/>
          <p:cNvSpPr/>
          <p:nvPr/>
        </p:nvSpPr>
        <p:spPr bwMode="auto">
          <a:xfrm>
            <a:off x="2197100" y="2870200"/>
            <a:ext cx="304800" cy="573405"/>
          </a:xfrm>
          <a:prstGeom prst="leftBrace">
            <a:avLst>
              <a:gd name="adj1" fmla="val 20833"/>
              <a:gd name="adj2" fmla="val 50000"/>
            </a:avLst>
          </a:prstGeom>
          <a:noFill/>
          <a:ln w="25400">
            <a:solidFill>
              <a:schemeClr val="tx1"/>
            </a:solidFill>
            <a:round/>
          </a:ln>
          <a:effectLst/>
        </p:spPr>
        <p:txBody>
          <a:bodyPr wrap="none" anchor="ctr"/>
          <a:lstStyle/>
          <a:p>
            <a:endParaRPr lang="en-US" dirty="0">
              <a:latin typeface="Calibri" panose="020F0502020204030204" charset="0"/>
            </a:endParaRPr>
          </a:p>
        </p:txBody>
      </p:sp>
      <p:sp>
        <p:nvSpPr>
          <p:cNvPr id="157718" name="AutoShape 22"/>
          <p:cNvSpPr/>
          <p:nvPr/>
        </p:nvSpPr>
        <p:spPr bwMode="auto">
          <a:xfrm>
            <a:off x="2196465" y="3969385"/>
            <a:ext cx="304800" cy="573405"/>
          </a:xfrm>
          <a:prstGeom prst="leftBrace">
            <a:avLst>
              <a:gd name="adj1" fmla="val 20833"/>
              <a:gd name="adj2" fmla="val 50000"/>
            </a:avLst>
          </a:prstGeom>
          <a:noFill/>
          <a:ln w="25400">
            <a:solidFill>
              <a:schemeClr val="tx1"/>
            </a:solidFill>
            <a:round/>
          </a:ln>
          <a:effectLst/>
        </p:spPr>
        <p:txBody>
          <a:bodyPr wrap="none" anchor="ctr"/>
          <a:lstStyle/>
          <a:p>
            <a:endParaRPr lang="en-US" dirty="0">
              <a:latin typeface="Calibri" panose="020F0502020204030204" charset="0"/>
            </a:endParaRPr>
          </a:p>
        </p:txBody>
      </p:sp>
      <p:sp>
        <p:nvSpPr>
          <p:cNvPr id="157719" name="Text Box 23"/>
          <p:cNvSpPr txBox="1">
            <a:spLocks noChangeArrowheads="1"/>
          </p:cNvSpPr>
          <p:nvPr/>
        </p:nvSpPr>
        <p:spPr bwMode="auto">
          <a:xfrm>
            <a:off x="6540500" y="1943100"/>
            <a:ext cx="1947545" cy="460375"/>
          </a:xfrm>
          <a:prstGeom prst="rect">
            <a:avLst/>
          </a:prstGeom>
          <a:noFill/>
          <a:ln w="25400">
            <a:noFill/>
            <a:miter lim="800000"/>
          </a:ln>
          <a:effectLst/>
        </p:spPr>
        <p:txBody>
          <a:bodyPr wrap="square">
            <a:spAutoFit/>
          </a:bodyPr>
          <a:lstStyle/>
          <a:p>
            <a:pPr algn="l">
              <a:lnSpc>
                <a:spcPct val="100000"/>
              </a:lnSpc>
            </a:pPr>
            <a:r>
              <a:rPr lang="zh-CN" altLang="en-US" sz="2400" dirty="0">
                <a:latin typeface="Calibri" panose="020F0502020204030204" charset="0"/>
              </a:rPr>
              <a:t>对应的</a:t>
            </a:r>
            <a:r>
              <a:rPr lang="en-US" sz="2400" dirty="0">
                <a:latin typeface="Calibri" panose="020F0502020204030204" charset="0"/>
              </a:rPr>
              <a:t>C</a:t>
            </a:r>
            <a:r>
              <a:rPr lang="zh-CN" altLang="en-US" sz="2400" dirty="0">
                <a:latin typeface="Calibri" panose="020F0502020204030204" charset="0"/>
              </a:rPr>
              <a:t>语句</a:t>
            </a:r>
          </a:p>
        </p:txBody>
      </p:sp>
      <p:sp>
        <p:nvSpPr>
          <p:cNvPr id="157711" name="Text Box 15"/>
          <p:cNvSpPr txBox="1">
            <a:spLocks noChangeArrowheads="1"/>
          </p:cNvSpPr>
          <p:nvPr/>
        </p:nvSpPr>
        <p:spPr bwMode="auto">
          <a:xfrm>
            <a:off x="3416300" y="2697163"/>
            <a:ext cx="2339453" cy="398780"/>
          </a:xfrm>
          <a:prstGeom prst="rect">
            <a:avLst/>
          </a:prstGeom>
          <a:noFill/>
          <a:ln w="25400">
            <a:noFill/>
            <a:miter lim="800000"/>
          </a:ln>
          <a:effectLst/>
        </p:spPr>
        <p:txBody>
          <a:bodyPr wrap="square">
            <a:spAutoFit/>
          </a:bodyPr>
          <a:lstStyle/>
          <a:p>
            <a:pPr algn="l">
              <a:lnSpc>
                <a:spcPct val="100000"/>
              </a:lnSpc>
            </a:pPr>
            <a:r>
              <a:rPr lang="en-US" sz="2000" dirty="0" err="1">
                <a:latin typeface="Courier New" panose="02070309020205020404" charset="0"/>
              </a:rPr>
              <a:t>movq</a:t>
            </a:r>
            <a:r>
              <a:rPr lang="en-US" sz="2000" dirty="0">
                <a:latin typeface="Courier New" panose="02070309020205020404" charset="0"/>
              </a:rPr>
              <a:t> $0x4,%rax</a:t>
            </a:r>
          </a:p>
        </p:txBody>
      </p:sp>
      <p:sp>
        <p:nvSpPr>
          <p:cNvPr id="157720" name="Text Box 24"/>
          <p:cNvSpPr txBox="1">
            <a:spLocks noChangeArrowheads="1"/>
          </p:cNvSpPr>
          <p:nvPr/>
        </p:nvSpPr>
        <p:spPr bwMode="auto">
          <a:xfrm>
            <a:off x="6356350" y="2697163"/>
            <a:ext cx="1860550" cy="398780"/>
          </a:xfrm>
          <a:prstGeom prst="rect">
            <a:avLst/>
          </a:prstGeom>
          <a:noFill/>
          <a:ln w="25400">
            <a:noFill/>
            <a:miter lim="800000"/>
          </a:ln>
          <a:effectLst/>
        </p:spPr>
        <p:txBody>
          <a:bodyPr wrap="square">
            <a:spAutoFit/>
          </a:bodyPr>
          <a:lstStyle/>
          <a:p>
            <a:pPr algn="l">
              <a:lnSpc>
                <a:spcPct val="100000"/>
              </a:lnSpc>
            </a:pPr>
            <a:r>
              <a:rPr lang="en-US" sz="2000">
                <a:latin typeface="Courier New" panose="02070309020205020404" charset="0"/>
              </a:rPr>
              <a:t>temp = 0x4;</a:t>
            </a:r>
          </a:p>
        </p:txBody>
      </p:sp>
      <p:sp>
        <p:nvSpPr>
          <p:cNvPr id="157712" name="Text Box 16"/>
          <p:cNvSpPr txBox="1">
            <a:spLocks noChangeArrowheads="1"/>
          </p:cNvSpPr>
          <p:nvPr/>
        </p:nvSpPr>
        <p:spPr bwMode="auto">
          <a:xfrm>
            <a:off x="3416300" y="3154363"/>
            <a:ext cx="2801193" cy="398780"/>
          </a:xfrm>
          <a:prstGeom prst="rect">
            <a:avLst/>
          </a:prstGeom>
          <a:noFill/>
          <a:ln w="25400">
            <a:noFill/>
            <a:miter lim="800000"/>
          </a:ln>
          <a:effectLst/>
        </p:spPr>
        <p:txBody>
          <a:bodyPr wrap="square">
            <a:spAutoFit/>
          </a:bodyPr>
          <a:lstStyle/>
          <a:p>
            <a:pPr algn="l">
              <a:lnSpc>
                <a:spcPct val="100000"/>
              </a:lnSpc>
            </a:pPr>
            <a:r>
              <a:rPr lang="en-US" sz="2000" dirty="0" err="1">
                <a:latin typeface="Courier New" panose="02070309020205020404" charset="0"/>
              </a:rPr>
              <a:t>movq</a:t>
            </a:r>
            <a:r>
              <a:rPr lang="en-US" sz="2000" dirty="0">
                <a:latin typeface="Courier New" panose="02070309020205020404" charset="0"/>
              </a:rPr>
              <a:t> $-147,(%</a:t>
            </a:r>
            <a:r>
              <a:rPr lang="en-US" sz="2000" dirty="0" err="1">
                <a:latin typeface="Courier New" panose="02070309020205020404" charset="0"/>
              </a:rPr>
              <a:t>rax</a:t>
            </a:r>
            <a:r>
              <a:rPr lang="en-US" sz="2000" dirty="0">
                <a:latin typeface="Courier New" panose="02070309020205020404" charset="0"/>
              </a:rPr>
              <a:t>)</a:t>
            </a:r>
          </a:p>
        </p:txBody>
      </p:sp>
      <p:sp>
        <p:nvSpPr>
          <p:cNvPr id="157721" name="Text Box 25"/>
          <p:cNvSpPr txBox="1">
            <a:spLocks noChangeArrowheads="1"/>
          </p:cNvSpPr>
          <p:nvPr/>
        </p:nvSpPr>
        <p:spPr bwMode="auto">
          <a:xfrm>
            <a:off x="6356350" y="3154363"/>
            <a:ext cx="1708150" cy="398780"/>
          </a:xfrm>
          <a:prstGeom prst="rect">
            <a:avLst/>
          </a:prstGeom>
          <a:noFill/>
          <a:ln w="25400">
            <a:noFill/>
            <a:miter lim="800000"/>
          </a:ln>
          <a:effectLst/>
        </p:spPr>
        <p:txBody>
          <a:bodyPr wrap="square">
            <a:spAutoFit/>
          </a:bodyPr>
          <a:lstStyle/>
          <a:p>
            <a:pPr algn="l">
              <a:lnSpc>
                <a:spcPct val="100000"/>
              </a:lnSpc>
            </a:pPr>
            <a:r>
              <a:rPr lang="en-US" sz="2000">
                <a:latin typeface="Courier New" panose="02070309020205020404" charset="0"/>
              </a:rPr>
              <a:t>*p = -147;</a:t>
            </a:r>
          </a:p>
        </p:txBody>
      </p:sp>
      <p:sp>
        <p:nvSpPr>
          <p:cNvPr id="157713" name="Text Box 17"/>
          <p:cNvSpPr txBox="1">
            <a:spLocks noChangeArrowheads="1"/>
          </p:cNvSpPr>
          <p:nvPr/>
        </p:nvSpPr>
        <p:spPr bwMode="auto">
          <a:xfrm>
            <a:off x="3416300" y="3840163"/>
            <a:ext cx="2339453" cy="398780"/>
          </a:xfrm>
          <a:prstGeom prst="rect">
            <a:avLst/>
          </a:prstGeom>
          <a:noFill/>
          <a:ln w="25400">
            <a:noFill/>
            <a:miter lim="800000"/>
          </a:ln>
          <a:effectLst/>
        </p:spPr>
        <p:txBody>
          <a:bodyPr wrap="square">
            <a:spAutoFit/>
          </a:bodyPr>
          <a:lstStyle/>
          <a:p>
            <a:pPr algn="l">
              <a:lnSpc>
                <a:spcPct val="100000"/>
              </a:lnSpc>
            </a:pPr>
            <a:r>
              <a:rPr lang="en-US" sz="2000" dirty="0" err="1">
                <a:latin typeface="Courier New" panose="02070309020205020404" charset="0"/>
              </a:rPr>
              <a:t>movq</a:t>
            </a:r>
            <a:r>
              <a:rPr lang="en-US" sz="2000" dirty="0">
                <a:latin typeface="Courier New" panose="02070309020205020404" charset="0"/>
              </a:rPr>
              <a:t> %</a:t>
            </a:r>
            <a:r>
              <a:rPr lang="en-US" sz="2000" dirty="0" err="1">
                <a:latin typeface="Courier New" panose="02070309020205020404" charset="0"/>
              </a:rPr>
              <a:t>rax</a:t>
            </a:r>
            <a:r>
              <a:rPr lang="en-US" sz="2000" dirty="0">
                <a:latin typeface="Courier New" panose="02070309020205020404" charset="0"/>
              </a:rPr>
              <a:t>,%</a:t>
            </a:r>
            <a:r>
              <a:rPr lang="en-US" sz="2000" dirty="0" err="1">
                <a:latin typeface="Courier New" panose="02070309020205020404" charset="0"/>
              </a:rPr>
              <a:t>rdx</a:t>
            </a:r>
            <a:endParaRPr lang="en-US" sz="2000" dirty="0">
              <a:latin typeface="Courier New" panose="02070309020205020404" charset="0"/>
            </a:endParaRPr>
          </a:p>
        </p:txBody>
      </p:sp>
      <p:sp>
        <p:nvSpPr>
          <p:cNvPr id="157722" name="Text Box 26"/>
          <p:cNvSpPr txBox="1">
            <a:spLocks noChangeArrowheads="1"/>
          </p:cNvSpPr>
          <p:nvPr/>
        </p:nvSpPr>
        <p:spPr bwMode="auto">
          <a:xfrm>
            <a:off x="6356350" y="3840163"/>
            <a:ext cx="2317750" cy="398780"/>
          </a:xfrm>
          <a:prstGeom prst="rect">
            <a:avLst/>
          </a:prstGeom>
          <a:noFill/>
          <a:ln w="25400">
            <a:noFill/>
            <a:miter lim="800000"/>
          </a:ln>
          <a:effectLst/>
        </p:spPr>
        <p:txBody>
          <a:bodyPr wrap="square">
            <a:spAutoFit/>
          </a:bodyPr>
          <a:lstStyle/>
          <a:p>
            <a:pPr algn="l">
              <a:lnSpc>
                <a:spcPct val="100000"/>
              </a:lnSpc>
            </a:pPr>
            <a:r>
              <a:rPr lang="en-US" sz="2000">
                <a:latin typeface="Courier New" panose="02070309020205020404" charset="0"/>
              </a:rPr>
              <a:t>temp2 = temp1;</a:t>
            </a:r>
          </a:p>
        </p:txBody>
      </p:sp>
      <p:sp>
        <p:nvSpPr>
          <p:cNvPr id="157714" name="Text Box 18"/>
          <p:cNvSpPr txBox="1">
            <a:spLocks noChangeArrowheads="1"/>
          </p:cNvSpPr>
          <p:nvPr/>
        </p:nvSpPr>
        <p:spPr bwMode="auto">
          <a:xfrm>
            <a:off x="3416300" y="4286250"/>
            <a:ext cx="2647279" cy="398780"/>
          </a:xfrm>
          <a:prstGeom prst="rect">
            <a:avLst/>
          </a:prstGeom>
          <a:noFill/>
          <a:ln w="25400">
            <a:noFill/>
            <a:miter lim="800000"/>
          </a:ln>
          <a:effectLst/>
        </p:spPr>
        <p:txBody>
          <a:bodyPr wrap="square">
            <a:spAutoFit/>
          </a:bodyPr>
          <a:lstStyle/>
          <a:p>
            <a:pPr algn="l">
              <a:lnSpc>
                <a:spcPct val="100000"/>
              </a:lnSpc>
            </a:pPr>
            <a:r>
              <a:rPr lang="en-US" sz="2000" dirty="0" err="1">
                <a:latin typeface="Courier New" panose="02070309020205020404" charset="0"/>
              </a:rPr>
              <a:t>movq</a:t>
            </a:r>
            <a:r>
              <a:rPr lang="en-US" sz="2000" dirty="0">
                <a:latin typeface="Courier New" panose="02070309020205020404" charset="0"/>
              </a:rPr>
              <a:t> %</a:t>
            </a:r>
            <a:r>
              <a:rPr lang="en-US" sz="2000" dirty="0" err="1">
                <a:latin typeface="Courier New" panose="02070309020205020404" charset="0"/>
              </a:rPr>
              <a:t>rax</a:t>
            </a:r>
            <a:r>
              <a:rPr lang="en-US" sz="2000" dirty="0">
                <a:latin typeface="Courier New" panose="02070309020205020404" charset="0"/>
              </a:rPr>
              <a:t>,(%</a:t>
            </a:r>
            <a:r>
              <a:rPr lang="en-US" sz="2000" dirty="0" err="1">
                <a:latin typeface="Courier New" panose="02070309020205020404" charset="0"/>
              </a:rPr>
              <a:t>rdx</a:t>
            </a:r>
            <a:r>
              <a:rPr lang="en-US" sz="2000" dirty="0">
                <a:latin typeface="Courier New" panose="02070309020205020404" charset="0"/>
              </a:rPr>
              <a:t>)</a:t>
            </a:r>
          </a:p>
        </p:txBody>
      </p:sp>
      <p:sp>
        <p:nvSpPr>
          <p:cNvPr id="157723" name="Text Box 27"/>
          <p:cNvSpPr txBox="1">
            <a:spLocks noChangeArrowheads="1"/>
          </p:cNvSpPr>
          <p:nvPr/>
        </p:nvSpPr>
        <p:spPr bwMode="auto">
          <a:xfrm>
            <a:off x="6356350" y="4286250"/>
            <a:ext cx="1708150" cy="398780"/>
          </a:xfrm>
          <a:prstGeom prst="rect">
            <a:avLst/>
          </a:prstGeom>
          <a:noFill/>
          <a:ln w="25400">
            <a:noFill/>
            <a:miter lim="800000"/>
          </a:ln>
          <a:effectLst/>
        </p:spPr>
        <p:txBody>
          <a:bodyPr wrap="square">
            <a:spAutoFit/>
          </a:bodyPr>
          <a:lstStyle/>
          <a:p>
            <a:pPr algn="l">
              <a:lnSpc>
                <a:spcPct val="100000"/>
              </a:lnSpc>
            </a:pPr>
            <a:r>
              <a:rPr lang="en-US" sz="2000">
                <a:latin typeface="Courier New" panose="02070309020205020404" charset="0"/>
              </a:rPr>
              <a:t>*p = temp;</a:t>
            </a:r>
          </a:p>
        </p:txBody>
      </p:sp>
      <p:sp>
        <p:nvSpPr>
          <p:cNvPr id="157715" name="Text Box 19"/>
          <p:cNvSpPr txBox="1">
            <a:spLocks noChangeArrowheads="1"/>
          </p:cNvSpPr>
          <p:nvPr/>
        </p:nvSpPr>
        <p:spPr bwMode="auto">
          <a:xfrm>
            <a:off x="3416300" y="5135563"/>
            <a:ext cx="2647279" cy="398780"/>
          </a:xfrm>
          <a:prstGeom prst="rect">
            <a:avLst/>
          </a:prstGeom>
          <a:noFill/>
          <a:ln w="25400">
            <a:noFill/>
            <a:miter lim="800000"/>
          </a:ln>
          <a:effectLst/>
        </p:spPr>
        <p:txBody>
          <a:bodyPr wrap="square">
            <a:spAutoFit/>
          </a:bodyPr>
          <a:lstStyle/>
          <a:p>
            <a:pPr algn="l">
              <a:lnSpc>
                <a:spcPct val="100000"/>
              </a:lnSpc>
            </a:pPr>
            <a:r>
              <a:rPr lang="en-US" sz="2000" dirty="0" err="1">
                <a:latin typeface="Courier New" panose="02070309020205020404" charset="0"/>
              </a:rPr>
              <a:t>movq</a:t>
            </a:r>
            <a:r>
              <a:rPr lang="en-US" sz="2000" dirty="0">
                <a:latin typeface="Courier New" panose="02070309020205020404" charset="0"/>
              </a:rPr>
              <a:t> (%</a:t>
            </a:r>
            <a:r>
              <a:rPr lang="en-US" sz="2000" dirty="0" err="1">
                <a:latin typeface="Courier New" panose="02070309020205020404" charset="0"/>
              </a:rPr>
              <a:t>rax</a:t>
            </a:r>
            <a:r>
              <a:rPr lang="en-US" sz="2000" dirty="0">
                <a:latin typeface="Courier New" panose="02070309020205020404" charset="0"/>
              </a:rPr>
              <a:t>),%</a:t>
            </a:r>
            <a:r>
              <a:rPr lang="en-US" sz="2000" dirty="0" err="1">
                <a:latin typeface="Courier New" panose="02070309020205020404" charset="0"/>
              </a:rPr>
              <a:t>rdx</a:t>
            </a:r>
            <a:endParaRPr lang="en-US" sz="2000" dirty="0">
              <a:latin typeface="Courier New" panose="02070309020205020404" charset="0"/>
            </a:endParaRPr>
          </a:p>
        </p:txBody>
      </p:sp>
      <p:sp>
        <p:nvSpPr>
          <p:cNvPr id="157724" name="Text Box 28"/>
          <p:cNvSpPr txBox="1">
            <a:spLocks noChangeArrowheads="1"/>
          </p:cNvSpPr>
          <p:nvPr/>
        </p:nvSpPr>
        <p:spPr bwMode="auto">
          <a:xfrm>
            <a:off x="6356350" y="5135563"/>
            <a:ext cx="1708150" cy="398780"/>
          </a:xfrm>
          <a:prstGeom prst="rect">
            <a:avLst/>
          </a:prstGeom>
          <a:noFill/>
          <a:ln w="25400">
            <a:noFill/>
            <a:miter lim="800000"/>
          </a:ln>
          <a:effectLst/>
        </p:spPr>
        <p:txBody>
          <a:bodyPr wrap="square">
            <a:spAutoFit/>
          </a:bodyPr>
          <a:lstStyle/>
          <a:p>
            <a:pPr algn="l">
              <a:lnSpc>
                <a:spcPct val="100000"/>
              </a:lnSpc>
            </a:pPr>
            <a:r>
              <a:rPr lang="en-US" sz="2000">
                <a:latin typeface="Courier New" panose="02070309020205020404" charset="0"/>
              </a:rPr>
              <a:t>temp = *p;</a:t>
            </a:r>
          </a:p>
        </p:txBody>
      </p:sp>
      <p:sp>
        <p:nvSpPr>
          <p:cNvPr id="157725" name="Text Box 29"/>
          <p:cNvSpPr txBox="1">
            <a:spLocks noChangeArrowheads="1"/>
          </p:cNvSpPr>
          <p:nvPr/>
        </p:nvSpPr>
        <p:spPr bwMode="auto">
          <a:xfrm>
            <a:off x="4254500" y="1943100"/>
            <a:ext cx="1220399" cy="460375"/>
          </a:xfrm>
          <a:prstGeom prst="rect">
            <a:avLst/>
          </a:prstGeom>
          <a:noFill/>
          <a:ln w="25400">
            <a:noFill/>
            <a:miter lim="800000"/>
          </a:ln>
          <a:effectLst/>
        </p:spPr>
        <p:txBody>
          <a:bodyPr wrap="square">
            <a:spAutoFit/>
          </a:bodyPr>
          <a:lstStyle/>
          <a:p>
            <a:pPr algn="l">
              <a:lnSpc>
                <a:spcPct val="100000"/>
              </a:lnSpc>
            </a:pPr>
            <a:r>
              <a:rPr lang="en-US" sz="2400" dirty="0" err="1">
                <a:latin typeface="Calibri" panose="020F0502020204030204" charset="0"/>
              </a:rPr>
              <a:t>Src,Dest</a:t>
            </a:r>
            <a:endParaRPr lang="en-US" sz="2400" dirty="0">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77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77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77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77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77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77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77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5772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77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7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157711" grpId="0" bldLvl="0" animBg="1"/>
      <p:bldP spid="157720" grpId="0" bldLvl="0" animBg="1"/>
      <p:bldP spid="157712" grpId="0" bldLvl="0" animBg="1"/>
      <p:bldP spid="157721" grpId="0" bldLvl="0" animBg="1"/>
      <p:bldP spid="157713" grpId="0" bldLvl="0" animBg="1"/>
      <p:bldP spid="157722" grpId="0" bldLvl="0" animBg="1"/>
      <p:bldP spid="157714" grpId="0" bldLvl="0" animBg="1"/>
      <p:bldP spid="157723" grpId="0" bldLvl="0" animBg="1"/>
      <p:bldP spid="157715" grpId="0" bldLvl="0" animBg="1"/>
      <p:bldP spid="157724"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3837" y="133457"/>
            <a:ext cx="342138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数据传送指令</a:t>
            </a:r>
            <a:r>
              <a:rPr lang="en-US" altLang="zh-CN" sz="3000" dirty="0"/>
              <a:t>:mov</a:t>
            </a:r>
          </a:p>
        </p:txBody>
      </p:sp>
      <p:sp>
        <p:nvSpPr>
          <p:cNvPr id="5" name="椭圆 4"/>
          <p:cNvSpPr/>
          <p:nvPr/>
        </p:nvSpPr>
        <p:spPr>
          <a:xfrm>
            <a:off x="3662839" y="2581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4595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7758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7758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8722" name="Rectangle 2"/>
          <p:cNvSpPr>
            <a:spLocks noGrp="1" noChangeArrowheads="1"/>
          </p:cNvSpPr>
          <p:nvPr/>
        </p:nvSpPr>
        <p:spPr>
          <a:xfrm>
            <a:off x="88900" y="1370012"/>
            <a:ext cx="70358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pPr marL="457200" indent="-457200">
              <a:buFont typeface="Wingdings" panose="05000000000000000000" charset="0"/>
              <a:buChar char=""/>
            </a:pPr>
            <a:r>
              <a:rPr lang="en-US" sz="2800" dirty="0">
                <a:latin typeface="微软雅黑" panose="020B0503020204020204" charset="-122"/>
                <a:ea typeface="微软雅黑" panose="020B0503020204020204" charset="-122"/>
              </a:rPr>
              <a:t>简单</a:t>
            </a:r>
            <a:r>
              <a:rPr lang="zh-CN" altLang="en-US" sz="2800" dirty="0">
                <a:latin typeface="微软雅黑" panose="020B0503020204020204" charset="-122"/>
                <a:ea typeface="微软雅黑" panose="020B0503020204020204" charset="-122"/>
              </a:rPr>
              <a:t>的</a:t>
            </a:r>
            <a:r>
              <a:rPr lang="en-US" sz="2800" dirty="0">
                <a:latin typeface="微软雅黑" panose="020B0503020204020204" charset="-122"/>
                <a:ea typeface="微软雅黑" panose="020B0503020204020204" charset="-122"/>
              </a:rPr>
              <a:t>内存寻址模式</a:t>
            </a:r>
          </a:p>
        </p:txBody>
      </p:sp>
      <p:sp>
        <p:nvSpPr>
          <p:cNvPr id="158723" name="Rectangle 3"/>
          <p:cNvSpPr>
            <a:spLocks noGrp="1" noChangeArrowheads="1"/>
          </p:cNvSpPr>
          <p:nvPr/>
        </p:nvSpPr>
        <p:spPr>
          <a:xfrm>
            <a:off x="104775" y="2162175"/>
            <a:ext cx="7896225" cy="390588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224155" indent="-224155" defTabSz="895350">
              <a:buClr>
                <a:srgbClr val="0D0D0D"/>
              </a:buClr>
              <a:tabLst>
                <a:tab pos="2349500" algn="l"/>
                <a:tab pos="4114800" algn="l"/>
              </a:tabLst>
            </a:pPr>
            <a:r>
              <a:rPr lang="zh-CN" altLang="en-US" sz="2000" dirty="0"/>
              <a:t>常规</a:t>
            </a:r>
            <a:r>
              <a:rPr lang="en-US" sz="2000" dirty="0"/>
              <a:t>	(R)	</a:t>
            </a:r>
            <a:r>
              <a:rPr lang="en-US" sz="2000" dirty="0" err="1"/>
              <a:t>Mem[Reg[R</a:t>
            </a:r>
            <a:r>
              <a:rPr lang="en-US" sz="2000" dirty="0"/>
              <a:t>]]</a:t>
            </a:r>
          </a:p>
          <a:p>
            <a:pPr marL="560705" lvl="1" indent="-222250" defTabSz="895350">
              <a:buClr>
                <a:srgbClr val="0D0D0D"/>
              </a:buClr>
              <a:tabLst>
                <a:tab pos="2349500" algn="l"/>
                <a:tab pos="4114800" algn="l"/>
              </a:tabLst>
            </a:pPr>
            <a:r>
              <a:rPr lang="en-US" dirty="0"/>
              <a:t>寄存器R指定内存地址</a:t>
            </a:r>
          </a:p>
          <a:p>
            <a:pPr marL="560705" lvl="1" indent="-222250" defTabSz="895350">
              <a:buClr>
                <a:srgbClr val="0D0D0D"/>
              </a:buClr>
              <a:tabLst>
                <a:tab pos="2349500" algn="l"/>
                <a:tab pos="4114800" algn="l"/>
              </a:tabLst>
            </a:pPr>
            <a:r>
              <a:rPr lang="en-US" dirty="0"/>
              <a:t>C中的指针引用</a:t>
            </a:r>
            <a:br>
              <a:rPr lang="en-US" dirty="0"/>
            </a:br>
            <a:br>
              <a:rPr lang="en-US" dirty="0"/>
            </a:br>
            <a:r>
              <a:rPr lang="en-US" b="1" dirty="0" err="1">
                <a:latin typeface="Courier New" panose="02070309020205020404" charset="0"/>
              </a:rPr>
              <a:t>movq</a:t>
            </a:r>
            <a:r>
              <a:rPr lang="en-US" b="1" dirty="0">
                <a:latin typeface="Courier New" panose="02070309020205020404" charset="0"/>
              </a:rPr>
              <a:t> (%</a:t>
            </a:r>
            <a:r>
              <a:rPr lang="en-US" b="1" dirty="0" err="1">
                <a:latin typeface="Courier New" panose="02070309020205020404" charset="0"/>
              </a:rPr>
              <a:t>rcx</a:t>
            </a:r>
            <a:r>
              <a:rPr lang="en-US" b="1" dirty="0">
                <a:latin typeface="Courier New" panose="02070309020205020404" charset="0"/>
              </a:rPr>
              <a:t>),%</a:t>
            </a:r>
            <a:r>
              <a:rPr lang="en-US" b="1" dirty="0" err="1">
                <a:latin typeface="Courier New" panose="02070309020205020404" charset="0"/>
              </a:rPr>
              <a:t>r</a:t>
            </a:r>
            <a:r>
              <a:rPr lang="en-US" sz="1800" b="1" dirty="0" err="1">
                <a:latin typeface="Courier New" panose="02070309020205020404" charset="0"/>
              </a:rPr>
              <a:t>ax</a:t>
            </a:r>
          </a:p>
          <a:p>
            <a:pPr marL="560705" lvl="1" indent="-222250" defTabSz="895350">
              <a:tabLst>
                <a:tab pos="2349500" algn="l"/>
                <a:tab pos="4114800" algn="l"/>
              </a:tabLst>
            </a:pPr>
            <a:endParaRPr lang="en-US" sz="1600" b="1" dirty="0" err="1">
              <a:latin typeface="Courier New" panose="02070309020205020404" charset="0"/>
            </a:endParaRPr>
          </a:p>
          <a:p>
            <a:pPr marL="224155" indent="-224155" defTabSz="895350">
              <a:buClr>
                <a:srgbClr val="0D0D0D"/>
              </a:buClr>
              <a:tabLst>
                <a:tab pos="2349500" algn="l"/>
                <a:tab pos="4114800" algn="l"/>
              </a:tabLst>
            </a:pPr>
            <a:r>
              <a:rPr lang="zh-CN" altLang="en-US" sz="2000" dirty="0"/>
              <a:t>位移</a:t>
            </a:r>
            <a:r>
              <a:rPr lang="en-US" sz="2000" dirty="0"/>
              <a:t>	D(R)	</a:t>
            </a:r>
            <a:r>
              <a:rPr lang="en-US" sz="2000" dirty="0" err="1"/>
              <a:t>Mem</a:t>
            </a:r>
            <a:r>
              <a:rPr lang="en-US" sz="2000" dirty="0"/>
              <a:t>[</a:t>
            </a:r>
            <a:r>
              <a:rPr lang="en-US" sz="2000" dirty="0" err="1"/>
              <a:t>Reg</a:t>
            </a:r>
            <a:r>
              <a:rPr lang="en-US" sz="2000" dirty="0"/>
              <a:t>[R]+D]</a:t>
            </a:r>
          </a:p>
          <a:p>
            <a:pPr marL="560705" lvl="1" indent="-222250" defTabSz="895350">
              <a:buClr>
                <a:srgbClr val="0D0D0D"/>
              </a:buClr>
              <a:tabLst>
                <a:tab pos="2349500" algn="l"/>
                <a:tab pos="4114800" algn="l"/>
              </a:tabLst>
            </a:pPr>
            <a:r>
              <a:rPr lang="en-US" dirty="0"/>
              <a:t>寄存器R指定内存区域的</a:t>
            </a:r>
            <a:r>
              <a:rPr lang="zh-CN" altLang="en-US" sz="1800" dirty="0"/>
              <a:t>起始位置</a:t>
            </a:r>
          </a:p>
          <a:p>
            <a:pPr marL="560705" lvl="1" indent="-222250" defTabSz="895350">
              <a:buClr>
                <a:srgbClr val="0D0D0D"/>
              </a:buClr>
              <a:tabLst>
                <a:tab pos="2349500" algn="l"/>
                <a:tab pos="4114800" algn="l"/>
              </a:tabLst>
            </a:pPr>
            <a:r>
              <a:rPr lang="en-US" dirty="0"/>
              <a:t>恒位移D指定偏移</a:t>
            </a:r>
            <a:br>
              <a:rPr lang="en-US" dirty="0"/>
            </a:br>
            <a:br>
              <a:rPr lang="en-US" dirty="0"/>
            </a:br>
            <a:r>
              <a:rPr lang="en-US" b="1" dirty="0" err="1">
                <a:latin typeface="Courier New" panose="02070309020205020404" charset="0"/>
              </a:rPr>
              <a:t>movq</a:t>
            </a:r>
            <a:r>
              <a:rPr lang="en-US" b="1" dirty="0">
                <a:latin typeface="Courier New" panose="02070309020205020404" charset="0"/>
              </a:rPr>
              <a:t> 8(%</a:t>
            </a:r>
            <a:r>
              <a:rPr lang="en-US" b="1" dirty="0" err="1">
                <a:latin typeface="Courier New" panose="02070309020205020404" charset="0"/>
              </a:rPr>
              <a:t>rbp</a:t>
            </a:r>
            <a:r>
              <a:rPr lang="en-US" b="1" dirty="0">
                <a:latin typeface="Courier New" panose="02070309020205020404" charset="0"/>
              </a:rPr>
              <a:t>),%</a:t>
            </a:r>
            <a:r>
              <a:rPr lang="en-US" b="1" dirty="0" err="1">
                <a:latin typeface="Courier New" panose="02070309020205020404" charset="0"/>
              </a:rPr>
              <a:t>rdx</a:t>
            </a:r>
          </a:p>
        </p:txBody>
      </p:sp>
      <p:grpSp>
        <p:nvGrpSpPr>
          <p:cNvPr id="6" name="组合 5"/>
          <p:cNvGrpSpPr/>
          <p:nvPr/>
        </p:nvGrpSpPr>
        <p:grpSpPr>
          <a:xfrm>
            <a:off x="662940" y="3484880"/>
            <a:ext cx="2658745" cy="382270"/>
            <a:chOff x="888096" y="1000203"/>
            <a:chExt cx="4259825" cy="944066"/>
          </a:xfrm>
        </p:grpSpPr>
        <p:sp>
          <p:nvSpPr>
            <p:cNvPr id="7" name="矩形 6"/>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椭圆 7"/>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椭圆 8"/>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椭圆 9"/>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椭圆 10"/>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3" name="组合 2"/>
          <p:cNvGrpSpPr/>
          <p:nvPr/>
        </p:nvGrpSpPr>
        <p:grpSpPr>
          <a:xfrm>
            <a:off x="662940" y="5472430"/>
            <a:ext cx="2817495" cy="382270"/>
            <a:chOff x="888096" y="1000203"/>
            <a:chExt cx="4259825" cy="944066"/>
          </a:xfrm>
        </p:grpSpPr>
        <p:sp>
          <p:nvSpPr>
            <p:cNvPr id="12" name="矩形 1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椭圆 1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椭圆 14"/>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58723">
                                            <p:txEl>
                                              <p:pRg st="1" end="1"/>
                                            </p:txEl>
                                          </p:spTgt>
                                        </p:tgtEl>
                                        <p:attrNameLst>
                                          <p:attrName>style.visibility</p:attrName>
                                        </p:attrNameLst>
                                      </p:cBhvr>
                                      <p:to>
                                        <p:strVal val="visible"/>
                                      </p:to>
                                    </p:set>
                                    <p:animEffect transition="in" filter="wipe(down)">
                                      <p:cBhvr>
                                        <p:cTn id="20" dur="500"/>
                                        <p:tgtEl>
                                          <p:spTgt spid="158723">
                                            <p:txEl>
                                              <p:pRg st="1" end="1"/>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58723">
                                            <p:txEl>
                                              <p:pRg st="2" end="2"/>
                                            </p:txEl>
                                          </p:spTgt>
                                        </p:tgtEl>
                                        <p:attrNameLst>
                                          <p:attrName>style.visibility</p:attrName>
                                        </p:attrNameLst>
                                      </p:cBhvr>
                                      <p:to>
                                        <p:strVal val="visible"/>
                                      </p:to>
                                    </p:set>
                                    <p:animEffect transition="in" filter="wipe(down)">
                                      <p:cBhvr>
                                        <p:cTn id="23" dur="500"/>
                                        <p:tgtEl>
                                          <p:spTgt spid="15872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58723">
                                            <p:txEl>
                                              <p:pRg st="5" end="5"/>
                                            </p:txEl>
                                          </p:spTgt>
                                        </p:tgtEl>
                                        <p:attrNameLst>
                                          <p:attrName>style.visibility</p:attrName>
                                        </p:attrNameLst>
                                      </p:cBhvr>
                                      <p:to>
                                        <p:strVal val="visible"/>
                                      </p:to>
                                    </p:set>
                                    <p:anim calcmode="lin" valueType="num">
                                      <p:cBhvr additive="base">
                                        <p:cTn id="34" dur="500" fill="hold"/>
                                        <p:tgtEl>
                                          <p:spTgt spid="15872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58723">
                                            <p:txEl>
                                              <p:pRg st="5" end="5"/>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58723">
                                            <p:txEl>
                                              <p:pRg st="6" end="6"/>
                                            </p:txEl>
                                          </p:spTgt>
                                        </p:tgtEl>
                                        <p:attrNameLst>
                                          <p:attrName>style.visibility</p:attrName>
                                        </p:attrNameLst>
                                      </p:cBhvr>
                                      <p:to>
                                        <p:strVal val="visible"/>
                                      </p:to>
                                    </p:set>
                                    <p:anim calcmode="lin" valueType="num">
                                      <p:cBhvr additive="base">
                                        <p:cTn id="38" dur="500" fill="hold"/>
                                        <p:tgtEl>
                                          <p:spTgt spid="158723">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5872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3837" y="412857"/>
            <a:ext cx="342138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sym typeface="+mn-ea"/>
              </a:rPr>
              <a:t>数据传送指令</a:t>
            </a:r>
            <a:r>
              <a:rPr lang="en-US" altLang="zh-CN" sz="3000" dirty="0">
                <a:sym typeface="+mn-ea"/>
              </a:rPr>
              <a:t>:mov</a:t>
            </a:r>
            <a:endParaRPr lang="zh-CN" altLang="en-US" sz="3000" dirty="0"/>
          </a:p>
        </p:txBody>
      </p:sp>
      <p:sp>
        <p:nvSpPr>
          <p:cNvPr id="5" name="椭圆 4"/>
          <p:cNvSpPr/>
          <p:nvPr/>
        </p:nvSpPr>
        <p:spPr>
          <a:xfrm>
            <a:off x="3662839" y="5375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7389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10552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10552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9747" name="Rectangle 3"/>
          <p:cNvSpPr>
            <a:spLocks noChangeArrowheads="1"/>
          </p:cNvSpPr>
          <p:nvPr/>
        </p:nvSpPr>
        <p:spPr bwMode="auto">
          <a:xfrm>
            <a:off x="152400" y="1800225"/>
            <a:ext cx="3962400" cy="2305760"/>
          </a:xfrm>
          <a:prstGeom prst="rect">
            <a:avLst/>
          </a:prstGeom>
          <a:solidFill>
            <a:srgbClr val="F6F5BD"/>
          </a:solidFill>
          <a:ln w="12700">
            <a:solidFill>
              <a:schemeClr val="tx1"/>
            </a:solidFill>
            <a:miter lim="800000"/>
          </a:ln>
          <a:effectLst/>
        </p:spPr>
        <p:txBody>
          <a:bodyPr lIns="90487" tIns="44450" rIns="90487" bIns="44450">
            <a:spAutoFit/>
          </a:bodyPr>
          <a:lstStyle/>
          <a:p>
            <a:pPr algn="l">
              <a:lnSpc>
                <a:spcPct val="100000"/>
              </a:lnSpc>
              <a:tabLst>
                <a:tab pos="457200" algn="l"/>
                <a:tab pos="1485900" algn="l"/>
              </a:tabLst>
            </a:pPr>
            <a:r>
              <a:rPr lang="en-US" sz="1800" dirty="0">
                <a:latin typeface="Courier New" panose="02070309020205020404" charset="0"/>
              </a:rPr>
              <a:t>void swap</a:t>
            </a:r>
          </a:p>
          <a:p>
            <a:pPr algn="l">
              <a:lnSpc>
                <a:spcPct val="100000"/>
              </a:lnSpc>
              <a:tabLst>
                <a:tab pos="457200" algn="l"/>
                <a:tab pos="1485900" algn="l"/>
              </a:tabLst>
            </a:pPr>
            <a:r>
              <a:rPr lang="en-US" sz="1800" dirty="0">
                <a:latin typeface="Courier New" panose="02070309020205020404" charset="0"/>
              </a:rPr>
              <a:t>   (long *</a:t>
            </a:r>
            <a:r>
              <a:rPr lang="en-US" sz="1800" dirty="0" err="1">
                <a:latin typeface="Courier New" panose="02070309020205020404" charset="0"/>
              </a:rPr>
              <a:t>xp</a:t>
            </a:r>
            <a:r>
              <a:rPr lang="en-US" sz="1800" dirty="0">
                <a:latin typeface="Courier New" panose="02070309020205020404" charset="0"/>
              </a:rPr>
              <a:t>, long *</a:t>
            </a:r>
            <a:r>
              <a:rPr lang="en-US" sz="1800" dirty="0" err="1">
                <a:latin typeface="Courier New" panose="02070309020205020404" charset="0"/>
              </a:rPr>
              <a:t>yp</a:t>
            </a:r>
            <a:r>
              <a:rPr lang="en-US" sz="1800" dirty="0">
                <a:latin typeface="Courier New" panose="02070309020205020404" charset="0"/>
              </a:rPr>
              <a:t>) </a:t>
            </a:r>
          </a:p>
          <a:p>
            <a:pPr algn="l">
              <a:lnSpc>
                <a:spcPct val="100000"/>
              </a:lnSpc>
              <a:tabLst>
                <a:tab pos="457200" algn="l"/>
                <a:tab pos="1485900" algn="l"/>
              </a:tabLst>
            </a:pPr>
            <a:r>
              <a:rPr lang="en-US" sz="1800" dirty="0">
                <a:latin typeface="Courier New" panose="02070309020205020404" charset="0"/>
              </a:rPr>
              <a:t>{</a:t>
            </a:r>
          </a:p>
          <a:p>
            <a:pPr algn="l">
              <a:lnSpc>
                <a:spcPct val="100000"/>
              </a:lnSpc>
              <a:tabLst>
                <a:tab pos="457200" algn="l"/>
                <a:tab pos="1485900" algn="l"/>
              </a:tabLst>
            </a:pPr>
            <a:r>
              <a:rPr lang="en-US" sz="1800" dirty="0">
                <a:latin typeface="Courier New" panose="02070309020205020404" charset="0"/>
              </a:rPr>
              <a:t>  long t0 = *</a:t>
            </a:r>
            <a:r>
              <a:rPr lang="en-US" sz="1800" dirty="0" err="1">
                <a:latin typeface="Courier New" panose="02070309020205020404" charset="0"/>
              </a:rPr>
              <a:t>xp</a:t>
            </a:r>
            <a:r>
              <a:rPr lang="en-US" sz="1800" dirty="0">
                <a:latin typeface="Courier New" panose="02070309020205020404" charset="0"/>
              </a:rPr>
              <a:t>;</a:t>
            </a:r>
          </a:p>
          <a:p>
            <a:pPr algn="l">
              <a:lnSpc>
                <a:spcPct val="100000"/>
              </a:lnSpc>
              <a:tabLst>
                <a:tab pos="457200" algn="l"/>
                <a:tab pos="1485900" algn="l"/>
              </a:tabLst>
            </a:pPr>
            <a:r>
              <a:rPr lang="en-US" sz="1800" dirty="0">
                <a:latin typeface="Courier New" panose="02070309020205020404" charset="0"/>
              </a:rPr>
              <a:t>  long t1 = *</a:t>
            </a:r>
            <a:r>
              <a:rPr lang="en-US" sz="1800" dirty="0" err="1">
                <a:latin typeface="Courier New" panose="02070309020205020404" charset="0"/>
              </a:rPr>
              <a:t>yp</a:t>
            </a:r>
            <a:r>
              <a:rPr lang="en-US" sz="1800" dirty="0">
                <a:latin typeface="Courier New" panose="02070309020205020404" charset="0"/>
              </a:rPr>
              <a:t>;</a:t>
            </a:r>
          </a:p>
          <a:p>
            <a:pPr algn="l">
              <a:lnSpc>
                <a:spcPct val="100000"/>
              </a:lnSpc>
              <a:tabLst>
                <a:tab pos="457200" algn="l"/>
                <a:tab pos="1485900" algn="l"/>
              </a:tabLst>
            </a:pPr>
            <a:r>
              <a:rPr lang="en-US" sz="1800" dirty="0">
                <a:latin typeface="Courier New" panose="02070309020205020404" charset="0"/>
              </a:rPr>
              <a:t>  *</a:t>
            </a:r>
            <a:r>
              <a:rPr lang="en-US" sz="1800" dirty="0" err="1">
                <a:latin typeface="Courier New" panose="02070309020205020404" charset="0"/>
              </a:rPr>
              <a:t>xp</a:t>
            </a:r>
            <a:r>
              <a:rPr lang="en-US" sz="1800" dirty="0">
                <a:latin typeface="Courier New" panose="02070309020205020404" charset="0"/>
              </a:rPr>
              <a:t> = t1;</a:t>
            </a:r>
          </a:p>
          <a:p>
            <a:pPr algn="l">
              <a:lnSpc>
                <a:spcPct val="100000"/>
              </a:lnSpc>
              <a:tabLst>
                <a:tab pos="457200" algn="l"/>
                <a:tab pos="1485900" algn="l"/>
              </a:tabLst>
            </a:pPr>
            <a:r>
              <a:rPr lang="en-US" sz="1800" dirty="0">
                <a:latin typeface="Courier New" panose="02070309020205020404" charset="0"/>
              </a:rPr>
              <a:t>  *</a:t>
            </a:r>
            <a:r>
              <a:rPr lang="en-US" sz="1800" dirty="0" err="1">
                <a:latin typeface="Courier New" panose="02070309020205020404" charset="0"/>
              </a:rPr>
              <a:t>yp</a:t>
            </a:r>
            <a:r>
              <a:rPr lang="en-US" sz="1800" dirty="0">
                <a:latin typeface="Courier New" panose="02070309020205020404" charset="0"/>
              </a:rPr>
              <a:t> = t0;</a:t>
            </a:r>
          </a:p>
          <a:p>
            <a:pPr algn="l">
              <a:lnSpc>
                <a:spcPct val="100000"/>
              </a:lnSpc>
              <a:tabLst>
                <a:tab pos="457200" algn="l"/>
                <a:tab pos="1485900" algn="l"/>
              </a:tabLst>
            </a:pPr>
            <a:r>
              <a:rPr lang="en-US" sz="1800" dirty="0">
                <a:latin typeface="Courier New" panose="02070309020205020404" charset="0"/>
              </a:rPr>
              <a:t>}</a:t>
            </a:r>
          </a:p>
        </p:txBody>
      </p:sp>
      <p:sp>
        <p:nvSpPr>
          <p:cNvPr id="11" name="Rectangle 4"/>
          <p:cNvSpPr>
            <a:spLocks noChangeArrowheads="1"/>
          </p:cNvSpPr>
          <p:nvPr/>
        </p:nvSpPr>
        <p:spPr bwMode="auto">
          <a:xfrm>
            <a:off x="4535805" y="1980843"/>
            <a:ext cx="41910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p>
          <a:p>
            <a:pPr>
              <a:tabLst>
                <a:tab pos="347345" algn="l"/>
                <a:tab pos="1312545" algn="l"/>
              </a:tabLst>
            </a:pPr>
            <a:r>
              <a:rPr lang="en-US" sz="1800" dirty="0">
                <a:latin typeface="Courier New" panose="02070309020205020404" charset="0"/>
              </a:rPr>
              <a:t>  </a:t>
            </a:r>
            <a:r>
              <a:rPr lang="ro-RO" sz="1800" dirty="0">
                <a:latin typeface="Courier New" panose="02070309020205020404" charset="0"/>
              </a:rPr>
              <a:t> movq    (%rdi), %rax</a:t>
            </a:r>
          </a:p>
          <a:p>
            <a:pPr>
              <a:tabLst>
                <a:tab pos="347345" algn="l"/>
                <a:tab pos="1312545" algn="l"/>
              </a:tabLst>
            </a:pPr>
            <a:r>
              <a:rPr lang="ro-RO" sz="1800" dirty="0">
                <a:latin typeface="Courier New" panose="02070309020205020404" charset="0"/>
              </a:rPr>
              <a:t>   movq    (%rsi), %rdx</a:t>
            </a:r>
          </a:p>
          <a:p>
            <a:pPr>
              <a:tabLst>
                <a:tab pos="347345" algn="l"/>
                <a:tab pos="1312545" algn="l"/>
              </a:tabLst>
            </a:pPr>
            <a:r>
              <a:rPr lang="ro-RO" sz="1800" dirty="0">
                <a:latin typeface="Courier New" panose="02070309020205020404" charset="0"/>
              </a:rPr>
              <a:t>   movq    %rdx, (%rdi)</a:t>
            </a:r>
          </a:p>
          <a:p>
            <a:pPr>
              <a:tabLst>
                <a:tab pos="347345" algn="l"/>
                <a:tab pos="1312545" algn="l"/>
              </a:tabLst>
            </a:pPr>
            <a:r>
              <a:rPr lang="ro-RO" sz="1800" dirty="0">
                <a:latin typeface="Courier New" panose="02070309020205020404" charset="0"/>
              </a:rPr>
              <a:t>   movq    %rax, (%rsi)</a:t>
            </a:r>
          </a:p>
          <a:p>
            <a:pPr>
              <a:tabLst>
                <a:tab pos="347345" algn="l"/>
                <a:tab pos="1312545" algn="l"/>
              </a:tabLst>
            </a:pPr>
            <a:r>
              <a:rPr lang="ro-RO" sz="1800" dirty="0">
                <a:latin typeface="Courier New" panose="02070309020205020404" charset="0"/>
              </a:rPr>
              <a:t>   ret</a:t>
            </a:r>
            <a:endParaRPr lang="en-US" sz="1800" dirty="0">
              <a:latin typeface="Courier New" panose="02070309020205020404" charset="0"/>
            </a:endParaRPr>
          </a:p>
        </p:txBody>
      </p:sp>
      <p:grpSp>
        <p:nvGrpSpPr>
          <p:cNvPr id="7" name="Group 6"/>
          <p:cNvGrpSpPr/>
          <p:nvPr/>
        </p:nvGrpSpPr>
        <p:grpSpPr>
          <a:xfrm>
            <a:off x="4331822" y="4741358"/>
            <a:ext cx="1752600" cy="1752600"/>
            <a:chOff x="9111129" y="1790700"/>
            <a:chExt cx="1752600" cy="1752600"/>
          </a:xfrm>
        </p:grpSpPr>
        <p:sp>
          <p:nvSpPr>
            <p:cNvPr id="56"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rdi</a:t>
              </a:r>
              <a:endParaRPr lang="en-US" sz="1800" dirty="0">
                <a:latin typeface="Courier New" panose="02070309020205020404" charset="0"/>
              </a:endParaRPr>
            </a:p>
          </p:txBody>
        </p:sp>
        <p:sp>
          <p:nvSpPr>
            <p:cNvPr id="57"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rsi</a:t>
              </a:r>
              <a:endParaRPr lang="en-US" sz="1800" dirty="0">
                <a:latin typeface="Courier New" panose="02070309020205020404" charset="0"/>
              </a:endParaRPr>
            </a:p>
          </p:txBody>
        </p:sp>
        <p:sp>
          <p:nvSpPr>
            <p:cNvPr id="58"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rax</a:t>
              </a:r>
              <a:endParaRPr lang="en-US" sz="1800" dirty="0">
                <a:latin typeface="Courier New" panose="02070309020205020404" charset="0"/>
              </a:endParaRPr>
            </a:p>
          </p:txBody>
        </p:sp>
        <p:sp>
          <p:nvSpPr>
            <p:cNvPr id="59"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rdx</a:t>
              </a:r>
              <a:endParaRPr lang="en-US" sz="1800" dirty="0">
                <a:latin typeface="Courier New" panose="02070309020205020404" charset="0"/>
              </a:endParaRPr>
            </a:p>
          </p:txBody>
        </p:sp>
        <p:sp>
          <p:nvSpPr>
            <p:cNvPr id="60"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sp>
          <p:nvSpPr>
            <p:cNvPr id="61"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sp>
          <p:nvSpPr>
            <p:cNvPr id="62"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sp>
          <p:nvSpPr>
            <p:cNvPr id="63"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grpSp>
      <p:sp>
        <p:nvSpPr>
          <p:cNvPr id="160773" name="Text Box 5"/>
          <p:cNvSpPr txBox="1">
            <a:spLocks noChangeArrowheads="1"/>
          </p:cNvSpPr>
          <p:nvPr/>
        </p:nvSpPr>
        <p:spPr bwMode="auto">
          <a:xfrm>
            <a:off x="7090370" y="3794105"/>
            <a:ext cx="1279617"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Memory</a:t>
            </a:r>
          </a:p>
        </p:txBody>
      </p:sp>
      <p:sp>
        <p:nvSpPr>
          <p:cNvPr id="28" name="Text Box 5"/>
          <p:cNvSpPr txBox="1">
            <a:spLocks noChangeArrowheads="1"/>
          </p:cNvSpPr>
          <p:nvPr/>
        </p:nvSpPr>
        <p:spPr bwMode="auto">
          <a:xfrm>
            <a:off x="4516399" y="4179570"/>
            <a:ext cx="1351001"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Registers</a:t>
            </a:r>
          </a:p>
        </p:txBody>
      </p:sp>
      <p:cxnSp>
        <p:nvCxnSpPr>
          <p:cNvPr id="8" name="Straight Arrow Connector 2"/>
          <p:cNvCxnSpPr/>
          <p:nvPr/>
        </p:nvCxnSpPr>
        <p:spPr bwMode="auto">
          <a:xfrm flipV="1">
            <a:off x="5715000" y="4607545"/>
            <a:ext cx="1466178" cy="334025"/>
          </a:xfrm>
          <a:prstGeom prst="straightConnector1">
            <a:avLst/>
          </a:prstGeom>
          <a:noFill/>
          <a:ln w="25400" cap="flat" cmpd="sng" algn="ctr">
            <a:solidFill>
              <a:srgbClr val="CC0000"/>
            </a:solidFill>
            <a:prstDash val="solid"/>
            <a:round/>
            <a:headEnd type="none" w="med" len="med"/>
            <a:tailEnd type="arrow"/>
          </a:ln>
          <a:effectLst/>
        </p:spPr>
      </p:cxnSp>
      <p:cxnSp>
        <p:nvCxnSpPr>
          <p:cNvPr id="29" name="Straight Arrow Connector 28"/>
          <p:cNvCxnSpPr/>
          <p:nvPr/>
        </p:nvCxnSpPr>
        <p:spPr bwMode="auto">
          <a:xfrm>
            <a:off x="5715000" y="5398770"/>
            <a:ext cx="1451237" cy="685800"/>
          </a:xfrm>
          <a:prstGeom prst="straightConnector1">
            <a:avLst/>
          </a:prstGeom>
          <a:noFill/>
          <a:ln w="25400" cap="flat" cmpd="sng" algn="ctr">
            <a:solidFill>
              <a:srgbClr val="CC0000"/>
            </a:solidFill>
            <a:prstDash val="solid"/>
            <a:round/>
            <a:headEnd type="none" w="med" len="med"/>
            <a:tailEnd type="arrow"/>
          </a:ln>
          <a:effectLst/>
        </p:spPr>
      </p:cxnSp>
      <p:sp>
        <p:nvSpPr>
          <p:cNvPr id="9" name="Oval 4"/>
          <p:cNvSpPr/>
          <p:nvPr/>
        </p:nvSpPr>
        <p:spPr bwMode="auto">
          <a:xfrm>
            <a:off x="5638800" y="4865370"/>
            <a:ext cx="152400" cy="152400"/>
          </a:xfrm>
          <a:prstGeom prst="ellipse">
            <a:avLst/>
          </a:prstGeom>
          <a:solidFill>
            <a:srgbClr val="FF0000"/>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a:latin typeface="Calibri" panose="020F0502020204030204" charset="0"/>
            </a:endParaRPr>
          </a:p>
        </p:txBody>
      </p:sp>
      <p:sp>
        <p:nvSpPr>
          <p:cNvPr id="33" name="Oval 32"/>
          <p:cNvSpPr/>
          <p:nvPr/>
        </p:nvSpPr>
        <p:spPr bwMode="auto">
          <a:xfrm>
            <a:off x="5638800" y="5322570"/>
            <a:ext cx="152400" cy="152400"/>
          </a:xfrm>
          <a:prstGeom prst="ellipse">
            <a:avLst/>
          </a:prstGeom>
          <a:solidFill>
            <a:srgbClr val="FF0000"/>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a:latin typeface="Calibri" panose="020F0502020204030204" charset="0"/>
            </a:endParaRPr>
          </a:p>
        </p:txBody>
      </p:sp>
      <p:grpSp>
        <p:nvGrpSpPr>
          <p:cNvPr id="10" name="Group 5"/>
          <p:cNvGrpSpPr/>
          <p:nvPr/>
        </p:nvGrpSpPr>
        <p:grpSpPr>
          <a:xfrm>
            <a:off x="7181178" y="4417045"/>
            <a:ext cx="1066800" cy="1905000"/>
            <a:chOff x="7181178" y="1456675"/>
            <a:chExt cx="1066800" cy="1905000"/>
          </a:xfrm>
        </p:grpSpPr>
        <p:sp>
          <p:nvSpPr>
            <p:cNvPr id="34" name="Rectangle 8"/>
            <p:cNvSpPr>
              <a:spLocks noChangeArrowheads="1"/>
            </p:cNvSpPr>
            <p:nvPr/>
          </p:nvSpPr>
          <p:spPr bwMode="auto">
            <a:xfrm>
              <a:off x="7181178" y="1456675"/>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nSpc>
                  <a:spcPct val="100000"/>
                </a:lnSpc>
              </a:pPr>
              <a:endParaRPr lang="en-US" sz="1800" dirty="0">
                <a:latin typeface="Courier New" panose="02070309020205020404" charset="0"/>
              </a:endParaRPr>
            </a:p>
          </p:txBody>
        </p:sp>
        <p:sp>
          <p:nvSpPr>
            <p:cNvPr id="35" name="Rectangle 9"/>
            <p:cNvSpPr>
              <a:spLocks noChangeArrowheads="1"/>
            </p:cNvSpPr>
            <p:nvPr/>
          </p:nvSpPr>
          <p:spPr bwMode="auto">
            <a:xfrm>
              <a:off x="7181178" y="1837675"/>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nSpc>
                  <a:spcPct val="100000"/>
                </a:lnSpc>
              </a:pPr>
              <a:endParaRPr lang="en-US" sz="1800" dirty="0">
                <a:latin typeface="Courier New" panose="02070309020205020404" charset="0"/>
              </a:endParaRPr>
            </a:p>
          </p:txBody>
        </p:sp>
        <p:sp>
          <p:nvSpPr>
            <p:cNvPr id="36" name="Rectangle 10"/>
            <p:cNvSpPr>
              <a:spLocks noChangeArrowheads="1"/>
            </p:cNvSpPr>
            <p:nvPr/>
          </p:nvSpPr>
          <p:spPr bwMode="auto">
            <a:xfrm>
              <a:off x="7181178" y="2218675"/>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nSpc>
                  <a:spcPct val="100000"/>
                </a:lnSpc>
              </a:pPr>
              <a:endParaRPr lang="en-US" sz="1800" dirty="0">
                <a:latin typeface="Calibri" panose="020F0502020204030204" charset="0"/>
              </a:endParaRPr>
            </a:p>
          </p:txBody>
        </p:sp>
        <p:sp>
          <p:nvSpPr>
            <p:cNvPr id="37" name="Rectangle 11"/>
            <p:cNvSpPr>
              <a:spLocks noChangeArrowheads="1"/>
            </p:cNvSpPr>
            <p:nvPr/>
          </p:nvSpPr>
          <p:spPr bwMode="auto">
            <a:xfrm>
              <a:off x="7181178" y="2599675"/>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nSpc>
                  <a:spcPct val="100000"/>
                </a:lnSpc>
              </a:pPr>
              <a:endParaRPr lang="en-US" sz="1800" dirty="0">
                <a:latin typeface="Calibri" panose="020F0502020204030204" charset="0"/>
              </a:endParaRPr>
            </a:p>
          </p:txBody>
        </p:sp>
        <p:sp>
          <p:nvSpPr>
            <p:cNvPr id="38" name="Rectangle 20"/>
            <p:cNvSpPr>
              <a:spLocks noChangeArrowheads="1"/>
            </p:cNvSpPr>
            <p:nvPr/>
          </p:nvSpPr>
          <p:spPr bwMode="auto">
            <a:xfrm>
              <a:off x="7181178" y="2980675"/>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nSpc>
                  <a:spcPct val="100000"/>
                </a:lnSpc>
              </a:pPr>
              <a:endParaRPr lang="en-US" sz="1800" dirty="0">
                <a:latin typeface="Calibri" panose="020F0502020204030204" charset="0"/>
              </a:endParaRPr>
            </a:p>
          </p:txBody>
        </p:sp>
      </p:grpSp>
      <p:sp>
        <p:nvSpPr>
          <p:cNvPr id="160774" name="Text Box 6"/>
          <p:cNvSpPr txBox="1">
            <a:spLocks noChangeArrowheads="1"/>
          </p:cNvSpPr>
          <p:nvPr/>
        </p:nvSpPr>
        <p:spPr bwMode="auto">
          <a:xfrm>
            <a:off x="533400" y="4501515"/>
            <a:ext cx="2438400" cy="1676400"/>
          </a:xfrm>
          <a:prstGeom prst="rect">
            <a:avLst/>
          </a:prstGeom>
          <a:noFill/>
          <a:ln w="25400">
            <a:solidFill>
              <a:schemeClr val="tx1"/>
            </a:solidFill>
            <a:miter lim="800000"/>
          </a:ln>
          <a:effectLst/>
        </p:spPr>
        <p:txBody>
          <a:bodyPr/>
          <a:lstStyle/>
          <a:p>
            <a:pPr algn="l">
              <a:lnSpc>
                <a:spcPct val="70000"/>
              </a:lnSpc>
              <a:spcBef>
                <a:spcPct val="50000"/>
              </a:spcBef>
              <a:tabLst>
                <a:tab pos="1206500" algn="l"/>
              </a:tabLst>
            </a:pPr>
            <a:r>
              <a:rPr lang="en-US" sz="1800" dirty="0">
                <a:latin typeface="Calibri" panose="020F0502020204030204" charset="0"/>
              </a:rPr>
              <a:t>Register	Value</a:t>
            </a:r>
          </a:p>
          <a:p>
            <a:pPr algn="l">
              <a:lnSpc>
                <a:spcPct val="70000"/>
              </a:lnSpc>
              <a:spcBef>
                <a:spcPct val="50000"/>
              </a:spcBef>
              <a:tabLst>
                <a:tab pos="1206500" algn="l"/>
              </a:tabLst>
            </a:pPr>
            <a:r>
              <a:rPr lang="en-US" sz="1800" dirty="0">
                <a:latin typeface="Courier New" panose="02070309020205020404" charset="0"/>
              </a:rPr>
              <a:t>%</a:t>
            </a:r>
            <a:r>
              <a:rPr lang="en-US" sz="1800" dirty="0" err="1">
                <a:latin typeface="Courier New" panose="02070309020205020404" charset="0"/>
              </a:rPr>
              <a:t>rdi</a:t>
            </a:r>
            <a:r>
              <a:rPr lang="en-US" sz="1800" dirty="0">
                <a:latin typeface="Courier New" panose="02070309020205020404" charset="0"/>
              </a:rPr>
              <a:t>	</a:t>
            </a:r>
            <a:r>
              <a:rPr lang="en-US" sz="1800" dirty="0" err="1">
                <a:latin typeface="Courier New" panose="02070309020205020404" charset="0"/>
              </a:rPr>
              <a:t>xp</a:t>
            </a:r>
            <a:endParaRPr lang="en-US" sz="1800" dirty="0">
              <a:latin typeface="Courier New" panose="02070309020205020404" charset="0"/>
            </a:endParaRPr>
          </a:p>
          <a:p>
            <a:pPr algn="l">
              <a:lnSpc>
                <a:spcPct val="70000"/>
              </a:lnSpc>
              <a:spcBef>
                <a:spcPct val="50000"/>
              </a:spcBef>
              <a:tabLst>
                <a:tab pos="1206500" algn="l"/>
              </a:tabLst>
            </a:pPr>
            <a:r>
              <a:rPr lang="en-US" sz="1800" dirty="0">
                <a:latin typeface="Courier New" panose="02070309020205020404" charset="0"/>
              </a:rPr>
              <a:t>%</a:t>
            </a:r>
            <a:r>
              <a:rPr lang="en-US" sz="1800" dirty="0" err="1">
                <a:latin typeface="Courier New" panose="02070309020205020404" charset="0"/>
              </a:rPr>
              <a:t>rsi</a:t>
            </a:r>
            <a:r>
              <a:rPr lang="en-US" sz="1800" dirty="0">
                <a:latin typeface="Courier New" panose="02070309020205020404" charset="0"/>
              </a:rPr>
              <a:t>	</a:t>
            </a:r>
            <a:r>
              <a:rPr lang="en-US" sz="1800" dirty="0" err="1">
                <a:latin typeface="Courier New" panose="02070309020205020404" charset="0"/>
              </a:rPr>
              <a:t>yp</a:t>
            </a:r>
            <a:endParaRPr lang="en-US" sz="1800" dirty="0">
              <a:latin typeface="Courier New" panose="02070309020205020404" charset="0"/>
            </a:endParaRPr>
          </a:p>
          <a:p>
            <a:pPr algn="l">
              <a:lnSpc>
                <a:spcPct val="70000"/>
              </a:lnSpc>
              <a:spcBef>
                <a:spcPct val="50000"/>
              </a:spcBef>
              <a:tabLst>
                <a:tab pos="1206500" algn="l"/>
              </a:tabLst>
            </a:pPr>
            <a:r>
              <a:rPr lang="en-US" sz="1800" dirty="0">
                <a:latin typeface="Courier New" panose="02070309020205020404" charset="0"/>
              </a:rPr>
              <a:t>%</a:t>
            </a:r>
            <a:r>
              <a:rPr lang="en-US" sz="1800" dirty="0" err="1">
                <a:latin typeface="Courier New" panose="02070309020205020404" charset="0"/>
              </a:rPr>
              <a:t>rax</a:t>
            </a:r>
            <a:r>
              <a:rPr lang="en-US" sz="1800" dirty="0">
                <a:latin typeface="Courier New" panose="02070309020205020404" charset="0"/>
              </a:rPr>
              <a:t>	t0</a:t>
            </a:r>
          </a:p>
          <a:p>
            <a:pPr algn="l">
              <a:lnSpc>
                <a:spcPct val="70000"/>
              </a:lnSpc>
              <a:spcBef>
                <a:spcPct val="50000"/>
              </a:spcBef>
              <a:tabLst>
                <a:tab pos="1206500" algn="l"/>
              </a:tabLst>
            </a:pPr>
            <a:r>
              <a:rPr lang="en-US" sz="1800" dirty="0">
                <a:latin typeface="Courier New" panose="02070309020205020404" charset="0"/>
              </a:rPr>
              <a:t>%</a:t>
            </a:r>
            <a:r>
              <a:rPr lang="en-US" sz="1800" dirty="0" err="1">
                <a:latin typeface="Courier New" panose="02070309020205020404" charset="0"/>
              </a:rPr>
              <a:t>rdx</a:t>
            </a:r>
            <a:r>
              <a:rPr lang="en-US" sz="1800" dirty="0">
                <a:latin typeface="Courier New" panose="02070309020205020404" charset="0"/>
              </a:rPr>
              <a:t>	t1</a:t>
            </a:r>
          </a:p>
        </p:txBody>
      </p:sp>
      <p:cxnSp>
        <p:nvCxnSpPr>
          <p:cNvPr id="12" name="直接箭头连接符 11"/>
          <p:cNvCxnSpPr/>
          <p:nvPr/>
        </p:nvCxnSpPr>
        <p:spPr>
          <a:xfrm flipH="1">
            <a:off x="2470785" y="2488565"/>
            <a:ext cx="2517775" cy="306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1747520" y="3308985"/>
            <a:ext cx="3338830" cy="250190"/>
          </a:xfrm>
          <a:prstGeom prst="straightConnector1">
            <a:avLst/>
          </a:prstGeom>
          <a:ln>
            <a:solidFill>
              <a:srgbClr val="ED7D3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2470785" y="2772410"/>
            <a:ext cx="2601595" cy="361315"/>
          </a:xfrm>
          <a:prstGeom prst="straightConnector1">
            <a:avLst/>
          </a:prstGeom>
          <a:ln>
            <a:solidFill>
              <a:srgbClr val="F49D4A"/>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1747520" y="2975610"/>
            <a:ext cx="3282950" cy="333375"/>
          </a:xfrm>
          <a:prstGeom prst="straightConnector1">
            <a:avLst/>
          </a:prstGeom>
          <a:ln>
            <a:solidFill>
              <a:srgbClr val="53ABE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3" name="Rectangle 8"/>
          <p:cNvSpPr>
            <a:spLocks noChangeArrowheads="1"/>
          </p:cNvSpPr>
          <p:nvPr/>
        </p:nvSpPr>
        <p:spPr bwMode="auto">
          <a:xfrm>
            <a:off x="3872865" y="1661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123</a:t>
            </a:r>
          </a:p>
        </p:txBody>
      </p:sp>
      <p:sp>
        <p:nvSpPr>
          <p:cNvPr id="55" name="Rectangle 9"/>
          <p:cNvSpPr>
            <a:spLocks noChangeArrowheads="1"/>
          </p:cNvSpPr>
          <p:nvPr/>
        </p:nvSpPr>
        <p:spPr bwMode="auto">
          <a:xfrm>
            <a:off x="3872865" y="2042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ourier New" panose="02070309020205020404" charset="0"/>
            </a:endParaRPr>
          </a:p>
        </p:txBody>
      </p:sp>
      <p:sp>
        <p:nvSpPr>
          <p:cNvPr id="56" name="Rectangle 10"/>
          <p:cNvSpPr>
            <a:spLocks noChangeArrowheads="1"/>
          </p:cNvSpPr>
          <p:nvPr/>
        </p:nvSpPr>
        <p:spPr bwMode="auto">
          <a:xfrm>
            <a:off x="3872865" y="2423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7" name="Rectangle 11"/>
          <p:cNvSpPr>
            <a:spLocks noChangeArrowheads="1"/>
          </p:cNvSpPr>
          <p:nvPr/>
        </p:nvSpPr>
        <p:spPr bwMode="auto">
          <a:xfrm>
            <a:off x="3872865" y="2804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8" name="Rectangle 20"/>
          <p:cNvSpPr>
            <a:spLocks noChangeArrowheads="1"/>
          </p:cNvSpPr>
          <p:nvPr/>
        </p:nvSpPr>
        <p:spPr bwMode="auto">
          <a:xfrm>
            <a:off x="3872865" y="3185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a:latin typeface="Calibri" panose="020F0502020204030204" charset="0"/>
              </a:rPr>
              <a:t>456</a:t>
            </a:r>
          </a:p>
        </p:txBody>
      </p:sp>
      <p:grpSp>
        <p:nvGrpSpPr>
          <p:cNvPr id="64" name="Group 63"/>
          <p:cNvGrpSpPr/>
          <p:nvPr/>
        </p:nvGrpSpPr>
        <p:grpSpPr>
          <a:xfrm>
            <a:off x="457408" y="1814110"/>
            <a:ext cx="1752600" cy="1752600"/>
            <a:chOff x="9111129" y="1790700"/>
            <a:chExt cx="1752600" cy="1752600"/>
          </a:xfrm>
        </p:grpSpPr>
        <p:sp>
          <p:nvSpPr>
            <p:cNvPr id="65"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rdi</a:t>
              </a:r>
              <a:endParaRPr lang="en-US" sz="1800" dirty="0">
                <a:latin typeface="Courier New" panose="02070309020205020404" charset="0"/>
              </a:endParaRPr>
            </a:p>
          </p:txBody>
        </p:sp>
        <p:sp>
          <p:nvSpPr>
            <p:cNvPr id="66"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rsi</a:t>
              </a:r>
              <a:endParaRPr lang="en-US" sz="1800" dirty="0">
                <a:latin typeface="Courier New" panose="02070309020205020404" charset="0"/>
              </a:endParaRPr>
            </a:p>
          </p:txBody>
        </p:sp>
        <p:sp>
          <p:nvSpPr>
            <p:cNvPr id="67"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rax</a:t>
              </a:r>
              <a:endParaRPr lang="en-US" sz="1800" dirty="0">
                <a:latin typeface="Courier New" panose="02070309020205020404" charset="0"/>
              </a:endParaRPr>
            </a:p>
          </p:txBody>
        </p:sp>
        <p:sp>
          <p:nvSpPr>
            <p:cNvPr id="68"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rdx</a:t>
              </a:r>
              <a:endParaRPr lang="en-US" sz="1800" dirty="0">
                <a:latin typeface="Courier New" panose="02070309020205020404" charset="0"/>
              </a:endParaRPr>
            </a:p>
          </p:txBody>
        </p:sp>
        <p:sp>
          <p:nvSpPr>
            <p:cNvPr id="69"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0x120</a:t>
              </a:r>
            </a:p>
          </p:txBody>
        </p:sp>
        <p:sp>
          <p:nvSpPr>
            <p:cNvPr id="70"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0x100</a:t>
              </a:r>
            </a:p>
          </p:txBody>
        </p:sp>
        <p:sp>
          <p:nvSpPr>
            <p:cNvPr id="71"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sp>
          <p:nvSpPr>
            <p:cNvPr id="72"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grpSp>
      <p:sp>
        <p:nvSpPr>
          <p:cNvPr id="73" name="Text Box 5"/>
          <p:cNvSpPr txBox="1">
            <a:spLocks noChangeArrowheads="1"/>
          </p:cNvSpPr>
          <p:nvPr/>
        </p:nvSpPr>
        <p:spPr bwMode="auto">
          <a:xfrm>
            <a:off x="641985" y="1252322"/>
            <a:ext cx="1351001"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Registers</a:t>
            </a:r>
          </a:p>
        </p:txBody>
      </p:sp>
      <p:sp>
        <p:nvSpPr>
          <p:cNvPr id="76" name="Text Box 5"/>
          <p:cNvSpPr txBox="1">
            <a:spLocks noChangeArrowheads="1"/>
          </p:cNvSpPr>
          <p:nvPr/>
        </p:nvSpPr>
        <p:spPr bwMode="auto">
          <a:xfrm>
            <a:off x="3736248" y="1032633"/>
            <a:ext cx="1279617"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Memory</a:t>
            </a:r>
          </a:p>
        </p:txBody>
      </p:sp>
      <p:grpSp>
        <p:nvGrpSpPr>
          <p:cNvPr id="6" name="Group 5"/>
          <p:cNvGrpSpPr/>
          <p:nvPr/>
        </p:nvGrpSpPr>
        <p:grpSpPr>
          <a:xfrm>
            <a:off x="5015865" y="1414046"/>
            <a:ext cx="1219200" cy="2190764"/>
            <a:chOff x="6096000" y="1414046"/>
            <a:chExt cx="1219200" cy="2190764"/>
          </a:xfrm>
        </p:grpSpPr>
        <p:sp>
          <p:nvSpPr>
            <p:cNvPr id="59" name="Text Box 34"/>
            <p:cNvSpPr txBox="1">
              <a:spLocks noChangeArrowheads="1"/>
            </p:cNvSpPr>
            <p:nvPr/>
          </p:nvSpPr>
          <p:spPr bwMode="auto">
            <a:xfrm>
              <a:off x="6096000" y="165694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0x120 </a:t>
              </a:r>
            </a:p>
          </p:txBody>
        </p:sp>
        <p:sp>
          <p:nvSpPr>
            <p:cNvPr id="60" name="Text Box 35"/>
            <p:cNvSpPr txBox="1">
              <a:spLocks noChangeArrowheads="1"/>
            </p:cNvSpPr>
            <p:nvPr/>
          </p:nvSpPr>
          <p:spPr bwMode="auto">
            <a:xfrm>
              <a:off x="6096000" y="2052235"/>
              <a:ext cx="1219200" cy="366713"/>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0x118</a:t>
              </a:r>
            </a:p>
          </p:txBody>
        </p:sp>
        <p:sp>
          <p:nvSpPr>
            <p:cNvPr id="61" name="Text Box 36"/>
            <p:cNvSpPr txBox="1">
              <a:spLocks noChangeArrowheads="1"/>
            </p:cNvSpPr>
            <p:nvPr/>
          </p:nvSpPr>
          <p:spPr bwMode="auto">
            <a:xfrm>
              <a:off x="6096000" y="2447523"/>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0x110 </a:t>
              </a:r>
            </a:p>
          </p:txBody>
        </p:sp>
        <p:sp>
          <p:nvSpPr>
            <p:cNvPr id="62" name="Text Box 37"/>
            <p:cNvSpPr txBox="1">
              <a:spLocks noChangeArrowheads="1"/>
            </p:cNvSpPr>
            <p:nvPr/>
          </p:nvSpPr>
          <p:spPr bwMode="auto">
            <a:xfrm>
              <a:off x="6096000" y="2842810"/>
              <a:ext cx="1219200" cy="366713"/>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0x108 </a:t>
              </a:r>
            </a:p>
          </p:txBody>
        </p:sp>
        <p:sp>
          <p:nvSpPr>
            <p:cNvPr id="63" name="Text Box 38"/>
            <p:cNvSpPr txBox="1">
              <a:spLocks noChangeArrowheads="1"/>
            </p:cNvSpPr>
            <p:nvPr/>
          </p:nvSpPr>
          <p:spPr bwMode="auto">
            <a:xfrm>
              <a:off x="6096000" y="323809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0x100 </a:t>
              </a:r>
            </a:p>
          </p:txBody>
        </p:sp>
        <p:sp>
          <p:nvSpPr>
            <p:cNvPr id="81" name="Text Box 34"/>
            <p:cNvSpPr txBox="1">
              <a:spLocks noChangeArrowheads="1"/>
            </p:cNvSpPr>
            <p:nvPr/>
          </p:nvSpPr>
          <p:spPr bwMode="auto">
            <a:xfrm>
              <a:off x="6096000" y="1414046"/>
              <a:ext cx="1219200" cy="338554"/>
            </a:xfrm>
            <a:prstGeom prst="rect">
              <a:avLst/>
            </a:prstGeom>
            <a:noFill/>
            <a:ln w="25400">
              <a:noFill/>
              <a:miter lim="800000"/>
            </a:ln>
            <a:effectLst/>
          </p:spPr>
          <p:txBody>
            <a:bodyPr>
              <a:spAutoFit/>
            </a:bodyPr>
            <a:lstStyle/>
            <a:p>
              <a:pPr algn="l">
                <a:lnSpc>
                  <a:spcPct val="100000"/>
                </a:lnSpc>
              </a:pPr>
              <a:r>
                <a:rPr lang="en-US" sz="1600" dirty="0">
                  <a:latin typeface="Calibri" panose="020F0502020204030204"/>
                  <a:cs typeface="Calibri" panose="020F0502020204030204"/>
                </a:rPr>
                <a:t>Address</a:t>
              </a:r>
            </a:p>
          </p:txBody>
        </p:sp>
      </p:grpSp>
      <p:sp>
        <p:nvSpPr>
          <p:cNvPr id="2" name="Rectangle 4"/>
          <p:cNvSpPr>
            <a:spLocks noChangeArrowheads="1"/>
          </p:cNvSpPr>
          <p:nvPr/>
        </p:nvSpPr>
        <p:spPr bwMode="auto">
          <a:xfrm>
            <a:off x="252095" y="4086860"/>
            <a:ext cx="58674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p>
          <a:p>
            <a:pPr>
              <a:tabLst>
                <a:tab pos="347345" algn="l"/>
                <a:tab pos="1312545" algn="l"/>
              </a:tabLst>
            </a:pPr>
            <a:r>
              <a:rPr lang="en-US" sz="1800" dirty="0">
                <a:latin typeface="Courier New" panose="02070309020205020404" charset="0"/>
              </a:rPr>
              <a:t>  </a:t>
            </a:r>
            <a:r>
              <a:rPr lang="ro-RO" sz="1800" dirty="0">
                <a:latin typeface="Courier New" panose="02070309020205020404" charset="0"/>
              </a:rPr>
              <a:t> movq    (%rdi), %rax  # t0 = *xp  </a:t>
            </a:r>
          </a:p>
          <a:p>
            <a:pPr>
              <a:tabLst>
                <a:tab pos="347345" algn="l"/>
                <a:tab pos="1312545" algn="l"/>
              </a:tabLst>
            </a:pPr>
            <a:r>
              <a:rPr lang="ro-RO" sz="1800" dirty="0">
                <a:latin typeface="Courier New" panose="02070309020205020404" charset="0"/>
              </a:rPr>
              <a:t>   movq    (%rsi), %rdx  # t1 = *yp</a:t>
            </a:r>
          </a:p>
          <a:p>
            <a:pPr>
              <a:tabLst>
                <a:tab pos="347345" algn="l"/>
                <a:tab pos="1312545" algn="l"/>
              </a:tabLst>
            </a:pPr>
            <a:r>
              <a:rPr lang="ro-RO" sz="1800" dirty="0">
                <a:latin typeface="Courier New" panose="02070309020205020404" charset="0"/>
              </a:rPr>
              <a:t>   movq    %rdx, (%rdi)  # *xp = t1</a:t>
            </a:r>
          </a:p>
          <a:p>
            <a:pPr>
              <a:tabLst>
                <a:tab pos="347345" algn="l"/>
                <a:tab pos="1312545" algn="l"/>
              </a:tabLst>
            </a:pPr>
            <a:r>
              <a:rPr lang="ro-RO" sz="1800" dirty="0">
                <a:latin typeface="Courier New" panose="02070309020205020404" charset="0"/>
              </a:rPr>
              <a:t>   movq    %rax, (%rsi)  # *yp = t0</a:t>
            </a:r>
          </a:p>
          <a:p>
            <a:pPr>
              <a:tabLst>
                <a:tab pos="347345" algn="l"/>
                <a:tab pos="1312545" algn="l"/>
              </a:tabLst>
            </a:pPr>
            <a:r>
              <a:rPr lang="ro-RO" sz="1800" dirty="0">
                <a:latin typeface="Courier New" panose="02070309020205020404" charset="0"/>
              </a:rPr>
              <a:t>   ret</a:t>
            </a:r>
            <a:endParaRPr lang="en-US" sz="1800" dirty="0">
              <a:latin typeface="Courier New" panose="020703090202050204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3" name="Rectangle 8"/>
          <p:cNvSpPr>
            <a:spLocks noChangeArrowheads="1"/>
          </p:cNvSpPr>
          <p:nvPr/>
        </p:nvSpPr>
        <p:spPr bwMode="auto">
          <a:xfrm>
            <a:off x="3872865" y="1661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123</a:t>
            </a:r>
          </a:p>
        </p:txBody>
      </p:sp>
      <p:sp>
        <p:nvSpPr>
          <p:cNvPr id="55" name="Rectangle 9"/>
          <p:cNvSpPr>
            <a:spLocks noChangeArrowheads="1"/>
          </p:cNvSpPr>
          <p:nvPr/>
        </p:nvSpPr>
        <p:spPr bwMode="auto">
          <a:xfrm>
            <a:off x="3872865" y="2042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ourier New" panose="02070309020205020404" charset="0"/>
            </a:endParaRPr>
          </a:p>
        </p:txBody>
      </p:sp>
      <p:sp>
        <p:nvSpPr>
          <p:cNvPr id="56" name="Rectangle 10"/>
          <p:cNvSpPr>
            <a:spLocks noChangeArrowheads="1"/>
          </p:cNvSpPr>
          <p:nvPr/>
        </p:nvSpPr>
        <p:spPr bwMode="auto">
          <a:xfrm>
            <a:off x="3872865" y="2423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7" name="Rectangle 11"/>
          <p:cNvSpPr>
            <a:spLocks noChangeArrowheads="1"/>
          </p:cNvSpPr>
          <p:nvPr/>
        </p:nvSpPr>
        <p:spPr bwMode="auto">
          <a:xfrm>
            <a:off x="3872865" y="2804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8" name="Rectangle 20"/>
          <p:cNvSpPr>
            <a:spLocks noChangeArrowheads="1"/>
          </p:cNvSpPr>
          <p:nvPr/>
        </p:nvSpPr>
        <p:spPr bwMode="auto">
          <a:xfrm>
            <a:off x="3872865" y="3185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a:latin typeface="Calibri" panose="020F0502020204030204" charset="0"/>
              </a:rPr>
              <a:t>456</a:t>
            </a:r>
          </a:p>
        </p:txBody>
      </p:sp>
      <p:grpSp>
        <p:nvGrpSpPr>
          <p:cNvPr id="64" name="Group 63"/>
          <p:cNvGrpSpPr/>
          <p:nvPr/>
        </p:nvGrpSpPr>
        <p:grpSpPr>
          <a:xfrm>
            <a:off x="457408" y="1814110"/>
            <a:ext cx="1752600" cy="1752600"/>
            <a:chOff x="9111129" y="1790700"/>
            <a:chExt cx="1752600" cy="1752600"/>
          </a:xfrm>
        </p:grpSpPr>
        <p:sp>
          <p:nvSpPr>
            <p:cNvPr id="65"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rdi</a:t>
              </a:r>
              <a:endParaRPr lang="en-US" sz="1800" dirty="0">
                <a:latin typeface="Courier New" panose="02070309020205020404" charset="0"/>
              </a:endParaRPr>
            </a:p>
          </p:txBody>
        </p:sp>
        <p:sp>
          <p:nvSpPr>
            <p:cNvPr id="66"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rsi</a:t>
              </a:r>
              <a:endParaRPr lang="en-US" sz="1800" dirty="0">
                <a:latin typeface="Courier New" panose="02070309020205020404" charset="0"/>
              </a:endParaRPr>
            </a:p>
          </p:txBody>
        </p:sp>
        <p:sp>
          <p:nvSpPr>
            <p:cNvPr id="67"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rax</a:t>
              </a:r>
              <a:endParaRPr lang="en-US" sz="1800" dirty="0">
                <a:latin typeface="Courier New" panose="02070309020205020404" charset="0"/>
              </a:endParaRPr>
            </a:p>
          </p:txBody>
        </p:sp>
        <p:sp>
          <p:nvSpPr>
            <p:cNvPr id="68"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rdx</a:t>
              </a:r>
              <a:endParaRPr lang="en-US" sz="1800" dirty="0">
                <a:latin typeface="Courier New" panose="02070309020205020404" charset="0"/>
              </a:endParaRPr>
            </a:p>
          </p:txBody>
        </p:sp>
        <p:sp>
          <p:nvSpPr>
            <p:cNvPr id="69"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0x120</a:t>
              </a:r>
            </a:p>
          </p:txBody>
        </p:sp>
        <p:sp>
          <p:nvSpPr>
            <p:cNvPr id="70"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0x100</a:t>
              </a:r>
            </a:p>
          </p:txBody>
        </p:sp>
        <p:sp>
          <p:nvSpPr>
            <p:cNvPr id="71"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solidFill>
                    <a:srgbClr val="53ABE2"/>
                  </a:solidFill>
                  <a:latin typeface="Courier New" panose="02070309020205020404" charset="0"/>
                </a:rPr>
                <a:t>123</a:t>
              </a:r>
            </a:p>
          </p:txBody>
        </p:sp>
        <p:sp>
          <p:nvSpPr>
            <p:cNvPr id="72"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grpSp>
      <p:sp>
        <p:nvSpPr>
          <p:cNvPr id="73" name="Text Box 5"/>
          <p:cNvSpPr txBox="1">
            <a:spLocks noChangeArrowheads="1"/>
          </p:cNvSpPr>
          <p:nvPr/>
        </p:nvSpPr>
        <p:spPr bwMode="auto">
          <a:xfrm>
            <a:off x="641985" y="1252322"/>
            <a:ext cx="1351001"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Registers</a:t>
            </a:r>
          </a:p>
        </p:txBody>
      </p:sp>
      <p:sp>
        <p:nvSpPr>
          <p:cNvPr id="76" name="Text Box 5"/>
          <p:cNvSpPr txBox="1">
            <a:spLocks noChangeArrowheads="1"/>
          </p:cNvSpPr>
          <p:nvPr/>
        </p:nvSpPr>
        <p:spPr bwMode="auto">
          <a:xfrm>
            <a:off x="3736248" y="1032633"/>
            <a:ext cx="1279617"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Memory</a:t>
            </a:r>
          </a:p>
        </p:txBody>
      </p:sp>
      <p:grpSp>
        <p:nvGrpSpPr>
          <p:cNvPr id="6" name="Group 5"/>
          <p:cNvGrpSpPr/>
          <p:nvPr/>
        </p:nvGrpSpPr>
        <p:grpSpPr>
          <a:xfrm>
            <a:off x="5015865" y="1414046"/>
            <a:ext cx="1219200" cy="2190764"/>
            <a:chOff x="6096000" y="1414046"/>
            <a:chExt cx="1219200" cy="2190764"/>
          </a:xfrm>
        </p:grpSpPr>
        <p:sp>
          <p:nvSpPr>
            <p:cNvPr id="59" name="Text Box 34"/>
            <p:cNvSpPr txBox="1">
              <a:spLocks noChangeArrowheads="1"/>
            </p:cNvSpPr>
            <p:nvPr/>
          </p:nvSpPr>
          <p:spPr bwMode="auto">
            <a:xfrm>
              <a:off x="6096000" y="165694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0x120 </a:t>
              </a:r>
            </a:p>
          </p:txBody>
        </p:sp>
        <p:sp>
          <p:nvSpPr>
            <p:cNvPr id="60" name="Text Box 35"/>
            <p:cNvSpPr txBox="1">
              <a:spLocks noChangeArrowheads="1"/>
            </p:cNvSpPr>
            <p:nvPr/>
          </p:nvSpPr>
          <p:spPr bwMode="auto">
            <a:xfrm>
              <a:off x="6096000" y="2052235"/>
              <a:ext cx="1219200" cy="366713"/>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0x118</a:t>
              </a:r>
            </a:p>
          </p:txBody>
        </p:sp>
        <p:sp>
          <p:nvSpPr>
            <p:cNvPr id="61" name="Text Box 36"/>
            <p:cNvSpPr txBox="1">
              <a:spLocks noChangeArrowheads="1"/>
            </p:cNvSpPr>
            <p:nvPr/>
          </p:nvSpPr>
          <p:spPr bwMode="auto">
            <a:xfrm>
              <a:off x="6096000" y="2447523"/>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0x110 </a:t>
              </a:r>
            </a:p>
          </p:txBody>
        </p:sp>
        <p:sp>
          <p:nvSpPr>
            <p:cNvPr id="62" name="Text Box 37"/>
            <p:cNvSpPr txBox="1">
              <a:spLocks noChangeArrowheads="1"/>
            </p:cNvSpPr>
            <p:nvPr/>
          </p:nvSpPr>
          <p:spPr bwMode="auto">
            <a:xfrm>
              <a:off x="6096000" y="2842810"/>
              <a:ext cx="1219200" cy="366713"/>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0x108 </a:t>
              </a:r>
            </a:p>
          </p:txBody>
        </p:sp>
        <p:sp>
          <p:nvSpPr>
            <p:cNvPr id="63" name="Text Box 38"/>
            <p:cNvSpPr txBox="1">
              <a:spLocks noChangeArrowheads="1"/>
            </p:cNvSpPr>
            <p:nvPr/>
          </p:nvSpPr>
          <p:spPr bwMode="auto">
            <a:xfrm>
              <a:off x="6096000" y="323809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0x100 </a:t>
              </a:r>
            </a:p>
          </p:txBody>
        </p:sp>
        <p:sp>
          <p:nvSpPr>
            <p:cNvPr id="81" name="Text Box 34"/>
            <p:cNvSpPr txBox="1">
              <a:spLocks noChangeArrowheads="1"/>
            </p:cNvSpPr>
            <p:nvPr/>
          </p:nvSpPr>
          <p:spPr bwMode="auto">
            <a:xfrm>
              <a:off x="6096000" y="1414046"/>
              <a:ext cx="1219200" cy="338554"/>
            </a:xfrm>
            <a:prstGeom prst="rect">
              <a:avLst/>
            </a:prstGeom>
            <a:noFill/>
            <a:ln w="25400">
              <a:noFill/>
              <a:miter lim="800000"/>
            </a:ln>
            <a:effectLst/>
          </p:spPr>
          <p:txBody>
            <a:bodyPr>
              <a:spAutoFit/>
            </a:bodyPr>
            <a:lstStyle/>
            <a:p>
              <a:pPr algn="l">
                <a:lnSpc>
                  <a:spcPct val="100000"/>
                </a:lnSpc>
              </a:pPr>
              <a:r>
                <a:rPr lang="en-US" sz="1600" dirty="0">
                  <a:latin typeface="Calibri" panose="020F0502020204030204"/>
                  <a:cs typeface="Calibri" panose="020F0502020204030204"/>
                </a:rPr>
                <a:t>Address</a:t>
              </a:r>
            </a:p>
          </p:txBody>
        </p:sp>
      </p:grpSp>
      <p:sp>
        <p:nvSpPr>
          <p:cNvPr id="2" name="Rectangle 4"/>
          <p:cNvSpPr>
            <a:spLocks noChangeArrowheads="1"/>
          </p:cNvSpPr>
          <p:nvPr/>
        </p:nvSpPr>
        <p:spPr bwMode="auto">
          <a:xfrm>
            <a:off x="252095" y="4086860"/>
            <a:ext cx="58674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p>
          <a:p>
            <a:pPr>
              <a:tabLst>
                <a:tab pos="347345" algn="l"/>
                <a:tab pos="1312545" algn="l"/>
              </a:tabLst>
            </a:pPr>
            <a:r>
              <a:rPr lang="en-US" sz="1800" dirty="0">
                <a:latin typeface="Courier New" panose="02070309020205020404" charset="0"/>
              </a:rPr>
              <a:t>  </a:t>
            </a:r>
            <a:r>
              <a:rPr lang="ro-RO" sz="1800" dirty="0">
                <a:latin typeface="Courier New" panose="02070309020205020404" charset="0"/>
              </a:rPr>
              <a:t> </a:t>
            </a:r>
            <a:r>
              <a:rPr lang="ro-RO" sz="1800" dirty="0">
                <a:solidFill>
                  <a:srgbClr val="53ABE2"/>
                </a:solidFill>
                <a:latin typeface="Courier New" panose="02070309020205020404" charset="0"/>
              </a:rPr>
              <a:t>movq    (%rdi), %rax  # t0 = *xp </a:t>
            </a:r>
            <a:r>
              <a:rPr lang="ro-RO" sz="1800" dirty="0">
                <a:latin typeface="Courier New" panose="02070309020205020404" charset="0"/>
              </a:rPr>
              <a:t> </a:t>
            </a:r>
          </a:p>
          <a:p>
            <a:pPr>
              <a:tabLst>
                <a:tab pos="347345" algn="l"/>
                <a:tab pos="1312545" algn="l"/>
              </a:tabLst>
            </a:pPr>
            <a:r>
              <a:rPr lang="ro-RO" sz="1800" dirty="0">
                <a:latin typeface="Courier New" panose="02070309020205020404" charset="0"/>
              </a:rPr>
              <a:t>   movq    (%rsi), %rdx  # t1 = *yp</a:t>
            </a:r>
          </a:p>
          <a:p>
            <a:pPr>
              <a:tabLst>
                <a:tab pos="347345" algn="l"/>
                <a:tab pos="1312545" algn="l"/>
              </a:tabLst>
            </a:pPr>
            <a:r>
              <a:rPr lang="ro-RO" sz="1800" dirty="0">
                <a:latin typeface="Courier New" panose="02070309020205020404" charset="0"/>
              </a:rPr>
              <a:t>   movq    %rdx, (%rdi)  # *xp = t1</a:t>
            </a:r>
          </a:p>
          <a:p>
            <a:pPr>
              <a:tabLst>
                <a:tab pos="347345" algn="l"/>
                <a:tab pos="1312545" algn="l"/>
              </a:tabLst>
            </a:pPr>
            <a:r>
              <a:rPr lang="ro-RO" sz="1800" dirty="0">
                <a:latin typeface="Courier New" panose="02070309020205020404" charset="0"/>
              </a:rPr>
              <a:t>   movq    %rax, (%rsi)  # *yp = t0</a:t>
            </a:r>
          </a:p>
          <a:p>
            <a:pPr>
              <a:tabLst>
                <a:tab pos="347345" algn="l"/>
                <a:tab pos="1312545" algn="l"/>
              </a:tabLst>
            </a:pPr>
            <a:r>
              <a:rPr lang="ro-RO" sz="1800" dirty="0">
                <a:latin typeface="Courier New" panose="02070309020205020404" charset="0"/>
              </a:rPr>
              <a:t>   ret</a:t>
            </a:r>
            <a:endParaRPr lang="en-US" sz="1800" dirty="0">
              <a:latin typeface="Courier New" panose="02070309020205020404" charset="0"/>
            </a:endParaRPr>
          </a:p>
        </p:txBody>
      </p:sp>
      <p:cxnSp>
        <p:nvCxnSpPr>
          <p:cNvPr id="3" name="直接箭头连接符 2"/>
          <p:cNvCxnSpPr>
            <a:stCxn id="53" idx="1"/>
            <a:endCxn id="71" idx="3"/>
          </p:cNvCxnSpPr>
          <p:nvPr/>
        </p:nvCxnSpPr>
        <p:spPr>
          <a:xfrm flipH="1">
            <a:off x="2209800" y="1852295"/>
            <a:ext cx="1663065"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3" name="Rectangle 8"/>
          <p:cNvSpPr>
            <a:spLocks noChangeArrowheads="1"/>
          </p:cNvSpPr>
          <p:nvPr/>
        </p:nvSpPr>
        <p:spPr bwMode="auto">
          <a:xfrm>
            <a:off x="3872865" y="1661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123</a:t>
            </a:r>
          </a:p>
        </p:txBody>
      </p:sp>
      <p:sp>
        <p:nvSpPr>
          <p:cNvPr id="55" name="Rectangle 9"/>
          <p:cNvSpPr>
            <a:spLocks noChangeArrowheads="1"/>
          </p:cNvSpPr>
          <p:nvPr/>
        </p:nvSpPr>
        <p:spPr bwMode="auto">
          <a:xfrm>
            <a:off x="3872865" y="2042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ourier New" panose="02070309020205020404" charset="0"/>
            </a:endParaRPr>
          </a:p>
        </p:txBody>
      </p:sp>
      <p:sp>
        <p:nvSpPr>
          <p:cNvPr id="56" name="Rectangle 10"/>
          <p:cNvSpPr>
            <a:spLocks noChangeArrowheads="1"/>
          </p:cNvSpPr>
          <p:nvPr/>
        </p:nvSpPr>
        <p:spPr bwMode="auto">
          <a:xfrm>
            <a:off x="3872865" y="2423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7" name="Rectangle 11"/>
          <p:cNvSpPr>
            <a:spLocks noChangeArrowheads="1"/>
          </p:cNvSpPr>
          <p:nvPr/>
        </p:nvSpPr>
        <p:spPr bwMode="auto">
          <a:xfrm>
            <a:off x="3872865" y="2804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8" name="Rectangle 20"/>
          <p:cNvSpPr>
            <a:spLocks noChangeArrowheads="1"/>
          </p:cNvSpPr>
          <p:nvPr/>
        </p:nvSpPr>
        <p:spPr bwMode="auto">
          <a:xfrm>
            <a:off x="3872865" y="3185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a:latin typeface="Calibri" panose="020F0502020204030204" charset="0"/>
              </a:rPr>
              <a:t>456</a:t>
            </a:r>
          </a:p>
        </p:txBody>
      </p:sp>
      <p:grpSp>
        <p:nvGrpSpPr>
          <p:cNvPr id="64" name="Group 63"/>
          <p:cNvGrpSpPr/>
          <p:nvPr/>
        </p:nvGrpSpPr>
        <p:grpSpPr>
          <a:xfrm>
            <a:off x="457408" y="1814110"/>
            <a:ext cx="1752600" cy="1752600"/>
            <a:chOff x="9111129" y="1790700"/>
            <a:chExt cx="1752600" cy="1752600"/>
          </a:xfrm>
        </p:grpSpPr>
        <p:sp>
          <p:nvSpPr>
            <p:cNvPr id="65"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rdi</a:t>
              </a:r>
              <a:endParaRPr lang="en-US" sz="1800" dirty="0">
                <a:latin typeface="Courier New" panose="02070309020205020404" charset="0"/>
              </a:endParaRPr>
            </a:p>
          </p:txBody>
        </p:sp>
        <p:sp>
          <p:nvSpPr>
            <p:cNvPr id="66"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rsi</a:t>
              </a:r>
              <a:endParaRPr lang="en-US" sz="1800" dirty="0">
                <a:latin typeface="Courier New" panose="02070309020205020404" charset="0"/>
              </a:endParaRPr>
            </a:p>
          </p:txBody>
        </p:sp>
        <p:sp>
          <p:nvSpPr>
            <p:cNvPr id="67"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rax</a:t>
              </a:r>
              <a:endParaRPr lang="en-US" sz="1800" dirty="0">
                <a:latin typeface="Courier New" panose="02070309020205020404" charset="0"/>
              </a:endParaRPr>
            </a:p>
          </p:txBody>
        </p:sp>
        <p:sp>
          <p:nvSpPr>
            <p:cNvPr id="68"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rdx</a:t>
              </a:r>
              <a:endParaRPr lang="en-US" sz="1800" dirty="0">
                <a:latin typeface="Courier New" panose="02070309020205020404" charset="0"/>
              </a:endParaRPr>
            </a:p>
          </p:txBody>
        </p:sp>
        <p:sp>
          <p:nvSpPr>
            <p:cNvPr id="69"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0x120</a:t>
              </a:r>
            </a:p>
          </p:txBody>
        </p:sp>
        <p:sp>
          <p:nvSpPr>
            <p:cNvPr id="70"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0x100</a:t>
              </a:r>
            </a:p>
          </p:txBody>
        </p:sp>
        <p:sp>
          <p:nvSpPr>
            <p:cNvPr id="71"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latin typeface="Courier New" panose="02070309020205020404" charset="0"/>
                </a:rPr>
                <a:t>123</a:t>
              </a:r>
            </a:p>
          </p:txBody>
        </p:sp>
        <p:sp>
          <p:nvSpPr>
            <p:cNvPr id="72"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solidFill>
                    <a:srgbClr val="ED7D31"/>
                  </a:solidFill>
                  <a:latin typeface="Courier New" panose="02070309020205020404" charset="0"/>
                </a:rPr>
                <a:t>456</a:t>
              </a:r>
            </a:p>
          </p:txBody>
        </p:sp>
      </p:grpSp>
      <p:sp>
        <p:nvSpPr>
          <p:cNvPr id="73" name="Text Box 5"/>
          <p:cNvSpPr txBox="1">
            <a:spLocks noChangeArrowheads="1"/>
          </p:cNvSpPr>
          <p:nvPr/>
        </p:nvSpPr>
        <p:spPr bwMode="auto">
          <a:xfrm>
            <a:off x="641985" y="1252322"/>
            <a:ext cx="1351001"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Registers</a:t>
            </a:r>
          </a:p>
        </p:txBody>
      </p:sp>
      <p:sp>
        <p:nvSpPr>
          <p:cNvPr id="76" name="Text Box 5"/>
          <p:cNvSpPr txBox="1">
            <a:spLocks noChangeArrowheads="1"/>
          </p:cNvSpPr>
          <p:nvPr/>
        </p:nvSpPr>
        <p:spPr bwMode="auto">
          <a:xfrm>
            <a:off x="3736248" y="1032633"/>
            <a:ext cx="1279617"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Memory</a:t>
            </a:r>
          </a:p>
        </p:txBody>
      </p:sp>
      <p:grpSp>
        <p:nvGrpSpPr>
          <p:cNvPr id="6" name="Group 5"/>
          <p:cNvGrpSpPr/>
          <p:nvPr/>
        </p:nvGrpSpPr>
        <p:grpSpPr>
          <a:xfrm>
            <a:off x="5015865" y="1414046"/>
            <a:ext cx="1219200" cy="2190764"/>
            <a:chOff x="6096000" y="1414046"/>
            <a:chExt cx="1219200" cy="2190764"/>
          </a:xfrm>
        </p:grpSpPr>
        <p:sp>
          <p:nvSpPr>
            <p:cNvPr id="59" name="Text Box 34"/>
            <p:cNvSpPr txBox="1">
              <a:spLocks noChangeArrowheads="1"/>
            </p:cNvSpPr>
            <p:nvPr/>
          </p:nvSpPr>
          <p:spPr bwMode="auto">
            <a:xfrm>
              <a:off x="6096000" y="165694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0x120 </a:t>
              </a:r>
            </a:p>
          </p:txBody>
        </p:sp>
        <p:sp>
          <p:nvSpPr>
            <p:cNvPr id="60" name="Text Box 35"/>
            <p:cNvSpPr txBox="1">
              <a:spLocks noChangeArrowheads="1"/>
            </p:cNvSpPr>
            <p:nvPr/>
          </p:nvSpPr>
          <p:spPr bwMode="auto">
            <a:xfrm>
              <a:off x="6096000" y="2052235"/>
              <a:ext cx="1219200" cy="366713"/>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0x118</a:t>
              </a:r>
            </a:p>
          </p:txBody>
        </p:sp>
        <p:sp>
          <p:nvSpPr>
            <p:cNvPr id="61" name="Text Box 36"/>
            <p:cNvSpPr txBox="1">
              <a:spLocks noChangeArrowheads="1"/>
            </p:cNvSpPr>
            <p:nvPr/>
          </p:nvSpPr>
          <p:spPr bwMode="auto">
            <a:xfrm>
              <a:off x="6096000" y="2447523"/>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0x110 </a:t>
              </a:r>
            </a:p>
          </p:txBody>
        </p:sp>
        <p:sp>
          <p:nvSpPr>
            <p:cNvPr id="62" name="Text Box 37"/>
            <p:cNvSpPr txBox="1">
              <a:spLocks noChangeArrowheads="1"/>
            </p:cNvSpPr>
            <p:nvPr/>
          </p:nvSpPr>
          <p:spPr bwMode="auto">
            <a:xfrm>
              <a:off x="6096000" y="2842810"/>
              <a:ext cx="1219200" cy="366713"/>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0x108 </a:t>
              </a:r>
            </a:p>
          </p:txBody>
        </p:sp>
        <p:sp>
          <p:nvSpPr>
            <p:cNvPr id="63" name="Text Box 38"/>
            <p:cNvSpPr txBox="1">
              <a:spLocks noChangeArrowheads="1"/>
            </p:cNvSpPr>
            <p:nvPr/>
          </p:nvSpPr>
          <p:spPr bwMode="auto">
            <a:xfrm>
              <a:off x="6096000" y="323809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0x100 </a:t>
              </a:r>
            </a:p>
          </p:txBody>
        </p:sp>
        <p:sp>
          <p:nvSpPr>
            <p:cNvPr id="81" name="Text Box 34"/>
            <p:cNvSpPr txBox="1">
              <a:spLocks noChangeArrowheads="1"/>
            </p:cNvSpPr>
            <p:nvPr/>
          </p:nvSpPr>
          <p:spPr bwMode="auto">
            <a:xfrm>
              <a:off x="6096000" y="1414046"/>
              <a:ext cx="1219200" cy="338554"/>
            </a:xfrm>
            <a:prstGeom prst="rect">
              <a:avLst/>
            </a:prstGeom>
            <a:noFill/>
            <a:ln w="25400">
              <a:noFill/>
              <a:miter lim="800000"/>
            </a:ln>
            <a:effectLst/>
          </p:spPr>
          <p:txBody>
            <a:bodyPr>
              <a:spAutoFit/>
            </a:bodyPr>
            <a:lstStyle/>
            <a:p>
              <a:pPr algn="l">
                <a:lnSpc>
                  <a:spcPct val="100000"/>
                </a:lnSpc>
              </a:pPr>
              <a:r>
                <a:rPr lang="en-US" sz="1600" dirty="0">
                  <a:latin typeface="Calibri" panose="020F0502020204030204"/>
                  <a:cs typeface="Calibri" panose="020F0502020204030204"/>
                </a:rPr>
                <a:t>Address</a:t>
              </a:r>
            </a:p>
          </p:txBody>
        </p:sp>
      </p:grpSp>
      <p:sp>
        <p:nvSpPr>
          <p:cNvPr id="2" name="Rectangle 4"/>
          <p:cNvSpPr>
            <a:spLocks noChangeArrowheads="1"/>
          </p:cNvSpPr>
          <p:nvPr/>
        </p:nvSpPr>
        <p:spPr bwMode="auto">
          <a:xfrm>
            <a:off x="252095" y="4086860"/>
            <a:ext cx="58674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p>
          <a:p>
            <a:pPr>
              <a:tabLst>
                <a:tab pos="347345" algn="l"/>
                <a:tab pos="1312545" algn="l"/>
              </a:tabLst>
            </a:pPr>
            <a:r>
              <a:rPr lang="en-US" sz="1800" dirty="0">
                <a:latin typeface="Courier New" panose="02070309020205020404" charset="0"/>
              </a:rPr>
              <a:t>  </a:t>
            </a:r>
            <a:r>
              <a:rPr lang="ro-RO" sz="1800" dirty="0">
                <a:latin typeface="Courier New" panose="02070309020205020404" charset="0"/>
              </a:rPr>
              <a:t> movq    (%rdi), %rax  # t0 = *xp  </a:t>
            </a:r>
          </a:p>
          <a:p>
            <a:pPr>
              <a:tabLst>
                <a:tab pos="347345" algn="l"/>
                <a:tab pos="1312545" algn="l"/>
              </a:tabLst>
            </a:pPr>
            <a:r>
              <a:rPr lang="ro-RO" sz="1800" dirty="0">
                <a:latin typeface="Courier New" panose="02070309020205020404" charset="0"/>
              </a:rPr>
              <a:t>   </a:t>
            </a:r>
            <a:r>
              <a:rPr lang="ro-RO" sz="1800" dirty="0">
                <a:solidFill>
                  <a:srgbClr val="ED7D31"/>
                </a:solidFill>
                <a:latin typeface="Courier New" panose="02070309020205020404" charset="0"/>
              </a:rPr>
              <a:t>movq    (%rsi), %rdx  # t1 = *yp</a:t>
            </a:r>
          </a:p>
          <a:p>
            <a:pPr>
              <a:tabLst>
                <a:tab pos="347345" algn="l"/>
                <a:tab pos="1312545" algn="l"/>
              </a:tabLst>
            </a:pPr>
            <a:r>
              <a:rPr lang="ro-RO" sz="1800" dirty="0">
                <a:latin typeface="Courier New" panose="02070309020205020404" charset="0"/>
              </a:rPr>
              <a:t>   movq    %rdx, (%rdi)  # *xp = t1</a:t>
            </a:r>
          </a:p>
          <a:p>
            <a:pPr>
              <a:tabLst>
                <a:tab pos="347345" algn="l"/>
                <a:tab pos="1312545" algn="l"/>
              </a:tabLst>
            </a:pPr>
            <a:r>
              <a:rPr lang="ro-RO" sz="1800" dirty="0">
                <a:latin typeface="Courier New" panose="02070309020205020404" charset="0"/>
              </a:rPr>
              <a:t>   movq    %rax, (%rsi)  # *yp = t0</a:t>
            </a:r>
          </a:p>
          <a:p>
            <a:pPr>
              <a:tabLst>
                <a:tab pos="347345" algn="l"/>
                <a:tab pos="1312545" algn="l"/>
              </a:tabLst>
            </a:pPr>
            <a:r>
              <a:rPr lang="ro-RO" sz="1800" dirty="0">
                <a:latin typeface="Courier New" panose="02070309020205020404" charset="0"/>
              </a:rPr>
              <a:t>   ret</a:t>
            </a:r>
            <a:endParaRPr lang="en-US" sz="1800" dirty="0">
              <a:latin typeface="Courier New" panose="02070309020205020404" charset="0"/>
            </a:endParaRPr>
          </a:p>
        </p:txBody>
      </p:sp>
      <p:cxnSp>
        <p:nvCxnSpPr>
          <p:cNvPr id="3" name="直接箭头连接符 2"/>
          <p:cNvCxnSpPr>
            <a:stCxn id="58" idx="1"/>
            <a:endCxn id="72" idx="3"/>
          </p:cNvCxnSpPr>
          <p:nvPr/>
        </p:nvCxnSpPr>
        <p:spPr>
          <a:xfrm flipH="1">
            <a:off x="2209800" y="3376295"/>
            <a:ext cx="1663065" cy="0"/>
          </a:xfrm>
          <a:prstGeom prst="straightConnector1">
            <a:avLst/>
          </a:prstGeom>
          <a:ln>
            <a:solidFill>
              <a:srgbClr val="F8A578"/>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3" name="Rectangle 8"/>
          <p:cNvSpPr>
            <a:spLocks noChangeArrowheads="1"/>
          </p:cNvSpPr>
          <p:nvPr/>
        </p:nvSpPr>
        <p:spPr bwMode="auto">
          <a:xfrm>
            <a:off x="3872865" y="1661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a:solidFill>
                  <a:schemeClr val="accent6">
                    <a:lumMod val="75000"/>
                  </a:schemeClr>
                </a:solidFill>
                <a:latin typeface="Courier New" panose="02070309020205020404" charset="0"/>
              </a:rPr>
              <a:t>456</a:t>
            </a:r>
          </a:p>
        </p:txBody>
      </p:sp>
      <p:sp>
        <p:nvSpPr>
          <p:cNvPr id="55" name="Rectangle 9"/>
          <p:cNvSpPr>
            <a:spLocks noChangeArrowheads="1"/>
          </p:cNvSpPr>
          <p:nvPr/>
        </p:nvSpPr>
        <p:spPr bwMode="auto">
          <a:xfrm>
            <a:off x="3872865" y="2042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ourier New" panose="02070309020205020404" charset="0"/>
            </a:endParaRPr>
          </a:p>
        </p:txBody>
      </p:sp>
      <p:sp>
        <p:nvSpPr>
          <p:cNvPr id="56" name="Rectangle 10"/>
          <p:cNvSpPr>
            <a:spLocks noChangeArrowheads="1"/>
          </p:cNvSpPr>
          <p:nvPr/>
        </p:nvSpPr>
        <p:spPr bwMode="auto">
          <a:xfrm>
            <a:off x="3872865" y="2423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7" name="Rectangle 11"/>
          <p:cNvSpPr>
            <a:spLocks noChangeArrowheads="1"/>
          </p:cNvSpPr>
          <p:nvPr/>
        </p:nvSpPr>
        <p:spPr bwMode="auto">
          <a:xfrm>
            <a:off x="3872865" y="2804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8" name="Rectangle 20"/>
          <p:cNvSpPr>
            <a:spLocks noChangeArrowheads="1"/>
          </p:cNvSpPr>
          <p:nvPr/>
        </p:nvSpPr>
        <p:spPr bwMode="auto">
          <a:xfrm>
            <a:off x="3872865" y="3185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a:latin typeface="Calibri" panose="020F0502020204030204" charset="0"/>
              </a:rPr>
              <a:t>456</a:t>
            </a:r>
          </a:p>
        </p:txBody>
      </p:sp>
      <p:grpSp>
        <p:nvGrpSpPr>
          <p:cNvPr id="64" name="Group 63"/>
          <p:cNvGrpSpPr/>
          <p:nvPr/>
        </p:nvGrpSpPr>
        <p:grpSpPr>
          <a:xfrm>
            <a:off x="457408" y="1814110"/>
            <a:ext cx="1752600" cy="1752600"/>
            <a:chOff x="9111129" y="1790700"/>
            <a:chExt cx="1752600" cy="1752600"/>
          </a:xfrm>
        </p:grpSpPr>
        <p:sp>
          <p:nvSpPr>
            <p:cNvPr id="65"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rdi</a:t>
              </a:r>
              <a:endParaRPr lang="en-US" sz="1800" dirty="0">
                <a:latin typeface="Courier New" panose="02070309020205020404" charset="0"/>
              </a:endParaRPr>
            </a:p>
          </p:txBody>
        </p:sp>
        <p:sp>
          <p:nvSpPr>
            <p:cNvPr id="66"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rsi</a:t>
              </a:r>
              <a:endParaRPr lang="en-US" sz="1800" dirty="0">
                <a:latin typeface="Courier New" panose="02070309020205020404" charset="0"/>
              </a:endParaRPr>
            </a:p>
          </p:txBody>
        </p:sp>
        <p:sp>
          <p:nvSpPr>
            <p:cNvPr id="67"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rax</a:t>
              </a:r>
              <a:endParaRPr lang="en-US" sz="1800" dirty="0">
                <a:latin typeface="Courier New" panose="02070309020205020404" charset="0"/>
              </a:endParaRPr>
            </a:p>
          </p:txBody>
        </p:sp>
        <p:sp>
          <p:nvSpPr>
            <p:cNvPr id="68"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rdx</a:t>
              </a:r>
              <a:endParaRPr lang="en-US" sz="1800" dirty="0">
                <a:latin typeface="Courier New" panose="02070309020205020404" charset="0"/>
              </a:endParaRPr>
            </a:p>
          </p:txBody>
        </p:sp>
        <p:sp>
          <p:nvSpPr>
            <p:cNvPr id="69"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0x120</a:t>
              </a:r>
            </a:p>
          </p:txBody>
        </p:sp>
        <p:sp>
          <p:nvSpPr>
            <p:cNvPr id="70"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0x100</a:t>
              </a:r>
            </a:p>
          </p:txBody>
        </p:sp>
        <p:sp>
          <p:nvSpPr>
            <p:cNvPr id="71"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latin typeface="Courier New" panose="02070309020205020404" charset="0"/>
                </a:rPr>
                <a:t>123</a:t>
              </a:r>
            </a:p>
          </p:txBody>
        </p:sp>
        <p:sp>
          <p:nvSpPr>
            <p:cNvPr id="72"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latin typeface="Courier New" panose="02070309020205020404" charset="0"/>
                </a:rPr>
                <a:t>456</a:t>
              </a:r>
            </a:p>
          </p:txBody>
        </p:sp>
      </p:grpSp>
      <p:sp>
        <p:nvSpPr>
          <p:cNvPr id="73" name="Text Box 5"/>
          <p:cNvSpPr txBox="1">
            <a:spLocks noChangeArrowheads="1"/>
          </p:cNvSpPr>
          <p:nvPr/>
        </p:nvSpPr>
        <p:spPr bwMode="auto">
          <a:xfrm>
            <a:off x="641985" y="1252322"/>
            <a:ext cx="1351001"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Registers</a:t>
            </a:r>
          </a:p>
        </p:txBody>
      </p:sp>
      <p:sp>
        <p:nvSpPr>
          <p:cNvPr id="76" name="Text Box 5"/>
          <p:cNvSpPr txBox="1">
            <a:spLocks noChangeArrowheads="1"/>
          </p:cNvSpPr>
          <p:nvPr/>
        </p:nvSpPr>
        <p:spPr bwMode="auto">
          <a:xfrm>
            <a:off x="3736248" y="1032633"/>
            <a:ext cx="1279617"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Memory</a:t>
            </a:r>
          </a:p>
        </p:txBody>
      </p:sp>
      <p:grpSp>
        <p:nvGrpSpPr>
          <p:cNvPr id="6" name="Group 5"/>
          <p:cNvGrpSpPr/>
          <p:nvPr/>
        </p:nvGrpSpPr>
        <p:grpSpPr>
          <a:xfrm>
            <a:off x="5015865" y="1414046"/>
            <a:ext cx="1219200" cy="2190764"/>
            <a:chOff x="6096000" y="1414046"/>
            <a:chExt cx="1219200" cy="2190764"/>
          </a:xfrm>
        </p:grpSpPr>
        <p:sp>
          <p:nvSpPr>
            <p:cNvPr id="59" name="Text Box 34"/>
            <p:cNvSpPr txBox="1">
              <a:spLocks noChangeArrowheads="1"/>
            </p:cNvSpPr>
            <p:nvPr/>
          </p:nvSpPr>
          <p:spPr bwMode="auto">
            <a:xfrm>
              <a:off x="6096000" y="165694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0x120 </a:t>
              </a:r>
            </a:p>
          </p:txBody>
        </p:sp>
        <p:sp>
          <p:nvSpPr>
            <p:cNvPr id="60" name="Text Box 35"/>
            <p:cNvSpPr txBox="1">
              <a:spLocks noChangeArrowheads="1"/>
            </p:cNvSpPr>
            <p:nvPr/>
          </p:nvSpPr>
          <p:spPr bwMode="auto">
            <a:xfrm>
              <a:off x="6096000" y="2052235"/>
              <a:ext cx="1219200" cy="366713"/>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0x118</a:t>
              </a:r>
            </a:p>
          </p:txBody>
        </p:sp>
        <p:sp>
          <p:nvSpPr>
            <p:cNvPr id="61" name="Text Box 36"/>
            <p:cNvSpPr txBox="1">
              <a:spLocks noChangeArrowheads="1"/>
            </p:cNvSpPr>
            <p:nvPr/>
          </p:nvSpPr>
          <p:spPr bwMode="auto">
            <a:xfrm>
              <a:off x="6096000" y="2447523"/>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0x110 </a:t>
              </a:r>
            </a:p>
          </p:txBody>
        </p:sp>
        <p:sp>
          <p:nvSpPr>
            <p:cNvPr id="62" name="Text Box 37"/>
            <p:cNvSpPr txBox="1">
              <a:spLocks noChangeArrowheads="1"/>
            </p:cNvSpPr>
            <p:nvPr/>
          </p:nvSpPr>
          <p:spPr bwMode="auto">
            <a:xfrm>
              <a:off x="6096000" y="2842810"/>
              <a:ext cx="1219200" cy="366713"/>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0x108 </a:t>
              </a:r>
            </a:p>
          </p:txBody>
        </p:sp>
        <p:sp>
          <p:nvSpPr>
            <p:cNvPr id="63" name="Text Box 38"/>
            <p:cNvSpPr txBox="1">
              <a:spLocks noChangeArrowheads="1"/>
            </p:cNvSpPr>
            <p:nvPr/>
          </p:nvSpPr>
          <p:spPr bwMode="auto">
            <a:xfrm>
              <a:off x="6096000" y="323809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0x100 </a:t>
              </a:r>
            </a:p>
          </p:txBody>
        </p:sp>
        <p:sp>
          <p:nvSpPr>
            <p:cNvPr id="81" name="Text Box 34"/>
            <p:cNvSpPr txBox="1">
              <a:spLocks noChangeArrowheads="1"/>
            </p:cNvSpPr>
            <p:nvPr/>
          </p:nvSpPr>
          <p:spPr bwMode="auto">
            <a:xfrm>
              <a:off x="6096000" y="1414046"/>
              <a:ext cx="1219200" cy="338554"/>
            </a:xfrm>
            <a:prstGeom prst="rect">
              <a:avLst/>
            </a:prstGeom>
            <a:noFill/>
            <a:ln w="25400">
              <a:noFill/>
              <a:miter lim="800000"/>
            </a:ln>
            <a:effectLst/>
          </p:spPr>
          <p:txBody>
            <a:bodyPr>
              <a:spAutoFit/>
            </a:bodyPr>
            <a:lstStyle/>
            <a:p>
              <a:pPr algn="l">
                <a:lnSpc>
                  <a:spcPct val="100000"/>
                </a:lnSpc>
              </a:pPr>
              <a:r>
                <a:rPr lang="en-US" sz="1600" dirty="0">
                  <a:latin typeface="Calibri" panose="020F0502020204030204"/>
                  <a:cs typeface="Calibri" panose="020F0502020204030204"/>
                </a:rPr>
                <a:t>Address</a:t>
              </a:r>
            </a:p>
          </p:txBody>
        </p:sp>
      </p:grpSp>
      <p:sp>
        <p:nvSpPr>
          <p:cNvPr id="2" name="Rectangle 4"/>
          <p:cNvSpPr>
            <a:spLocks noChangeArrowheads="1"/>
          </p:cNvSpPr>
          <p:nvPr/>
        </p:nvSpPr>
        <p:spPr bwMode="auto">
          <a:xfrm>
            <a:off x="252095" y="4086860"/>
            <a:ext cx="58674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p>
          <a:p>
            <a:pPr>
              <a:tabLst>
                <a:tab pos="347345" algn="l"/>
                <a:tab pos="1312545" algn="l"/>
              </a:tabLst>
            </a:pPr>
            <a:r>
              <a:rPr lang="en-US" sz="1800" dirty="0">
                <a:latin typeface="Courier New" panose="02070309020205020404" charset="0"/>
              </a:rPr>
              <a:t>  </a:t>
            </a:r>
            <a:r>
              <a:rPr lang="ro-RO" sz="1800" dirty="0">
                <a:latin typeface="Courier New" panose="02070309020205020404" charset="0"/>
              </a:rPr>
              <a:t> movq    (%rdi), %rax  # t0 = *xp  </a:t>
            </a:r>
          </a:p>
          <a:p>
            <a:pPr>
              <a:tabLst>
                <a:tab pos="347345" algn="l"/>
                <a:tab pos="1312545" algn="l"/>
              </a:tabLst>
            </a:pPr>
            <a:r>
              <a:rPr lang="ro-RO" sz="1800" dirty="0">
                <a:latin typeface="Courier New" panose="02070309020205020404" charset="0"/>
              </a:rPr>
              <a:t>   movq    (%rsi), %rdx  # t1 = *yp</a:t>
            </a:r>
          </a:p>
          <a:p>
            <a:pPr>
              <a:tabLst>
                <a:tab pos="347345" algn="l"/>
                <a:tab pos="1312545" algn="l"/>
              </a:tabLst>
            </a:pPr>
            <a:r>
              <a:rPr lang="ro-RO" sz="1800" dirty="0">
                <a:latin typeface="Courier New" panose="02070309020205020404" charset="0"/>
              </a:rPr>
              <a:t>   </a:t>
            </a:r>
            <a:r>
              <a:rPr lang="ro-RO" sz="1800" dirty="0">
                <a:solidFill>
                  <a:schemeClr val="accent6">
                    <a:lumMod val="75000"/>
                  </a:schemeClr>
                </a:solidFill>
                <a:latin typeface="Courier New" panose="02070309020205020404" charset="0"/>
              </a:rPr>
              <a:t>movq    %rdx, (%rdi)  # *xp = t1</a:t>
            </a:r>
          </a:p>
          <a:p>
            <a:pPr>
              <a:tabLst>
                <a:tab pos="347345" algn="l"/>
                <a:tab pos="1312545" algn="l"/>
              </a:tabLst>
            </a:pPr>
            <a:r>
              <a:rPr lang="ro-RO" sz="1800" dirty="0">
                <a:latin typeface="Courier New" panose="02070309020205020404" charset="0"/>
              </a:rPr>
              <a:t>   movq    %rax, (%rsi)  # *yp = t0</a:t>
            </a:r>
          </a:p>
          <a:p>
            <a:pPr>
              <a:tabLst>
                <a:tab pos="347345" algn="l"/>
                <a:tab pos="1312545" algn="l"/>
              </a:tabLst>
            </a:pPr>
            <a:r>
              <a:rPr lang="ro-RO" sz="1800" dirty="0">
                <a:latin typeface="Courier New" panose="02070309020205020404" charset="0"/>
              </a:rPr>
              <a:t>   ret</a:t>
            </a:r>
            <a:endParaRPr lang="en-US" sz="1800" dirty="0">
              <a:latin typeface="Courier New" panose="02070309020205020404" charset="0"/>
            </a:endParaRPr>
          </a:p>
        </p:txBody>
      </p:sp>
      <p:cxnSp>
        <p:nvCxnSpPr>
          <p:cNvPr id="3" name="直接箭头连接符 2"/>
          <p:cNvCxnSpPr>
            <a:stCxn id="72" idx="3"/>
            <a:endCxn id="53" idx="1"/>
          </p:cNvCxnSpPr>
          <p:nvPr/>
        </p:nvCxnSpPr>
        <p:spPr>
          <a:xfrm flipV="1">
            <a:off x="2209800" y="1852295"/>
            <a:ext cx="1663065" cy="1524000"/>
          </a:xfrm>
          <a:prstGeom prst="straightConnector1">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1195" y="3317593"/>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a:t>
            </a:r>
            <a:r>
              <a:rPr lang="zh-CN" altLang="en-US" sz="3300" b="1" dirty="0">
                <a:latin typeface="+mj-lt"/>
                <a:ea typeface="微软雅黑" panose="020B0503020204020204" charset="-122"/>
              </a:rPr>
              <a:t> </a:t>
            </a:r>
            <a:r>
              <a:rPr lang="en-US" altLang="zh-CN" sz="3300" b="1" dirty="0">
                <a:latin typeface="+mj-lt"/>
                <a:ea typeface="微软雅黑" panose="020B0503020204020204" charset="-122"/>
              </a:rPr>
              <a:t>ONE</a:t>
            </a:r>
            <a:endParaRPr lang="zh-CN" altLang="en-US" sz="3300" b="1" dirty="0">
              <a:latin typeface="+mj-lt"/>
              <a:ea typeface="微软雅黑" panose="020B0503020204020204" charset="-122"/>
            </a:endParaRPr>
          </a:p>
        </p:txBody>
      </p:sp>
      <p:sp>
        <p:nvSpPr>
          <p:cNvPr id="3" name="文本框 2"/>
          <p:cNvSpPr txBox="1"/>
          <p:nvPr/>
        </p:nvSpPr>
        <p:spPr>
          <a:xfrm>
            <a:off x="1495901" y="2613184"/>
            <a:ext cx="6153150" cy="991235"/>
          </a:xfrm>
          <a:prstGeom prst="rect">
            <a:avLst/>
          </a:prstGeom>
          <a:noFill/>
        </p:spPr>
        <p:txBody>
          <a:bodyPr wrap="square" rtlCol="0">
            <a:spAutoFit/>
          </a:bodyPr>
          <a:lstStyle/>
          <a:p>
            <a:pPr algn="ctr" defTabSz="608965">
              <a:lnSpc>
                <a:spcPct val="130000"/>
              </a:lnSpc>
            </a:pPr>
            <a:r>
              <a:rPr lang="zh-CN" altLang="en-US" sz="4500" dirty="0">
                <a:latin typeface="+mn-ea"/>
                <a:cs typeface="+mn-ea"/>
                <a:sym typeface="+mn-ea"/>
              </a:rPr>
              <a:t>第一讲：程序转换概述</a:t>
            </a:r>
            <a:endParaRPr lang="zh-CN" altLang="en-US" sz="4500" dirty="0">
              <a:latin typeface="+mj-lt"/>
              <a:ea typeface="微软雅黑" panose="020B0503020204020204" charset="-122"/>
            </a:endParaRPr>
          </a:p>
        </p:txBody>
      </p:sp>
      <p:sp>
        <p:nvSpPr>
          <p:cNvPr id="4" name="矩形 3"/>
          <p:cNvSpPr/>
          <p:nvPr/>
        </p:nvSpPr>
        <p:spPr>
          <a:xfrm>
            <a:off x="3667363" y="3962018"/>
            <a:ext cx="1809275" cy="8500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3" name="Rectangle 8"/>
          <p:cNvSpPr>
            <a:spLocks noChangeArrowheads="1"/>
          </p:cNvSpPr>
          <p:nvPr/>
        </p:nvSpPr>
        <p:spPr bwMode="auto">
          <a:xfrm>
            <a:off x="3872865" y="1661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456</a:t>
            </a:r>
          </a:p>
        </p:txBody>
      </p:sp>
      <p:sp>
        <p:nvSpPr>
          <p:cNvPr id="55" name="Rectangle 9"/>
          <p:cNvSpPr>
            <a:spLocks noChangeArrowheads="1"/>
          </p:cNvSpPr>
          <p:nvPr/>
        </p:nvSpPr>
        <p:spPr bwMode="auto">
          <a:xfrm>
            <a:off x="3872865" y="2042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ourier New" panose="02070309020205020404" charset="0"/>
            </a:endParaRPr>
          </a:p>
        </p:txBody>
      </p:sp>
      <p:sp>
        <p:nvSpPr>
          <p:cNvPr id="56" name="Rectangle 10"/>
          <p:cNvSpPr>
            <a:spLocks noChangeArrowheads="1"/>
          </p:cNvSpPr>
          <p:nvPr/>
        </p:nvSpPr>
        <p:spPr bwMode="auto">
          <a:xfrm>
            <a:off x="3872865" y="2423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7" name="Rectangle 11"/>
          <p:cNvSpPr>
            <a:spLocks noChangeArrowheads="1"/>
          </p:cNvSpPr>
          <p:nvPr/>
        </p:nvSpPr>
        <p:spPr bwMode="auto">
          <a:xfrm>
            <a:off x="3872865" y="2804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8" name="Rectangle 20"/>
          <p:cNvSpPr>
            <a:spLocks noChangeArrowheads="1"/>
          </p:cNvSpPr>
          <p:nvPr/>
        </p:nvSpPr>
        <p:spPr bwMode="auto">
          <a:xfrm>
            <a:off x="3872865" y="3185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a:solidFill>
                  <a:srgbClr val="FF3399"/>
                </a:solidFill>
                <a:latin typeface="Calibri" panose="020F0502020204030204" charset="0"/>
              </a:rPr>
              <a:t>123</a:t>
            </a:r>
          </a:p>
        </p:txBody>
      </p:sp>
      <p:grpSp>
        <p:nvGrpSpPr>
          <p:cNvPr id="64" name="Group 63"/>
          <p:cNvGrpSpPr/>
          <p:nvPr/>
        </p:nvGrpSpPr>
        <p:grpSpPr>
          <a:xfrm>
            <a:off x="457408" y="1814110"/>
            <a:ext cx="1752600" cy="1752600"/>
            <a:chOff x="9111129" y="1790700"/>
            <a:chExt cx="1752600" cy="1752600"/>
          </a:xfrm>
        </p:grpSpPr>
        <p:sp>
          <p:nvSpPr>
            <p:cNvPr id="65"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rdi</a:t>
              </a:r>
              <a:endParaRPr lang="en-US" sz="1800" dirty="0">
                <a:latin typeface="Courier New" panose="02070309020205020404" charset="0"/>
              </a:endParaRPr>
            </a:p>
          </p:txBody>
        </p:sp>
        <p:sp>
          <p:nvSpPr>
            <p:cNvPr id="66"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rsi</a:t>
              </a:r>
              <a:endParaRPr lang="en-US" sz="1800" dirty="0">
                <a:latin typeface="Courier New" panose="02070309020205020404" charset="0"/>
              </a:endParaRPr>
            </a:p>
          </p:txBody>
        </p:sp>
        <p:sp>
          <p:nvSpPr>
            <p:cNvPr id="67"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rax</a:t>
              </a:r>
              <a:endParaRPr lang="en-US" sz="1800" dirty="0">
                <a:latin typeface="Courier New" panose="02070309020205020404" charset="0"/>
              </a:endParaRPr>
            </a:p>
          </p:txBody>
        </p:sp>
        <p:sp>
          <p:nvSpPr>
            <p:cNvPr id="68"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a:latin typeface="Courier New" panose="02070309020205020404" charset="0"/>
                </a:rPr>
                <a:t>%</a:t>
              </a:r>
              <a:r>
                <a:rPr lang="en-US" sz="1800" dirty="0" err="1">
                  <a:latin typeface="Courier New" panose="02070309020205020404" charset="0"/>
                </a:rPr>
                <a:t>rdx</a:t>
              </a:r>
              <a:endParaRPr lang="en-US" sz="1800" dirty="0">
                <a:latin typeface="Courier New" panose="02070309020205020404" charset="0"/>
              </a:endParaRPr>
            </a:p>
          </p:txBody>
        </p:sp>
        <p:sp>
          <p:nvSpPr>
            <p:cNvPr id="69"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0x120</a:t>
              </a:r>
            </a:p>
          </p:txBody>
        </p:sp>
        <p:sp>
          <p:nvSpPr>
            <p:cNvPr id="70"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a:latin typeface="Courier New" panose="02070309020205020404" charset="0"/>
                </a:rPr>
                <a:t>0x100</a:t>
              </a:r>
            </a:p>
          </p:txBody>
        </p:sp>
        <p:sp>
          <p:nvSpPr>
            <p:cNvPr id="71"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latin typeface="Courier New" panose="02070309020205020404" charset="0"/>
                </a:rPr>
                <a:t>123</a:t>
              </a:r>
            </a:p>
          </p:txBody>
        </p:sp>
        <p:sp>
          <p:nvSpPr>
            <p:cNvPr id="72"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latin typeface="Courier New" panose="02070309020205020404" charset="0"/>
                </a:rPr>
                <a:t>456</a:t>
              </a:r>
            </a:p>
          </p:txBody>
        </p:sp>
      </p:grpSp>
      <p:sp>
        <p:nvSpPr>
          <p:cNvPr id="73" name="Text Box 5"/>
          <p:cNvSpPr txBox="1">
            <a:spLocks noChangeArrowheads="1"/>
          </p:cNvSpPr>
          <p:nvPr/>
        </p:nvSpPr>
        <p:spPr bwMode="auto">
          <a:xfrm>
            <a:off x="641985" y="1252322"/>
            <a:ext cx="1351001"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Registers</a:t>
            </a:r>
          </a:p>
        </p:txBody>
      </p:sp>
      <p:sp>
        <p:nvSpPr>
          <p:cNvPr id="76" name="Text Box 5"/>
          <p:cNvSpPr txBox="1">
            <a:spLocks noChangeArrowheads="1"/>
          </p:cNvSpPr>
          <p:nvPr/>
        </p:nvSpPr>
        <p:spPr bwMode="auto">
          <a:xfrm>
            <a:off x="3736248" y="1032633"/>
            <a:ext cx="1279617" cy="461665"/>
          </a:xfrm>
          <a:prstGeom prst="rect">
            <a:avLst/>
          </a:prstGeom>
          <a:noFill/>
          <a:ln w="25400">
            <a:noFill/>
            <a:miter lim="800000"/>
          </a:ln>
          <a:effectLst/>
        </p:spPr>
        <p:txBody>
          <a:bodyPr wrap="none">
            <a:spAutoFit/>
          </a:bodyPr>
          <a:lstStyle/>
          <a:p>
            <a:pPr algn="l">
              <a:lnSpc>
                <a:spcPct val="100000"/>
              </a:lnSpc>
            </a:pPr>
            <a:r>
              <a:rPr lang="en-US" sz="2400" dirty="0">
                <a:latin typeface="Calibri" panose="020F0502020204030204" charset="0"/>
              </a:rPr>
              <a:t>Memory</a:t>
            </a:r>
          </a:p>
        </p:txBody>
      </p:sp>
      <p:grpSp>
        <p:nvGrpSpPr>
          <p:cNvPr id="6" name="Group 5"/>
          <p:cNvGrpSpPr/>
          <p:nvPr/>
        </p:nvGrpSpPr>
        <p:grpSpPr>
          <a:xfrm>
            <a:off x="5015865" y="1414046"/>
            <a:ext cx="1219200" cy="2190764"/>
            <a:chOff x="6096000" y="1414046"/>
            <a:chExt cx="1219200" cy="2190764"/>
          </a:xfrm>
        </p:grpSpPr>
        <p:sp>
          <p:nvSpPr>
            <p:cNvPr id="59" name="Text Box 34"/>
            <p:cNvSpPr txBox="1">
              <a:spLocks noChangeArrowheads="1"/>
            </p:cNvSpPr>
            <p:nvPr/>
          </p:nvSpPr>
          <p:spPr bwMode="auto">
            <a:xfrm>
              <a:off x="6096000" y="165694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0x120 </a:t>
              </a:r>
            </a:p>
          </p:txBody>
        </p:sp>
        <p:sp>
          <p:nvSpPr>
            <p:cNvPr id="60" name="Text Box 35"/>
            <p:cNvSpPr txBox="1">
              <a:spLocks noChangeArrowheads="1"/>
            </p:cNvSpPr>
            <p:nvPr/>
          </p:nvSpPr>
          <p:spPr bwMode="auto">
            <a:xfrm>
              <a:off x="6096000" y="2052235"/>
              <a:ext cx="1219200" cy="366713"/>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0x118</a:t>
              </a:r>
            </a:p>
          </p:txBody>
        </p:sp>
        <p:sp>
          <p:nvSpPr>
            <p:cNvPr id="61" name="Text Box 36"/>
            <p:cNvSpPr txBox="1">
              <a:spLocks noChangeArrowheads="1"/>
            </p:cNvSpPr>
            <p:nvPr/>
          </p:nvSpPr>
          <p:spPr bwMode="auto">
            <a:xfrm>
              <a:off x="6096000" y="2447523"/>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0x110 </a:t>
              </a:r>
            </a:p>
          </p:txBody>
        </p:sp>
        <p:sp>
          <p:nvSpPr>
            <p:cNvPr id="62" name="Text Box 37"/>
            <p:cNvSpPr txBox="1">
              <a:spLocks noChangeArrowheads="1"/>
            </p:cNvSpPr>
            <p:nvPr/>
          </p:nvSpPr>
          <p:spPr bwMode="auto">
            <a:xfrm>
              <a:off x="6096000" y="2842810"/>
              <a:ext cx="1219200" cy="366713"/>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0x108 </a:t>
              </a:r>
            </a:p>
          </p:txBody>
        </p:sp>
        <p:sp>
          <p:nvSpPr>
            <p:cNvPr id="63" name="Text Box 38"/>
            <p:cNvSpPr txBox="1">
              <a:spLocks noChangeArrowheads="1"/>
            </p:cNvSpPr>
            <p:nvPr/>
          </p:nvSpPr>
          <p:spPr bwMode="auto">
            <a:xfrm>
              <a:off x="6096000" y="323809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0x100 </a:t>
              </a:r>
            </a:p>
          </p:txBody>
        </p:sp>
        <p:sp>
          <p:nvSpPr>
            <p:cNvPr id="81" name="Text Box 34"/>
            <p:cNvSpPr txBox="1">
              <a:spLocks noChangeArrowheads="1"/>
            </p:cNvSpPr>
            <p:nvPr/>
          </p:nvSpPr>
          <p:spPr bwMode="auto">
            <a:xfrm>
              <a:off x="6096000" y="1414046"/>
              <a:ext cx="1219200" cy="338554"/>
            </a:xfrm>
            <a:prstGeom prst="rect">
              <a:avLst/>
            </a:prstGeom>
            <a:noFill/>
            <a:ln w="25400">
              <a:noFill/>
              <a:miter lim="800000"/>
            </a:ln>
            <a:effectLst/>
          </p:spPr>
          <p:txBody>
            <a:bodyPr>
              <a:spAutoFit/>
            </a:bodyPr>
            <a:lstStyle/>
            <a:p>
              <a:pPr algn="l">
                <a:lnSpc>
                  <a:spcPct val="100000"/>
                </a:lnSpc>
              </a:pPr>
              <a:r>
                <a:rPr lang="en-US" sz="1600" dirty="0">
                  <a:latin typeface="Calibri" panose="020F0502020204030204"/>
                  <a:cs typeface="Calibri" panose="020F0502020204030204"/>
                </a:rPr>
                <a:t>Address</a:t>
              </a:r>
            </a:p>
          </p:txBody>
        </p:sp>
      </p:grpSp>
      <p:sp>
        <p:nvSpPr>
          <p:cNvPr id="2" name="Rectangle 4"/>
          <p:cNvSpPr>
            <a:spLocks noChangeArrowheads="1"/>
          </p:cNvSpPr>
          <p:nvPr/>
        </p:nvSpPr>
        <p:spPr bwMode="auto">
          <a:xfrm>
            <a:off x="252095" y="4086860"/>
            <a:ext cx="58674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p>
          <a:p>
            <a:pPr>
              <a:tabLst>
                <a:tab pos="347345" algn="l"/>
                <a:tab pos="1312545" algn="l"/>
              </a:tabLst>
            </a:pPr>
            <a:r>
              <a:rPr lang="en-US" sz="1800" dirty="0">
                <a:latin typeface="Courier New" panose="02070309020205020404" charset="0"/>
              </a:rPr>
              <a:t>  </a:t>
            </a:r>
            <a:r>
              <a:rPr lang="ro-RO" sz="1800" dirty="0">
                <a:latin typeface="Courier New" panose="02070309020205020404" charset="0"/>
              </a:rPr>
              <a:t> movq    (%rdi), %rax  # t0 = *xp  </a:t>
            </a:r>
          </a:p>
          <a:p>
            <a:pPr>
              <a:tabLst>
                <a:tab pos="347345" algn="l"/>
                <a:tab pos="1312545" algn="l"/>
              </a:tabLst>
            </a:pPr>
            <a:r>
              <a:rPr lang="ro-RO" sz="1800" dirty="0">
                <a:latin typeface="Courier New" panose="02070309020205020404" charset="0"/>
              </a:rPr>
              <a:t>   movq    (%rsi), %rdx  # t1 = *yp</a:t>
            </a:r>
          </a:p>
          <a:p>
            <a:pPr>
              <a:tabLst>
                <a:tab pos="347345" algn="l"/>
                <a:tab pos="1312545" algn="l"/>
              </a:tabLst>
            </a:pPr>
            <a:r>
              <a:rPr lang="ro-RO" sz="1800" dirty="0">
                <a:latin typeface="Courier New" panose="02070309020205020404" charset="0"/>
              </a:rPr>
              <a:t>   movq    %rdx, (%rdi)  # *xp = t1</a:t>
            </a:r>
          </a:p>
          <a:p>
            <a:pPr>
              <a:tabLst>
                <a:tab pos="347345" algn="l"/>
                <a:tab pos="1312545" algn="l"/>
              </a:tabLst>
            </a:pPr>
            <a:r>
              <a:rPr lang="ro-RO" sz="1800" dirty="0">
                <a:latin typeface="Courier New" panose="02070309020205020404" charset="0"/>
              </a:rPr>
              <a:t>   </a:t>
            </a:r>
            <a:r>
              <a:rPr lang="ro-RO" sz="1800" dirty="0">
                <a:solidFill>
                  <a:srgbClr val="FF3399"/>
                </a:solidFill>
                <a:latin typeface="Courier New" panose="02070309020205020404" charset="0"/>
              </a:rPr>
              <a:t>movq    %rax, (%rsi)  # *yp = t0</a:t>
            </a:r>
          </a:p>
          <a:p>
            <a:pPr>
              <a:tabLst>
                <a:tab pos="347345" algn="l"/>
                <a:tab pos="1312545" algn="l"/>
              </a:tabLst>
            </a:pPr>
            <a:r>
              <a:rPr lang="ro-RO" sz="1800" dirty="0">
                <a:latin typeface="Courier New" panose="02070309020205020404" charset="0"/>
              </a:rPr>
              <a:t>   ret</a:t>
            </a:r>
            <a:endParaRPr lang="en-US" sz="1800" dirty="0">
              <a:latin typeface="Courier New" panose="02070309020205020404" charset="0"/>
            </a:endParaRPr>
          </a:p>
        </p:txBody>
      </p:sp>
      <p:cxnSp>
        <p:nvCxnSpPr>
          <p:cNvPr id="3" name="直接箭头连接符 2"/>
          <p:cNvCxnSpPr>
            <a:stCxn id="71" idx="3"/>
            <a:endCxn id="58" idx="1"/>
          </p:cNvCxnSpPr>
          <p:nvPr/>
        </p:nvCxnSpPr>
        <p:spPr>
          <a:xfrm>
            <a:off x="2209800" y="2919095"/>
            <a:ext cx="1663065" cy="457200"/>
          </a:xfrm>
          <a:prstGeom prst="straightConnector1">
            <a:avLst/>
          </a:prstGeom>
          <a:ln>
            <a:solidFill>
              <a:srgbClr val="FF3399"/>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161795" name="Rectangle 3"/>
          <p:cNvSpPr>
            <a:spLocks noGrp="1" noChangeArrowheads="1"/>
          </p:cNvSpPr>
          <p:nvPr/>
        </p:nvSpPr>
        <p:spPr>
          <a:xfrm>
            <a:off x="189548" y="1271905"/>
            <a:ext cx="8307387" cy="55308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224155" indent="-224155" defTabSz="895350">
              <a:tabLst>
                <a:tab pos="1206500" algn="l"/>
                <a:tab pos="3657600" algn="l"/>
              </a:tabLst>
            </a:pPr>
            <a:r>
              <a:rPr lang="zh-CN" altLang="en-US" dirty="0"/>
              <a:t>最一般的形式</a:t>
            </a:r>
          </a:p>
          <a:p>
            <a:pPr marL="224155" indent="-224155" defTabSz="895350">
              <a:buNone/>
              <a:tabLst>
                <a:tab pos="1206500" algn="l"/>
                <a:tab pos="3657600" algn="l"/>
              </a:tabLst>
            </a:pPr>
            <a:r>
              <a:rPr lang="en-US" dirty="0"/>
              <a:t>		D(</a:t>
            </a:r>
            <a:r>
              <a:rPr lang="en-US" dirty="0" err="1"/>
              <a:t>Rb,Ri,S</a:t>
            </a:r>
            <a:r>
              <a:rPr lang="en-US" dirty="0"/>
              <a:t>)	</a:t>
            </a:r>
            <a:r>
              <a:rPr lang="en-US" dirty="0" err="1"/>
              <a:t>Mem</a:t>
            </a:r>
            <a:r>
              <a:rPr lang="en-US" dirty="0"/>
              <a:t>[</a:t>
            </a:r>
            <a:r>
              <a:rPr lang="en-US" dirty="0" err="1"/>
              <a:t>Reg</a:t>
            </a:r>
            <a:r>
              <a:rPr lang="en-US" dirty="0"/>
              <a:t>[</a:t>
            </a:r>
            <a:r>
              <a:rPr lang="en-US" dirty="0" err="1"/>
              <a:t>Rb</a:t>
            </a:r>
            <a:r>
              <a:rPr lang="en-US" dirty="0"/>
              <a:t>]+S*</a:t>
            </a:r>
            <a:r>
              <a:rPr lang="en-US" dirty="0" err="1"/>
              <a:t>Reg</a:t>
            </a:r>
            <a:r>
              <a:rPr lang="en-US" dirty="0"/>
              <a:t>[</a:t>
            </a:r>
            <a:r>
              <a:rPr lang="en-US" dirty="0" err="1"/>
              <a:t>Ri</a:t>
            </a:r>
            <a:r>
              <a:rPr lang="en-US" dirty="0"/>
              <a:t>]+ D]</a:t>
            </a:r>
          </a:p>
          <a:p>
            <a:pPr marL="560705" lvl="1" indent="-222250" defTabSz="895350">
              <a:tabLst>
                <a:tab pos="1206500" algn="l"/>
                <a:tab pos="3657600" algn="l"/>
              </a:tabLst>
            </a:pPr>
            <a:r>
              <a:rPr lang="en-US" dirty="0"/>
              <a:t>D: 	常量“位移”1, 2，或4字节</a:t>
            </a:r>
            <a:r>
              <a:rPr lang="zh-CN" altLang="en-US" dirty="0"/>
              <a:t>。</a:t>
            </a:r>
          </a:p>
          <a:p>
            <a:pPr marL="560705" lvl="1" indent="-222250" defTabSz="895350">
              <a:tabLst>
                <a:tab pos="1206500" algn="l"/>
                <a:tab pos="3657600" algn="l"/>
              </a:tabLst>
            </a:pPr>
            <a:r>
              <a:rPr lang="en-US" dirty="0" err="1"/>
              <a:t>Rb</a:t>
            </a:r>
            <a:r>
              <a:rPr lang="en-US" dirty="0"/>
              <a:t>: 	基址寄存器：16个整数寄存器中的任意一个</a:t>
            </a:r>
            <a:r>
              <a:rPr lang="zh-CN" altLang="en-US" dirty="0"/>
              <a:t>。</a:t>
            </a:r>
          </a:p>
          <a:p>
            <a:pPr marL="560705" lvl="1" indent="-222250" defTabSz="895350">
              <a:tabLst>
                <a:tab pos="1206500" algn="l"/>
                <a:tab pos="3657600" algn="l"/>
              </a:tabLst>
            </a:pPr>
            <a:r>
              <a:rPr lang="en-US" dirty="0" err="1"/>
              <a:t>Ri</a:t>
            </a:r>
            <a:r>
              <a:rPr lang="en-US" dirty="0"/>
              <a:t>:	任何</a:t>
            </a:r>
            <a:r>
              <a:rPr lang="zh-CN" altLang="en-US" dirty="0"/>
              <a:t>寄存器</a:t>
            </a:r>
            <a:r>
              <a:rPr lang="en-US" dirty="0"/>
              <a:t>，除 </a:t>
            </a:r>
            <a:r>
              <a:rPr lang="en-US" b="1" dirty="0">
                <a:latin typeface="Courier New" panose="02070309020205020404" charset="0"/>
              </a:rPr>
              <a:t>%</a:t>
            </a:r>
            <a:r>
              <a:rPr lang="en-US" b="1" dirty="0" err="1">
                <a:latin typeface="Courier New" panose="02070309020205020404" charset="0"/>
              </a:rPr>
              <a:t>rsp</a:t>
            </a:r>
            <a:endParaRPr lang="en-US" b="1" dirty="0">
              <a:latin typeface="Courier New" panose="02070309020205020404" charset="0"/>
            </a:endParaRPr>
          </a:p>
          <a:p>
            <a:pPr marL="560705" lvl="1" indent="-222250" defTabSz="895350">
              <a:tabLst>
                <a:tab pos="1206500" algn="l"/>
                <a:tab pos="3657600" algn="l"/>
              </a:tabLst>
            </a:pPr>
            <a:r>
              <a:rPr lang="en-US" dirty="0"/>
              <a:t>S: 	</a:t>
            </a:r>
            <a:r>
              <a:rPr lang="zh-CN" altLang="en-US" dirty="0"/>
              <a:t>规模</a:t>
            </a:r>
            <a:r>
              <a:rPr lang="en-US" dirty="0"/>
              <a:t>: 1, 2, 4, or 8 (</a:t>
            </a:r>
            <a:r>
              <a:rPr lang="zh-CN" altLang="en-US" dirty="0">
                <a:solidFill>
                  <a:srgbClr val="FF0000"/>
                </a:solidFill>
              </a:rPr>
              <a:t>为什么？</a:t>
            </a:r>
            <a:r>
              <a:rPr lang="en-US" dirty="0"/>
              <a:t>)</a:t>
            </a:r>
          </a:p>
          <a:p>
            <a:pPr marL="224155" indent="-224155" defTabSz="895350">
              <a:tabLst>
                <a:tab pos="1206500" algn="l"/>
                <a:tab pos="3657600" algn="l"/>
              </a:tabLst>
            </a:pPr>
            <a:endParaRPr lang="en-US" dirty="0"/>
          </a:p>
          <a:p>
            <a:pPr marL="224155" indent="-224155" defTabSz="895350">
              <a:tabLst>
                <a:tab pos="1206500" algn="l"/>
                <a:tab pos="3657600" algn="l"/>
              </a:tabLst>
            </a:pPr>
            <a:r>
              <a:rPr lang="zh-CN" altLang="en-US" dirty="0"/>
              <a:t>特殊情况</a:t>
            </a:r>
          </a:p>
          <a:p>
            <a:pPr marL="224155" indent="-224155" defTabSz="895350">
              <a:buNone/>
              <a:tabLst>
                <a:tab pos="1206500" algn="l"/>
                <a:tab pos="3657600" algn="l"/>
              </a:tabLst>
            </a:pPr>
            <a:r>
              <a:rPr lang="en-US" dirty="0"/>
              <a:t>		(</a:t>
            </a:r>
            <a:r>
              <a:rPr lang="en-US" dirty="0" err="1"/>
              <a:t>Rb,Ri</a:t>
            </a:r>
            <a:r>
              <a:rPr lang="en-US" dirty="0"/>
              <a:t>)	</a:t>
            </a:r>
            <a:r>
              <a:rPr lang="en-US" dirty="0" err="1"/>
              <a:t>Mem</a:t>
            </a:r>
            <a:r>
              <a:rPr lang="en-US" dirty="0"/>
              <a:t>[</a:t>
            </a:r>
            <a:r>
              <a:rPr lang="en-US" dirty="0" err="1"/>
              <a:t>Reg</a:t>
            </a:r>
            <a:r>
              <a:rPr lang="en-US" dirty="0"/>
              <a:t>[</a:t>
            </a:r>
            <a:r>
              <a:rPr lang="en-US" dirty="0" err="1"/>
              <a:t>Rb</a:t>
            </a:r>
            <a:r>
              <a:rPr lang="en-US" dirty="0"/>
              <a:t>]+</a:t>
            </a:r>
            <a:r>
              <a:rPr lang="en-US" dirty="0" err="1"/>
              <a:t>Reg</a:t>
            </a:r>
            <a:r>
              <a:rPr lang="en-US" dirty="0"/>
              <a:t>[</a:t>
            </a:r>
            <a:r>
              <a:rPr lang="en-US" dirty="0" err="1"/>
              <a:t>Ri</a:t>
            </a:r>
            <a:r>
              <a:rPr lang="en-US" dirty="0"/>
              <a:t>]]</a:t>
            </a:r>
          </a:p>
          <a:p>
            <a:pPr marL="224155" indent="-224155" defTabSz="895350">
              <a:buNone/>
              <a:tabLst>
                <a:tab pos="1206500" algn="l"/>
                <a:tab pos="3657600" algn="l"/>
              </a:tabLst>
            </a:pPr>
            <a:r>
              <a:rPr lang="en-US" dirty="0"/>
              <a:t>		D(</a:t>
            </a:r>
            <a:r>
              <a:rPr lang="en-US" dirty="0" err="1"/>
              <a:t>Rb,Ri</a:t>
            </a:r>
            <a:r>
              <a:rPr lang="en-US" dirty="0"/>
              <a:t>)	</a:t>
            </a:r>
            <a:r>
              <a:rPr lang="en-US" dirty="0" err="1"/>
              <a:t>Mem</a:t>
            </a:r>
            <a:r>
              <a:rPr lang="en-US" dirty="0"/>
              <a:t>[</a:t>
            </a:r>
            <a:r>
              <a:rPr lang="en-US" dirty="0" err="1"/>
              <a:t>Reg</a:t>
            </a:r>
            <a:r>
              <a:rPr lang="en-US" dirty="0"/>
              <a:t>[</a:t>
            </a:r>
            <a:r>
              <a:rPr lang="en-US" dirty="0" err="1"/>
              <a:t>Rb</a:t>
            </a:r>
            <a:r>
              <a:rPr lang="en-US" dirty="0"/>
              <a:t>]+</a:t>
            </a:r>
            <a:r>
              <a:rPr lang="en-US" dirty="0" err="1"/>
              <a:t>Reg</a:t>
            </a:r>
            <a:r>
              <a:rPr lang="en-US" dirty="0"/>
              <a:t>[</a:t>
            </a:r>
            <a:r>
              <a:rPr lang="en-US" dirty="0" err="1"/>
              <a:t>Ri</a:t>
            </a:r>
            <a:r>
              <a:rPr lang="en-US" dirty="0"/>
              <a:t>]+D]</a:t>
            </a:r>
          </a:p>
          <a:p>
            <a:pPr marL="224155" indent="-224155" defTabSz="895350">
              <a:buNone/>
              <a:tabLst>
                <a:tab pos="1206500" algn="l"/>
                <a:tab pos="3657600" algn="l"/>
              </a:tabLst>
            </a:pPr>
            <a:r>
              <a:rPr lang="en-US" dirty="0"/>
              <a:t>		(</a:t>
            </a:r>
            <a:r>
              <a:rPr lang="en-US" dirty="0" err="1"/>
              <a:t>Rb,Ri,S</a:t>
            </a:r>
            <a:r>
              <a:rPr lang="en-US" dirty="0"/>
              <a:t>)	</a:t>
            </a:r>
            <a:r>
              <a:rPr lang="en-US" dirty="0" err="1"/>
              <a:t>Mem</a:t>
            </a:r>
            <a:r>
              <a:rPr lang="en-US" dirty="0"/>
              <a:t>[</a:t>
            </a:r>
            <a:r>
              <a:rPr lang="en-US" dirty="0" err="1"/>
              <a:t>Reg</a:t>
            </a:r>
            <a:r>
              <a:rPr lang="en-US" dirty="0"/>
              <a:t>[</a:t>
            </a:r>
            <a:r>
              <a:rPr lang="en-US" dirty="0" err="1"/>
              <a:t>Rb</a:t>
            </a:r>
            <a:r>
              <a:rPr lang="en-US" dirty="0"/>
              <a:t>]+S*</a:t>
            </a:r>
            <a:r>
              <a:rPr lang="en-US" dirty="0" err="1"/>
              <a:t>Reg</a:t>
            </a:r>
            <a:r>
              <a:rPr lang="en-US" dirty="0"/>
              <a:t>[</a:t>
            </a:r>
            <a:r>
              <a:rPr lang="en-US" dirty="0" err="1"/>
              <a:t>Ri</a:t>
            </a:r>
            <a:r>
              <a:rPr lang="en-US" dirty="0"/>
              <a:t>]]</a:t>
            </a: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3889579" y="159166"/>
            <a:ext cx="3611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完整的内存寻址模式</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1795">
                                            <p:txEl>
                                              <p:pRg st="1" end="1"/>
                                            </p:txEl>
                                          </p:spTgt>
                                        </p:tgtEl>
                                        <p:attrNameLst>
                                          <p:attrName>style.visibility</p:attrName>
                                        </p:attrNameLst>
                                      </p:cBhvr>
                                      <p:to>
                                        <p:strVal val="visible"/>
                                      </p:to>
                                    </p:set>
                                    <p:animEffect transition="in" filter="wipe(down)">
                                      <p:cBhvr>
                                        <p:cTn id="35" dur="500"/>
                                        <p:tgtEl>
                                          <p:spTgt spid="161795">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61795">
                                            <p:txEl>
                                              <p:pRg st="2" end="2"/>
                                            </p:txEl>
                                          </p:spTgt>
                                        </p:tgtEl>
                                        <p:attrNameLst>
                                          <p:attrName>style.visibility</p:attrName>
                                        </p:attrNameLst>
                                      </p:cBhvr>
                                      <p:to>
                                        <p:strVal val="visible"/>
                                      </p:to>
                                    </p:set>
                                    <p:animEffect transition="in" filter="wipe(down)">
                                      <p:cBhvr>
                                        <p:cTn id="40" dur="500"/>
                                        <p:tgtEl>
                                          <p:spTgt spid="161795">
                                            <p:txEl>
                                              <p:pRg st="2" end="2"/>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161795">
                                            <p:txEl>
                                              <p:pRg st="3" end="3"/>
                                            </p:txEl>
                                          </p:spTgt>
                                        </p:tgtEl>
                                        <p:attrNameLst>
                                          <p:attrName>style.visibility</p:attrName>
                                        </p:attrNameLst>
                                      </p:cBhvr>
                                      <p:to>
                                        <p:strVal val="visible"/>
                                      </p:to>
                                    </p:set>
                                    <p:animEffect transition="in" filter="wipe(down)">
                                      <p:cBhvr>
                                        <p:cTn id="43" dur="500"/>
                                        <p:tgtEl>
                                          <p:spTgt spid="161795">
                                            <p:txEl>
                                              <p:pRg st="3" end="3"/>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161795">
                                            <p:txEl>
                                              <p:pRg st="4" end="4"/>
                                            </p:txEl>
                                          </p:spTgt>
                                        </p:tgtEl>
                                        <p:attrNameLst>
                                          <p:attrName>style.visibility</p:attrName>
                                        </p:attrNameLst>
                                      </p:cBhvr>
                                      <p:to>
                                        <p:strVal val="visible"/>
                                      </p:to>
                                    </p:set>
                                    <p:animEffect transition="in" filter="wipe(down)">
                                      <p:cBhvr>
                                        <p:cTn id="46" dur="500"/>
                                        <p:tgtEl>
                                          <p:spTgt spid="161795">
                                            <p:txEl>
                                              <p:pRg st="4" end="4"/>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161795">
                                            <p:txEl>
                                              <p:pRg st="5" end="5"/>
                                            </p:txEl>
                                          </p:spTgt>
                                        </p:tgtEl>
                                        <p:attrNameLst>
                                          <p:attrName>style.visibility</p:attrName>
                                        </p:attrNameLst>
                                      </p:cBhvr>
                                      <p:to>
                                        <p:strVal val="visible"/>
                                      </p:to>
                                    </p:set>
                                    <p:animEffect transition="in" filter="wipe(down)">
                                      <p:cBhvr>
                                        <p:cTn id="49" dur="500"/>
                                        <p:tgtEl>
                                          <p:spTgt spid="161795">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61795">
                                            <p:txEl>
                                              <p:pRg st="8" end="8"/>
                                            </p:txEl>
                                          </p:spTgt>
                                        </p:tgtEl>
                                        <p:attrNameLst>
                                          <p:attrName>style.visibility</p:attrName>
                                        </p:attrNameLst>
                                      </p:cBhvr>
                                      <p:to>
                                        <p:strVal val="visible"/>
                                      </p:to>
                                    </p:set>
                                    <p:animEffect transition="in" filter="wipe(down)">
                                      <p:cBhvr>
                                        <p:cTn id="54" dur="500"/>
                                        <p:tgtEl>
                                          <p:spTgt spid="161795">
                                            <p:txEl>
                                              <p:pRg st="8" end="8"/>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161795">
                                            <p:txEl>
                                              <p:pRg st="9" end="9"/>
                                            </p:txEl>
                                          </p:spTgt>
                                        </p:tgtEl>
                                        <p:attrNameLst>
                                          <p:attrName>style.visibility</p:attrName>
                                        </p:attrNameLst>
                                      </p:cBhvr>
                                      <p:to>
                                        <p:strVal val="visible"/>
                                      </p:to>
                                    </p:set>
                                    <p:animEffect transition="in" filter="wipe(down)">
                                      <p:cBhvr>
                                        <p:cTn id="57" dur="500"/>
                                        <p:tgtEl>
                                          <p:spTgt spid="161795">
                                            <p:txEl>
                                              <p:pRg st="9" end="9"/>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161795">
                                            <p:txEl>
                                              <p:pRg st="10" end="10"/>
                                            </p:txEl>
                                          </p:spTgt>
                                        </p:tgtEl>
                                        <p:attrNameLst>
                                          <p:attrName>style.visibility</p:attrName>
                                        </p:attrNameLst>
                                      </p:cBhvr>
                                      <p:to>
                                        <p:strVal val="visible"/>
                                      </p:to>
                                    </p:set>
                                    <p:animEffect transition="in" filter="wipe(down)">
                                      <p:cBhvr>
                                        <p:cTn id="60" dur="500"/>
                                        <p:tgtEl>
                                          <p:spTgt spid="1617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p:cNvSpPr/>
          <p:nvPr/>
        </p:nvSpPr>
        <p:spPr>
          <a:xfrm>
            <a:off x="5928360" y="3976370"/>
            <a:ext cx="3514090" cy="1231265"/>
          </a:xfrm>
          <a:prstGeom prst="rect">
            <a:avLst/>
          </a:prstGeom>
        </p:spPr>
        <p:txBody>
          <a:bodyPr wrap="square">
            <a:spAutoFit/>
          </a:bodyPr>
          <a:lstStyle/>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式子：</a:t>
            </a:r>
            <a:r>
              <a:rPr lang="en-US" sz="2000" dirty="0">
                <a:ln>
                  <a:noFill/>
                </a:ln>
                <a:effectLst/>
                <a:latin typeface="Courier New Bold" charset="0"/>
                <a:cs typeface="Courier New Bold" charset="0"/>
                <a:sym typeface="Courier New Bold" charset="0"/>
              </a:rPr>
              <a:t>0x80(,%rdx,2)</a:t>
            </a:r>
            <a:endParaRPr kumimoji="0" lang="en-US" sz="2000" b="0" i="0" u="none" strike="noStrike" cap="none" normalizeH="0" baseline="0" dirty="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计算：</a:t>
            </a:r>
            <a:r>
              <a:rPr lang="en-US" sz="2000" dirty="0">
                <a:ln>
                  <a:noFill/>
                </a:ln>
                <a:effectLst/>
                <a:latin typeface="Courier New Bold" charset="0"/>
                <a:cs typeface="Courier New Bold" charset="0"/>
                <a:sym typeface="Courier New Bold" charset="0"/>
              </a:rPr>
              <a:t>2*0xf000 + 0x80</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地址：</a:t>
            </a:r>
            <a:r>
              <a:rPr lang="en-US" sz="2000" dirty="0">
                <a:ln>
                  <a:noFill/>
                </a:ln>
                <a:effectLst/>
                <a:latin typeface="Courier New Bold" charset="0"/>
                <a:cs typeface="Courier New Bold" charset="0"/>
                <a:sym typeface="Courier New Bold" charset="0"/>
              </a:rPr>
              <a:t>0x1e080</a:t>
            </a:r>
            <a:endParaRPr kumimoji="0" lang="en-US" altLang="en-US" b="0" i="0" u="none" strike="noStrike" cap="none" normalizeH="0" baseline="0" dirty="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a:ln>
                <a:noFill/>
              </a:ln>
              <a:solidFill>
                <a:schemeClr val="tx1"/>
              </a:solidFill>
              <a:effectLst/>
              <a:latin typeface="Courier New Bold" charset="0"/>
              <a:cs typeface="Courier New Bold" charset="0"/>
              <a:sym typeface="Courier New Bold" charset="0"/>
            </a:endParaRPr>
          </a:p>
        </p:txBody>
      </p:sp>
      <p:grpSp>
        <p:nvGrpSpPr>
          <p:cNvPr id="22" name="组合 21"/>
          <p:cNvGrpSpPr/>
          <p:nvPr/>
        </p:nvGrpSpPr>
        <p:grpSpPr>
          <a:xfrm>
            <a:off x="5080" y="3087370"/>
            <a:ext cx="9077960" cy="684530"/>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7"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308517" y="3042030"/>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p:nvPr/>
        </p:nvSpPr>
        <p:spPr>
          <a:xfrm flipH="1">
            <a:off x="679264" y="3724911"/>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p:nvPr/>
        </p:nvSpPr>
        <p:spPr>
          <a:xfrm flipH="1">
            <a:off x="10668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flipH="1">
            <a:off x="18415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p:cNvSpPr/>
          <p:nvPr/>
        </p:nvSpPr>
        <p:spPr>
          <a:xfrm flipH="1">
            <a:off x="25908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椭圆 27"/>
          <p:cNvSpPr/>
          <p:nvPr/>
        </p:nvSpPr>
        <p:spPr>
          <a:xfrm flipH="1">
            <a:off x="33909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p:cNvSpPr/>
          <p:nvPr/>
        </p:nvSpPr>
        <p:spPr>
          <a:xfrm flipH="1">
            <a:off x="41402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椭圆 29"/>
          <p:cNvSpPr/>
          <p:nvPr/>
        </p:nvSpPr>
        <p:spPr>
          <a:xfrm flipH="1">
            <a:off x="4879975" y="304228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椭圆 30"/>
          <p:cNvSpPr/>
          <p:nvPr/>
        </p:nvSpPr>
        <p:spPr>
          <a:xfrm flipH="1">
            <a:off x="56515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椭圆 31"/>
          <p:cNvSpPr/>
          <p:nvPr/>
        </p:nvSpPr>
        <p:spPr>
          <a:xfrm flipH="1">
            <a:off x="64389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椭圆 32"/>
          <p:cNvSpPr/>
          <p:nvPr/>
        </p:nvSpPr>
        <p:spPr>
          <a:xfrm flipH="1">
            <a:off x="71374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椭圆 33"/>
          <p:cNvSpPr/>
          <p:nvPr/>
        </p:nvSpPr>
        <p:spPr>
          <a:xfrm flipH="1">
            <a:off x="79121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椭圆 34"/>
          <p:cNvSpPr/>
          <p:nvPr/>
        </p:nvSpPr>
        <p:spPr>
          <a:xfrm flipH="1">
            <a:off x="86741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p:cNvSpPr/>
          <p:nvPr/>
        </p:nvSpPr>
        <p:spPr>
          <a:xfrm flipH="1">
            <a:off x="14541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p:nvSpPr>
        <p:spPr>
          <a:xfrm flipH="1">
            <a:off x="21907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p:nvPr/>
        </p:nvSpPr>
        <p:spPr>
          <a:xfrm flipH="1">
            <a:off x="29908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flipH="1">
            <a:off x="37274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椭圆 50"/>
          <p:cNvSpPr/>
          <p:nvPr/>
        </p:nvSpPr>
        <p:spPr>
          <a:xfrm flipH="1">
            <a:off x="45148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p:cNvSpPr/>
          <p:nvPr/>
        </p:nvSpPr>
        <p:spPr>
          <a:xfrm flipH="1">
            <a:off x="52768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椭圆 52"/>
          <p:cNvSpPr/>
          <p:nvPr/>
        </p:nvSpPr>
        <p:spPr>
          <a:xfrm flipH="1">
            <a:off x="60515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椭圆 53"/>
          <p:cNvSpPr/>
          <p:nvPr/>
        </p:nvSpPr>
        <p:spPr>
          <a:xfrm flipH="1">
            <a:off x="67881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椭圆 54"/>
          <p:cNvSpPr/>
          <p:nvPr/>
        </p:nvSpPr>
        <p:spPr>
          <a:xfrm flipH="1">
            <a:off x="75120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椭圆 55"/>
          <p:cNvSpPr/>
          <p:nvPr/>
        </p:nvSpPr>
        <p:spPr>
          <a:xfrm flipH="1">
            <a:off x="82105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8" name="组合 67"/>
          <p:cNvGrpSpPr/>
          <p:nvPr/>
        </p:nvGrpSpPr>
        <p:grpSpPr>
          <a:xfrm>
            <a:off x="3252470" y="1769110"/>
            <a:ext cx="2525395" cy="1099820"/>
            <a:chOff x="1356175" y="1093399"/>
            <a:chExt cx="2300757" cy="1589432"/>
          </a:xfrm>
        </p:grpSpPr>
        <p:sp>
          <p:nvSpPr>
            <p:cNvPr id="69" name="矩形 68"/>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0" name="椭圆 69"/>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1" name="椭圆 70"/>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2" name="椭圆 71"/>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3" name="椭圆 72"/>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102" name="矩形 101"/>
          <p:cNvSpPr/>
          <p:nvPr/>
        </p:nvSpPr>
        <p:spPr>
          <a:xfrm>
            <a:off x="3239770" y="1806575"/>
            <a:ext cx="2721610" cy="1231265"/>
          </a:xfrm>
          <a:prstGeom prst="rect">
            <a:avLst/>
          </a:prstGeom>
        </p:spPr>
        <p:txBody>
          <a:bodyPr wrap="square">
            <a:spAutoFit/>
          </a:bodyPr>
          <a:lstStyle/>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式子：</a:t>
            </a:r>
            <a:r>
              <a:rPr lang="en-US" sz="2000" dirty="0">
                <a:ln>
                  <a:noFill/>
                </a:ln>
                <a:effectLst/>
                <a:latin typeface="Courier New Bold" charset="0"/>
                <a:cs typeface="Courier New Bold" charset="0"/>
                <a:sym typeface="Courier New Bold" charset="0"/>
              </a:rPr>
              <a:t>0x8(%</a:t>
            </a:r>
            <a:r>
              <a:rPr lang="en-US" sz="2000" dirty="0" err="1">
                <a:ln>
                  <a:noFill/>
                </a:ln>
                <a:effectLst/>
                <a:latin typeface="Courier New Bold" charset="0"/>
                <a:cs typeface="Courier New Bold" charset="0"/>
                <a:sym typeface="Courier New Bold" charset="0"/>
              </a:rPr>
              <a:t>rdx</a:t>
            </a:r>
            <a:r>
              <a:rPr lang="en-US" sz="2000" dirty="0">
                <a:ln>
                  <a:noFill/>
                </a:ln>
                <a:effectLst/>
                <a:latin typeface="Courier New Bold" charset="0"/>
                <a:cs typeface="Courier New Bold" charset="0"/>
                <a:sym typeface="Courier New Bold" charset="0"/>
              </a:rPr>
              <a:t>)</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计算：</a:t>
            </a:r>
            <a:r>
              <a:rPr lang="en-US" sz="2000" dirty="0">
                <a:ln>
                  <a:noFill/>
                </a:ln>
                <a:effectLst/>
                <a:latin typeface="Courier New Bold" charset="0"/>
                <a:cs typeface="Courier New Bold" charset="0"/>
                <a:sym typeface="Courier New Bold" charset="0"/>
              </a:rPr>
              <a:t>0xf000+0x8</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地址：</a:t>
            </a:r>
            <a:r>
              <a:rPr lang="en-US" sz="2000">
                <a:ln>
                  <a:noFill/>
                </a:ln>
                <a:effectLst/>
                <a:latin typeface="Courier New Bold" charset="0"/>
                <a:cs typeface="Courier New Bold" charset="0"/>
                <a:sym typeface="Courier New Bold" charset="0"/>
              </a:rPr>
              <a:t>0xf008</a:t>
            </a:r>
            <a:endParaRPr kumimoji="0" lang="en-US" altLang="en-US" b="0" i="0" u="none" strike="noStrike" cap="none" normalizeH="0" baseline="0" dirty="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a:ln>
                <a:noFill/>
              </a:ln>
              <a:solidFill>
                <a:schemeClr val="tx1"/>
              </a:solidFill>
              <a:effectLst/>
              <a:latin typeface="Courier New Bold" charset="0"/>
              <a:cs typeface="Courier New Bold" charset="0"/>
              <a:sym typeface="Courier New Bold" charset="0"/>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7" name="椭圆 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4115276" y="7808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4930979" y="159166"/>
            <a:ext cx="2468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地址计算实例</a:t>
            </a:r>
          </a:p>
        </p:txBody>
      </p:sp>
      <p:sp>
        <p:nvSpPr>
          <p:cNvPr id="78" name="矩形 77"/>
          <p:cNvSpPr/>
          <p:nvPr/>
        </p:nvSpPr>
        <p:spPr>
          <a:xfrm>
            <a:off x="6221730" y="1783080"/>
            <a:ext cx="2843530" cy="1231265"/>
          </a:xfrm>
          <a:prstGeom prst="rect">
            <a:avLst/>
          </a:prstGeom>
        </p:spPr>
        <p:txBody>
          <a:bodyPr wrap="square">
            <a:spAutoFit/>
          </a:bodyPr>
          <a:lstStyle/>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式子：</a:t>
            </a:r>
            <a:r>
              <a:rPr lang="en-US" sz="2000" dirty="0">
                <a:ln>
                  <a:noFill/>
                </a:ln>
                <a:effectLst/>
                <a:latin typeface="Courier New Bold" charset="0"/>
                <a:cs typeface="Courier New Bold" charset="0"/>
                <a:sym typeface="Courier New Bold" charset="0"/>
              </a:rPr>
              <a:t>(%</a:t>
            </a:r>
            <a:r>
              <a:rPr lang="en-US" sz="2000" dirty="0" err="1">
                <a:ln>
                  <a:noFill/>
                </a:ln>
                <a:effectLst/>
                <a:latin typeface="Courier New Bold" charset="0"/>
                <a:cs typeface="Courier New Bold" charset="0"/>
                <a:sym typeface="Courier New Bold" charset="0"/>
              </a:rPr>
              <a:t>rdx</a:t>
            </a:r>
            <a:r>
              <a:rPr lang="en-US" sz="2000" dirty="0">
                <a:ln>
                  <a:noFill/>
                </a:ln>
                <a:effectLst/>
                <a:latin typeface="Courier New Bold" charset="0"/>
                <a:cs typeface="Courier New Bold" charset="0"/>
                <a:sym typeface="Courier New Bold" charset="0"/>
              </a:rPr>
              <a:t>,%</a:t>
            </a:r>
            <a:r>
              <a:rPr lang="en-US" sz="2000" dirty="0" err="1">
                <a:ln>
                  <a:noFill/>
                </a:ln>
                <a:effectLst/>
                <a:latin typeface="Courier New Bold" charset="0"/>
                <a:cs typeface="Courier New Bold" charset="0"/>
                <a:sym typeface="Courier New Bold" charset="0"/>
              </a:rPr>
              <a:t>rcx</a:t>
            </a:r>
            <a:r>
              <a:rPr lang="en-US" sz="2000" dirty="0">
                <a:ln>
                  <a:noFill/>
                </a:ln>
                <a:effectLst/>
                <a:latin typeface="Courier New Bold" charset="0"/>
                <a:cs typeface="Courier New Bold" charset="0"/>
                <a:sym typeface="Courier New Bold" charset="0"/>
              </a:rPr>
              <a:t>)</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计算：</a:t>
            </a:r>
            <a:r>
              <a:rPr lang="en-US" sz="2000" dirty="0">
                <a:ln>
                  <a:noFill/>
                </a:ln>
                <a:effectLst/>
                <a:latin typeface="Courier New Bold" charset="0"/>
                <a:cs typeface="Courier New Bold" charset="0"/>
                <a:sym typeface="Courier New Bold" charset="0"/>
              </a:rPr>
              <a:t>0xf000+0x100</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地址：</a:t>
            </a:r>
            <a:r>
              <a:rPr lang="en-US" sz="2000">
                <a:ln>
                  <a:noFill/>
                </a:ln>
                <a:effectLst/>
                <a:latin typeface="Courier New Bold" charset="0"/>
                <a:cs typeface="Courier New Bold" charset="0"/>
                <a:sym typeface="Courier New Bold" charset="0"/>
              </a:rPr>
              <a:t>0xf100</a:t>
            </a:r>
            <a:endParaRPr kumimoji="0" lang="en-US" altLang="en-US" b="0" i="0" u="none" strike="noStrike" cap="none" normalizeH="0" baseline="0" dirty="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a:ln>
                <a:noFill/>
              </a:ln>
              <a:solidFill>
                <a:schemeClr val="tx1"/>
              </a:solidFill>
              <a:effectLst/>
              <a:latin typeface="Courier New Bold" charset="0"/>
              <a:cs typeface="Courier New Bold" charset="0"/>
              <a:sym typeface="Courier New Bold" charset="0"/>
            </a:endParaRPr>
          </a:p>
        </p:txBody>
      </p:sp>
      <p:grpSp>
        <p:nvGrpSpPr>
          <p:cNvPr id="65" name="组合 64"/>
          <p:cNvGrpSpPr/>
          <p:nvPr/>
        </p:nvGrpSpPr>
        <p:grpSpPr>
          <a:xfrm>
            <a:off x="6224270" y="1807210"/>
            <a:ext cx="2767965" cy="1099820"/>
            <a:chOff x="1356175" y="1093399"/>
            <a:chExt cx="2300757" cy="1589432"/>
          </a:xfrm>
        </p:grpSpPr>
        <p:sp>
          <p:nvSpPr>
            <p:cNvPr id="67" name="矩形 66"/>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4" name="椭圆 73"/>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5" name="椭圆 74"/>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6" name="椭圆 75"/>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7" name="椭圆 76"/>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79" name="组合 78"/>
          <p:cNvGrpSpPr/>
          <p:nvPr/>
        </p:nvGrpSpPr>
        <p:grpSpPr>
          <a:xfrm>
            <a:off x="2231390" y="3958590"/>
            <a:ext cx="3128010" cy="1099820"/>
            <a:chOff x="1356175" y="1093399"/>
            <a:chExt cx="2300757" cy="1589432"/>
          </a:xfrm>
        </p:grpSpPr>
        <p:sp>
          <p:nvSpPr>
            <p:cNvPr id="100" name="矩形 99"/>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1" name="椭圆 100"/>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0" name="椭圆 109"/>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1" name="椭圆 110"/>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2" name="椭圆 111"/>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119" name="矩形 118"/>
          <p:cNvSpPr/>
          <p:nvPr/>
        </p:nvSpPr>
        <p:spPr>
          <a:xfrm>
            <a:off x="2245360" y="3989070"/>
            <a:ext cx="3514090" cy="1231265"/>
          </a:xfrm>
          <a:prstGeom prst="rect">
            <a:avLst/>
          </a:prstGeom>
        </p:spPr>
        <p:txBody>
          <a:bodyPr wrap="square">
            <a:spAutoFit/>
          </a:bodyPr>
          <a:lstStyle/>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式子：</a:t>
            </a:r>
            <a:r>
              <a:rPr lang="en-US" sz="2000" dirty="0">
                <a:ln>
                  <a:noFill/>
                </a:ln>
                <a:effectLst/>
                <a:latin typeface="Courier New Bold" charset="0"/>
                <a:cs typeface="Courier New Bold" charset="0"/>
                <a:sym typeface="Courier New Bold" charset="0"/>
              </a:rPr>
              <a:t>(%rdx,%rcx,4)</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计算：</a:t>
            </a:r>
            <a:r>
              <a:rPr lang="en-US" altLang="zh-CN" sz="2000" dirty="0">
                <a:ln>
                  <a:noFill/>
                </a:ln>
                <a:effectLst/>
                <a:latin typeface="Courier New Bold" charset="0"/>
                <a:cs typeface="Courier New Bold" charset="0"/>
                <a:sym typeface="Courier New Bold" charset="0"/>
              </a:rPr>
              <a:t>0</a:t>
            </a:r>
            <a:r>
              <a:rPr lang="en-US" sz="2000" dirty="0">
                <a:ln>
                  <a:noFill/>
                </a:ln>
                <a:effectLst/>
                <a:latin typeface="Courier New Bold" charset="0"/>
                <a:cs typeface="Courier New Bold" charset="0"/>
                <a:sym typeface="Courier New Bold" charset="0"/>
              </a:rPr>
              <a:t>xf000+4*0x100</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a:ln>
                  <a:noFill/>
                </a:ln>
                <a:effectLst/>
                <a:latin typeface="Courier New Bold" charset="0"/>
                <a:cs typeface="Courier New Bold" charset="0"/>
                <a:sym typeface="Courier New Bold" charset="0"/>
              </a:rPr>
              <a:t>地址：</a:t>
            </a:r>
            <a:r>
              <a:rPr lang="en-US" sz="2000">
                <a:ln>
                  <a:noFill/>
                </a:ln>
                <a:effectLst/>
                <a:latin typeface="Courier New Bold" charset="0"/>
                <a:cs typeface="Courier New Bold" charset="0"/>
                <a:sym typeface="Courier New Bold" charset="0"/>
              </a:rPr>
              <a:t>0xf400</a:t>
            </a:r>
            <a:endParaRPr kumimoji="0" lang="en-US" altLang="en-US" b="0" i="0" u="none" strike="noStrike" cap="none" normalizeH="0" baseline="0" dirty="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a:ln>
                <a:noFill/>
              </a:ln>
              <a:solidFill>
                <a:schemeClr val="tx1"/>
              </a:solidFill>
              <a:effectLst/>
              <a:latin typeface="Courier New Bold" charset="0"/>
              <a:cs typeface="Courier New Bold" charset="0"/>
              <a:sym typeface="Courier New Bold" charset="0"/>
            </a:endParaRPr>
          </a:p>
        </p:txBody>
      </p:sp>
      <p:grpSp>
        <p:nvGrpSpPr>
          <p:cNvPr id="120" name="组合 119"/>
          <p:cNvGrpSpPr/>
          <p:nvPr/>
        </p:nvGrpSpPr>
        <p:grpSpPr>
          <a:xfrm>
            <a:off x="5914390" y="3945890"/>
            <a:ext cx="3163570" cy="1099820"/>
            <a:chOff x="1356175" y="1093399"/>
            <a:chExt cx="2300757" cy="1589432"/>
          </a:xfrm>
        </p:grpSpPr>
        <p:sp>
          <p:nvSpPr>
            <p:cNvPr id="121" name="矩形 120"/>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2" name="椭圆 121"/>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3" name="椭圆 122"/>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4" name="椭圆 123"/>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5" name="椭圆 124"/>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59" name="组合 58"/>
          <p:cNvGrpSpPr/>
          <p:nvPr/>
        </p:nvGrpSpPr>
        <p:grpSpPr>
          <a:xfrm>
            <a:off x="115570" y="1756410"/>
            <a:ext cx="2525395" cy="1099820"/>
            <a:chOff x="1356175" y="1093399"/>
            <a:chExt cx="2300757" cy="1589432"/>
          </a:xfrm>
        </p:grpSpPr>
        <p:sp>
          <p:nvSpPr>
            <p:cNvPr id="60" name="矩形 59"/>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1" name="椭圆 60"/>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2" name="椭圆 61"/>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6" name="椭圆 65"/>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0" name="椭圆 79"/>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81" name="矩形 80"/>
          <p:cNvSpPr/>
          <p:nvPr/>
        </p:nvSpPr>
        <p:spPr>
          <a:xfrm>
            <a:off x="115570" y="1863090"/>
            <a:ext cx="2721610" cy="617220"/>
          </a:xfrm>
          <a:prstGeom prst="rect">
            <a:avLst/>
          </a:prstGeom>
        </p:spPr>
        <p:txBody>
          <a:bodyPr wrap="square">
            <a:spAutoFit/>
          </a:bodyPr>
          <a:lstStyle/>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a:ln>
                <a:noFill/>
              </a:ln>
              <a:solidFill>
                <a:schemeClr val="tx1"/>
              </a:solidFill>
              <a:effectLst/>
              <a:latin typeface="Courier New Bold" charset="0"/>
              <a:cs typeface="Courier New Bold" charset="0"/>
              <a:sym typeface="Courier New Bold" charset="0"/>
            </a:endParaRPr>
          </a:p>
        </p:txBody>
      </p:sp>
      <p:graphicFrame>
        <p:nvGraphicFramePr>
          <p:cNvPr id="82" name="表格 81"/>
          <p:cNvGraphicFramePr/>
          <p:nvPr/>
        </p:nvGraphicFramePr>
        <p:xfrm>
          <a:off x="254000" y="1864995"/>
          <a:ext cx="2276475" cy="941070"/>
        </p:xfrm>
        <a:graphic>
          <a:graphicData uri="http://schemas.openxmlformats.org/drawingml/2006/table">
            <a:tbl>
              <a:tblPr firstRow="1" bandRow="1">
                <a:tableStyleId>{5C22544A-7EE6-4342-B048-85BDC9FD1C3A}</a:tableStyleId>
              </a:tblPr>
              <a:tblGrid>
                <a:gridCol w="941705">
                  <a:extLst>
                    <a:ext uri="{9D8B030D-6E8A-4147-A177-3AD203B41FA5}">
                      <a16:colId xmlns:a16="http://schemas.microsoft.com/office/drawing/2014/main" val="20000"/>
                    </a:ext>
                  </a:extLst>
                </a:gridCol>
                <a:gridCol w="1334770">
                  <a:extLst>
                    <a:ext uri="{9D8B030D-6E8A-4147-A177-3AD203B41FA5}">
                      <a16:colId xmlns:a16="http://schemas.microsoft.com/office/drawing/2014/main" val="20001"/>
                    </a:ext>
                  </a:extLst>
                </a:gridCol>
              </a:tblGrid>
              <a:tr h="470535">
                <a:tc>
                  <a:txBody>
                    <a:bodyPr/>
                    <a:lstStyle/>
                    <a:p>
                      <a:pPr>
                        <a:buNone/>
                      </a:pPr>
                      <a:r>
                        <a:rPr lang="zh-CN" altLang="en-US" sz="2400" b="0" dirty="0">
                          <a:ln>
                            <a:noFill/>
                          </a:ln>
                          <a:solidFill>
                            <a:schemeClr val="tx1"/>
                          </a:solidFill>
                          <a:effectLst/>
                          <a:latin typeface="Courier New Bold" charset="0"/>
                          <a:cs typeface="Courier New Bold" charset="0"/>
                          <a:sym typeface="Courier New Bold" charset="0"/>
                        </a:rPr>
                        <a:t>%rdx</a:t>
                      </a:r>
                    </a:p>
                  </a:txBody>
                  <a:tcPr>
                    <a:noFill/>
                  </a:tcPr>
                </a:tc>
                <a:tc>
                  <a:txBody>
                    <a:bodyPr/>
                    <a:lstStyle/>
                    <a:p>
                      <a:pPr>
                        <a:buNone/>
                      </a:pPr>
                      <a:r>
                        <a:rPr lang="zh-CN" altLang="en-US" sz="2400" b="0" dirty="0">
                          <a:ln>
                            <a:noFill/>
                          </a:ln>
                          <a:solidFill>
                            <a:schemeClr val="tx1"/>
                          </a:solidFill>
                          <a:effectLst/>
                          <a:latin typeface="Courier New Bold" charset="0"/>
                          <a:cs typeface="Courier New Bold" charset="0"/>
                          <a:sym typeface="Courier New Bold" charset="0"/>
                        </a:rPr>
                        <a:t>0xf000</a:t>
                      </a:r>
                    </a:p>
                  </a:txBody>
                  <a:tcPr>
                    <a:noFill/>
                  </a:tcPr>
                </a:tc>
                <a:extLst>
                  <a:ext uri="{0D108BD9-81ED-4DB2-BD59-A6C34878D82A}">
                    <a16:rowId xmlns:a16="http://schemas.microsoft.com/office/drawing/2014/main" val="10000"/>
                  </a:ext>
                </a:extLst>
              </a:tr>
              <a:tr h="470535">
                <a:tc>
                  <a:txBody>
                    <a:bodyPr/>
                    <a:lstStyle/>
                    <a:p>
                      <a:pPr>
                        <a:buNone/>
                      </a:pPr>
                      <a:r>
                        <a:rPr lang="zh-CN" altLang="en-US" sz="2400" b="0" dirty="0">
                          <a:ln>
                            <a:noFill/>
                          </a:ln>
                          <a:solidFill>
                            <a:schemeClr val="tx1"/>
                          </a:solidFill>
                          <a:effectLst/>
                          <a:latin typeface="Courier New Bold" charset="0"/>
                          <a:cs typeface="Courier New Bold" charset="0"/>
                        </a:rPr>
                        <a:t>%rcx</a:t>
                      </a:r>
                    </a:p>
                  </a:txBody>
                  <a:tcPr>
                    <a:noFill/>
                  </a:tcPr>
                </a:tc>
                <a:tc>
                  <a:txBody>
                    <a:bodyPr/>
                    <a:lstStyle/>
                    <a:p>
                      <a:pPr>
                        <a:buNone/>
                      </a:pPr>
                      <a:r>
                        <a:rPr lang="zh-CN" altLang="en-US" sz="2400" b="0" dirty="0">
                          <a:ln>
                            <a:noFill/>
                          </a:ln>
                          <a:solidFill>
                            <a:schemeClr val="tx1"/>
                          </a:solidFill>
                          <a:effectLst/>
                          <a:latin typeface="Courier New Bold" charset="0"/>
                          <a:cs typeface="Courier New Bold" charset="0"/>
                          <a:sym typeface="Courier New Bold" charset="0"/>
                        </a:rPr>
                        <a:t>0x0100</a:t>
                      </a:r>
                    </a:p>
                  </a:txBody>
                  <a:tcPr>
                    <a:noFill/>
                  </a:tcPr>
                </a:tc>
                <a:extLst>
                  <a:ext uri="{0D108BD9-81ED-4DB2-BD59-A6C34878D82A}">
                    <a16:rowId xmlns:a16="http://schemas.microsoft.com/office/drawing/2014/main" val="10001"/>
                  </a:ext>
                </a:extLst>
              </a:tr>
            </a:tbl>
          </a:graphicData>
        </a:graphic>
      </p:graphicFrame>
      <p:cxnSp>
        <p:nvCxnSpPr>
          <p:cNvPr id="83" name="直接连接符 82"/>
          <p:cNvCxnSpPr>
            <a:stCxn id="82" idx="1"/>
            <a:endCxn id="82" idx="3"/>
          </p:cNvCxnSpPr>
          <p:nvPr/>
        </p:nvCxnSpPr>
        <p:spPr>
          <a:xfrm>
            <a:off x="254000" y="2335530"/>
            <a:ext cx="227647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84" name="直接连接符 83"/>
          <p:cNvCxnSpPr/>
          <p:nvPr/>
        </p:nvCxnSpPr>
        <p:spPr>
          <a:xfrm>
            <a:off x="1227455" y="1890395"/>
            <a:ext cx="0" cy="941070"/>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2">
                                            <p:txEl>
                                              <p:pRg st="1" end="1"/>
                                            </p:txEl>
                                          </p:spTgt>
                                        </p:tgtEl>
                                        <p:attrNameLst>
                                          <p:attrName>style.visibility</p:attrName>
                                        </p:attrNameLst>
                                      </p:cBhvr>
                                      <p:to>
                                        <p:strVal val="visible"/>
                                      </p:to>
                                    </p:set>
                                    <p:anim calcmode="lin" valueType="num">
                                      <p:cBhvr additive="base">
                                        <p:cTn id="35" dur="500" fill="hold"/>
                                        <p:tgtEl>
                                          <p:spTgt spid="102">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2">
                                            <p:txEl>
                                              <p:pRg st="2" end="2"/>
                                            </p:txEl>
                                          </p:spTgt>
                                        </p:tgtEl>
                                        <p:attrNameLst>
                                          <p:attrName>style.visibility</p:attrName>
                                        </p:attrNameLst>
                                      </p:cBhvr>
                                      <p:to>
                                        <p:strVal val="visible"/>
                                      </p:to>
                                    </p:set>
                                    <p:anim calcmode="lin" valueType="num">
                                      <p:cBhvr additive="base">
                                        <p:cTn id="41" dur="500" fill="hold"/>
                                        <p:tgtEl>
                                          <p:spTgt spid="102">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9">
                                            <p:txEl>
                                              <p:pRg st="1" end="1"/>
                                            </p:txEl>
                                          </p:spTgt>
                                        </p:tgtEl>
                                        <p:attrNameLst>
                                          <p:attrName>style.visibility</p:attrName>
                                        </p:attrNameLst>
                                      </p:cBhvr>
                                      <p:to>
                                        <p:strVal val="visible"/>
                                      </p:to>
                                    </p:set>
                                    <p:anim calcmode="lin" valueType="num">
                                      <p:cBhvr additive="base">
                                        <p:cTn id="47" dur="500" fill="hold"/>
                                        <p:tgtEl>
                                          <p:spTgt spid="119">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19">
                                            <p:txEl>
                                              <p:pRg st="2" end="2"/>
                                            </p:txEl>
                                          </p:spTgt>
                                        </p:tgtEl>
                                        <p:attrNameLst>
                                          <p:attrName>style.visibility</p:attrName>
                                        </p:attrNameLst>
                                      </p:cBhvr>
                                      <p:to>
                                        <p:strVal val="visible"/>
                                      </p:to>
                                    </p:set>
                                    <p:anim calcmode="lin" valueType="num">
                                      <p:cBhvr additive="base">
                                        <p:cTn id="53" dur="500" fill="hold"/>
                                        <p:tgtEl>
                                          <p:spTgt spid="119">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26">
                                            <p:txEl>
                                              <p:pRg st="1" end="1"/>
                                            </p:txEl>
                                          </p:spTgt>
                                        </p:tgtEl>
                                        <p:attrNameLst>
                                          <p:attrName>style.visibility</p:attrName>
                                        </p:attrNameLst>
                                      </p:cBhvr>
                                      <p:to>
                                        <p:strVal val="visible"/>
                                      </p:to>
                                    </p:set>
                                    <p:anim calcmode="lin" valueType="num">
                                      <p:cBhvr additive="base">
                                        <p:cTn id="59" dur="500" fill="hold"/>
                                        <p:tgtEl>
                                          <p:spTgt spid="126">
                                            <p:txEl>
                                              <p:pRg st="1" end="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26">
                                            <p:txEl>
                                              <p:pRg st="2" end="2"/>
                                            </p:txEl>
                                          </p:spTgt>
                                        </p:tgtEl>
                                        <p:attrNameLst>
                                          <p:attrName>style.visibility</p:attrName>
                                        </p:attrNameLst>
                                      </p:cBhvr>
                                      <p:to>
                                        <p:strVal val="visible"/>
                                      </p:to>
                                    </p:set>
                                    <p:anim calcmode="lin" valueType="num">
                                      <p:cBhvr additive="base">
                                        <p:cTn id="65" dur="500" fill="hold"/>
                                        <p:tgtEl>
                                          <p:spTgt spid="126">
                                            <p:txEl>
                                              <p:pRg st="2" end="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78">
                                            <p:txEl>
                                              <p:pRg st="1" end="1"/>
                                            </p:txEl>
                                          </p:spTgt>
                                        </p:tgtEl>
                                        <p:attrNameLst>
                                          <p:attrName>style.visibility</p:attrName>
                                        </p:attrNameLst>
                                      </p:cBhvr>
                                      <p:to>
                                        <p:strVal val="visible"/>
                                      </p:to>
                                    </p:set>
                                    <p:anim calcmode="lin" valueType="num">
                                      <p:cBhvr additive="base">
                                        <p:cTn id="71" dur="500" fill="hold"/>
                                        <p:tgtEl>
                                          <p:spTgt spid="78">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78">
                                            <p:txEl>
                                              <p:pRg st="2" end="2"/>
                                            </p:txEl>
                                          </p:spTgt>
                                        </p:tgtEl>
                                        <p:attrNameLst>
                                          <p:attrName>style.visibility</p:attrName>
                                        </p:attrNameLst>
                                      </p:cBhvr>
                                      <p:to>
                                        <p:strVal val="visible"/>
                                      </p:to>
                                    </p:set>
                                    <p:anim calcmode="lin" valueType="num">
                                      <p:cBhvr additive="base">
                                        <p:cTn id="77" dur="500" fill="hold"/>
                                        <p:tgtEl>
                                          <p:spTgt spid="78">
                                            <p:txEl>
                                              <p:pRg st="2" end="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7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43</a:t>
            </a:fld>
            <a:endParaRPr lang="zh-CN" altLang="en-US"/>
          </a:p>
        </p:txBody>
      </p:sp>
      <p:sp>
        <p:nvSpPr>
          <p:cNvPr id="3" name="文本框 2"/>
          <p:cNvSpPr txBox="1"/>
          <p:nvPr/>
        </p:nvSpPr>
        <p:spPr>
          <a:xfrm>
            <a:off x="485775" y="775547"/>
            <a:ext cx="968693" cy="830997"/>
          </a:xfrm>
          <a:prstGeom prst="rect">
            <a:avLst/>
          </a:prstGeom>
          <a:noFill/>
        </p:spPr>
        <p:txBody>
          <a:bodyPr wrap="square" rtlCol="0">
            <a:spAutoFit/>
          </a:bodyPr>
          <a:lstStyle/>
          <a:p>
            <a:pPr marL="285750" indent="-285750">
              <a:buFont typeface="Wingdings" panose="05000000000000000000" pitchFamily="2" charset="2"/>
              <a:buChar char="ü"/>
            </a:pPr>
            <a:r>
              <a:rPr lang="zh-CN" altLang="en-US" sz="2400" dirty="0"/>
              <a:t>练习</a:t>
            </a:r>
          </a:p>
        </p:txBody>
      </p:sp>
      <p:sp>
        <p:nvSpPr>
          <p:cNvPr id="6" name="文本框 5"/>
          <p:cNvSpPr txBox="1"/>
          <p:nvPr/>
        </p:nvSpPr>
        <p:spPr>
          <a:xfrm>
            <a:off x="1736781" y="791736"/>
            <a:ext cx="1497160" cy="523220"/>
          </a:xfrm>
          <a:prstGeom prst="rect">
            <a:avLst/>
          </a:prstGeom>
          <a:noFill/>
        </p:spPr>
        <p:txBody>
          <a:bodyPr wrap="square" rtlCol="0">
            <a:spAutoFit/>
          </a:bodyPr>
          <a:lstStyle/>
          <a:p>
            <a:r>
              <a:rPr lang="en-US" altLang="zh-CN" sz="2800" b="1" dirty="0">
                <a:solidFill>
                  <a:srgbClr val="FF0000"/>
                </a:solidFill>
              </a:rPr>
              <a:t>64</a:t>
            </a:r>
            <a:r>
              <a:rPr lang="zh-CN" altLang="en-US" sz="2800" b="1" dirty="0">
                <a:solidFill>
                  <a:srgbClr val="FF0000"/>
                </a:solidFill>
              </a:rPr>
              <a:t>位</a:t>
            </a:r>
            <a:endParaRPr lang="zh-CN" altLang="en-US" b="1" dirty="0"/>
          </a:p>
        </p:txBody>
      </p:sp>
      <p:pic>
        <p:nvPicPr>
          <p:cNvPr id="8" name="图片 7"/>
          <p:cNvPicPr>
            <a:picLocks noChangeAspect="1"/>
          </p:cNvPicPr>
          <p:nvPr/>
        </p:nvPicPr>
        <p:blipFill>
          <a:blip r:embed="rId3" cstate="print"/>
          <a:stretch>
            <a:fillRect/>
          </a:stretch>
        </p:blipFill>
        <p:spPr>
          <a:xfrm>
            <a:off x="4027747" y="868681"/>
            <a:ext cx="4746302" cy="5137489"/>
          </a:xfrm>
          <a:prstGeom prst="rect">
            <a:avLst/>
          </a:prstGeom>
        </p:spPr>
      </p:pic>
      <p:pic>
        <p:nvPicPr>
          <p:cNvPr id="9" name="图片 8"/>
          <p:cNvPicPr>
            <a:picLocks noChangeAspect="1"/>
          </p:cNvPicPr>
          <p:nvPr/>
        </p:nvPicPr>
        <p:blipFill>
          <a:blip r:embed="rId4" cstate="print"/>
          <a:stretch>
            <a:fillRect/>
          </a:stretch>
        </p:blipFill>
        <p:spPr>
          <a:xfrm>
            <a:off x="649698" y="1444240"/>
            <a:ext cx="2921401" cy="2185676"/>
          </a:xfrm>
          <a:prstGeom prst="rect">
            <a:avLst/>
          </a:prstGeom>
        </p:spPr>
      </p:pic>
      <p:pic>
        <p:nvPicPr>
          <p:cNvPr id="10" name="图片 9"/>
          <p:cNvPicPr>
            <a:picLocks noChangeAspect="1"/>
          </p:cNvPicPr>
          <p:nvPr/>
        </p:nvPicPr>
        <p:blipFill>
          <a:blip r:embed="rId5" cstate="print"/>
          <a:stretch>
            <a:fillRect/>
          </a:stretch>
        </p:blipFill>
        <p:spPr>
          <a:xfrm>
            <a:off x="707779" y="4084790"/>
            <a:ext cx="2938514" cy="1871002"/>
          </a:xfrm>
          <a:prstGeom prst="rect">
            <a:avLst/>
          </a:prstGeom>
        </p:spPr>
      </p:pic>
      <p:sp>
        <p:nvSpPr>
          <p:cNvPr id="4" name="文本框 3"/>
          <p:cNvSpPr txBox="1"/>
          <p:nvPr/>
        </p:nvSpPr>
        <p:spPr>
          <a:xfrm>
            <a:off x="6553200" y="231925"/>
            <a:ext cx="3346109" cy="461665"/>
          </a:xfrm>
          <a:prstGeom prst="rect">
            <a:avLst/>
          </a:prstGeom>
          <a:noFill/>
        </p:spPr>
        <p:txBody>
          <a:bodyPr wrap="none" rtlCol="0">
            <a:spAutoFit/>
          </a:bodyPr>
          <a:lstStyle/>
          <a:p>
            <a:r>
              <a:rPr lang="zh-CN" altLang="en-US" sz="2400" b="1" dirty="0"/>
              <a:t>练习题</a:t>
            </a:r>
            <a:r>
              <a:rPr lang="en-US" altLang="zh-CN" sz="2400" b="1" dirty="0"/>
              <a:t>3.1</a:t>
            </a:r>
            <a:r>
              <a:rPr lang="zh-CN" altLang="en-US" sz="2400" b="1" dirty="0"/>
              <a:t>， </a:t>
            </a:r>
            <a:r>
              <a:rPr lang="en-US" altLang="zh-CN" sz="2400" b="1" dirty="0"/>
              <a:t>P.121-122</a:t>
            </a:r>
            <a:endParaRPr lang="zh-CN" altLang="en-US" sz="24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44</a:t>
            </a:fld>
            <a:endParaRPr lang="zh-CN" altLang="en-US"/>
          </a:p>
        </p:txBody>
      </p:sp>
      <p:sp>
        <p:nvSpPr>
          <p:cNvPr id="3" name="内容占位符 2"/>
          <p:cNvSpPr txBox="1"/>
          <p:nvPr/>
        </p:nvSpPr>
        <p:spPr>
          <a:xfrm>
            <a:off x="214313" y="93778"/>
            <a:ext cx="8229600" cy="59436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t>3.4.2</a:t>
            </a:r>
            <a:r>
              <a:rPr lang="zh-CN" altLang="en-US" dirty="0"/>
              <a:t> 数据传送指令</a:t>
            </a:r>
            <a:endParaRPr lang="en-US" altLang="zh-CN" dirty="0"/>
          </a:p>
          <a:p>
            <a:pPr lvl="1"/>
            <a:r>
              <a:rPr lang="zh-CN" altLang="en-US" dirty="0"/>
              <a:t>操作码</a:t>
            </a:r>
            <a:r>
              <a:rPr lang="en-US" altLang="zh-CN" dirty="0"/>
              <a:t>:</a:t>
            </a:r>
            <a:r>
              <a:rPr lang="en-US" altLang="zh-CN" dirty="0" err="1"/>
              <a:t>mov</a:t>
            </a:r>
            <a:r>
              <a:rPr lang="en-US" altLang="zh-CN" dirty="0"/>
              <a:t>	(</a:t>
            </a:r>
            <a:r>
              <a:rPr lang="en-US" altLang="zh-CN" dirty="0" err="1"/>
              <a:t>movb</a:t>
            </a:r>
            <a:r>
              <a:rPr lang="en-US" altLang="zh-CN" dirty="0"/>
              <a:t>/</a:t>
            </a:r>
            <a:r>
              <a:rPr lang="en-US" altLang="zh-CN" dirty="0" err="1"/>
              <a:t>movw</a:t>
            </a:r>
            <a:r>
              <a:rPr lang="en-US" altLang="zh-CN" dirty="0"/>
              <a:t>/</a:t>
            </a:r>
            <a:r>
              <a:rPr lang="en-US" altLang="zh-CN" dirty="0" err="1"/>
              <a:t>movl</a:t>
            </a:r>
            <a:r>
              <a:rPr lang="en-US" altLang="zh-CN" dirty="0"/>
              <a:t>/</a:t>
            </a:r>
            <a:r>
              <a:rPr lang="en-US" altLang="zh-CN" dirty="0" err="1"/>
              <a:t>movq</a:t>
            </a:r>
            <a:r>
              <a:rPr lang="en-US" altLang="zh-CN" dirty="0"/>
              <a:t>)</a:t>
            </a:r>
            <a:r>
              <a:rPr lang="zh-CN" altLang="en-US" dirty="0"/>
              <a:t>，分别对应</a:t>
            </a:r>
            <a:r>
              <a:rPr lang="en-US" altLang="zh-CN" dirty="0"/>
              <a:t>1/2/4/8</a:t>
            </a:r>
            <a:r>
              <a:rPr lang="zh-CN" altLang="en-US" dirty="0"/>
              <a:t>字节</a:t>
            </a:r>
            <a:endParaRPr lang="en-US" altLang="zh-CN" dirty="0"/>
          </a:p>
        </p:txBody>
      </p:sp>
      <p:pic>
        <p:nvPicPr>
          <p:cNvPr id="4" name="图片 3"/>
          <p:cNvPicPr>
            <a:picLocks noChangeAspect="1"/>
          </p:cNvPicPr>
          <p:nvPr/>
        </p:nvPicPr>
        <p:blipFill>
          <a:blip r:embed="rId3" cstate="print"/>
          <a:stretch>
            <a:fillRect/>
          </a:stretch>
        </p:blipFill>
        <p:spPr>
          <a:xfrm>
            <a:off x="1993821" y="1708151"/>
            <a:ext cx="5036344" cy="4648200"/>
          </a:xfrm>
          <a:prstGeom prst="rect">
            <a:avLst/>
          </a:prstGeom>
        </p:spPr>
      </p:pic>
      <p:sp>
        <p:nvSpPr>
          <p:cNvPr id="5" name="文本框 4"/>
          <p:cNvSpPr txBox="1"/>
          <p:nvPr/>
        </p:nvSpPr>
        <p:spPr>
          <a:xfrm>
            <a:off x="557212" y="3414356"/>
            <a:ext cx="1225868" cy="923330"/>
          </a:xfrm>
          <a:prstGeom prst="rect">
            <a:avLst/>
          </a:prstGeom>
          <a:noFill/>
        </p:spPr>
        <p:txBody>
          <a:bodyPr wrap="square" rtlCol="0">
            <a:spAutoFit/>
          </a:bodyPr>
          <a:lstStyle/>
          <a:p>
            <a:r>
              <a:rPr lang="zh-CN" altLang="en-US" dirty="0"/>
              <a:t>大小不等，</a:t>
            </a:r>
            <a:endParaRPr lang="en-US" altLang="zh-CN" dirty="0"/>
          </a:p>
          <a:p>
            <a:r>
              <a:rPr lang="zh-CN" altLang="en-US" dirty="0"/>
              <a:t>用符号扩展</a:t>
            </a:r>
          </a:p>
        </p:txBody>
      </p:sp>
      <p:sp>
        <p:nvSpPr>
          <p:cNvPr id="6" name="文本框 5"/>
          <p:cNvSpPr txBox="1"/>
          <p:nvPr/>
        </p:nvSpPr>
        <p:spPr>
          <a:xfrm>
            <a:off x="557212" y="4470380"/>
            <a:ext cx="1225868" cy="923330"/>
          </a:xfrm>
          <a:prstGeom prst="rect">
            <a:avLst/>
          </a:prstGeom>
          <a:noFill/>
        </p:spPr>
        <p:txBody>
          <a:bodyPr wrap="square" rtlCol="0">
            <a:spAutoFit/>
          </a:bodyPr>
          <a:lstStyle/>
          <a:p>
            <a:r>
              <a:rPr lang="zh-CN" altLang="en-US" dirty="0"/>
              <a:t>大小不等，</a:t>
            </a:r>
            <a:endParaRPr lang="en-US" altLang="zh-CN" dirty="0"/>
          </a:p>
          <a:p>
            <a:r>
              <a:rPr lang="zh-CN" altLang="en-US" dirty="0"/>
              <a:t>用零号扩展</a:t>
            </a:r>
          </a:p>
        </p:txBody>
      </p:sp>
      <p:sp>
        <p:nvSpPr>
          <p:cNvPr id="7" name="文本框 6"/>
          <p:cNvSpPr txBox="1"/>
          <p:nvPr/>
        </p:nvSpPr>
        <p:spPr>
          <a:xfrm>
            <a:off x="557212" y="5478184"/>
            <a:ext cx="1225868" cy="369332"/>
          </a:xfrm>
          <a:prstGeom prst="rect">
            <a:avLst/>
          </a:prstGeom>
          <a:noFill/>
        </p:spPr>
        <p:txBody>
          <a:bodyPr wrap="square" rtlCol="0">
            <a:spAutoFit/>
          </a:bodyPr>
          <a:lstStyle/>
          <a:p>
            <a:r>
              <a:rPr lang="zh-CN" altLang="en-US" dirty="0"/>
              <a:t>堆栈操作</a:t>
            </a:r>
          </a:p>
        </p:txBody>
      </p:sp>
      <p:sp>
        <p:nvSpPr>
          <p:cNvPr id="8" name="文本框 7"/>
          <p:cNvSpPr txBox="1"/>
          <p:nvPr/>
        </p:nvSpPr>
        <p:spPr>
          <a:xfrm>
            <a:off x="557212" y="2507457"/>
            <a:ext cx="1225868" cy="369332"/>
          </a:xfrm>
          <a:prstGeom prst="rect">
            <a:avLst/>
          </a:prstGeom>
          <a:noFill/>
        </p:spPr>
        <p:txBody>
          <a:bodyPr wrap="square" rtlCol="0">
            <a:spAutoFit/>
          </a:bodyPr>
          <a:lstStyle/>
          <a:p>
            <a:r>
              <a:rPr lang="zh-CN" altLang="en-US" dirty="0"/>
              <a:t>等大小</a:t>
            </a:r>
          </a:p>
        </p:txBody>
      </p:sp>
      <p:sp>
        <p:nvSpPr>
          <p:cNvPr id="9" name="左大括号 8"/>
          <p:cNvSpPr/>
          <p:nvPr/>
        </p:nvSpPr>
        <p:spPr>
          <a:xfrm>
            <a:off x="1783081" y="2322433"/>
            <a:ext cx="210740" cy="7279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左大括号 9"/>
          <p:cNvSpPr/>
          <p:nvPr/>
        </p:nvSpPr>
        <p:spPr>
          <a:xfrm>
            <a:off x="1783081" y="3372208"/>
            <a:ext cx="210740" cy="7279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左大括号 10"/>
          <p:cNvSpPr/>
          <p:nvPr/>
        </p:nvSpPr>
        <p:spPr>
          <a:xfrm>
            <a:off x="1783081" y="4464130"/>
            <a:ext cx="210740" cy="7279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左大括号 11"/>
          <p:cNvSpPr/>
          <p:nvPr/>
        </p:nvSpPr>
        <p:spPr>
          <a:xfrm>
            <a:off x="1783081" y="5298876"/>
            <a:ext cx="210740" cy="7279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nvSpPr>
        <p:spPr>
          <a:xfrm>
            <a:off x="4970502" y="2394020"/>
            <a:ext cx="3716298" cy="1323439"/>
          </a:xfrm>
          <a:prstGeom prst="rect">
            <a:avLst/>
          </a:prstGeom>
          <a:noFill/>
        </p:spPr>
        <p:txBody>
          <a:bodyPr wrap="square" rtlCol="0">
            <a:spAutoFit/>
          </a:bodyPr>
          <a:lstStyle/>
          <a:p>
            <a:r>
              <a:rPr lang="en-US" altLang="zh-CN" sz="1600" b="1" dirty="0" err="1">
                <a:solidFill>
                  <a:srgbClr val="FF0000"/>
                </a:solidFill>
              </a:rPr>
              <a:t>movq</a:t>
            </a:r>
            <a:r>
              <a:rPr lang="en-US" altLang="zh-CN" sz="1600" b="1" dirty="0">
                <a:solidFill>
                  <a:srgbClr val="FF0000"/>
                </a:solidFill>
              </a:rPr>
              <a:t>  </a:t>
            </a:r>
            <a:r>
              <a:rPr lang="zh-CN" altLang="en-US" sz="1600" b="1" dirty="0">
                <a:solidFill>
                  <a:srgbClr val="FF0000"/>
                </a:solidFill>
              </a:rPr>
              <a:t>传送四字</a:t>
            </a:r>
            <a:r>
              <a:rPr lang="en-US" altLang="zh-CN" sz="1600" b="1" dirty="0">
                <a:solidFill>
                  <a:srgbClr val="FF0000"/>
                </a:solidFill>
              </a:rPr>
              <a:t>	</a:t>
            </a:r>
            <a:r>
              <a:rPr lang="en-US" altLang="zh-CN" sz="1600" b="1" dirty="0">
                <a:solidFill>
                  <a:srgbClr val="0070C0"/>
                </a:solidFill>
              </a:rPr>
              <a:t>(</a:t>
            </a:r>
            <a:r>
              <a:rPr lang="zh-CN" altLang="en-US" sz="1600" b="1" dirty="0">
                <a:solidFill>
                  <a:srgbClr val="0070C0"/>
                </a:solidFill>
              </a:rPr>
              <a:t>对立即数只能</a:t>
            </a:r>
            <a:r>
              <a:rPr lang="en-US" altLang="zh-CN" sz="1600" b="1" dirty="0">
                <a:solidFill>
                  <a:srgbClr val="0070C0"/>
                </a:solidFill>
              </a:rPr>
              <a:t>32</a:t>
            </a:r>
            <a:r>
              <a:rPr lang="zh-CN" altLang="en-US" sz="1600" b="1" dirty="0">
                <a:solidFill>
                  <a:srgbClr val="0070C0"/>
                </a:solidFill>
              </a:rPr>
              <a:t>补码</a:t>
            </a:r>
            <a:r>
              <a:rPr lang="en-US" altLang="zh-CN" sz="1600" b="1" dirty="0">
                <a:solidFill>
                  <a:srgbClr val="0070C0"/>
                </a:solidFill>
              </a:rPr>
              <a:t>)</a:t>
            </a:r>
          </a:p>
          <a:p>
            <a:r>
              <a:rPr lang="en-US" altLang="zh-CN" sz="1600" b="1" dirty="0" err="1">
                <a:solidFill>
                  <a:srgbClr val="FF0000"/>
                </a:solidFill>
              </a:rPr>
              <a:t>movabsq</a:t>
            </a:r>
            <a:r>
              <a:rPr lang="en-US" altLang="zh-CN" sz="1600" b="1" dirty="0">
                <a:solidFill>
                  <a:srgbClr val="FF0000"/>
                </a:solidFill>
              </a:rPr>
              <a:t> I,R </a:t>
            </a:r>
            <a:r>
              <a:rPr lang="zh-CN" altLang="en-US" sz="1600" b="1" dirty="0">
                <a:solidFill>
                  <a:srgbClr val="FF0000"/>
                </a:solidFill>
              </a:rPr>
              <a:t>传送绝对的四字 </a:t>
            </a:r>
            <a:r>
              <a:rPr lang="en-US" altLang="zh-CN" sz="1600" b="1" dirty="0">
                <a:solidFill>
                  <a:srgbClr val="0070C0"/>
                </a:solidFill>
              </a:rPr>
              <a:t>(</a:t>
            </a:r>
            <a:r>
              <a:rPr lang="zh-CN" altLang="en-US" sz="1600" b="1" dirty="0">
                <a:solidFill>
                  <a:srgbClr val="0070C0"/>
                </a:solidFill>
              </a:rPr>
              <a:t>立即数按</a:t>
            </a:r>
            <a:r>
              <a:rPr lang="en-US" altLang="zh-CN" sz="1600" b="1" dirty="0">
                <a:solidFill>
                  <a:srgbClr val="0070C0"/>
                </a:solidFill>
              </a:rPr>
              <a:t>64</a:t>
            </a:r>
            <a:r>
              <a:rPr lang="zh-CN" altLang="en-US" sz="1600" b="1" dirty="0">
                <a:solidFill>
                  <a:srgbClr val="0070C0"/>
                </a:solidFill>
              </a:rPr>
              <a:t>位</a:t>
            </a:r>
            <a:r>
              <a:rPr lang="en-US" altLang="zh-CN" sz="1600" b="1" dirty="0">
                <a:solidFill>
                  <a:srgbClr val="0070C0"/>
                </a:solidFill>
              </a:rPr>
              <a:t>)</a:t>
            </a:r>
          </a:p>
          <a:p>
            <a:endParaRPr lang="zh-CN" altLang="en-US" sz="1600" b="1" dirty="0">
              <a:solidFill>
                <a:srgbClr val="FF0000"/>
              </a:solidFill>
            </a:endParaRPr>
          </a:p>
        </p:txBody>
      </p:sp>
      <p:sp>
        <p:nvSpPr>
          <p:cNvPr id="14" name="文本框 13"/>
          <p:cNvSpPr txBox="1"/>
          <p:nvPr/>
        </p:nvSpPr>
        <p:spPr>
          <a:xfrm>
            <a:off x="5658206" y="3639988"/>
            <a:ext cx="3165396" cy="584775"/>
          </a:xfrm>
          <a:prstGeom prst="rect">
            <a:avLst/>
          </a:prstGeom>
          <a:noFill/>
        </p:spPr>
        <p:txBody>
          <a:bodyPr wrap="square" rtlCol="0">
            <a:spAutoFit/>
          </a:bodyPr>
          <a:lstStyle/>
          <a:p>
            <a:r>
              <a:rPr lang="en-US" altLang="zh-CN" sz="1600" b="1" dirty="0" err="1">
                <a:solidFill>
                  <a:srgbClr val="FF0000"/>
                </a:solidFill>
              </a:rPr>
              <a:t>movsbq</a:t>
            </a:r>
            <a:r>
              <a:rPr lang="en-US" altLang="zh-CN" sz="1600" b="1" dirty="0">
                <a:solidFill>
                  <a:srgbClr val="FF0000"/>
                </a:solidFill>
              </a:rPr>
              <a:t>/</a:t>
            </a:r>
            <a:r>
              <a:rPr lang="en-US" altLang="zh-CN" sz="1600" b="1" dirty="0" err="1">
                <a:solidFill>
                  <a:srgbClr val="FF0000"/>
                </a:solidFill>
              </a:rPr>
              <a:t>movswq</a:t>
            </a:r>
            <a:r>
              <a:rPr lang="en-US" altLang="zh-CN" sz="1600" b="1" dirty="0">
                <a:solidFill>
                  <a:srgbClr val="FF0000"/>
                </a:solidFill>
              </a:rPr>
              <a:t>/</a:t>
            </a:r>
            <a:r>
              <a:rPr lang="en-US" altLang="zh-CN" sz="1600" b="1" dirty="0" err="1">
                <a:solidFill>
                  <a:srgbClr val="FF0000"/>
                </a:solidFill>
              </a:rPr>
              <a:t>movslq</a:t>
            </a:r>
            <a:r>
              <a:rPr lang="en-US" altLang="zh-CN" sz="1600" b="1" dirty="0">
                <a:solidFill>
                  <a:srgbClr val="FF0000"/>
                </a:solidFill>
              </a:rPr>
              <a:t>/</a:t>
            </a:r>
            <a:r>
              <a:rPr lang="en-US" altLang="zh-CN" sz="1600" b="1" dirty="0" err="1">
                <a:solidFill>
                  <a:srgbClr val="FF0000"/>
                </a:solidFill>
              </a:rPr>
              <a:t>cltq</a:t>
            </a:r>
            <a:r>
              <a:rPr lang="en-US" altLang="zh-CN" sz="1600" b="1" dirty="0">
                <a:solidFill>
                  <a:srgbClr val="0070C0"/>
                </a:solidFill>
              </a:rPr>
              <a:t>(</a:t>
            </a:r>
            <a:r>
              <a:rPr lang="en-US" altLang="zh-CN" sz="1600" b="1" dirty="0" err="1">
                <a:solidFill>
                  <a:srgbClr val="0070C0"/>
                </a:solidFill>
              </a:rPr>
              <a:t>eax</a:t>
            </a:r>
            <a:r>
              <a:rPr lang="en-US" altLang="zh-CN" sz="1600" b="1" dirty="0">
                <a:solidFill>
                  <a:srgbClr val="0070C0"/>
                </a:solidFill>
              </a:rPr>
              <a:t>-&gt;</a:t>
            </a:r>
            <a:r>
              <a:rPr lang="en-US" altLang="zh-CN" sz="1600" b="1" dirty="0" err="1">
                <a:solidFill>
                  <a:srgbClr val="0070C0"/>
                </a:solidFill>
              </a:rPr>
              <a:t>rax</a:t>
            </a:r>
            <a:r>
              <a:rPr lang="en-US" altLang="zh-CN" sz="1600" b="1" dirty="0">
                <a:solidFill>
                  <a:srgbClr val="0070C0"/>
                </a:solidFill>
              </a:rPr>
              <a:t>)</a:t>
            </a:r>
            <a:endParaRPr lang="zh-CN" altLang="en-US" sz="1600" b="1" dirty="0">
              <a:solidFill>
                <a:srgbClr val="0070C0"/>
              </a:solidFill>
            </a:endParaRPr>
          </a:p>
        </p:txBody>
      </p:sp>
      <p:sp>
        <p:nvSpPr>
          <p:cNvPr id="15" name="文本框 14"/>
          <p:cNvSpPr txBox="1"/>
          <p:nvPr/>
        </p:nvSpPr>
        <p:spPr>
          <a:xfrm>
            <a:off x="5658206" y="4705082"/>
            <a:ext cx="3165396" cy="338554"/>
          </a:xfrm>
          <a:prstGeom prst="rect">
            <a:avLst/>
          </a:prstGeom>
          <a:noFill/>
        </p:spPr>
        <p:txBody>
          <a:bodyPr wrap="square" rtlCol="0">
            <a:spAutoFit/>
          </a:bodyPr>
          <a:lstStyle/>
          <a:p>
            <a:r>
              <a:rPr lang="en-US" altLang="zh-CN" sz="1600" b="1" dirty="0" err="1">
                <a:solidFill>
                  <a:srgbClr val="FF0000"/>
                </a:solidFill>
              </a:rPr>
              <a:t>movzbq</a:t>
            </a:r>
            <a:r>
              <a:rPr lang="en-US" altLang="zh-CN" sz="1600" b="1" dirty="0">
                <a:solidFill>
                  <a:srgbClr val="FF0000"/>
                </a:solidFill>
              </a:rPr>
              <a:t>/</a:t>
            </a:r>
            <a:r>
              <a:rPr lang="en-US" altLang="zh-CN" sz="1600" b="1" dirty="0" err="1">
                <a:solidFill>
                  <a:srgbClr val="FF0000"/>
                </a:solidFill>
              </a:rPr>
              <a:t>movzwq</a:t>
            </a:r>
            <a:endParaRPr lang="zh-CN" altLang="en-US" sz="1600" b="1" dirty="0">
              <a:solidFill>
                <a:srgbClr val="FF0000"/>
              </a:solidFill>
            </a:endParaRPr>
          </a:p>
        </p:txBody>
      </p:sp>
      <p:sp>
        <p:nvSpPr>
          <p:cNvPr id="16" name="文本框 15"/>
          <p:cNvSpPr txBox="1"/>
          <p:nvPr/>
        </p:nvSpPr>
        <p:spPr>
          <a:xfrm>
            <a:off x="5658206" y="5478184"/>
            <a:ext cx="3165396" cy="338554"/>
          </a:xfrm>
          <a:prstGeom prst="rect">
            <a:avLst/>
          </a:prstGeom>
          <a:noFill/>
        </p:spPr>
        <p:txBody>
          <a:bodyPr wrap="square" rtlCol="0">
            <a:spAutoFit/>
          </a:bodyPr>
          <a:lstStyle/>
          <a:p>
            <a:r>
              <a:rPr lang="en-US" altLang="zh-CN" sz="1600" b="1" dirty="0" err="1">
                <a:solidFill>
                  <a:srgbClr val="FF0000"/>
                </a:solidFill>
              </a:rPr>
              <a:t>pushq</a:t>
            </a:r>
            <a:r>
              <a:rPr lang="en-US" altLang="zh-CN" sz="1600" b="1" dirty="0">
                <a:solidFill>
                  <a:srgbClr val="FF0000"/>
                </a:solidFill>
              </a:rPr>
              <a:t>/</a:t>
            </a:r>
            <a:r>
              <a:rPr lang="en-US" altLang="zh-CN" sz="1600" b="1" dirty="0" err="1">
                <a:solidFill>
                  <a:srgbClr val="FF0000"/>
                </a:solidFill>
              </a:rPr>
              <a:t>popq</a:t>
            </a:r>
            <a:endParaRPr lang="zh-CN" altLang="en-US" sz="16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45</a:t>
            </a:fld>
            <a:endParaRPr lang="zh-CN" altLang="en-US"/>
          </a:p>
        </p:txBody>
      </p:sp>
      <p:sp>
        <p:nvSpPr>
          <p:cNvPr id="3" name="文本框 2"/>
          <p:cNvSpPr txBox="1"/>
          <p:nvPr/>
        </p:nvSpPr>
        <p:spPr>
          <a:xfrm>
            <a:off x="635793" y="217292"/>
            <a:ext cx="1080135" cy="830997"/>
          </a:xfrm>
          <a:prstGeom prst="rect">
            <a:avLst/>
          </a:prstGeom>
          <a:noFill/>
        </p:spPr>
        <p:txBody>
          <a:bodyPr wrap="square" rtlCol="0">
            <a:spAutoFit/>
          </a:bodyPr>
          <a:lstStyle/>
          <a:p>
            <a:r>
              <a:rPr lang="zh-CN" altLang="en-US" sz="2400" b="1" dirty="0"/>
              <a:t>代码示例：</a:t>
            </a:r>
          </a:p>
        </p:txBody>
      </p:sp>
      <p:sp>
        <p:nvSpPr>
          <p:cNvPr id="6" name="文本框 5"/>
          <p:cNvSpPr txBox="1"/>
          <p:nvPr/>
        </p:nvSpPr>
        <p:spPr>
          <a:xfrm>
            <a:off x="1175861" y="929637"/>
            <a:ext cx="1351598" cy="830997"/>
          </a:xfrm>
          <a:prstGeom prst="rect">
            <a:avLst/>
          </a:prstGeom>
          <a:noFill/>
        </p:spPr>
        <p:txBody>
          <a:bodyPr wrap="square" rtlCol="0">
            <a:spAutoFit/>
          </a:bodyPr>
          <a:lstStyle/>
          <a:p>
            <a:r>
              <a:rPr lang="zh-CN" altLang="en-US" sz="2400" dirty="0"/>
              <a:t>等大小传送</a:t>
            </a:r>
          </a:p>
        </p:txBody>
      </p:sp>
      <p:sp>
        <p:nvSpPr>
          <p:cNvPr id="7" name="文本框 6"/>
          <p:cNvSpPr txBox="1"/>
          <p:nvPr/>
        </p:nvSpPr>
        <p:spPr>
          <a:xfrm>
            <a:off x="908685" y="3699430"/>
            <a:ext cx="2986205" cy="646331"/>
          </a:xfrm>
          <a:prstGeom prst="rect">
            <a:avLst/>
          </a:prstGeom>
          <a:noFill/>
        </p:spPr>
        <p:txBody>
          <a:bodyPr wrap="square" rtlCol="0">
            <a:spAutoFit/>
          </a:bodyPr>
          <a:lstStyle/>
          <a:p>
            <a:r>
              <a:rPr lang="zh-CN" altLang="en-US" dirty="0"/>
              <a:t>扩展（目的操作数只能是寄存器）</a:t>
            </a:r>
          </a:p>
        </p:txBody>
      </p:sp>
      <p:sp>
        <p:nvSpPr>
          <p:cNvPr id="8" name="文本框 7"/>
          <p:cNvSpPr txBox="1"/>
          <p:nvPr/>
        </p:nvSpPr>
        <p:spPr>
          <a:xfrm>
            <a:off x="2520544" y="929637"/>
            <a:ext cx="1497160" cy="523220"/>
          </a:xfrm>
          <a:prstGeom prst="rect">
            <a:avLst/>
          </a:prstGeom>
          <a:noFill/>
        </p:spPr>
        <p:txBody>
          <a:bodyPr wrap="square" rtlCol="0">
            <a:spAutoFit/>
          </a:bodyPr>
          <a:lstStyle/>
          <a:p>
            <a:r>
              <a:rPr lang="en-US" altLang="zh-CN" sz="2800" b="1" dirty="0">
                <a:solidFill>
                  <a:srgbClr val="FF0000"/>
                </a:solidFill>
              </a:rPr>
              <a:t>64</a:t>
            </a:r>
            <a:r>
              <a:rPr lang="zh-CN" altLang="en-US" sz="2800" b="1" dirty="0">
                <a:solidFill>
                  <a:srgbClr val="FF0000"/>
                </a:solidFill>
              </a:rPr>
              <a:t>位</a:t>
            </a:r>
            <a:endParaRPr lang="zh-CN" altLang="en-US" b="1" dirty="0"/>
          </a:p>
        </p:txBody>
      </p:sp>
      <p:pic>
        <p:nvPicPr>
          <p:cNvPr id="9" name="图片 8"/>
          <p:cNvPicPr>
            <a:picLocks noChangeAspect="1"/>
          </p:cNvPicPr>
          <p:nvPr/>
        </p:nvPicPr>
        <p:blipFill>
          <a:blip r:embed="rId3" cstate="print"/>
          <a:stretch>
            <a:fillRect/>
          </a:stretch>
        </p:blipFill>
        <p:spPr>
          <a:xfrm>
            <a:off x="908685" y="1723288"/>
            <a:ext cx="6170941" cy="1705713"/>
          </a:xfrm>
          <a:prstGeom prst="rect">
            <a:avLst/>
          </a:prstGeom>
        </p:spPr>
      </p:pic>
      <p:sp>
        <p:nvSpPr>
          <p:cNvPr id="12" name="矩形 11"/>
          <p:cNvSpPr/>
          <p:nvPr/>
        </p:nvSpPr>
        <p:spPr>
          <a:xfrm>
            <a:off x="908685" y="4218431"/>
            <a:ext cx="6323388" cy="1600438"/>
          </a:xfrm>
          <a:prstGeom prst="rect">
            <a:avLst/>
          </a:prstGeom>
        </p:spPr>
        <p:txBody>
          <a:bodyPr wrap="square">
            <a:spAutoFit/>
          </a:bodyPr>
          <a:lstStyle/>
          <a:p>
            <a:r>
              <a:rPr lang="en-US" altLang="zh-CN" i="1" dirty="0">
                <a:solidFill>
                  <a:srgbClr val="00AEF0"/>
                </a:solidFill>
                <a:latin typeface="ZztexMono-Italic"/>
              </a:rPr>
              <a:t>Assume initially that %dl = 0xCD, %</a:t>
            </a:r>
            <a:r>
              <a:rPr lang="en-US" altLang="zh-CN" i="1" dirty="0" err="1">
                <a:solidFill>
                  <a:srgbClr val="00AEF0"/>
                </a:solidFill>
                <a:latin typeface="ZztexMono-Italic"/>
              </a:rPr>
              <a:t>eax</a:t>
            </a:r>
            <a:r>
              <a:rPr lang="en-US" altLang="zh-CN" i="1" dirty="0">
                <a:solidFill>
                  <a:srgbClr val="00AEF0"/>
                </a:solidFill>
                <a:latin typeface="ZztexMono-Italic"/>
              </a:rPr>
              <a:t> = 0x98765432</a:t>
            </a:r>
          </a:p>
          <a:p>
            <a:r>
              <a:rPr lang="en-US" altLang="zh-CN" sz="800" dirty="0">
                <a:solidFill>
                  <a:srgbClr val="00AEF0"/>
                </a:solidFill>
                <a:latin typeface="StoneSans"/>
              </a:rPr>
              <a:t>1 </a:t>
            </a:r>
            <a:r>
              <a:rPr lang="en-US" altLang="zh-CN" sz="2000" dirty="0" err="1">
                <a:solidFill>
                  <a:srgbClr val="000000"/>
                </a:solidFill>
                <a:latin typeface="ZztexMono-Regular"/>
              </a:rPr>
              <a:t>movb</a:t>
            </a:r>
            <a:r>
              <a:rPr lang="en-US" altLang="zh-CN" sz="2000" dirty="0">
                <a:solidFill>
                  <a:srgbClr val="000000"/>
                </a:solidFill>
                <a:latin typeface="ZztexMono-Regular"/>
              </a:rPr>
              <a:t> 	  %</a:t>
            </a:r>
            <a:r>
              <a:rPr lang="en-US" altLang="zh-CN" sz="2000" dirty="0" err="1">
                <a:solidFill>
                  <a:srgbClr val="000000"/>
                </a:solidFill>
                <a:latin typeface="ZztexMono-Regular"/>
              </a:rPr>
              <a:t>dl,%al</a:t>
            </a:r>
            <a:r>
              <a:rPr lang="en-US" altLang="zh-CN" sz="2000" dirty="0">
                <a:solidFill>
                  <a:srgbClr val="000000"/>
                </a:solidFill>
                <a:latin typeface="ZztexMono-Regular"/>
              </a:rPr>
              <a:t> 	</a:t>
            </a:r>
            <a:r>
              <a:rPr lang="en-US" altLang="zh-CN" i="1" dirty="0">
                <a:solidFill>
                  <a:srgbClr val="00AEF0"/>
                </a:solidFill>
                <a:latin typeface="ZztexMono-Italic"/>
              </a:rPr>
              <a:t>%</a:t>
            </a:r>
            <a:r>
              <a:rPr lang="en-US" altLang="zh-CN" i="1" dirty="0" err="1">
                <a:solidFill>
                  <a:srgbClr val="00AEF0"/>
                </a:solidFill>
                <a:latin typeface="ZztexMono-Italic"/>
              </a:rPr>
              <a:t>eax</a:t>
            </a:r>
            <a:r>
              <a:rPr lang="en-US" altLang="zh-CN" i="1" dirty="0">
                <a:solidFill>
                  <a:srgbClr val="00AEF0"/>
                </a:solidFill>
                <a:latin typeface="ZztexMono-Italic"/>
              </a:rPr>
              <a:t> = 987654CD</a:t>
            </a:r>
          </a:p>
          <a:p>
            <a:r>
              <a:rPr lang="en-US" altLang="zh-CN" sz="800" dirty="0">
                <a:solidFill>
                  <a:srgbClr val="00AEF0"/>
                </a:solidFill>
                <a:latin typeface="StoneSans"/>
              </a:rPr>
              <a:t>2 </a:t>
            </a:r>
            <a:r>
              <a:rPr lang="en-US" altLang="zh-CN" sz="2000" dirty="0" err="1">
                <a:solidFill>
                  <a:srgbClr val="000000"/>
                </a:solidFill>
                <a:latin typeface="ZztexMono-Regular"/>
              </a:rPr>
              <a:t>movsbl</a:t>
            </a:r>
            <a:r>
              <a:rPr lang="en-US" altLang="zh-CN" sz="2000" dirty="0">
                <a:solidFill>
                  <a:srgbClr val="000000"/>
                </a:solidFill>
                <a:latin typeface="ZztexMono-Regular"/>
              </a:rPr>
              <a:t>  %dl,%</a:t>
            </a:r>
            <a:r>
              <a:rPr lang="en-US" altLang="zh-CN" sz="2000" dirty="0" err="1">
                <a:solidFill>
                  <a:srgbClr val="000000"/>
                </a:solidFill>
                <a:latin typeface="ZztexMono-Regular"/>
              </a:rPr>
              <a:t>eax</a:t>
            </a:r>
            <a:r>
              <a:rPr lang="en-US" altLang="zh-CN" sz="2000" dirty="0">
                <a:solidFill>
                  <a:srgbClr val="000000"/>
                </a:solidFill>
                <a:latin typeface="ZztexMono-Regular"/>
              </a:rPr>
              <a:t> 	</a:t>
            </a:r>
            <a:r>
              <a:rPr lang="en-US" altLang="zh-CN" i="1" dirty="0">
                <a:solidFill>
                  <a:srgbClr val="00AEF0"/>
                </a:solidFill>
                <a:latin typeface="ZztexMono-Italic"/>
              </a:rPr>
              <a:t>%</a:t>
            </a:r>
            <a:r>
              <a:rPr lang="en-US" altLang="zh-CN" i="1" dirty="0" err="1">
                <a:solidFill>
                  <a:srgbClr val="00AEF0"/>
                </a:solidFill>
                <a:latin typeface="ZztexMono-Italic"/>
              </a:rPr>
              <a:t>eax</a:t>
            </a:r>
            <a:r>
              <a:rPr lang="en-US" altLang="zh-CN" i="1" dirty="0">
                <a:solidFill>
                  <a:srgbClr val="00AEF0"/>
                </a:solidFill>
                <a:latin typeface="ZztexMono-Italic"/>
              </a:rPr>
              <a:t> = FFFFFFCD</a:t>
            </a:r>
          </a:p>
          <a:p>
            <a:r>
              <a:rPr lang="en-US" altLang="zh-CN" sz="800" dirty="0">
                <a:solidFill>
                  <a:srgbClr val="00AEF0"/>
                </a:solidFill>
                <a:latin typeface="StoneSans"/>
              </a:rPr>
              <a:t>3 </a:t>
            </a:r>
            <a:r>
              <a:rPr lang="en-US" altLang="zh-CN" sz="2000" dirty="0" err="1">
                <a:solidFill>
                  <a:srgbClr val="000000"/>
                </a:solidFill>
                <a:latin typeface="ZztexMono-Regular"/>
              </a:rPr>
              <a:t>movzbl</a:t>
            </a:r>
            <a:r>
              <a:rPr lang="en-US" altLang="zh-CN" sz="2000" dirty="0">
                <a:solidFill>
                  <a:srgbClr val="000000"/>
                </a:solidFill>
                <a:latin typeface="ZztexMono-Regular"/>
              </a:rPr>
              <a:t>  %dl,%</a:t>
            </a:r>
            <a:r>
              <a:rPr lang="en-US" altLang="zh-CN" sz="2000" dirty="0" err="1">
                <a:solidFill>
                  <a:srgbClr val="000000"/>
                </a:solidFill>
                <a:latin typeface="ZztexMono-Regular"/>
              </a:rPr>
              <a:t>eax</a:t>
            </a:r>
            <a:r>
              <a:rPr lang="en-US" altLang="zh-CN" sz="2000" dirty="0">
                <a:solidFill>
                  <a:srgbClr val="000000"/>
                </a:solidFill>
                <a:latin typeface="ZztexMono-Regular"/>
              </a:rPr>
              <a:t> 	</a:t>
            </a:r>
            <a:r>
              <a:rPr lang="en-US" altLang="zh-CN" i="1" dirty="0">
                <a:solidFill>
                  <a:srgbClr val="00AEF0"/>
                </a:solidFill>
                <a:latin typeface="ZztexMono-Italic"/>
              </a:rPr>
              <a:t>%</a:t>
            </a:r>
            <a:r>
              <a:rPr lang="en-US" altLang="zh-CN" i="1" dirty="0" err="1">
                <a:solidFill>
                  <a:srgbClr val="00AEF0"/>
                </a:solidFill>
                <a:latin typeface="ZztexMono-Italic"/>
              </a:rPr>
              <a:t>eax</a:t>
            </a:r>
            <a:r>
              <a:rPr lang="en-US" altLang="zh-CN" i="1" dirty="0">
                <a:solidFill>
                  <a:srgbClr val="00AEF0"/>
                </a:solidFill>
                <a:latin typeface="ZztexMono-Italic"/>
              </a:rPr>
              <a:t> = 000000CD</a:t>
            </a:r>
          </a:p>
          <a:p>
            <a:r>
              <a:rPr lang="en-US" altLang="zh-CN" sz="800" dirty="0">
                <a:solidFill>
                  <a:srgbClr val="00AEF0"/>
                </a:solidFill>
                <a:latin typeface="StoneSans"/>
              </a:rPr>
              <a:t>4</a:t>
            </a:r>
            <a:r>
              <a:rPr lang="en-US" altLang="zh-CN" dirty="0">
                <a:solidFill>
                  <a:srgbClr val="00AEF0"/>
                </a:solidFill>
                <a:latin typeface="StoneSans"/>
              </a:rPr>
              <a:t> </a:t>
            </a:r>
            <a:r>
              <a:rPr lang="en-US" altLang="zh-CN" sz="2000" dirty="0" err="1">
                <a:solidFill>
                  <a:srgbClr val="000000"/>
                </a:solidFill>
                <a:latin typeface="ZztexMono-Regular"/>
              </a:rPr>
              <a:t>movslq</a:t>
            </a:r>
            <a:r>
              <a:rPr lang="en-US" altLang="zh-CN" sz="2000" dirty="0">
                <a:solidFill>
                  <a:srgbClr val="000000"/>
                </a:solidFill>
                <a:latin typeface="ZztexMono-Regular"/>
              </a:rPr>
              <a:t>  %</a:t>
            </a:r>
            <a:r>
              <a:rPr lang="en-US" altLang="zh-CN" sz="2000" dirty="0" err="1">
                <a:solidFill>
                  <a:srgbClr val="000000"/>
                </a:solidFill>
                <a:latin typeface="ZztexMono-Regular"/>
              </a:rPr>
              <a:t>eax</a:t>
            </a:r>
            <a:r>
              <a:rPr lang="en-US" altLang="zh-CN" sz="2000" dirty="0">
                <a:solidFill>
                  <a:srgbClr val="000000"/>
                </a:solidFill>
                <a:latin typeface="ZztexMono-Regular"/>
              </a:rPr>
              <a:t>,%</a:t>
            </a:r>
            <a:r>
              <a:rPr lang="en-US" altLang="zh-CN" sz="2000" dirty="0" err="1">
                <a:solidFill>
                  <a:srgbClr val="000000"/>
                </a:solidFill>
                <a:latin typeface="ZztexMono-Regular"/>
              </a:rPr>
              <a:t>rax</a:t>
            </a:r>
            <a:r>
              <a:rPr lang="en-US" altLang="zh-CN" sz="2000" dirty="0">
                <a:solidFill>
                  <a:srgbClr val="000000"/>
                </a:solidFill>
                <a:latin typeface="ZztexMono-Regular"/>
              </a:rPr>
              <a:t>	</a:t>
            </a:r>
            <a:r>
              <a:rPr lang="en-US" altLang="zh-CN" i="1" dirty="0">
                <a:solidFill>
                  <a:srgbClr val="00AEF0"/>
                </a:solidFill>
                <a:latin typeface="ZztexMono-Italic"/>
              </a:rPr>
              <a:t>%</a:t>
            </a:r>
            <a:r>
              <a:rPr lang="en-US" altLang="zh-CN" i="1" dirty="0" err="1">
                <a:solidFill>
                  <a:srgbClr val="00AEF0"/>
                </a:solidFill>
                <a:latin typeface="ZztexMono-Italic"/>
              </a:rPr>
              <a:t>rax</a:t>
            </a:r>
            <a:r>
              <a:rPr lang="zh-CN" altLang="en-US" i="1" dirty="0">
                <a:solidFill>
                  <a:srgbClr val="00AEF0"/>
                </a:solidFill>
                <a:latin typeface="ZztexMono-Italic"/>
              </a:rPr>
              <a:t> </a:t>
            </a:r>
            <a:r>
              <a:rPr lang="en-US" altLang="zh-CN" i="1" dirty="0">
                <a:solidFill>
                  <a:srgbClr val="00AEF0"/>
                </a:solidFill>
                <a:latin typeface="ZztexMono-Italic"/>
              </a:rPr>
              <a:t>=</a:t>
            </a:r>
            <a:r>
              <a:rPr lang="zh-CN" altLang="en-US" i="1" dirty="0">
                <a:solidFill>
                  <a:srgbClr val="00AEF0"/>
                </a:solidFill>
                <a:latin typeface="ZztexMono-Italic"/>
              </a:rPr>
              <a:t> </a:t>
            </a:r>
            <a:r>
              <a:rPr lang="en-US" altLang="zh-CN" i="1" dirty="0">
                <a:solidFill>
                  <a:srgbClr val="00AEF0"/>
                </a:solidFill>
                <a:latin typeface="ZztexMono-Italic"/>
              </a:rPr>
              <a:t>00000000 000000CD</a:t>
            </a:r>
            <a:endParaRPr lang="zh-CN" altLang="en-US" i="1" dirty="0">
              <a:solidFill>
                <a:srgbClr val="00AEF0"/>
              </a:solidFill>
              <a:latin typeface="ZztexMono-Ital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46</a:t>
            </a:fld>
            <a:endParaRPr lang="zh-CN" altLang="en-US"/>
          </a:p>
        </p:txBody>
      </p:sp>
      <p:pic>
        <p:nvPicPr>
          <p:cNvPr id="3" name="图片 2"/>
          <p:cNvPicPr>
            <a:picLocks noChangeAspect="1"/>
          </p:cNvPicPr>
          <p:nvPr/>
        </p:nvPicPr>
        <p:blipFill>
          <a:blip r:embed="rId3" cstate="print"/>
          <a:stretch>
            <a:fillRect/>
          </a:stretch>
        </p:blipFill>
        <p:spPr>
          <a:xfrm>
            <a:off x="662420" y="1371601"/>
            <a:ext cx="6598925" cy="1556133"/>
          </a:xfrm>
          <a:prstGeom prst="rect">
            <a:avLst/>
          </a:prstGeom>
        </p:spPr>
      </p:pic>
      <p:sp>
        <p:nvSpPr>
          <p:cNvPr id="4" name="文本框 3"/>
          <p:cNvSpPr txBox="1"/>
          <p:nvPr/>
        </p:nvSpPr>
        <p:spPr>
          <a:xfrm>
            <a:off x="779318" y="945573"/>
            <a:ext cx="3101687" cy="646331"/>
          </a:xfrm>
          <a:prstGeom prst="rect">
            <a:avLst/>
          </a:prstGeom>
          <a:noFill/>
        </p:spPr>
        <p:txBody>
          <a:bodyPr wrap="square" rtlCol="0">
            <a:spAutoFit/>
          </a:bodyPr>
          <a:lstStyle/>
          <a:p>
            <a:r>
              <a:rPr lang="zh-CN" altLang="en-US" dirty="0"/>
              <a:t>观察：低位赋值对高位的影响</a:t>
            </a:r>
          </a:p>
        </p:txBody>
      </p:sp>
      <p:pic>
        <p:nvPicPr>
          <p:cNvPr id="7" name="图片 6"/>
          <p:cNvPicPr>
            <a:picLocks noChangeAspect="1"/>
          </p:cNvPicPr>
          <p:nvPr/>
        </p:nvPicPr>
        <p:blipFill>
          <a:blip r:embed="rId4" cstate="print"/>
          <a:stretch>
            <a:fillRect/>
          </a:stretch>
        </p:blipFill>
        <p:spPr>
          <a:xfrm>
            <a:off x="662420" y="3368500"/>
            <a:ext cx="6416993" cy="1445472"/>
          </a:xfrm>
          <a:prstGeom prst="rect">
            <a:avLst/>
          </a:prstGeom>
        </p:spPr>
      </p:pic>
      <p:sp>
        <p:nvSpPr>
          <p:cNvPr id="8" name="文本框 7"/>
          <p:cNvSpPr txBox="1"/>
          <p:nvPr/>
        </p:nvSpPr>
        <p:spPr>
          <a:xfrm>
            <a:off x="662421" y="2952093"/>
            <a:ext cx="3101687" cy="646331"/>
          </a:xfrm>
          <a:prstGeom prst="rect">
            <a:avLst/>
          </a:prstGeom>
          <a:noFill/>
        </p:spPr>
        <p:txBody>
          <a:bodyPr wrap="square" rtlCol="0">
            <a:spAutoFit/>
          </a:bodyPr>
          <a:lstStyle/>
          <a:p>
            <a:r>
              <a:rPr lang="zh-CN" altLang="en-US" dirty="0"/>
              <a:t>观察：</a:t>
            </a:r>
            <a:r>
              <a:rPr lang="en-US" altLang="zh-CN" dirty="0" err="1"/>
              <a:t>movb</a:t>
            </a:r>
            <a:r>
              <a:rPr lang="en-US" altLang="zh-CN" dirty="0"/>
              <a:t>/</a:t>
            </a:r>
            <a:r>
              <a:rPr lang="en-US" altLang="zh-CN" dirty="0" err="1"/>
              <a:t>movsbq</a:t>
            </a:r>
            <a:r>
              <a:rPr lang="en-US" altLang="zh-CN" dirty="0"/>
              <a:t>/</a:t>
            </a:r>
            <a:r>
              <a:rPr lang="en-US" altLang="zh-CN" dirty="0" err="1"/>
              <a:t>movzbq</a:t>
            </a:r>
            <a:r>
              <a:rPr lang="zh-CN" altLang="en-US" dirty="0"/>
              <a:t>差异</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47</a:t>
            </a:fld>
            <a:endParaRPr lang="zh-CN" altLang="en-US"/>
          </a:p>
        </p:txBody>
      </p:sp>
      <p:sp>
        <p:nvSpPr>
          <p:cNvPr id="3" name="矩形 2"/>
          <p:cNvSpPr/>
          <p:nvPr/>
        </p:nvSpPr>
        <p:spPr>
          <a:xfrm>
            <a:off x="434975" y="2197255"/>
            <a:ext cx="7303770" cy="4154984"/>
          </a:xfrm>
          <a:prstGeom prst="rect">
            <a:avLst/>
          </a:prstGeom>
        </p:spPr>
        <p:txBody>
          <a:bodyPr wrap="square">
            <a:spAutoFit/>
          </a:bodyPr>
          <a:lstStyle/>
          <a:p>
            <a:r>
              <a:rPr lang="en-US" altLang="zh-CN" sz="2400" dirty="0">
                <a:solidFill>
                  <a:srgbClr val="00AEF0"/>
                </a:solidFill>
                <a:latin typeface="StoneSans"/>
              </a:rPr>
              <a:t>1 </a:t>
            </a:r>
            <a:r>
              <a:rPr lang="en-US" altLang="zh-CN" sz="2400" dirty="0" err="1">
                <a:solidFill>
                  <a:srgbClr val="000000"/>
                </a:solidFill>
                <a:latin typeface="ZztexMono-Regular"/>
              </a:rPr>
              <a:t>mov</a:t>
            </a:r>
            <a:r>
              <a:rPr lang="en-US" altLang="zh-CN" sz="2400" dirty="0">
                <a:solidFill>
                  <a:srgbClr val="000000"/>
                </a:solidFill>
                <a:latin typeface="ZztexMono-Regular"/>
              </a:rPr>
              <a:t>__ %</a:t>
            </a:r>
            <a:r>
              <a:rPr lang="en-US" altLang="zh-CN" sz="2400" dirty="0" err="1">
                <a:solidFill>
                  <a:srgbClr val="000000"/>
                </a:solidFill>
                <a:latin typeface="ZztexMono-Regular"/>
              </a:rPr>
              <a:t>eax</a:t>
            </a:r>
            <a:r>
              <a:rPr lang="en-US" altLang="zh-CN" sz="2400" dirty="0">
                <a:solidFill>
                  <a:srgbClr val="000000"/>
                </a:solidFill>
                <a:latin typeface="ZztexMono-Regular"/>
              </a:rPr>
              <a:t>,(%</a:t>
            </a:r>
            <a:r>
              <a:rPr lang="en-US" altLang="zh-CN" sz="2400" dirty="0" err="1">
                <a:solidFill>
                  <a:srgbClr val="000000"/>
                </a:solidFill>
                <a:latin typeface="ZztexMono-Regular"/>
              </a:rPr>
              <a:t>rsp</a:t>
            </a:r>
            <a:r>
              <a:rPr lang="en-US" altLang="zh-CN" sz="2400" dirty="0">
                <a:solidFill>
                  <a:srgbClr val="000000"/>
                </a:solidFill>
                <a:latin typeface="ZztexMono-Regular"/>
              </a:rPr>
              <a:t>) </a:t>
            </a:r>
          </a:p>
          <a:p>
            <a:r>
              <a:rPr lang="en-US" altLang="zh-CN" sz="2400" dirty="0">
                <a:solidFill>
                  <a:srgbClr val="000000"/>
                </a:solidFill>
                <a:latin typeface="ZztexMono-Regular"/>
              </a:rPr>
              <a:t>	</a:t>
            </a:r>
            <a:r>
              <a:rPr lang="en-US" altLang="zh-CN" sz="2400" i="1" dirty="0">
                <a:solidFill>
                  <a:srgbClr val="00AEF0"/>
                </a:solidFill>
                <a:latin typeface="ZztexMono-Italic"/>
              </a:rPr>
              <a:t> </a:t>
            </a:r>
          </a:p>
          <a:p>
            <a:r>
              <a:rPr lang="en-US" altLang="zh-CN" sz="2400" dirty="0">
                <a:solidFill>
                  <a:srgbClr val="00AEF0"/>
                </a:solidFill>
                <a:latin typeface="StoneSans"/>
              </a:rPr>
              <a:t>2 </a:t>
            </a:r>
            <a:r>
              <a:rPr lang="en-US" altLang="zh-CN" sz="2400" dirty="0" err="1">
                <a:solidFill>
                  <a:srgbClr val="000000"/>
                </a:solidFill>
                <a:latin typeface="ZztexMono-Regular"/>
              </a:rPr>
              <a:t>mov</a:t>
            </a:r>
            <a:r>
              <a:rPr lang="en-US" altLang="zh-CN" sz="2400" dirty="0">
                <a:solidFill>
                  <a:srgbClr val="000000"/>
                </a:solidFill>
                <a:latin typeface="ZztexMono-Regular"/>
              </a:rPr>
              <a:t>__ (%</a:t>
            </a:r>
            <a:r>
              <a:rPr lang="en-US" altLang="zh-CN" sz="2400" dirty="0" err="1">
                <a:solidFill>
                  <a:srgbClr val="000000"/>
                </a:solidFill>
                <a:latin typeface="ZztexMono-Regular"/>
              </a:rPr>
              <a:t>rax</a:t>
            </a:r>
            <a:r>
              <a:rPr lang="en-US" altLang="zh-CN" sz="2400" dirty="0">
                <a:solidFill>
                  <a:srgbClr val="000000"/>
                </a:solidFill>
                <a:latin typeface="ZztexMono-Regular"/>
              </a:rPr>
              <a:t>),%dx</a:t>
            </a:r>
          </a:p>
          <a:p>
            <a:r>
              <a:rPr lang="en-US" altLang="zh-CN" sz="2400" dirty="0">
                <a:solidFill>
                  <a:srgbClr val="000000"/>
                </a:solidFill>
                <a:latin typeface="ZztexMono-Regular"/>
              </a:rPr>
              <a:t> 		</a:t>
            </a:r>
            <a:r>
              <a:rPr lang="en-US" altLang="zh-CN" sz="2400" i="1" dirty="0">
                <a:solidFill>
                  <a:srgbClr val="00AEF0"/>
                </a:solidFill>
                <a:latin typeface="ZztexMono-Italic"/>
              </a:rPr>
              <a:t> </a:t>
            </a:r>
          </a:p>
          <a:p>
            <a:r>
              <a:rPr lang="en-US" altLang="zh-CN" sz="2400" dirty="0">
                <a:solidFill>
                  <a:srgbClr val="00AEF0"/>
                </a:solidFill>
                <a:latin typeface="StoneSans"/>
              </a:rPr>
              <a:t>3 </a:t>
            </a:r>
            <a:r>
              <a:rPr lang="en-US" altLang="zh-CN" sz="2400" dirty="0" err="1">
                <a:solidFill>
                  <a:srgbClr val="000000"/>
                </a:solidFill>
                <a:latin typeface="ZztexMono-Regular"/>
              </a:rPr>
              <a:t>mov</a:t>
            </a:r>
            <a:r>
              <a:rPr lang="en-US" altLang="zh-CN" sz="2400" dirty="0">
                <a:solidFill>
                  <a:srgbClr val="000000"/>
                </a:solidFill>
                <a:latin typeface="ZztexMono-Regular"/>
              </a:rPr>
              <a:t>__ $</a:t>
            </a:r>
            <a:r>
              <a:rPr lang="en-US" altLang="zh-CN" sz="2400" dirty="0" err="1">
                <a:solidFill>
                  <a:srgbClr val="000000"/>
                </a:solidFill>
                <a:latin typeface="ZztexMono-Regular"/>
              </a:rPr>
              <a:t>OxFF</a:t>
            </a:r>
            <a:r>
              <a:rPr lang="en-US" altLang="zh-CN" sz="2400" dirty="0">
                <a:solidFill>
                  <a:srgbClr val="000000"/>
                </a:solidFill>
                <a:latin typeface="ZztexMono-Regular"/>
              </a:rPr>
              <a:t>,%</a:t>
            </a:r>
            <a:r>
              <a:rPr lang="en-US" altLang="zh-CN" sz="2400" dirty="0" err="1">
                <a:solidFill>
                  <a:srgbClr val="000000"/>
                </a:solidFill>
                <a:latin typeface="ZztexMono-Regular"/>
              </a:rPr>
              <a:t>bl</a:t>
            </a:r>
            <a:endParaRPr lang="en-US" altLang="zh-CN" sz="2400" dirty="0">
              <a:solidFill>
                <a:srgbClr val="000000"/>
              </a:solidFill>
              <a:latin typeface="ZztexMono-Regular"/>
            </a:endParaRPr>
          </a:p>
          <a:p>
            <a:r>
              <a:rPr lang="en-US" altLang="zh-CN" sz="2400" dirty="0">
                <a:solidFill>
                  <a:srgbClr val="000000"/>
                </a:solidFill>
                <a:latin typeface="ZztexMono-Regular"/>
              </a:rPr>
              <a:t> 	</a:t>
            </a:r>
            <a:r>
              <a:rPr lang="en-US" altLang="zh-CN" sz="2400" i="1" dirty="0">
                <a:solidFill>
                  <a:srgbClr val="00AEF0"/>
                </a:solidFill>
                <a:latin typeface="ZztexMono-Italic"/>
              </a:rPr>
              <a:t> </a:t>
            </a:r>
          </a:p>
          <a:p>
            <a:r>
              <a:rPr lang="en-US" altLang="zh-CN" sz="2400" dirty="0">
                <a:solidFill>
                  <a:srgbClr val="00AEF0"/>
                </a:solidFill>
                <a:latin typeface="StoneSans"/>
              </a:rPr>
              <a:t>4 </a:t>
            </a:r>
            <a:r>
              <a:rPr lang="en-US" altLang="zh-CN" sz="2400" dirty="0" err="1">
                <a:solidFill>
                  <a:srgbClr val="000000"/>
                </a:solidFill>
                <a:latin typeface="ZztexMono-Regular"/>
              </a:rPr>
              <a:t>mov</a:t>
            </a:r>
            <a:r>
              <a:rPr lang="en-US" altLang="zh-CN" sz="2400" dirty="0">
                <a:solidFill>
                  <a:srgbClr val="000000"/>
                </a:solidFill>
                <a:latin typeface="ZztexMono-Regular"/>
              </a:rPr>
              <a:t>__ (%rsp,%rdx,4),%dl</a:t>
            </a:r>
          </a:p>
          <a:p>
            <a:r>
              <a:rPr lang="en-US" altLang="zh-CN" sz="2400" dirty="0">
                <a:solidFill>
                  <a:srgbClr val="000000"/>
                </a:solidFill>
                <a:latin typeface="ZztexMono-Regular"/>
              </a:rPr>
              <a:t> 	</a:t>
            </a:r>
            <a:r>
              <a:rPr lang="en-US" altLang="zh-CN" sz="2400" i="1" dirty="0">
                <a:solidFill>
                  <a:srgbClr val="00AEF0"/>
                </a:solidFill>
                <a:latin typeface="ZztexMono-Italic"/>
              </a:rPr>
              <a:t> </a:t>
            </a:r>
          </a:p>
          <a:p>
            <a:r>
              <a:rPr lang="en-US" altLang="zh-CN" sz="2400" dirty="0">
                <a:solidFill>
                  <a:srgbClr val="00AEF0"/>
                </a:solidFill>
                <a:latin typeface="StoneSans"/>
              </a:rPr>
              <a:t>5 </a:t>
            </a:r>
            <a:r>
              <a:rPr lang="en-US" altLang="zh-CN" sz="2400" dirty="0" err="1">
                <a:solidFill>
                  <a:srgbClr val="000000"/>
                </a:solidFill>
                <a:latin typeface="ZztexMono-Regular"/>
              </a:rPr>
              <a:t>mov</a:t>
            </a:r>
            <a:r>
              <a:rPr lang="en-US" altLang="zh-CN" sz="2400" dirty="0">
                <a:solidFill>
                  <a:srgbClr val="000000"/>
                </a:solidFill>
                <a:latin typeface="ZztexMono-Regular"/>
              </a:rPr>
              <a:t>__ (%</a:t>
            </a:r>
            <a:r>
              <a:rPr lang="en-US" altLang="zh-CN" sz="2400" dirty="0" err="1">
                <a:solidFill>
                  <a:srgbClr val="000000"/>
                </a:solidFill>
                <a:latin typeface="ZztexMono-Regular"/>
              </a:rPr>
              <a:t>rdx</a:t>
            </a:r>
            <a:r>
              <a:rPr lang="en-US" altLang="zh-CN" sz="2400" dirty="0">
                <a:solidFill>
                  <a:srgbClr val="000000"/>
                </a:solidFill>
                <a:latin typeface="ZztexMono-Regular"/>
              </a:rPr>
              <a:t>),%</a:t>
            </a:r>
            <a:r>
              <a:rPr lang="en-US" altLang="zh-CN" sz="2400" dirty="0" err="1">
                <a:solidFill>
                  <a:srgbClr val="000000"/>
                </a:solidFill>
                <a:latin typeface="ZztexMono-Regular"/>
              </a:rPr>
              <a:t>rax</a:t>
            </a:r>
            <a:endParaRPr lang="en-US" altLang="zh-CN" sz="2400" dirty="0">
              <a:solidFill>
                <a:srgbClr val="000000"/>
              </a:solidFill>
              <a:latin typeface="ZztexMono-Regular"/>
            </a:endParaRPr>
          </a:p>
          <a:p>
            <a:endParaRPr lang="en-US" altLang="zh-CN" sz="2400" dirty="0">
              <a:solidFill>
                <a:srgbClr val="000000"/>
              </a:solidFill>
              <a:latin typeface="ZztexMono-Regular"/>
            </a:endParaRPr>
          </a:p>
          <a:p>
            <a:r>
              <a:rPr lang="en-US" altLang="zh-CN" sz="2400" dirty="0">
                <a:solidFill>
                  <a:srgbClr val="00AEF0"/>
                </a:solidFill>
                <a:latin typeface="StoneSans"/>
              </a:rPr>
              <a:t>6 </a:t>
            </a:r>
            <a:r>
              <a:rPr lang="en-US" altLang="zh-CN" sz="2400" dirty="0" err="1">
                <a:solidFill>
                  <a:srgbClr val="000000"/>
                </a:solidFill>
                <a:latin typeface="ZztexMono-Regular"/>
              </a:rPr>
              <a:t>mov</a:t>
            </a:r>
            <a:r>
              <a:rPr lang="en-US" altLang="zh-CN" sz="2400" dirty="0">
                <a:solidFill>
                  <a:srgbClr val="000000"/>
                </a:solidFill>
                <a:latin typeface="ZztexMono-Regular"/>
              </a:rPr>
              <a:t>__ %dx,(%</a:t>
            </a:r>
            <a:r>
              <a:rPr lang="en-US" altLang="zh-CN" sz="2400" dirty="0" err="1">
                <a:solidFill>
                  <a:srgbClr val="000000"/>
                </a:solidFill>
                <a:latin typeface="ZztexMono-Regular"/>
              </a:rPr>
              <a:t>rax</a:t>
            </a:r>
            <a:r>
              <a:rPr lang="en-US" altLang="zh-CN" sz="2400" dirty="0">
                <a:solidFill>
                  <a:srgbClr val="000000"/>
                </a:solidFill>
                <a:latin typeface="ZztexMono-Regular"/>
              </a:rPr>
              <a:t>) 	</a:t>
            </a:r>
            <a:r>
              <a:rPr lang="en-US" altLang="zh-CN" sz="2400" i="1" dirty="0">
                <a:solidFill>
                  <a:srgbClr val="00AEF0"/>
                </a:solidFill>
                <a:latin typeface="ZztexMono-Italic"/>
              </a:rPr>
              <a:t> </a:t>
            </a:r>
            <a:endParaRPr lang="zh-CN" altLang="en-US" sz="2400" dirty="0"/>
          </a:p>
        </p:txBody>
      </p:sp>
      <p:sp>
        <p:nvSpPr>
          <p:cNvPr id="4" name="矩形 3"/>
          <p:cNvSpPr/>
          <p:nvPr/>
        </p:nvSpPr>
        <p:spPr>
          <a:xfrm>
            <a:off x="489238" y="620162"/>
            <a:ext cx="2857211" cy="461665"/>
          </a:xfrm>
          <a:prstGeom prst="rect">
            <a:avLst/>
          </a:prstGeom>
        </p:spPr>
        <p:txBody>
          <a:bodyPr wrap="square">
            <a:spAutoFit/>
          </a:bodyPr>
          <a:lstStyle/>
          <a:p>
            <a:r>
              <a:rPr lang="zh-CN" altLang="en-US" sz="2400" dirty="0">
                <a:solidFill>
                  <a:srgbClr val="FF0000"/>
                </a:solidFill>
                <a:latin typeface="StoneSans"/>
              </a:rPr>
              <a:t>练习</a:t>
            </a:r>
            <a:r>
              <a:rPr lang="en-US" altLang="zh-CN" sz="2400" dirty="0">
                <a:solidFill>
                  <a:srgbClr val="FF0000"/>
                </a:solidFill>
                <a:latin typeface="StoneSans"/>
              </a:rPr>
              <a:t>3.2  PP. 124</a:t>
            </a:r>
          </a:p>
        </p:txBody>
      </p:sp>
      <p:sp>
        <p:nvSpPr>
          <p:cNvPr id="6" name="文本框 5"/>
          <p:cNvSpPr txBox="1"/>
          <p:nvPr/>
        </p:nvSpPr>
        <p:spPr>
          <a:xfrm>
            <a:off x="425450" y="1143001"/>
            <a:ext cx="8477251" cy="1200329"/>
          </a:xfrm>
          <a:prstGeom prst="rect">
            <a:avLst/>
          </a:prstGeom>
          <a:noFill/>
        </p:spPr>
        <p:txBody>
          <a:bodyPr wrap="square" rtlCol="0">
            <a:spAutoFit/>
          </a:bodyPr>
          <a:lstStyle/>
          <a:p>
            <a:r>
              <a:rPr lang="zh-CN" altLang="en-US" sz="2400" dirty="0">
                <a:latin typeface="+mn-ea"/>
              </a:rPr>
              <a:t>对于下面汇编代码的每一行，根据操作数，确定适当的指令后缀。（例如，</a:t>
            </a:r>
            <a:r>
              <a:rPr lang="en-US" altLang="zh-CN" sz="2400" dirty="0" err="1">
                <a:latin typeface="+mn-ea"/>
              </a:rPr>
              <a:t>mov</a:t>
            </a:r>
            <a:r>
              <a:rPr lang="zh-CN" altLang="en-US" sz="2400" dirty="0">
                <a:latin typeface="+mn-ea"/>
              </a:rPr>
              <a:t>可以被重写成</a:t>
            </a:r>
            <a:r>
              <a:rPr lang="en-US" altLang="zh-CN" sz="2400" dirty="0" err="1">
                <a:latin typeface="+mn-ea"/>
              </a:rPr>
              <a:t>movb</a:t>
            </a:r>
            <a:r>
              <a:rPr lang="zh-CN" altLang="en-US" sz="2400" dirty="0">
                <a:latin typeface="+mn-ea"/>
              </a:rPr>
              <a:t>、</a:t>
            </a:r>
            <a:r>
              <a:rPr lang="en-US" altLang="zh-CN" sz="2400" dirty="0" err="1">
                <a:latin typeface="+mn-ea"/>
              </a:rPr>
              <a:t>movw</a:t>
            </a:r>
            <a:r>
              <a:rPr lang="zh-CN" altLang="en-US" sz="2400" dirty="0">
                <a:latin typeface="+mn-ea"/>
              </a:rPr>
              <a:t>、</a:t>
            </a:r>
            <a:r>
              <a:rPr lang="en-US" altLang="zh-CN" sz="2400" dirty="0" err="1">
                <a:latin typeface="+mn-ea"/>
              </a:rPr>
              <a:t>movl</a:t>
            </a:r>
            <a:r>
              <a:rPr lang="zh-CN" altLang="en-US" sz="2400" dirty="0">
                <a:latin typeface="+mn-ea"/>
              </a:rPr>
              <a:t>或者</a:t>
            </a:r>
            <a:r>
              <a:rPr lang="en-US" altLang="zh-CN" sz="2400" dirty="0" err="1">
                <a:latin typeface="+mn-ea"/>
              </a:rPr>
              <a:t>movq</a:t>
            </a:r>
            <a:r>
              <a:rPr lang="zh-CN" altLang="en-US" sz="2400" dirty="0">
                <a:latin typeface="+mn-ea"/>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48</a:t>
            </a:fld>
            <a:endParaRPr lang="zh-CN" altLang="en-US"/>
          </a:p>
        </p:txBody>
      </p:sp>
      <p:sp>
        <p:nvSpPr>
          <p:cNvPr id="3" name="矩形 2"/>
          <p:cNvSpPr/>
          <p:nvPr/>
        </p:nvSpPr>
        <p:spPr>
          <a:xfrm>
            <a:off x="1513742" y="240369"/>
            <a:ext cx="6138009" cy="830997"/>
          </a:xfrm>
          <a:prstGeom prst="rect">
            <a:avLst/>
          </a:prstGeom>
        </p:spPr>
        <p:txBody>
          <a:bodyPr wrap="square">
            <a:spAutoFit/>
          </a:bodyPr>
          <a:lstStyle/>
          <a:p>
            <a:r>
              <a:rPr lang="zh-CN" altLang="en-US" sz="2400" dirty="0">
                <a:latin typeface="ZztexMono-Regular"/>
              </a:rPr>
              <a:t>将一原型为</a:t>
            </a:r>
            <a:r>
              <a:rPr lang="en-US" altLang="zh-CN" sz="2400" dirty="0">
                <a:latin typeface="ZztexMono-Regular"/>
              </a:rPr>
              <a:t> void decode1(</a:t>
            </a:r>
            <a:r>
              <a:rPr lang="en-US" altLang="zh-CN" sz="2400" dirty="0" err="1">
                <a:latin typeface="ZztexMono-Regular"/>
              </a:rPr>
              <a:t>int</a:t>
            </a:r>
            <a:r>
              <a:rPr lang="en-US" altLang="zh-CN" sz="2400" dirty="0">
                <a:latin typeface="ZztexMono-Regular"/>
              </a:rPr>
              <a:t> *</a:t>
            </a:r>
            <a:r>
              <a:rPr lang="en-US" altLang="zh-CN" sz="2400" dirty="0" err="1">
                <a:latin typeface="ZztexMono-Regular"/>
              </a:rPr>
              <a:t>xp</a:t>
            </a:r>
            <a:r>
              <a:rPr lang="en-US" altLang="zh-CN" sz="2400" dirty="0">
                <a:latin typeface="ZztexMono-Regular"/>
              </a:rPr>
              <a:t>, </a:t>
            </a:r>
            <a:r>
              <a:rPr lang="en-US" altLang="zh-CN" sz="2400" dirty="0" err="1">
                <a:latin typeface="ZztexMono-Regular"/>
              </a:rPr>
              <a:t>int</a:t>
            </a:r>
            <a:r>
              <a:rPr lang="en-US" altLang="zh-CN" sz="2400" dirty="0">
                <a:latin typeface="ZztexMono-Regular"/>
              </a:rPr>
              <a:t> *</a:t>
            </a:r>
            <a:r>
              <a:rPr lang="en-US" altLang="zh-CN" sz="2400" dirty="0" err="1">
                <a:latin typeface="ZztexMono-Regular"/>
              </a:rPr>
              <a:t>yp</a:t>
            </a:r>
            <a:r>
              <a:rPr lang="en-US" altLang="zh-CN" sz="2400" dirty="0">
                <a:latin typeface="ZztexMono-Regular"/>
              </a:rPr>
              <a:t>, </a:t>
            </a:r>
            <a:r>
              <a:rPr lang="en-US" altLang="zh-CN" sz="2400" dirty="0" err="1">
                <a:latin typeface="ZztexMono-Regular"/>
              </a:rPr>
              <a:t>int</a:t>
            </a:r>
            <a:r>
              <a:rPr lang="en-US" altLang="zh-CN" sz="2400" dirty="0">
                <a:latin typeface="ZztexMono-Regular"/>
              </a:rPr>
              <a:t> *</a:t>
            </a:r>
            <a:r>
              <a:rPr lang="en-US" altLang="zh-CN" sz="2400" dirty="0" err="1">
                <a:latin typeface="ZztexMono-Regular"/>
              </a:rPr>
              <a:t>zp</a:t>
            </a:r>
            <a:r>
              <a:rPr lang="en-US" altLang="zh-CN" sz="2400" dirty="0">
                <a:latin typeface="ZztexMono-Regular"/>
              </a:rPr>
              <a:t>);</a:t>
            </a:r>
            <a:r>
              <a:rPr lang="zh-CN" altLang="en-US" sz="2400" dirty="0">
                <a:latin typeface="ZztexMono-Regular"/>
              </a:rPr>
              <a:t>的函数编译成汇编代码，得到如下代码：</a:t>
            </a:r>
            <a:endParaRPr lang="en-US" altLang="zh-CN" sz="2400" dirty="0">
              <a:latin typeface="ZztexMono-Regular"/>
            </a:endParaRPr>
          </a:p>
        </p:txBody>
      </p:sp>
      <p:sp>
        <p:nvSpPr>
          <p:cNvPr id="4" name="文本框 3"/>
          <p:cNvSpPr txBox="1"/>
          <p:nvPr/>
        </p:nvSpPr>
        <p:spPr>
          <a:xfrm>
            <a:off x="463631" y="618925"/>
            <a:ext cx="1000580" cy="1569660"/>
          </a:xfrm>
          <a:prstGeom prst="rect">
            <a:avLst/>
          </a:prstGeom>
          <a:noFill/>
        </p:spPr>
        <p:txBody>
          <a:bodyPr wrap="square" rtlCol="0">
            <a:spAutoFit/>
          </a:bodyPr>
          <a:lstStyle/>
          <a:p>
            <a:r>
              <a:rPr lang="zh-CN" altLang="en-US" sz="2400" dirty="0"/>
              <a:t>练习</a:t>
            </a:r>
            <a:r>
              <a:rPr lang="en-US" altLang="zh-CN" sz="2400" dirty="0"/>
              <a:t>3.5</a:t>
            </a:r>
          </a:p>
          <a:p>
            <a:r>
              <a:rPr lang="en-US" altLang="zh-CN" sz="2400" dirty="0"/>
              <a:t>PP.127</a:t>
            </a:r>
          </a:p>
        </p:txBody>
      </p:sp>
      <p:pic>
        <p:nvPicPr>
          <p:cNvPr id="6" name="图片 5"/>
          <p:cNvPicPr>
            <a:picLocks noChangeAspect="1"/>
          </p:cNvPicPr>
          <p:nvPr/>
        </p:nvPicPr>
        <p:blipFill>
          <a:blip r:embed="rId3" cstate="print"/>
          <a:stretch>
            <a:fillRect/>
          </a:stretch>
        </p:blipFill>
        <p:spPr>
          <a:xfrm>
            <a:off x="1595557" y="1499832"/>
            <a:ext cx="5429852" cy="4242301"/>
          </a:xfrm>
          <a:prstGeom prst="rect">
            <a:avLst/>
          </a:prstGeom>
        </p:spPr>
      </p:pic>
      <p:sp>
        <p:nvSpPr>
          <p:cNvPr id="7" name="矩形 6"/>
          <p:cNvSpPr/>
          <p:nvPr/>
        </p:nvSpPr>
        <p:spPr>
          <a:xfrm>
            <a:off x="1564542" y="5687257"/>
            <a:ext cx="6138009" cy="830997"/>
          </a:xfrm>
          <a:prstGeom prst="rect">
            <a:avLst/>
          </a:prstGeom>
        </p:spPr>
        <p:txBody>
          <a:bodyPr wrap="square">
            <a:spAutoFit/>
          </a:bodyPr>
          <a:lstStyle/>
          <a:p>
            <a:r>
              <a:rPr lang="zh-CN" altLang="en-US" sz="2400" dirty="0">
                <a:latin typeface="ZztexMono-Regular"/>
              </a:rPr>
              <a:t>请写出等效于上面汇编代码的</a:t>
            </a:r>
            <a:r>
              <a:rPr lang="en-US" altLang="zh-CN" sz="2400" dirty="0">
                <a:latin typeface="ZztexMono-Regular"/>
              </a:rPr>
              <a:t>decode1</a:t>
            </a:r>
            <a:r>
              <a:rPr lang="zh-CN" altLang="en-US" sz="2400" dirty="0">
                <a:latin typeface="ZztexMono-Regular"/>
              </a:rPr>
              <a:t>的</a:t>
            </a:r>
            <a:r>
              <a:rPr lang="en-US" altLang="zh-CN" sz="2400" dirty="0">
                <a:latin typeface="ZztexMono-Regular"/>
              </a:rPr>
              <a:t>C</a:t>
            </a:r>
            <a:r>
              <a:rPr lang="zh-CN" altLang="en-US" sz="2400" dirty="0">
                <a:latin typeface="ZztexMono-Regular"/>
              </a:rPr>
              <a:t>代码。</a:t>
            </a:r>
            <a:endParaRPr lang="en-US" altLang="zh-CN" sz="2400" dirty="0">
              <a:latin typeface="ZztexMono-Regul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3889579" y="159166"/>
            <a:ext cx="3992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与地址计算有关的指令</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13316" name="Rectangle 4"/>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rPr lang="en-US" dirty="0" err="1">
                <a:latin typeface="Courier New Bold" charset="0"/>
                <a:cs typeface="Courier New Bold" charset="0"/>
                <a:sym typeface="Courier New Bold" charset="0"/>
              </a:rPr>
              <a:t>leaq</a:t>
            </a:r>
            <a:r>
              <a:rPr lang="en-US" dirty="0"/>
              <a:t> </a:t>
            </a:r>
            <a:r>
              <a:rPr lang="en-US" dirty="0" err="1">
                <a:latin typeface="Calibri Bold Italic" charset="0"/>
                <a:ea typeface="Calibri Bold Italic" charset="0"/>
                <a:cs typeface="Calibri Bold Italic" charset="0"/>
                <a:sym typeface="Calibri Bold Italic" charset="0"/>
              </a:rPr>
              <a:t>Src</a:t>
            </a:r>
            <a:r>
              <a:rPr lang="en-US" dirty="0"/>
              <a:t>, </a:t>
            </a:r>
            <a:r>
              <a:rPr lang="en-US" dirty="0" err="1">
                <a:latin typeface="Calibri Bold Italic" charset="0"/>
                <a:ea typeface="Calibri Bold Italic" charset="0"/>
                <a:cs typeface="Calibri Bold Italic" charset="0"/>
                <a:sym typeface="Calibri Bold Italic" charset="0"/>
              </a:rPr>
              <a:t>Dst</a:t>
            </a:r>
            <a:endParaRPr lang="en-US" dirty="0"/>
          </a:p>
          <a:p>
            <a:pPr marL="552450" lvl="1"/>
            <a:r>
              <a:rPr lang="en-US" dirty="0" err="1">
                <a:latin typeface="Calibri Italic" charset="0"/>
                <a:ea typeface="Calibri Italic" charset="0"/>
                <a:cs typeface="Calibri Italic" charset="0"/>
                <a:sym typeface="Calibri Italic" charset="0"/>
              </a:rPr>
              <a:t>Src</a:t>
            </a:r>
            <a:r>
              <a:rPr lang="zh-CN" altLang="en-US" dirty="0" err="1">
                <a:latin typeface="Calibri Italic" charset="0"/>
                <a:ea typeface="宋体" panose="02010600030101010101" pitchFamily="2" charset="-122"/>
                <a:cs typeface="Calibri Italic" charset="0"/>
                <a:sym typeface="Calibri Italic" charset="0"/>
              </a:rPr>
              <a:t>：</a:t>
            </a:r>
            <a:r>
              <a:rPr lang="en-US" dirty="0"/>
              <a:t> 地址模式表达式</a:t>
            </a:r>
          </a:p>
          <a:p>
            <a:pPr marL="552450" lvl="1"/>
            <a:r>
              <a:rPr lang="en-US" dirty="0" err="1"/>
              <a:t>将DST设置为以表达式表示的地址</a:t>
            </a:r>
            <a:endParaRPr lang="en-US" dirty="0"/>
          </a:p>
          <a:p>
            <a:pPr>
              <a:spcBef>
                <a:spcPts val="2800"/>
              </a:spcBef>
            </a:pPr>
            <a:r>
              <a:rPr lang="zh-CN" altLang="en-US" dirty="0"/>
              <a:t>用法</a:t>
            </a:r>
          </a:p>
          <a:p>
            <a:pPr marL="552450" lvl="1"/>
            <a:r>
              <a:rPr lang="en-US" dirty="0"/>
              <a:t>没有内存引用的地址</a:t>
            </a:r>
            <a:r>
              <a:rPr lang="en-US" dirty="0">
                <a:sym typeface="+mn-ea"/>
              </a:rPr>
              <a:t>计算</a:t>
            </a:r>
            <a:endParaRPr lang="en-US" dirty="0"/>
          </a:p>
          <a:p>
            <a:pPr marL="838200" lvl="2"/>
            <a:r>
              <a:rPr lang="en-US" dirty="0"/>
              <a:t>E.g.  </a:t>
            </a:r>
            <a:r>
              <a:rPr lang="en-US" dirty="0">
                <a:latin typeface="Courier New Bold" charset="0"/>
                <a:cs typeface="Courier New Bold" charset="0"/>
                <a:sym typeface="Courier New Bold" charset="0"/>
              </a:rPr>
              <a:t>p = &amp;x[</a:t>
            </a:r>
            <a:r>
              <a:rPr lang="en-US" dirty="0" err="1">
                <a:latin typeface="Courier New Bold" charset="0"/>
                <a:cs typeface="Courier New Bold" charset="0"/>
                <a:sym typeface="Courier New Bold" charset="0"/>
              </a:rPr>
              <a:t>i</a:t>
            </a:r>
            <a:r>
              <a:rPr lang="en-US" dirty="0">
                <a:latin typeface="Courier New Bold" charset="0"/>
                <a:cs typeface="Courier New Bold" charset="0"/>
                <a:sym typeface="Courier New Bold" charset="0"/>
              </a:rPr>
              <a:t>];</a:t>
            </a:r>
            <a:endParaRPr lang="en-US" dirty="0"/>
          </a:p>
          <a:p>
            <a:pPr marL="552450" lvl="1"/>
            <a:r>
              <a:rPr lang="zh-CN" altLang="en-US" dirty="0"/>
              <a:t>计算形如</a:t>
            </a:r>
            <a:r>
              <a:rPr lang="en-US" altLang="zh-CN" dirty="0"/>
              <a:t>“</a:t>
            </a:r>
            <a:r>
              <a:rPr lang="en-US" dirty="0"/>
              <a:t> x + k*y”</a:t>
            </a:r>
            <a:r>
              <a:rPr lang="zh-CN" altLang="en-US" dirty="0"/>
              <a:t>的</a:t>
            </a:r>
            <a:r>
              <a:rPr lang="en-US" dirty="0"/>
              <a:t>算术表达式</a:t>
            </a:r>
            <a:r>
              <a:rPr lang="zh-CN" altLang="en-US" dirty="0"/>
              <a:t>的结果</a:t>
            </a:r>
          </a:p>
          <a:p>
            <a:pPr marL="838200" lvl="2"/>
            <a:r>
              <a:rPr lang="zh-CN" altLang="en-US" dirty="0"/>
              <a:t>其中</a:t>
            </a:r>
            <a:r>
              <a:rPr lang="en-US" dirty="0"/>
              <a:t>k = 1, 2, 4, or 8</a:t>
            </a:r>
          </a:p>
          <a:p>
            <a:r>
              <a:rPr lang="zh-CN" altLang="en-US" dirty="0"/>
              <a:t>举例</a:t>
            </a:r>
          </a:p>
        </p:txBody>
      </p:sp>
      <p:sp>
        <p:nvSpPr>
          <p:cNvPr id="13317" name="Rectangle 5"/>
          <p:cNvSpPr/>
          <p:nvPr/>
        </p:nvSpPr>
        <p:spPr bwMode="auto">
          <a:xfrm>
            <a:off x="482600" y="5219700"/>
            <a:ext cx="2514600" cy="1346200"/>
          </a:xfrm>
          <a:prstGeom prst="rect">
            <a:avLst/>
          </a:prstGeom>
          <a:solidFill>
            <a:srgbClr val="CDF1C5"/>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182880" tIns="0" rIns="0" bIns="0"/>
          <a:lstStyle/>
          <a:p>
            <a:pPr algn="l"/>
            <a:r>
              <a:rPr lang="en-US" sz="1800" b="1" dirty="0">
                <a:solidFill>
                  <a:schemeClr val="tx1"/>
                </a:solidFill>
                <a:latin typeface="Courier New" panose="02070309020205020404" charset="0"/>
                <a:ea typeface="Monaco" charset="0"/>
                <a:cs typeface="Courier New" panose="02070309020205020404" charset="0"/>
                <a:sym typeface="Monaco" charset="0"/>
              </a:rPr>
              <a:t>long m12(</a:t>
            </a:r>
            <a:r>
              <a:rPr lang="en-US" sz="1800" dirty="0">
                <a:latin typeface="Courier New" panose="02070309020205020404" charset="0"/>
                <a:ea typeface="Monaco" charset="0"/>
                <a:cs typeface="Courier New" panose="02070309020205020404" charset="0"/>
                <a:sym typeface="Monaco" charset="0"/>
              </a:rPr>
              <a:t>long</a:t>
            </a:r>
            <a:r>
              <a:rPr lang="en-US" sz="1800" b="1" dirty="0">
                <a:solidFill>
                  <a:schemeClr val="tx1"/>
                </a:solidFill>
                <a:latin typeface="Courier New" panose="02070309020205020404" charset="0"/>
                <a:ea typeface="Monaco" charset="0"/>
                <a:cs typeface="Courier New" panose="02070309020205020404" charset="0"/>
                <a:sym typeface="Monaco" charset="0"/>
              </a:rPr>
              <a:t> x)</a:t>
            </a:r>
            <a:endParaRPr lang="en-US" b="1" dirty="0">
              <a:solidFill>
                <a:schemeClr val="tx1"/>
              </a:solidFill>
              <a:latin typeface="Courier New" panose="02070309020205020404" charset="0"/>
              <a:ea typeface="Monaco" charset="0"/>
              <a:cs typeface="Courier New" panose="02070309020205020404" charset="0"/>
              <a:sym typeface="Monaco" charset="0"/>
            </a:endParaRPr>
          </a:p>
          <a:p>
            <a:pPr algn="l"/>
            <a:r>
              <a:rPr lang="en-US" sz="1800" b="1" dirty="0">
                <a:solidFill>
                  <a:schemeClr val="tx1"/>
                </a:solidFill>
                <a:latin typeface="Courier New" panose="02070309020205020404" charset="0"/>
                <a:ea typeface="Monaco" charset="0"/>
                <a:cs typeface="Courier New" panose="02070309020205020404" charset="0"/>
                <a:sym typeface="Monaco" charset="0"/>
              </a:rPr>
              <a:t>{</a:t>
            </a:r>
            <a:endParaRPr lang="en-US" b="1" dirty="0">
              <a:solidFill>
                <a:schemeClr val="tx1"/>
              </a:solidFill>
              <a:latin typeface="Courier New" panose="02070309020205020404" charset="0"/>
              <a:ea typeface="Monaco" charset="0"/>
              <a:cs typeface="Courier New" panose="02070309020205020404" charset="0"/>
              <a:sym typeface="Monaco" charset="0"/>
            </a:endParaRPr>
          </a:p>
          <a:p>
            <a:pPr algn="l"/>
            <a:r>
              <a:rPr lang="en-US" sz="1800" b="1" dirty="0">
                <a:solidFill>
                  <a:schemeClr val="tx1"/>
                </a:solidFill>
                <a:latin typeface="Courier New" panose="02070309020205020404" charset="0"/>
                <a:ea typeface="Monaco" charset="0"/>
                <a:cs typeface="Courier New" panose="02070309020205020404" charset="0"/>
                <a:sym typeface="Monaco" charset="0"/>
              </a:rPr>
              <a:t>  return x*12;</a:t>
            </a:r>
            <a:endParaRPr lang="en-US" b="1" dirty="0">
              <a:solidFill>
                <a:schemeClr val="tx1"/>
              </a:solidFill>
              <a:latin typeface="Courier New" panose="02070309020205020404" charset="0"/>
              <a:ea typeface="Monaco" charset="0"/>
              <a:cs typeface="Courier New" panose="02070309020205020404" charset="0"/>
              <a:sym typeface="Monaco" charset="0"/>
            </a:endParaRPr>
          </a:p>
          <a:p>
            <a:pPr algn="l"/>
            <a:r>
              <a:rPr lang="en-US" sz="1800" b="1" dirty="0">
                <a:solidFill>
                  <a:schemeClr val="tx1"/>
                </a:solidFill>
                <a:latin typeface="Courier New" panose="02070309020205020404" charset="0"/>
                <a:ea typeface="Monaco" charset="0"/>
                <a:cs typeface="Courier New" panose="02070309020205020404" charset="0"/>
                <a:sym typeface="Monaco" charset="0"/>
              </a:rPr>
              <a:t>}</a:t>
            </a:r>
          </a:p>
        </p:txBody>
      </p:sp>
      <p:sp>
        <p:nvSpPr>
          <p:cNvPr id="13318" name="Rectangle 6"/>
          <p:cNvSpPr/>
          <p:nvPr/>
        </p:nvSpPr>
        <p:spPr bwMode="auto">
          <a:xfrm>
            <a:off x="3598545" y="5400675"/>
            <a:ext cx="5524500" cy="685800"/>
          </a:xfrm>
          <a:prstGeom prst="rect">
            <a:avLst/>
          </a:prstGeom>
          <a:solidFill>
            <a:srgbClr val="FFFF99"/>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76200" tIns="76200" rIns="76200" bIns="76200"/>
          <a:lstStyle/>
          <a:p>
            <a:pPr algn="l">
              <a:tabLst>
                <a:tab pos="228600" algn="l"/>
                <a:tab pos="228600" algn="l"/>
              </a:tabLst>
            </a:pPr>
            <a:r>
              <a:rPr lang="en-US" sz="1800" dirty="0" err="1">
                <a:solidFill>
                  <a:schemeClr val="tx1"/>
                </a:solidFill>
                <a:latin typeface="Courier New" panose="02070309020205020404" charset="0"/>
                <a:cs typeface="Courier New" panose="02070309020205020404" charset="0"/>
                <a:sym typeface="Courier New" panose="02070309020205020404" charset="0"/>
              </a:rPr>
              <a:t>leaq</a:t>
            </a:r>
            <a:r>
              <a:rPr lang="en-US" sz="1800" dirty="0">
                <a:solidFill>
                  <a:schemeClr val="tx1"/>
                </a:solidFill>
                <a:latin typeface="Courier New" panose="02070309020205020404" charset="0"/>
                <a:cs typeface="Courier New" panose="02070309020205020404" charset="0"/>
                <a:sym typeface="Courier New" panose="02070309020205020404" charset="0"/>
              </a:rPr>
              <a:t> (%</a:t>
            </a:r>
            <a:r>
              <a:rPr lang="en-US" sz="1800" dirty="0">
                <a:latin typeface="Courier New" panose="02070309020205020404" charset="0"/>
                <a:cs typeface="Courier New" panose="02070309020205020404" charset="0"/>
                <a:sym typeface="Courier New" panose="02070309020205020404" charset="0"/>
              </a:rPr>
              <a:t>rdi</a:t>
            </a:r>
            <a:r>
              <a:rPr lang="en-US" sz="1800" dirty="0">
                <a:solidFill>
                  <a:schemeClr val="tx1"/>
                </a:solidFill>
                <a:latin typeface="Courier New" panose="02070309020205020404" charset="0"/>
                <a:cs typeface="Courier New" panose="02070309020205020404" charset="0"/>
                <a:sym typeface="Courier New" panose="02070309020205020404" charset="0"/>
              </a:rPr>
              <a:t>,%</a:t>
            </a:r>
            <a:r>
              <a:rPr lang="en-US" sz="1800" dirty="0">
                <a:latin typeface="Courier New" panose="02070309020205020404" charset="0"/>
                <a:cs typeface="Courier New" panose="02070309020205020404" charset="0"/>
                <a:sym typeface="Courier New" panose="02070309020205020404" charset="0"/>
              </a:rPr>
              <a:t>rdi</a:t>
            </a:r>
            <a:r>
              <a:rPr lang="en-US" sz="1800" dirty="0">
                <a:solidFill>
                  <a:schemeClr val="tx1"/>
                </a:solidFill>
                <a:latin typeface="Courier New" panose="02070309020205020404" charset="0"/>
                <a:cs typeface="Courier New" panose="02070309020205020404" charset="0"/>
                <a:sym typeface="Courier New" panose="02070309020205020404" charset="0"/>
              </a:rPr>
              <a:t>,2), %</a:t>
            </a:r>
            <a:r>
              <a:rPr lang="en-US" sz="1800" dirty="0" err="1">
                <a:latin typeface="Courier New" panose="02070309020205020404" charset="0"/>
                <a:cs typeface="Courier New" panose="02070309020205020404" charset="0"/>
                <a:sym typeface="Courier New" panose="02070309020205020404" charset="0"/>
              </a:rPr>
              <a:t>r</a:t>
            </a:r>
            <a:r>
              <a:rPr lang="en-US" sz="1800" dirty="0" err="1">
                <a:solidFill>
                  <a:schemeClr val="tx1"/>
                </a:solidFill>
                <a:latin typeface="Courier New" panose="02070309020205020404" charset="0"/>
                <a:cs typeface="Courier New" panose="02070309020205020404" charset="0"/>
                <a:sym typeface="Courier New" panose="02070309020205020404" charset="0"/>
              </a:rPr>
              <a:t>ax</a:t>
            </a:r>
            <a:r>
              <a:rPr lang="en-US" sz="1800" dirty="0">
                <a:solidFill>
                  <a:schemeClr val="tx1"/>
                </a:solidFill>
                <a:latin typeface="Courier New" panose="02070309020205020404" charset="0"/>
                <a:cs typeface="Courier New" panose="02070309020205020404" charset="0"/>
                <a:sym typeface="Courier New" panose="02070309020205020404" charset="0"/>
              </a:rPr>
              <a:t> # t &lt;- </a:t>
            </a:r>
            <a:r>
              <a:rPr lang="en-US" sz="1800" dirty="0" err="1">
                <a:solidFill>
                  <a:schemeClr val="tx1"/>
                </a:solidFill>
                <a:latin typeface="Courier New" panose="02070309020205020404" charset="0"/>
                <a:cs typeface="Courier New" panose="02070309020205020404" charset="0"/>
                <a:sym typeface="Courier New" panose="02070309020205020404" charset="0"/>
              </a:rPr>
              <a:t>x+x</a:t>
            </a:r>
            <a:r>
              <a:rPr lang="en-US" sz="1800" dirty="0">
                <a:solidFill>
                  <a:schemeClr val="tx1"/>
                </a:solidFill>
                <a:latin typeface="Courier New" panose="02070309020205020404" charset="0"/>
                <a:cs typeface="Courier New" panose="02070309020205020404" charset="0"/>
                <a:sym typeface="Courier New" panose="02070309020205020404" charset="0"/>
              </a:rPr>
              <a:t>*2</a:t>
            </a:r>
            <a:endParaRPr lang="en-US"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tabLst>
                <a:tab pos="228600" algn="l"/>
                <a:tab pos="228600" algn="l"/>
              </a:tabLst>
            </a:pPr>
            <a:r>
              <a:rPr lang="en-US" sz="1800" dirty="0" err="1">
                <a:solidFill>
                  <a:schemeClr val="tx1"/>
                </a:solidFill>
                <a:latin typeface="Courier New" panose="02070309020205020404" charset="0"/>
                <a:cs typeface="Courier New" panose="02070309020205020404" charset="0"/>
                <a:sym typeface="Courier New" panose="02070309020205020404" charset="0"/>
              </a:rPr>
              <a:t>salq</a:t>
            </a:r>
            <a:r>
              <a:rPr lang="en-US" sz="1800" dirty="0">
                <a:solidFill>
                  <a:schemeClr val="tx1"/>
                </a:solidFill>
                <a:latin typeface="Courier New" panose="02070309020205020404" charset="0"/>
                <a:cs typeface="Courier New" panose="02070309020205020404" charset="0"/>
                <a:sym typeface="Courier New" panose="02070309020205020404" charset="0"/>
              </a:rPr>
              <a:t> $2, %</a:t>
            </a:r>
            <a:r>
              <a:rPr lang="en-US" sz="1800" dirty="0" err="1">
                <a:latin typeface="Courier New" panose="02070309020205020404" charset="0"/>
                <a:cs typeface="Courier New" panose="02070309020205020404" charset="0"/>
                <a:sym typeface="Courier New" panose="02070309020205020404" charset="0"/>
              </a:rPr>
              <a:t>r</a:t>
            </a:r>
            <a:r>
              <a:rPr lang="en-US" sz="1800" dirty="0" err="1">
                <a:solidFill>
                  <a:schemeClr val="tx1"/>
                </a:solidFill>
                <a:latin typeface="Courier New" panose="02070309020205020404" charset="0"/>
                <a:cs typeface="Courier New" panose="02070309020205020404" charset="0"/>
                <a:sym typeface="Courier New" panose="02070309020205020404" charset="0"/>
              </a:rPr>
              <a:t>ax</a:t>
            </a:r>
            <a:r>
              <a:rPr lang="en-US" sz="1800" dirty="0">
                <a:solidFill>
                  <a:schemeClr val="tx1"/>
                </a:solidFill>
                <a:latin typeface="Courier New" panose="02070309020205020404" charset="0"/>
                <a:cs typeface="Courier New" panose="02070309020205020404" charset="0"/>
                <a:sym typeface="Courier New" panose="02070309020205020404" charset="0"/>
              </a:rPr>
              <a:t>            </a:t>
            </a:r>
            <a:r>
              <a:rPr lang="en-US" sz="1800" dirty="0">
                <a:latin typeface="Courier New" panose="02070309020205020404" charset="0"/>
                <a:cs typeface="Courier New" panose="02070309020205020404" charset="0"/>
                <a:sym typeface="Courier New" panose="02070309020205020404" charset="0"/>
              </a:rPr>
              <a:t># </a:t>
            </a:r>
            <a:r>
              <a:rPr lang="en-US" sz="1800" dirty="0">
                <a:solidFill>
                  <a:schemeClr val="tx1"/>
                </a:solidFill>
                <a:latin typeface="Courier New" panose="02070309020205020404" charset="0"/>
                <a:cs typeface="Courier New" panose="02070309020205020404" charset="0"/>
                <a:sym typeface="Courier New" panose="02070309020205020404" charset="0"/>
              </a:rPr>
              <a:t>return t&lt;&lt;2</a:t>
            </a:r>
          </a:p>
        </p:txBody>
      </p:sp>
      <p:sp>
        <p:nvSpPr>
          <p:cNvPr id="2" name="右箭头 1"/>
          <p:cNvSpPr/>
          <p:nvPr/>
        </p:nvSpPr>
        <p:spPr>
          <a:xfrm>
            <a:off x="3022600" y="5566410"/>
            <a:ext cx="588645" cy="35433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9681" name="Picture 1"/>
          <p:cNvPicPr>
            <a:picLocks noChangeAspect="1" noChangeArrowheads="1"/>
          </p:cNvPicPr>
          <p:nvPr/>
        </p:nvPicPr>
        <p:blipFill>
          <a:blip r:embed="rId2"/>
          <a:srcRect/>
          <a:stretch>
            <a:fillRect/>
          </a:stretch>
        </p:blipFill>
        <p:spPr bwMode="auto">
          <a:xfrm>
            <a:off x="3667710" y="1423065"/>
            <a:ext cx="5341212" cy="69668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316">
                                            <p:txEl>
                                              <p:pRg st="1" end="1"/>
                                            </p:txEl>
                                          </p:spTgt>
                                        </p:tgtEl>
                                        <p:attrNameLst>
                                          <p:attrName>style.visibility</p:attrName>
                                        </p:attrNameLst>
                                      </p:cBhvr>
                                      <p:to>
                                        <p:strVal val="visible"/>
                                      </p:to>
                                    </p:set>
                                    <p:anim calcmode="lin" valueType="num">
                                      <p:cBhvr additive="base">
                                        <p:cTn id="35"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316">
                                            <p:txEl>
                                              <p:pRg st="1" end="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316">
                                            <p:txEl>
                                              <p:pRg st="2" end="2"/>
                                            </p:txEl>
                                          </p:spTgt>
                                        </p:tgtEl>
                                        <p:attrNameLst>
                                          <p:attrName>style.visibility</p:attrName>
                                        </p:attrNameLst>
                                      </p:cBhvr>
                                      <p:to>
                                        <p:strVal val="visible"/>
                                      </p:to>
                                    </p:set>
                                    <p:anim calcmode="lin" valueType="num">
                                      <p:cBhvr additive="base">
                                        <p:cTn id="3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3316">
                                            <p:txEl>
                                              <p:pRg st="4" end="4"/>
                                            </p:txEl>
                                          </p:spTgt>
                                        </p:tgtEl>
                                        <p:attrNameLst>
                                          <p:attrName>style.visibility</p:attrName>
                                        </p:attrNameLst>
                                      </p:cBhvr>
                                      <p:to>
                                        <p:strVal val="visible"/>
                                      </p:to>
                                    </p:set>
                                    <p:animEffect transition="in" filter="wipe(down)">
                                      <p:cBhvr>
                                        <p:cTn id="45" dur="500"/>
                                        <p:tgtEl>
                                          <p:spTgt spid="13316">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3316">
                                            <p:txEl>
                                              <p:pRg st="5" end="5"/>
                                            </p:txEl>
                                          </p:spTgt>
                                        </p:tgtEl>
                                        <p:attrNameLst>
                                          <p:attrName>style.visibility</p:attrName>
                                        </p:attrNameLst>
                                      </p:cBhvr>
                                      <p:to>
                                        <p:strVal val="visible"/>
                                      </p:to>
                                    </p:set>
                                    <p:animEffect transition="in" filter="wipe(down)">
                                      <p:cBhvr>
                                        <p:cTn id="50" dur="500"/>
                                        <p:tgtEl>
                                          <p:spTgt spid="1331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3316">
                                            <p:txEl>
                                              <p:pRg st="6" end="6"/>
                                            </p:txEl>
                                          </p:spTgt>
                                        </p:tgtEl>
                                        <p:attrNameLst>
                                          <p:attrName>style.visibility</p:attrName>
                                        </p:attrNameLst>
                                      </p:cBhvr>
                                      <p:to>
                                        <p:strVal val="visible"/>
                                      </p:to>
                                    </p:set>
                                    <p:animEffect transition="in" filter="wipe(down)">
                                      <p:cBhvr>
                                        <p:cTn id="55" dur="500"/>
                                        <p:tgtEl>
                                          <p:spTgt spid="1331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3316">
                                            <p:txEl>
                                              <p:pRg st="7" end="7"/>
                                            </p:txEl>
                                          </p:spTgt>
                                        </p:tgtEl>
                                        <p:attrNameLst>
                                          <p:attrName>style.visibility</p:attrName>
                                        </p:attrNameLst>
                                      </p:cBhvr>
                                      <p:to>
                                        <p:strVal val="visible"/>
                                      </p:to>
                                    </p:set>
                                    <p:animEffect transition="in" filter="wipe(down)">
                                      <p:cBhvr>
                                        <p:cTn id="60" dur="500"/>
                                        <p:tgtEl>
                                          <p:spTgt spid="13316">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317"/>
                                        </p:tgtEl>
                                        <p:attrNameLst>
                                          <p:attrName>style.visibility</p:attrName>
                                        </p:attrNameLst>
                                      </p:cBhvr>
                                      <p:to>
                                        <p:strVal val="visible"/>
                                      </p:to>
                                    </p:set>
                                    <p:anim calcmode="lin" valueType="num">
                                      <p:cBhvr additive="base">
                                        <p:cTn id="65" dur="500" fill="hold"/>
                                        <p:tgtEl>
                                          <p:spTgt spid="13317"/>
                                        </p:tgtEl>
                                        <p:attrNameLst>
                                          <p:attrName>ppt_x</p:attrName>
                                        </p:attrNameLst>
                                      </p:cBhvr>
                                      <p:tavLst>
                                        <p:tav tm="0">
                                          <p:val>
                                            <p:strVal val="#ppt_x"/>
                                          </p:val>
                                        </p:tav>
                                        <p:tav tm="100000">
                                          <p:val>
                                            <p:strVal val="#ppt_x"/>
                                          </p:val>
                                        </p:tav>
                                      </p:tavLst>
                                    </p:anim>
                                    <p:anim calcmode="lin" valueType="num">
                                      <p:cBhvr additive="base">
                                        <p:cTn id="66" dur="500" fill="hold"/>
                                        <p:tgtEl>
                                          <p:spTgt spid="133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down)">
                                      <p:cBhvr>
                                        <p:cTn id="71" dur="500"/>
                                        <p:tgtEl>
                                          <p:spTgt spid="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3318"/>
                                        </p:tgtEl>
                                        <p:attrNameLst>
                                          <p:attrName>style.visibility</p:attrName>
                                        </p:attrNameLst>
                                      </p:cBhvr>
                                      <p:to>
                                        <p:strVal val="visible"/>
                                      </p:to>
                                    </p:set>
                                    <p:animEffect transition="in" filter="wipe(down)">
                                      <p:cBhvr>
                                        <p:cTn id="74"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P spid="13317" grpId="0" animBg="1"/>
      <p:bldP spid="13318"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 219"/>
          <p:cNvSpPr/>
          <p:nvPr/>
        </p:nvSpPr>
        <p:spPr>
          <a:xfrm>
            <a:off x="683260" y="776605"/>
            <a:ext cx="1511300" cy="34544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000">
              <a:solidFill>
                <a:srgbClr val="FFFFFF"/>
              </a:solidFill>
            </a:endParaRPr>
          </a:p>
        </p:txBody>
      </p:sp>
      <p:sp>
        <p:nvSpPr>
          <p:cNvPr id="11" name=" 11"/>
          <p:cNvSpPr/>
          <p:nvPr/>
        </p:nvSpPr>
        <p:spPr>
          <a:xfrm>
            <a:off x="719455" y="5702935"/>
            <a:ext cx="5426710" cy="850265"/>
          </a:xfrm>
          <a:prstGeom prst="homePlat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英特尔：x86，IA32，安腾，x86-64</a:t>
            </a:r>
            <a:r>
              <a:rPr lang="zh-CN" sz="2000" b="1" dirty="0">
                <a:solidFill>
                  <a:schemeClr val="bg1">
                    <a:lumMod val="50000"/>
                  </a:schemeClr>
                </a:solidFill>
                <a:latin typeface="微软雅黑" panose="020B0503020204020204" charset="-122"/>
                <a:ea typeface="微软雅黑" panose="020B0503020204020204" charset="-122"/>
                <a:sym typeface="+mn-ea"/>
              </a:rPr>
              <a:t>。</a:t>
            </a:r>
            <a:endParaRPr lang="zh-CN" sz="2000" b="1" dirty="0">
              <a:solidFill>
                <a:schemeClr val="bg1">
                  <a:lumMod val="50000"/>
                </a:schemeClr>
              </a:solidFill>
              <a:latin typeface="微软雅黑" panose="020B0503020204020204" charset="-122"/>
              <a:ea typeface="微软雅黑" panose="020B0503020204020204" charset="-122"/>
            </a:endParaRPr>
          </a:p>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几乎所有的手机都使用ARM</a:t>
            </a:r>
            <a:r>
              <a:rPr lang="zh-CN" sz="2000" b="1" dirty="0">
                <a:solidFill>
                  <a:schemeClr val="bg1">
                    <a:lumMod val="50000"/>
                  </a:schemeClr>
                </a:solidFill>
                <a:latin typeface="微软雅黑" panose="020B0503020204020204" charset="-122"/>
                <a:ea typeface="微软雅黑" panose="020B0503020204020204" charset="-122"/>
                <a:sym typeface="+mn-ea"/>
              </a:rPr>
              <a:t>。</a:t>
            </a:r>
            <a:endParaRPr lang="zh-CN" altLang="en-US" sz="2000">
              <a:solidFill>
                <a:srgbClr val="FFFFFF"/>
              </a:solidFill>
            </a:endParaRPr>
          </a:p>
        </p:txBody>
      </p:sp>
      <p:sp>
        <p:nvSpPr>
          <p:cNvPr id="10" name=" 10"/>
          <p:cNvSpPr/>
          <p:nvPr/>
        </p:nvSpPr>
        <p:spPr>
          <a:xfrm>
            <a:off x="719455" y="4511040"/>
            <a:ext cx="7063105" cy="767715"/>
          </a:xfrm>
          <a:prstGeom prst="homePlate">
            <a:avLst/>
          </a:prstGeom>
          <a:gradFill>
            <a:gsLst>
              <a:gs pos="0">
                <a:schemeClr val="accent1">
                  <a:lumMod val="5000"/>
                  <a:lumOff val="95000"/>
                </a:schemeClr>
              </a:gs>
              <a:gs pos="33000">
                <a:schemeClr val="accent2">
                  <a:lumMod val="20000"/>
                  <a:lumOff val="80000"/>
                </a:schemeClr>
              </a:gs>
              <a:gs pos="90000">
                <a:schemeClr val="accent2">
                  <a:lumMod val="60000"/>
                  <a:lumOff val="40000"/>
                </a:schemeClr>
              </a:gs>
              <a:gs pos="64000">
                <a:schemeClr val="accent2">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机器代码：处理器执行的字节级程序。汇编代码：机器代码的文本表示</a:t>
            </a:r>
            <a:r>
              <a:rPr lang="zh-CN" sz="2000" b="1" dirty="0">
                <a:solidFill>
                  <a:schemeClr val="bg1">
                    <a:lumMod val="50000"/>
                  </a:schemeClr>
                </a:solidFill>
                <a:latin typeface="微软雅黑" panose="020B0503020204020204" charset="-122"/>
                <a:ea typeface="微软雅黑" panose="020B0503020204020204" charset="-122"/>
                <a:sym typeface="+mn-ea"/>
              </a:rPr>
              <a:t>。</a:t>
            </a:r>
            <a:endParaRPr lang="zh-CN" altLang="en-US" sz="2000" b="1" dirty="0">
              <a:solidFill>
                <a:schemeClr val="bg1">
                  <a:lumMod val="50000"/>
                </a:schemeClr>
              </a:solidFill>
              <a:latin typeface="微软雅黑" panose="020B0503020204020204" charset="-122"/>
              <a:ea typeface="微软雅黑" panose="020B0503020204020204" charset="-122"/>
              <a:sym typeface="+mn-ea"/>
            </a:endParaRPr>
          </a:p>
        </p:txBody>
      </p:sp>
      <p:sp>
        <p:nvSpPr>
          <p:cNvPr id="4" name=" 4"/>
          <p:cNvSpPr/>
          <p:nvPr/>
        </p:nvSpPr>
        <p:spPr>
          <a:xfrm>
            <a:off x="719455" y="1647825"/>
            <a:ext cx="6673215" cy="1339215"/>
          </a:xfrm>
          <a:prstGeom prst="homePlate">
            <a:avLst/>
          </a:prstGeom>
          <a:gradFill>
            <a:gsLst>
              <a:gs pos="0">
                <a:schemeClr val="accent1">
                  <a:lumMod val="5000"/>
                  <a:lumOff val="95000"/>
                </a:schemeClr>
              </a:gs>
              <a:gs pos="33000">
                <a:schemeClr val="accent2">
                  <a:lumMod val="20000"/>
                  <a:lumOff val="80000"/>
                </a:schemeClr>
              </a:gs>
              <a:gs pos="90000">
                <a:schemeClr val="accent2">
                  <a:lumMod val="60000"/>
                  <a:lumOff val="40000"/>
                </a:schemeClr>
              </a:gs>
              <a:gs pos="64000">
                <a:schemeClr val="accent2">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也称为指令集体系结构，用于编写汇编/机器代码所需的处理器设计的部分。</a:t>
            </a:r>
          </a:p>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示例：指令集规范、寄存器。</a:t>
            </a:r>
            <a:endParaRPr lang="zh-CN" altLang="en-US" sz="2000" b="1" dirty="0">
              <a:solidFill>
                <a:schemeClr val="bg1">
                  <a:lumMod val="50000"/>
                </a:schemeClr>
              </a:solidFill>
              <a:latin typeface="微软雅黑" panose="020B0503020204020204" charset="-122"/>
              <a:ea typeface="微软雅黑" panose="020B0503020204020204" charset="-122"/>
              <a:sym typeface="+mn-ea"/>
            </a:endParaRPr>
          </a:p>
        </p:txBody>
      </p:sp>
      <p:sp>
        <p:nvSpPr>
          <p:cNvPr id="220" name=" 220"/>
          <p:cNvSpPr/>
          <p:nvPr/>
        </p:nvSpPr>
        <p:spPr>
          <a:xfrm>
            <a:off x="719455" y="3550920"/>
            <a:ext cx="6532880" cy="545465"/>
          </a:xfrm>
          <a:prstGeom prst="homePlat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架构的实现。例子：缓存大小和核心频率。</a:t>
            </a:r>
            <a:endParaRPr lang="zh-CN" altLang="en-US" sz="2000" b="1" dirty="0">
              <a:solidFill>
                <a:schemeClr val="bg1">
                  <a:lumMod val="50000"/>
                </a:schemeClr>
              </a:solidFill>
              <a:latin typeface="微软雅黑" panose="020B0503020204020204" charset="-122"/>
              <a:ea typeface="微软雅黑" panose="020B0503020204020204" charset="-122"/>
              <a:sym typeface="+mn-ea"/>
            </a:endParaRPr>
          </a:p>
        </p:txBody>
      </p:sp>
      <p:sp>
        <p:nvSpPr>
          <p:cNvPr id="2" name="矩形 1"/>
          <p:cNvSpPr/>
          <p:nvPr/>
        </p:nvSpPr>
        <p:spPr>
          <a:xfrm>
            <a:off x="0" y="38735"/>
            <a:ext cx="4637405" cy="398780"/>
          </a:xfrm>
          <a:prstGeom prst="rect">
            <a:avLst/>
          </a:prstGeom>
        </p:spPr>
        <p:txBody>
          <a:bodyPr wrap="square">
            <a:spAutoFit/>
          </a:bodyPr>
          <a:lstStyle/>
          <a:p>
            <a:pPr algn="l"/>
            <a:r>
              <a:rPr lang="en-US" altLang="zh-CN" sz="2000" b="1" dirty="0"/>
              <a:t>PART ONE 第一讲：程序转换概述</a:t>
            </a:r>
          </a:p>
        </p:txBody>
      </p:sp>
      <p:grpSp>
        <p:nvGrpSpPr>
          <p:cNvPr id="13" name="组合 12"/>
          <p:cNvGrpSpPr/>
          <p:nvPr/>
        </p:nvGrpSpPr>
        <p:grpSpPr>
          <a:xfrm>
            <a:off x="683260" y="1233805"/>
            <a:ext cx="1990725" cy="382270"/>
            <a:chOff x="888096" y="1000203"/>
            <a:chExt cx="4259825" cy="944066"/>
          </a:xfrm>
        </p:grpSpPr>
        <p:sp>
          <p:nvSpPr>
            <p:cNvPr id="5" name="矩形 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6" name="椭圆 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7" name="椭圆 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8" name="椭圆 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9" name="椭圆 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grpSp>
      <p:sp>
        <p:nvSpPr>
          <p:cNvPr id="17" name="矩形 16"/>
          <p:cNvSpPr/>
          <p:nvPr/>
        </p:nvSpPr>
        <p:spPr>
          <a:xfrm>
            <a:off x="781050" y="1290320"/>
            <a:ext cx="1676400" cy="398780"/>
          </a:xfrm>
          <a:prstGeom prst="rect">
            <a:avLst/>
          </a:prstGeom>
        </p:spPr>
        <p:txBody>
          <a:bodyPr wrap="square">
            <a:spAutoFit/>
          </a:bodyPr>
          <a:lstStyle/>
          <a:p>
            <a:pPr algn="l"/>
            <a:r>
              <a:rPr lang="zh-CN" altLang="en-US" sz="2000" dirty="0"/>
              <a:t>体系结构：</a:t>
            </a:r>
          </a:p>
        </p:txBody>
      </p:sp>
      <p:grpSp>
        <p:nvGrpSpPr>
          <p:cNvPr id="19" name="组合 18"/>
          <p:cNvGrpSpPr/>
          <p:nvPr/>
        </p:nvGrpSpPr>
        <p:grpSpPr>
          <a:xfrm>
            <a:off x="683260" y="3136900"/>
            <a:ext cx="1990725" cy="382270"/>
            <a:chOff x="888096" y="1000203"/>
            <a:chExt cx="4259825" cy="944066"/>
          </a:xfrm>
        </p:grpSpPr>
        <p:sp>
          <p:nvSpPr>
            <p:cNvPr id="20" name="矩形 19"/>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21" name="椭圆 20"/>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22" name="椭圆 21"/>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23" name="椭圆 22"/>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24" name="椭圆 23"/>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grpSp>
      <p:sp>
        <p:nvSpPr>
          <p:cNvPr id="25" name="矩形 24"/>
          <p:cNvSpPr/>
          <p:nvPr/>
        </p:nvSpPr>
        <p:spPr>
          <a:xfrm>
            <a:off x="781050" y="3193415"/>
            <a:ext cx="2262505" cy="398780"/>
          </a:xfrm>
          <a:prstGeom prst="rect">
            <a:avLst/>
          </a:prstGeom>
        </p:spPr>
        <p:txBody>
          <a:bodyPr wrap="square">
            <a:spAutoFit/>
          </a:bodyPr>
          <a:lstStyle/>
          <a:p>
            <a:pPr algn="l"/>
            <a:r>
              <a:rPr lang="zh-CN" altLang="en-US" sz="2000" dirty="0"/>
              <a:t>微型体系结构：</a:t>
            </a:r>
          </a:p>
        </p:txBody>
      </p:sp>
      <p:grpSp>
        <p:nvGrpSpPr>
          <p:cNvPr id="27" name="组合 26"/>
          <p:cNvGrpSpPr/>
          <p:nvPr/>
        </p:nvGrpSpPr>
        <p:grpSpPr>
          <a:xfrm>
            <a:off x="683260" y="4096385"/>
            <a:ext cx="1990725" cy="382270"/>
            <a:chOff x="888096" y="1000203"/>
            <a:chExt cx="4259825" cy="944066"/>
          </a:xfrm>
        </p:grpSpPr>
        <p:sp>
          <p:nvSpPr>
            <p:cNvPr id="28" name="矩形 2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29" name="椭圆 2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0" name="椭圆 2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1" name="椭圆 3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2" name="椭圆 3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grpSp>
      <p:sp>
        <p:nvSpPr>
          <p:cNvPr id="33" name="矩形 32"/>
          <p:cNvSpPr/>
          <p:nvPr/>
        </p:nvSpPr>
        <p:spPr>
          <a:xfrm>
            <a:off x="781050" y="4152900"/>
            <a:ext cx="1676400" cy="398780"/>
          </a:xfrm>
          <a:prstGeom prst="rect">
            <a:avLst/>
          </a:prstGeom>
        </p:spPr>
        <p:txBody>
          <a:bodyPr wrap="square">
            <a:spAutoFit/>
          </a:bodyPr>
          <a:lstStyle/>
          <a:p>
            <a:pPr algn="l"/>
            <a:r>
              <a:rPr lang="zh-CN" altLang="en-US" sz="2000" dirty="0"/>
              <a:t>代码形式：</a:t>
            </a:r>
          </a:p>
        </p:txBody>
      </p:sp>
      <p:grpSp>
        <p:nvGrpSpPr>
          <p:cNvPr id="35" name="组合 34"/>
          <p:cNvGrpSpPr/>
          <p:nvPr/>
        </p:nvGrpSpPr>
        <p:grpSpPr>
          <a:xfrm>
            <a:off x="683260" y="5288280"/>
            <a:ext cx="1990725" cy="382270"/>
            <a:chOff x="888096" y="1000203"/>
            <a:chExt cx="4259825" cy="944066"/>
          </a:xfrm>
        </p:grpSpPr>
        <p:sp>
          <p:nvSpPr>
            <p:cNvPr id="36" name="矩形 35"/>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7" name="椭圆 36"/>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8" name="椭圆 37"/>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9" name="椭圆 38"/>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40" name="椭圆 39"/>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grpSp>
      <p:sp>
        <p:nvSpPr>
          <p:cNvPr id="41" name="矩形 40"/>
          <p:cNvSpPr/>
          <p:nvPr/>
        </p:nvSpPr>
        <p:spPr>
          <a:xfrm>
            <a:off x="781050" y="5344795"/>
            <a:ext cx="2516505" cy="398780"/>
          </a:xfrm>
          <a:prstGeom prst="rect">
            <a:avLst/>
          </a:prstGeom>
        </p:spPr>
        <p:txBody>
          <a:bodyPr wrap="square">
            <a:spAutoFit/>
          </a:bodyPr>
          <a:lstStyle/>
          <a:p>
            <a:pPr algn="l"/>
            <a:r>
              <a:rPr lang="zh-CN" altLang="en-US" sz="2000" dirty="0"/>
              <a:t>使用ISAs的例子：</a:t>
            </a:r>
          </a:p>
        </p:txBody>
      </p:sp>
      <p:sp>
        <p:nvSpPr>
          <p:cNvPr id="12" name="矩形 11"/>
          <p:cNvSpPr/>
          <p:nvPr/>
        </p:nvSpPr>
        <p:spPr>
          <a:xfrm>
            <a:off x="769620" y="776605"/>
            <a:ext cx="1676400" cy="398780"/>
          </a:xfrm>
          <a:prstGeom prst="rect">
            <a:avLst/>
          </a:prstGeom>
        </p:spPr>
        <p:txBody>
          <a:bodyPr wrap="square">
            <a:spAutoFit/>
          </a:bodyPr>
          <a:lstStyle/>
          <a:p>
            <a:r>
              <a:rPr lang="zh-CN" altLang="en-US" sz="2000" dirty="0"/>
              <a:t>相关概念：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220"/>
                                        </p:tgtEl>
                                        <p:attrNameLst>
                                          <p:attrName>style.visibility</p:attrName>
                                        </p:attrNameLst>
                                      </p:cBhvr>
                                      <p:to>
                                        <p:strVal val="visible"/>
                                      </p:to>
                                    </p:set>
                                    <p:anim calcmode="lin" valueType="num">
                                      <p:cBhvr>
                                        <p:cTn id="16" dur="500" fill="hold"/>
                                        <p:tgtEl>
                                          <p:spTgt spid="220"/>
                                        </p:tgtEl>
                                        <p:attrNameLst>
                                          <p:attrName>ppt_w</p:attrName>
                                        </p:attrNameLst>
                                      </p:cBhvr>
                                      <p:tavLst>
                                        <p:tav tm="0">
                                          <p:val>
                                            <p:strVal val="#ppt_w*0.05"/>
                                          </p:val>
                                        </p:tav>
                                        <p:tav tm="100000">
                                          <p:val>
                                            <p:strVal val="#ppt_w"/>
                                          </p:val>
                                        </p:tav>
                                      </p:tavLst>
                                    </p:anim>
                                    <p:anim calcmode="lin" valueType="num">
                                      <p:cBhvr>
                                        <p:cTn id="17" dur="500" fill="hold"/>
                                        <p:tgtEl>
                                          <p:spTgt spid="220"/>
                                        </p:tgtEl>
                                        <p:attrNameLst>
                                          <p:attrName>ppt_h</p:attrName>
                                        </p:attrNameLst>
                                      </p:cBhvr>
                                      <p:tavLst>
                                        <p:tav tm="0">
                                          <p:val>
                                            <p:strVal val="#ppt_h"/>
                                          </p:val>
                                        </p:tav>
                                        <p:tav tm="100000">
                                          <p:val>
                                            <p:strVal val="#ppt_h"/>
                                          </p:val>
                                        </p:tav>
                                      </p:tavLst>
                                    </p:anim>
                                    <p:anim calcmode="lin" valueType="num">
                                      <p:cBhvr>
                                        <p:cTn id="18" dur="500" fill="hold"/>
                                        <p:tgtEl>
                                          <p:spTgt spid="220"/>
                                        </p:tgtEl>
                                        <p:attrNameLst>
                                          <p:attrName>ppt_x</p:attrName>
                                        </p:attrNameLst>
                                      </p:cBhvr>
                                      <p:tavLst>
                                        <p:tav tm="0">
                                          <p:val>
                                            <p:strVal val="#ppt_x-.2"/>
                                          </p:val>
                                        </p:tav>
                                        <p:tav tm="100000">
                                          <p:val>
                                            <p:strVal val="#ppt_x"/>
                                          </p:val>
                                        </p:tav>
                                      </p:tavLst>
                                    </p:anim>
                                    <p:anim calcmode="lin" valueType="num">
                                      <p:cBhvr>
                                        <p:cTn id="19" dur="500" fill="hold"/>
                                        <p:tgtEl>
                                          <p:spTgt spid="220"/>
                                        </p:tgtEl>
                                        <p:attrNameLst>
                                          <p:attrName>ppt_y</p:attrName>
                                        </p:attrNameLst>
                                      </p:cBhvr>
                                      <p:tavLst>
                                        <p:tav tm="0">
                                          <p:val>
                                            <p:strVal val="#ppt_y"/>
                                          </p:val>
                                        </p:tav>
                                        <p:tav tm="100000">
                                          <p:val>
                                            <p:strVal val="#ppt_y"/>
                                          </p:val>
                                        </p:tav>
                                      </p:tavLst>
                                    </p:anim>
                                    <p:animEffect transition="in" filter="fade">
                                      <p:cBhvr>
                                        <p:cTn id="20" dur="500"/>
                                        <p:tgtEl>
                                          <p:spTgt spid="220"/>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strVal val="#ppt_w*0.05"/>
                                          </p:val>
                                        </p:tav>
                                        <p:tav tm="100000">
                                          <p:val>
                                            <p:strVal val="#ppt_w"/>
                                          </p:val>
                                        </p:tav>
                                      </p:tavLst>
                                    </p:anim>
                                    <p:anim calcmode="lin" valueType="num">
                                      <p:cBhvr>
                                        <p:cTn id="26" dur="500" fill="hold"/>
                                        <p:tgtEl>
                                          <p:spTgt spid="10"/>
                                        </p:tgtEl>
                                        <p:attrNameLst>
                                          <p:attrName>ppt_h</p:attrName>
                                        </p:attrNameLst>
                                      </p:cBhvr>
                                      <p:tavLst>
                                        <p:tav tm="0">
                                          <p:val>
                                            <p:strVal val="#ppt_h"/>
                                          </p:val>
                                        </p:tav>
                                        <p:tav tm="100000">
                                          <p:val>
                                            <p:strVal val="#ppt_h"/>
                                          </p:val>
                                        </p:tav>
                                      </p:tavLst>
                                    </p:anim>
                                    <p:anim calcmode="lin" valueType="num">
                                      <p:cBhvr>
                                        <p:cTn id="27" dur="500" fill="hold"/>
                                        <p:tgtEl>
                                          <p:spTgt spid="10"/>
                                        </p:tgtEl>
                                        <p:attrNameLst>
                                          <p:attrName>ppt_x</p:attrName>
                                        </p:attrNameLst>
                                      </p:cBhvr>
                                      <p:tavLst>
                                        <p:tav tm="0">
                                          <p:val>
                                            <p:strVal val="#ppt_x-.2"/>
                                          </p:val>
                                        </p:tav>
                                        <p:tav tm="100000">
                                          <p:val>
                                            <p:strVal val="#ppt_x"/>
                                          </p:val>
                                        </p:tav>
                                      </p:tavLst>
                                    </p:anim>
                                    <p:anim calcmode="lin" valueType="num">
                                      <p:cBhvr>
                                        <p:cTn id="28" dur="500" fill="hold"/>
                                        <p:tgtEl>
                                          <p:spTgt spid="10"/>
                                        </p:tgtEl>
                                        <p:attrNameLst>
                                          <p:attrName>ppt_y</p:attrName>
                                        </p:attrNameLst>
                                      </p:cBhvr>
                                      <p:tavLst>
                                        <p:tav tm="0">
                                          <p:val>
                                            <p:strVal val="#ppt_y"/>
                                          </p:val>
                                        </p:tav>
                                        <p:tav tm="100000">
                                          <p:val>
                                            <p:strVal val="#ppt_y"/>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strVal val="#ppt_w*0.05"/>
                                          </p:val>
                                        </p:tav>
                                        <p:tav tm="100000">
                                          <p:val>
                                            <p:strVal val="#ppt_w"/>
                                          </p:val>
                                        </p:tav>
                                      </p:tavLst>
                                    </p:anim>
                                    <p:anim calcmode="lin" valueType="num">
                                      <p:cBhvr>
                                        <p:cTn id="35" dur="500" fill="hold"/>
                                        <p:tgtEl>
                                          <p:spTgt spid="11"/>
                                        </p:tgtEl>
                                        <p:attrNameLst>
                                          <p:attrName>ppt_h</p:attrName>
                                        </p:attrNameLst>
                                      </p:cBhvr>
                                      <p:tavLst>
                                        <p:tav tm="0">
                                          <p:val>
                                            <p:strVal val="#ppt_h"/>
                                          </p:val>
                                        </p:tav>
                                        <p:tav tm="100000">
                                          <p:val>
                                            <p:strVal val="#ppt_h"/>
                                          </p:val>
                                        </p:tav>
                                      </p:tavLst>
                                    </p:anim>
                                    <p:anim calcmode="lin" valueType="num">
                                      <p:cBhvr>
                                        <p:cTn id="36" dur="500" fill="hold"/>
                                        <p:tgtEl>
                                          <p:spTgt spid="11"/>
                                        </p:tgtEl>
                                        <p:attrNameLst>
                                          <p:attrName>ppt_x</p:attrName>
                                        </p:attrNameLst>
                                      </p:cBhvr>
                                      <p:tavLst>
                                        <p:tav tm="0">
                                          <p:val>
                                            <p:strVal val="#ppt_x-.2"/>
                                          </p:val>
                                        </p:tav>
                                        <p:tav tm="100000">
                                          <p:val>
                                            <p:strVal val="#ppt_x"/>
                                          </p:val>
                                        </p:tav>
                                      </p:tavLst>
                                    </p:anim>
                                    <p:anim calcmode="lin" valueType="num">
                                      <p:cBhvr>
                                        <p:cTn id="37" dur="500" fill="hold"/>
                                        <p:tgtEl>
                                          <p:spTgt spid="11"/>
                                        </p:tgtEl>
                                        <p:attrNameLst>
                                          <p:attrName>ppt_y</p:attrName>
                                        </p:attrNameLst>
                                      </p:cBhvr>
                                      <p:tavLst>
                                        <p:tav tm="0">
                                          <p:val>
                                            <p:strVal val="#ppt_y"/>
                                          </p:val>
                                        </p:tav>
                                        <p:tav tm="100000">
                                          <p:val>
                                            <p:strVal val="#ppt_y"/>
                                          </p:val>
                                        </p:tav>
                                      </p:tavLst>
                                    </p:anim>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0" grpId="0" bldLvl="0" animBg="1"/>
      <p:bldP spid="4" grpId="0" bldLvl="0" animBg="1"/>
      <p:bldP spid="220"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50</a:t>
            </a:fld>
            <a:endParaRPr lang="zh-CN" altLang="en-US"/>
          </a:p>
        </p:txBody>
      </p:sp>
      <p:sp>
        <p:nvSpPr>
          <p:cNvPr id="3" name="内容占位符 2"/>
          <p:cNvSpPr txBox="1"/>
          <p:nvPr/>
        </p:nvSpPr>
        <p:spPr>
          <a:xfrm>
            <a:off x="342901" y="505838"/>
            <a:ext cx="8572499" cy="62156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800" dirty="0"/>
              <a:t>long</a:t>
            </a:r>
            <a:r>
              <a:rPr lang="zh-CN" altLang="en-US" sz="2800" dirty="0"/>
              <a:t> </a:t>
            </a:r>
            <a:r>
              <a:rPr lang="en-US" altLang="zh-CN" sz="2800" dirty="0"/>
              <a:t>scale2(long</a:t>
            </a:r>
            <a:r>
              <a:rPr lang="zh-CN" altLang="en-US" sz="2800" dirty="0"/>
              <a:t> </a:t>
            </a:r>
            <a:r>
              <a:rPr lang="en-US" altLang="zh-CN" sz="2800" dirty="0"/>
              <a:t>x</a:t>
            </a:r>
            <a:r>
              <a:rPr lang="zh-CN" altLang="en-US" sz="2800" dirty="0"/>
              <a:t> </a:t>
            </a:r>
            <a:r>
              <a:rPr lang="en-US" altLang="zh-CN" sz="2800" dirty="0"/>
              <a:t>,</a:t>
            </a:r>
            <a:r>
              <a:rPr lang="zh-CN" altLang="en-US" sz="2800" dirty="0"/>
              <a:t> </a:t>
            </a:r>
            <a:r>
              <a:rPr lang="en-US" altLang="zh-CN" sz="2800" dirty="0"/>
              <a:t>long</a:t>
            </a:r>
            <a:r>
              <a:rPr lang="zh-CN" altLang="en-US" sz="2800" dirty="0"/>
              <a:t> </a:t>
            </a:r>
            <a:r>
              <a:rPr lang="en-US" altLang="zh-CN" sz="2800" dirty="0"/>
              <a:t>y,</a:t>
            </a:r>
            <a:r>
              <a:rPr lang="zh-CN" altLang="en-US" sz="2800" dirty="0"/>
              <a:t> </a:t>
            </a:r>
            <a:r>
              <a:rPr lang="en-US" altLang="zh-CN" sz="2800" dirty="0"/>
              <a:t>long</a:t>
            </a:r>
            <a:r>
              <a:rPr lang="zh-CN" altLang="en-US" sz="2800" dirty="0"/>
              <a:t> </a:t>
            </a:r>
            <a:r>
              <a:rPr lang="en-US" altLang="zh-CN" sz="2800" dirty="0"/>
              <a:t>z){</a:t>
            </a:r>
          </a:p>
          <a:p>
            <a:pPr marL="457200" lvl="1" indent="0">
              <a:buNone/>
            </a:pPr>
            <a:r>
              <a:rPr lang="en-US" altLang="zh-CN" dirty="0"/>
              <a:t>long</a:t>
            </a:r>
            <a:r>
              <a:rPr lang="zh-CN" altLang="en-US" dirty="0"/>
              <a:t>   </a:t>
            </a:r>
            <a:r>
              <a:rPr lang="en-US" altLang="zh-CN" dirty="0"/>
              <a:t>t=</a:t>
            </a:r>
            <a:r>
              <a:rPr lang="zh-CN" altLang="en-US" u="sng" dirty="0"/>
              <a:t>                                    </a:t>
            </a:r>
            <a:r>
              <a:rPr lang="zh-CN" altLang="en-US" dirty="0"/>
              <a:t> ；</a:t>
            </a:r>
            <a:endParaRPr lang="en-US" altLang="zh-CN" dirty="0"/>
          </a:p>
          <a:p>
            <a:pPr marL="457200" lvl="1" indent="0">
              <a:buNone/>
            </a:pPr>
            <a:r>
              <a:rPr lang="en-US" altLang="zh-CN" dirty="0"/>
              <a:t>return t;</a:t>
            </a:r>
          </a:p>
          <a:p>
            <a:pPr marL="57150" indent="0">
              <a:buNone/>
            </a:pPr>
            <a:r>
              <a:rPr lang="en-US" altLang="zh-CN" sz="2800" dirty="0"/>
              <a:t>}</a:t>
            </a:r>
          </a:p>
          <a:p>
            <a:pPr marL="57150" indent="0">
              <a:buNone/>
            </a:pPr>
            <a:endParaRPr lang="en-US" altLang="zh-CN" sz="2800" dirty="0"/>
          </a:p>
          <a:p>
            <a:pPr marL="57150" indent="0">
              <a:buNone/>
            </a:pPr>
            <a:r>
              <a:rPr lang="en-US" altLang="zh-CN" sz="2800" dirty="0"/>
              <a:t>long scale2(long x, long y, long z)  //x in %</a:t>
            </a:r>
            <a:r>
              <a:rPr lang="en-US" altLang="zh-CN" sz="2800" dirty="0" err="1"/>
              <a:t>rdi</a:t>
            </a:r>
            <a:r>
              <a:rPr lang="en-US" altLang="zh-CN" sz="2800" dirty="0"/>
              <a:t>, y in %</a:t>
            </a:r>
            <a:r>
              <a:rPr lang="en-US" altLang="zh-CN" sz="2800" dirty="0" err="1"/>
              <a:t>rsi</a:t>
            </a:r>
            <a:r>
              <a:rPr lang="en-US" altLang="zh-CN" sz="2800" dirty="0"/>
              <a:t>, z in %</a:t>
            </a:r>
            <a:r>
              <a:rPr lang="en-US" altLang="zh-CN" sz="2800" dirty="0" err="1"/>
              <a:t>rdx</a:t>
            </a:r>
            <a:endParaRPr lang="en-US" altLang="zh-CN" sz="2800" dirty="0"/>
          </a:p>
          <a:p>
            <a:pPr marL="57150" indent="0">
              <a:buNone/>
            </a:pPr>
            <a:r>
              <a:rPr lang="en-US" altLang="zh-CN" sz="2800" dirty="0"/>
              <a:t>Scale2:</a:t>
            </a:r>
          </a:p>
          <a:p>
            <a:pPr marL="57150" indent="0">
              <a:buNone/>
            </a:pPr>
            <a:r>
              <a:rPr lang="en-US" altLang="zh-CN" sz="2800" dirty="0"/>
              <a:t>	</a:t>
            </a:r>
            <a:r>
              <a:rPr lang="en-US" altLang="zh-CN" sz="2800" dirty="0" err="1"/>
              <a:t>leaq</a:t>
            </a:r>
            <a:r>
              <a:rPr lang="zh-CN" altLang="en-US" sz="2800" dirty="0"/>
              <a:t> </a:t>
            </a:r>
            <a:r>
              <a:rPr lang="en-US" altLang="zh-CN" sz="2800" dirty="0"/>
              <a:t>(%rdi,%rdi,4),%</a:t>
            </a:r>
            <a:r>
              <a:rPr lang="en-US" altLang="zh-CN" sz="2800" dirty="0" err="1"/>
              <a:t>rax</a:t>
            </a:r>
            <a:r>
              <a:rPr lang="en-US" altLang="zh-CN" sz="2800" dirty="0"/>
              <a:t>;</a:t>
            </a:r>
          </a:p>
          <a:p>
            <a:pPr marL="57150" indent="0">
              <a:buNone/>
            </a:pPr>
            <a:r>
              <a:rPr lang="en-US" altLang="zh-CN" sz="2800" dirty="0"/>
              <a:t>	</a:t>
            </a:r>
            <a:r>
              <a:rPr lang="en-US" altLang="zh-CN" sz="2800" dirty="0" err="1"/>
              <a:t>leaq</a:t>
            </a:r>
            <a:r>
              <a:rPr lang="en-US" altLang="zh-CN" sz="2800" dirty="0"/>
              <a:t>(%rax,%rsi,2),%</a:t>
            </a:r>
            <a:r>
              <a:rPr lang="en-US" altLang="zh-CN" sz="2800" dirty="0" err="1"/>
              <a:t>rax</a:t>
            </a:r>
            <a:r>
              <a:rPr lang="en-US" altLang="zh-CN" sz="2800" dirty="0"/>
              <a:t>;</a:t>
            </a:r>
          </a:p>
          <a:p>
            <a:pPr marL="57150" indent="0">
              <a:buNone/>
            </a:pPr>
            <a:r>
              <a:rPr lang="en-US" altLang="zh-CN" sz="2800" dirty="0"/>
              <a:t>	</a:t>
            </a:r>
            <a:r>
              <a:rPr lang="en-US" altLang="zh-CN" sz="2800" dirty="0" err="1"/>
              <a:t>leaq</a:t>
            </a:r>
            <a:r>
              <a:rPr lang="en-US" altLang="zh-CN" sz="2800" dirty="0"/>
              <a:t>(%rax,%rdx,8),%</a:t>
            </a:r>
            <a:r>
              <a:rPr lang="en-US" altLang="zh-CN" sz="2800" dirty="0" err="1"/>
              <a:t>rax</a:t>
            </a:r>
            <a:r>
              <a:rPr lang="en-US" altLang="zh-CN" sz="2800" dirty="0"/>
              <a:t>;</a:t>
            </a:r>
          </a:p>
          <a:p>
            <a:pPr marL="57150" indent="0">
              <a:buNone/>
            </a:pPr>
            <a:endParaRPr lang="en-US" altLang="zh-CN" sz="2800" dirty="0"/>
          </a:p>
        </p:txBody>
      </p:sp>
    </p:spTree>
    <p:extLst>
      <p:ext uri="{BB962C8B-B14F-4D97-AF65-F5344CB8AC3E}">
        <p14:creationId xmlns:p14="http://schemas.microsoft.com/office/powerpoint/2010/main" val="824555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3889579" y="159166"/>
            <a:ext cx="2468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算术运算指令</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15364" name="Rectangle 4"/>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00000"/>
              </a:buClr>
              <a:tabLst>
                <a:tab pos="2597150" algn="l"/>
                <a:tab pos="1409700" algn="l"/>
                <a:tab pos="1409700" algn="l"/>
                <a:tab pos="1409700" algn="l"/>
                <a:tab pos="1409700" algn="l"/>
                <a:tab pos="1409700" algn="l"/>
                <a:tab pos="1409700" algn="l"/>
                <a:tab pos="1409700" algn="l"/>
                <a:tab pos="1409700" algn="l"/>
                <a:tab pos="1409700" algn="l"/>
              </a:tabLst>
            </a:pPr>
            <a:r>
              <a:rPr lang="zh-CN" altLang="en-US" dirty="0">
                <a:latin typeface="黑体" panose="02010609060101010101" charset="-122"/>
                <a:ea typeface="黑体" panose="02010609060101010101" charset="-122"/>
              </a:rPr>
              <a:t>两元操作：</a:t>
            </a:r>
          </a:p>
          <a:p>
            <a:pPr marL="0" lvl="1" indent="0">
              <a:buNone/>
              <a:tabLst>
                <a:tab pos="1409700" algn="l"/>
                <a:tab pos="1409700" algn="l"/>
                <a:tab pos="1409700" algn="l"/>
                <a:tab pos="1409700" algn="l"/>
                <a:tab pos="1409700" algn="l"/>
                <a:tab pos="1409700" algn="l"/>
                <a:tab pos="1409700" algn="l"/>
                <a:tab pos="1409700" algn="l"/>
                <a:tab pos="1409700" algn="l"/>
                <a:tab pos="1604645" algn="l"/>
              </a:tabLst>
            </a:pPr>
            <a:r>
              <a:rPr lang="en-US" altLang="zh-CN" dirty="0">
                <a:solidFill>
                  <a:srgbClr val="980002"/>
                </a:solidFill>
                <a:latin typeface="Calibri Bold Italic" charset="0"/>
                <a:ea typeface="宋体" panose="02010600030101010101" pitchFamily="2" charset="-122"/>
                <a:cs typeface="ヒラギノ角ゴ ProN W6" charset="0"/>
                <a:sym typeface="Calibri Bold Italic" charset="0"/>
              </a:rPr>
              <a:t>	</a:t>
            </a:r>
            <a:r>
              <a:rPr lang="zh-CN" altLang="en-US" dirty="0">
                <a:solidFill>
                  <a:srgbClr val="980002"/>
                </a:solidFill>
                <a:latin typeface="Calibri Bold Italic" charset="0"/>
                <a:ea typeface="宋体" panose="02010600030101010101" pitchFamily="2" charset="-122"/>
                <a:cs typeface="ヒラギノ角ゴ ProN W6" charset="0"/>
                <a:sym typeface="Calibri Bold Italic" charset="0"/>
              </a:rPr>
              <a:t>格式</a:t>
            </a:r>
            <a:r>
              <a:rPr lang="en-US" dirty="0">
                <a:solidFill>
                  <a:srgbClr val="980002"/>
                </a:solidFill>
                <a:latin typeface="Calibri Bold Italic" charset="0"/>
                <a:ea typeface="ヒラギノ角ゴ ProN W6" charset="0"/>
                <a:cs typeface="ヒラギノ角ゴ ProN W6" charset="0"/>
                <a:sym typeface="Calibri Bold Italic" charset="0"/>
              </a:rPr>
              <a:t>	</a:t>
            </a:r>
            <a:r>
              <a:rPr lang="zh-CN" altLang="en-US" dirty="0">
                <a:solidFill>
                  <a:srgbClr val="980002"/>
                </a:solidFill>
                <a:latin typeface="Calibri Bold Italic" charset="0"/>
                <a:ea typeface="宋体" panose="02010600030101010101" pitchFamily="2" charset="-122"/>
                <a:cs typeface="ヒラギノ角ゴ ProN W6" charset="0"/>
                <a:sym typeface="Calibri Bold Italic" charset="0"/>
              </a:rPr>
              <a:t>计算</a:t>
            </a:r>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a:latin typeface="Courier New" panose="02070309020205020404" charset="0"/>
                <a:cs typeface="Courier New" panose="02070309020205020404" charset="0"/>
                <a:sym typeface="Courier New Bold" charset="0"/>
              </a:rPr>
              <a:t>addq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 </a:t>
            </a:r>
            <a:r>
              <a:rPr lang="en-US" dirty="0" err="1"/>
              <a:t>Src</a:t>
            </a:r>
            <a:endParaRPr lang="en-US" dirty="0"/>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a:latin typeface="Courier New" panose="02070309020205020404" charset="0"/>
                <a:cs typeface="Courier New" panose="02070309020205020404" charset="0"/>
                <a:sym typeface="Courier New Bold" charset="0"/>
              </a:rPr>
              <a:t>subq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a:t>
            </a:r>
            <a:r>
              <a:rPr lang="en-US" dirty="0">
                <a:latin typeface="Calibri Italic" charset="0"/>
                <a:ea typeface="Calibri Italic" charset="0"/>
                <a:cs typeface="Calibri Italic" charset="0"/>
                <a:sym typeface="Symbol" panose="05050102010706020507"/>
              </a:rPr>
              <a:t></a:t>
            </a:r>
            <a:r>
              <a:rPr lang="en-US" dirty="0"/>
              <a:t> </a:t>
            </a:r>
            <a:r>
              <a:rPr lang="en-US" dirty="0" err="1"/>
              <a:t>Src</a:t>
            </a:r>
            <a:endParaRPr lang="en-US" dirty="0"/>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a:latin typeface="Courier New" panose="02070309020205020404" charset="0"/>
                <a:cs typeface="Courier New" panose="02070309020205020404" charset="0"/>
                <a:sym typeface="Courier New Bold" charset="0"/>
              </a:rPr>
              <a:t>imulq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 </a:t>
            </a:r>
            <a:r>
              <a:rPr lang="en-US" dirty="0" err="1"/>
              <a:t>Src		</a:t>
            </a:r>
            <a:endParaRPr lang="en-US" dirty="0"/>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a:latin typeface="Courier New" panose="02070309020205020404" charset="0"/>
                <a:cs typeface="Courier New" panose="02070309020205020404" charset="0"/>
                <a:sym typeface="Courier New Bold" charset="0"/>
              </a:rPr>
              <a:t>salq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&lt;&lt; </a:t>
            </a:r>
            <a:r>
              <a:rPr lang="en-US" dirty="0" err="1"/>
              <a:t>Src</a:t>
            </a:r>
            <a:r>
              <a:rPr lang="en-US" dirty="0"/>
              <a:t>	 </a:t>
            </a:r>
            <a:r>
              <a:rPr lang="zh-CN" altLang="en-US" dirty="0"/>
              <a:t>（</a:t>
            </a:r>
            <a:r>
              <a:rPr lang="zh-CN" altLang="en-US" dirty="0">
                <a:sym typeface="Calibri Bold Italic" charset="0"/>
              </a:rPr>
              <a:t>shlq）</a:t>
            </a:r>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a:latin typeface="Courier New" panose="02070309020205020404" charset="0"/>
                <a:cs typeface="Courier New" panose="02070309020205020404" charset="0"/>
                <a:sym typeface="Courier New Bold" charset="0"/>
              </a:rPr>
              <a:t>sarq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&gt;&gt; </a:t>
            </a:r>
            <a:r>
              <a:rPr lang="en-US" dirty="0" err="1"/>
              <a:t>Src</a:t>
            </a:r>
            <a:r>
              <a:rPr lang="en-US" dirty="0"/>
              <a:t>	</a:t>
            </a:r>
            <a:r>
              <a:rPr lang="zh-CN" altLang="en-US" dirty="0"/>
              <a:t>（算术）</a:t>
            </a:r>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a:latin typeface="Courier New" panose="02070309020205020404" charset="0"/>
                <a:cs typeface="Courier New" panose="02070309020205020404" charset="0"/>
                <a:sym typeface="Courier New Bold" charset="0"/>
              </a:rPr>
              <a:t>shrq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&gt;&gt; </a:t>
            </a:r>
            <a:r>
              <a:rPr lang="en-US" dirty="0" err="1"/>
              <a:t>Src</a:t>
            </a:r>
            <a:r>
              <a:rPr lang="en-US" dirty="0"/>
              <a:t>	</a:t>
            </a:r>
            <a:r>
              <a:rPr lang="zh-CN" altLang="en-US" dirty="0"/>
              <a:t>（逻辑）</a:t>
            </a:r>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a:latin typeface="Courier New" panose="02070309020205020404" charset="0"/>
                <a:cs typeface="Courier New" panose="02070309020205020404" charset="0"/>
                <a:sym typeface="Courier New Bold" charset="0"/>
              </a:rPr>
              <a:t>xorq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 </a:t>
            </a:r>
            <a:r>
              <a:rPr lang="en-US" dirty="0" err="1"/>
              <a:t>Src</a:t>
            </a:r>
            <a:endParaRPr lang="en-US" dirty="0"/>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a:latin typeface="Courier New" panose="02070309020205020404" charset="0"/>
                <a:cs typeface="Courier New" panose="02070309020205020404" charset="0"/>
                <a:sym typeface="Courier New Bold" charset="0"/>
              </a:rPr>
              <a:t>andq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&amp; </a:t>
            </a:r>
            <a:r>
              <a:rPr lang="en-US" dirty="0" err="1"/>
              <a:t>Src</a:t>
            </a:r>
            <a:endParaRPr lang="en-US" dirty="0"/>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a:latin typeface="Courier New" panose="02070309020205020404" charset="0"/>
                <a:cs typeface="Courier New" panose="02070309020205020404" charset="0"/>
                <a:sym typeface="Courier New Bold" charset="0"/>
              </a:rPr>
              <a:t>orq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 </a:t>
            </a:r>
            <a:r>
              <a:rPr lang="en-US" dirty="0" err="1"/>
              <a:t>Src</a:t>
            </a:r>
            <a:endParaRPr lang="en-US" dirty="0"/>
          </a:p>
          <a:p>
            <a:pPr>
              <a:buClr>
                <a:srgbClr val="000000"/>
              </a:buClr>
              <a:tabLst>
                <a:tab pos="1409700" algn="l"/>
                <a:tab pos="1409700" algn="l"/>
                <a:tab pos="1409700" algn="l"/>
                <a:tab pos="1409700" algn="l"/>
                <a:tab pos="1409700" algn="l"/>
                <a:tab pos="1409700" algn="l"/>
                <a:tab pos="1409700" algn="l"/>
                <a:tab pos="1409700" algn="l"/>
                <a:tab pos="1409700" algn="l"/>
                <a:tab pos="1604645" algn="l"/>
              </a:tabLst>
            </a:pPr>
            <a:r>
              <a:rPr lang="zh-CN" altLang="en-US" dirty="0">
                <a:latin typeface="黑体" panose="02010609060101010101" charset="-122"/>
                <a:ea typeface="黑体" panose="02010609060101010101" charset="-122"/>
              </a:rPr>
              <a:t>注意</a:t>
            </a:r>
            <a:r>
              <a:rPr lang="en-US" altLang="zh-CN" dirty="0">
                <a:latin typeface="黑体" panose="02010609060101010101" charset="-122"/>
                <a:ea typeface="黑体" panose="02010609060101010101" charset="-122"/>
              </a:rPr>
              <a:t>src</a:t>
            </a:r>
            <a:r>
              <a:rPr lang="zh-CN" altLang="en-US" dirty="0">
                <a:latin typeface="黑体" panose="02010609060101010101" charset="-122"/>
                <a:ea typeface="黑体" panose="02010609060101010101" charset="-122"/>
              </a:rPr>
              <a:t>和</a:t>
            </a:r>
            <a:r>
              <a:rPr lang="en-US" altLang="zh-CN" dirty="0">
                <a:latin typeface="黑体" panose="02010609060101010101" charset="-122"/>
                <a:ea typeface="黑体" panose="02010609060101010101" charset="-122"/>
              </a:rPr>
              <a:t>dest</a:t>
            </a:r>
            <a:r>
              <a:rPr lang="zh-CN" altLang="en-US" dirty="0">
                <a:latin typeface="黑体" panose="02010609060101010101" charset="-122"/>
                <a:ea typeface="黑体" panose="02010609060101010101" charset="-122"/>
              </a:rPr>
              <a:t>的顺序</a:t>
            </a:r>
            <a:r>
              <a:rPr lang="en-US" dirty="0">
                <a:latin typeface="黑体" panose="02010609060101010101" charset="-122"/>
                <a:ea typeface="黑体" panose="02010609060101010101" charset="-122"/>
              </a:rPr>
              <a:t>!</a:t>
            </a:r>
          </a:p>
          <a:p>
            <a:pPr>
              <a:buClr>
                <a:srgbClr val="000000"/>
              </a:buClr>
              <a:tabLst>
                <a:tab pos="1409700" algn="l"/>
                <a:tab pos="1409700" algn="l"/>
                <a:tab pos="1409700" algn="l"/>
                <a:tab pos="1409700" algn="l"/>
                <a:tab pos="1409700" algn="l"/>
                <a:tab pos="1409700" algn="l"/>
                <a:tab pos="1409700" algn="l"/>
                <a:tab pos="1409700" algn="l"/>
                <a:tab pos="1409700" algn="l"/>
                <a:tab pos="1604645" algn="l"/>
              </a:tabLst>
            </a:pPr>
            <a:r>
              <a:rPr lang="zh-CN" altLang="en-US" dirty="0">
                <a:latin typeface="黑体" panose="02010609060101010101" charset="-122"/>
                <a:ea typeface="黑体" panose="02010609060101010101" charset="-122"/>
              </a:rPr>
              <a:t>有符号整型和无符号整型没有区别</a:t>
            </a:r>
            <a:endParaRPr lang="en-US" dirty="0">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364">
                                            <p:txEl>
                                              <p:pRg st="2" end="2"/>
                                            </p:txEl>
                                          </p:spTgt>
                                        </p:tgtEl>
                                        <p:attrNameLst>
                                          <p:attrName>style.visibility</p:attrName>
                                        </p:attrNameLst>
                                      </p:cBhvr>
                                      <p:to>
                                        <p:strVal val="visible"/>
                                      </p:to>
                                    </p:set>
                                    <p:anim calcmode="lin" valueType="num">
                                      <p:cBhvr additive="base">
                                        <p:cTn id="35" dur="500" fill="hold"/>
                                        <p:tgtEl>
                                          <p:spTgt spid="15364">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364">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364">
                                            <p:txEl>
                                              <p:pRg st="3" end="3"/>
                                            </p:txEl>
                                          </p:spTgt>
                                        </p:tgtEl>
                                        <p:attrNameLst>
                                          <p:attrName>style.visibility</p:attrName>
                                        </p:attrNameLst>
                                      </p:cBhvr>
                                      <p:to>
                                        <p:strVal val="visible"/>
                                      </p:to>
                                    </p:set>
                                    <p:anim calcmode="lin" valueType="num">
                                      <p:cBhvr additive="base">
                                        <p:cTn id="39" dur="500" fill="hold"/>
                                        <p:tgtEl>
                                          <p:spTgt spid="15364">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364">
                                            <p:txEl>
                                              <p:pRg st="3" end="3"/>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364">
                                            <p:txEl>
                                              <p:pRg st="4" end="4"/>
                                            </p:txEl>
                                          </p:spTgt>
                                        </p:tgtEl>
                                        <p:attrNameLst>
                                          <p:attrName>style.visibility</p:attrName>
                                        </p:attrNameLst>
                                      </p:cBhvr>
                                      <p:to>
                                        <p:strVal val="visible"/>
                                      </p:to>
                                    </p:set>
                                    <p:anim calcmode="lin" valueType="num">
                                      <p:cBhvr additive="base">
                                        <p:cTn id="43" dur="500" fill="hold"/>
                                        <p:tgtEl>
                                          <p:spTgt spid="15364">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364">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364">
                                            <p:txEl>
                                              <p:pRg st="5" end="5"/>
                                            </p:txEl>
                                          </p:spTgt>
                                        </p:tgtEl>
                                        <p:attrNameLst>
                                          <p:attrName>style.visibility</p:attrName>
                                        </p:attrNameLst>
                                      </p:cBhvr>
                                      <p:to>
                                        <p:strVal val="visible"/>
                                      </p:to>
                                    </p:set>
                                    <p:anim calcmode="lin" valueType="num">
                                      <p:cBhvr additive="base">
                                        <p:cTn id="47" dur="500" fill="hold"/>
                                        <p:tgtEl>
                                          <p:spTgt spid="15364">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5364">
                                            <p:txEl>
                                              <p:pRg st="5" end="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364">
                                            <p:txEl>
                                              <p:pRg st="6" end="6"/>
                                            </p:txEl>
                                          </p:spTgt>
                                        </p:tgtEl>
                                        <p:attrNameLst>
                                          <p:attrName>style.visibility</p:attrName>
                                        </p:attrNameLst>
                                      </p:cBhvr>
                                      <p:to>
                                        <p:strVal val="visible"/>
                                      </p:to>
                                    </p:set>
                                    <p:anim calcmode="lin" valueType="num">
                                      <p:cBhvr additive="base">
                                        <p:cTn id="51" dur="500" fill="hold"/>
                                        <p:tgtEl>
                                          <p:spTgt spid="15364">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5364">
                                            <p:txEl>
                                              <p:pRg st="6" end="6"/>
                                            </p:txEl>
                                          </p:spTgt>
                                        </p:tgtEl>
                                        <p:attrNameLst>
                                          <p:attrName>ppt_y</p:attrName>
                                        </p:attrNameLst>
                                      </p:cBhvr>
                                      <p:tavLst>
                                        <p:tav tm="0">
                                          <p:val>
                                            <p:strVal val="1+#ppt_h/2"/>
                                          </p:val>
                                        </p:tav>
                                        <p:tav tm="100000">
                                          <p:val>
                                            <p:strVal val="#ppt_y"/>
                                          </p:val>
                                        </p:tav>
                                      </p:tavLst>
                                    </p:anim>
                                  </p:childTnLst>
                                </p:cTn>
                              </p:par>
                              <p:par>
                                <p:cTn id="53" presetID="22" presetClass="entr" presetSubtype="4" fill="hold" nodeType="withEffect">
                                  <p:stCondLst>
                                    <p:cond delay="0"/>
                                  </p:stCondLst>
                                  <p:childTnLst>
                                    <p:set>
                                      <p:cBhvr>
                                        <p:cTn id="54" dur="1" fill="hold">
                                          <p:stCondLst>
                                            <p:cond delay="0"/>
                                          </p:stCondLst>
                                        </p:cTn>
                                        <p:tgtEl>
                                          <p:spTgt spid="15364">
                                            <p:txEl>
                                              <p:pRg st="7" end="7"/>
                                            </p:txEl>
                                          </p:spTgt>
                                        </p:tgtEl>
                                        <p:attrNameLst>
                                          <p:attrName>style.visibility</p:attrName>
                                        </p:attrNameLst>
                                      </p:cBhvr>
                                      <p:to>
                                        <p:strVal val="visible"/>
                                      </p:to>
                                    </p:set>
                                    <p:animEffect transition="in" filter="wipe(down)">
                                      <p:cBhvr>
                                        <p:cTn id="55" dur="500"/>
                                        <p:tgtEl>
                                          <p:spTgt spid="15364">
                                            <p:txEl>
                                              <p:pRg st="7" end="7"/>
                                            </p:txEl>
                                          </p:spTgt>
                                        </p:tgtEl>
                                      </p:cBhvr>
                                    </p:animEffect>
                                  </p:childTnLst>
                                </p:cTn>
                              </p:par>
                              <p:par>
                                <p:cTn id="56" presetID="22" presetClass="entr" presetSubtype="4" fill="hold" nodeType="withEffect">
                                  <p:stCondLst>
                                    <p:cond delay="0"/>
                                  </p:stCondLst>
                                  <p:childTnLst>
                                    <p:set>
                                      <p:cBhvr>
                                        <p:cTn id="57" dur="1" fill="hold">
                                          <p:stCondLst>
                                            <p:cond delay="0"/>
                                          </p:stCondLst>
                                        </p:cTn>
                                        <p:tgtEl>
                                          <p:spTgt spid="15364">
                                            <p:txEl>
                                              <p:pRg st="8" end="8"/>
                                            </p:txEl>
                                          </p:spTgt>
                                        </p:tgtEl>
                                        <p:attrNameLst>
                                          <p:attrName>style.visibility</p:attrName>
                                        </p:attrNameLst>
                                      </p:cBhvr>
                                      <p:to>
                                        <p:strVal val="visible"/>
                                      </p:to>
                                    </p:set>
                                    <p:animEffect transition="in" filter="wipe(down)">
                                      <p:cBhvr>
                                        <p:cTn id="58" dur="500"/>
                                        <p:tgtEl>
                                          <p:spTgt spid="15364">
                                            <p:txEl>
                                              <p:pRg st="8" end="8"/>
                                            </p:txEl>
                                          </p:spTgt>
                                        </p:tgtEl>
                                      </p:cBhvr>
                                    </p:animEffect>
                                  </p:childTnLst>
                                </p:cTn>
                              </p:par>
                              <p:par>
                                <p:cTn id="59" presetID="22" presetClass="entr" presetSubtype="4" fill="hold" nodeType="withEffect">
                                  <p:stCondLst>
                                    <p:cond delay="0"/>
                                  </p:stCondLst>
                                  <p:childTnLst>
                                    <p:set>
                                      <p:cBhvr>
                                        <p:cTn id="60" dur="1" fill="hold">
                                          <p:stCondLst>
                                            <p:cond delay="0"/>
                                          </p:stCondLst>
                                        </p:cTn>
                                        <p:tgtEl>
                                          <p:spTgt spid="15364">
                                            <p:txEl>
                                              <p:pRg st="9" end="9"/>
                                            </p:txEl>
                                          </p:spTgt>
                                        </p:tgtEl>
                                        <p:attrNameLst>
                                          <p:attrName>style.visibility</p:attrName>
                                        </p:attrNameLst>
                                      </p:cBhvr>
                                      <p:to>
                                        <p:strVal val="visible"/>
                                      </p:to>
                                    </p:set>
                                    <p:animEffect transition="in" filter="wipe(down)">
                                      <p:cBhvr>
                                        <p:cTn id="61" dur="500"/>
                                        <p:tgtEl>
                                          <p:spTgt spid="15364">
                                            <p:txEl>
                                              <p:pRg st="9" end="9"/>
                                            </p:txEl>
                                          </p:spTgt>
                                        </p:tgtEl>
                                      </p:cBhvr>
                                    </p:animEffect>
                                  </p:childTnLst>
                                </p:cTn>
                              </p:par>
                              <p:par>
                                <p:cTn id="62" presetID="22" presetClass="entr" presetSubtype="4" fill="hold" nodeType="withEffect">
                                  <p:stCondLst>
                                    <p:cond delay="0"/>
                                  </p:stCondLst>
                                  <p:childTnLst>
                                    <p:set>
                                      <p:cBhvr>
                                        <p:cTn id="63" dur="1" fill="hold">
                                          <p:stCondLst>
                                            <p:cond delay="0"/>
                                          </p:stCondLst>
                                        </p:cTn>
                                        <p:tgtEl>
                                          <p:spTgt spid="15364">
                                            <p:txEl>
                                              <p:pRg st="10" end="10"/>
                                            </p:txEl>
                                          </p:spTgt>
                                        </p:tgtEl>
                                        <p:attrNameLst>
                                          <p:attrName>style.visibility</p:attrName>
                                        </p:attrNameLst>
                                      </p:cBhvr>
                                      <p:to>
                                        <p:strVal val="visible"/>
                                      </p:to>
                                    </p:set>
                                    <p:animEffect transition="in" filter="wipe(down)">
                                      <p:cBhvr>
                                        <p:cTn id="64" dur="500"/>
                                        <p:tgtEl>
                                          <p:spTgt spid="15364">
                                            <p:txEl>
                                              <p:pRg st="10" end="1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5364">
                                            <p:txEl>
                                              <p:pRg st="11" end="11"/>
                                            </p:txEl>
                                          </p:spTgt>
                                        </p:tgtEl>
                                        <p:attrNameLst>
                                          <p:attrName>style.visibility</p:attrName>
                                        </p:attrNameLst>
                                      </p:cBhvr>
                                      <p:to>
                                        <p:strVal val="visible"/>
                                      </p:to>
                                    </p:set>
                                    <p:animEffect transition="in" filter="wipe(down)">
                                      <p:cBhvr>
                                        <p:cTn id="69" dur="500"/>
                                        <p:tgtEl>
                                          <p:spTgt spid="15364">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5364">
                                            <p:txEl>
                                              <p:pRg st="12" end="12"/>
                                            </p:txEl>
                                          </p:spTgt>
                                        </p:tgtEl>
                                        <p:attrNameLst>
                                          <p:attrName>style.visibility</p:attrName>
                                        </p:attrNameLst>
                                      </p:cBhvr>
                                      <p:to>
                                        <p:strVal val="visible"/>
                                      </p:to>
                                    </p:set>
                                    <p:animEffect transition="in" filter="wipe(down)">
                                      <p:cBhvr>
                                        <p:cTn id="74" dur="500"/>
                                        <p:tgtEl>
                                          <p:spTgt spid="1536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3889579" y="159166"/>
            <a:ext cx="2468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算术运算指令</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16388" name="Rectangle 4"/>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00000"/>
              </a:buClr>
              <a:tabLst>
                <a:tab pos="1409700" algn="l"/>
                <a:tab pos="1409700" algn="l"/>
                <a:tab pos="1409700" algn="l"/>
                <a:tab pos="1409700" algn="l"/>
              </a:tabLst>
            </a:pPr>
            <a:r>
              <a:rPr lang="zh-CN" altLang="en-US" dirty="0">
                <a:latin typeface="黑体" panose="02010609060101010101" charset="-122"/>
                <a:ea typeface="黑体" panose="02010609060101010101" charset="-122"/>
              </a:rPr>
              <a:t>一元操作</a:t>
            </a:r>
          </a:p>
          <a:p>
            <a:pPr marL="285750" lvl="2" indent="0">
              <a:buNone/>
              <a:tabLst>
                <a:tab pos="1409700" algn="l"/>
                <a:tab pos="1409700" algn="l"/>
                <a:tab pos="1409700" algn="l"/>
                <a:tab pos="1409700" algn="l"/>
              </a:tabLst>
            </a:pPr>
            <a:r>
              <a:rPr lang="en-US" dirty="0" err="1">
                <a:latin typeface="Courier New" panose="02070309020205020404" charset="0"/>
                <a:cs typeface="Courier New" panose="02070309020205020404" charset="0"/>
                <a:sym typeface="Courier New Bold" charset="0"/>
              </a:rPr>
              <a:t>incq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sym typeface="Calibri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+ 1</a:t>
            </a:r>
            <a:endParaRPr lang="en-US" dirty="0">
              <a:latin typeface="Calibri Italic" charset="0"/>
              <a:sym typeface="Calibri Italic" charset="0"/>
            </a:endParaRPr>
          </a:p>
          <a:p>
            <a:pPr marL="285750" lvl="2" indent="0">
              <a:buNone/>
              <a:tabLst>
                <a:tab pos="1409700" algn="l"/>
                <a:tab pos="1409700" algn="l"/>
                <a:tab pos="1409700" algn="l"/>
                <a:tab pos="1409700" algn="l"/>
              </a:tabLst>
            </a:pPr>
            <a:r>
              <a:rPr lang="en-US" dirty="0" err="1">
                <a:latin typeface="Courier New" panose="02070309020205020404" charset="0"/>
                <a:cs typeface="Courier New" panose="02070309020205020404" charset="0"/>
                <a:sym typeface="Courier New Bold" charset="0"/>
              </a:rPr>
              <a:t>decq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sym typeface="Calibri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a:t>
            </a:r>
            <a:r>
              <a:rPr lang="en-US" dirty="0">
                <a:latin typeface="Calibri Italic" charset="0"/>
                <a:ea typeface="Calibri Italic" charset="0"/>
                <a:cs typeface="Calibri Italic" charset="0"/>
                <a:sym typeface="Symbol" panose="05050102010706020507"/>
              </a:rPr>
              <a:t></a:t>
            </a:r>
            <a:r>
              <a:rPr lang="en-US" dirty="0">
                <a:latin typeface="Calibri Italic" charset="0"/>
                <a:ea typeface="Calibri Italic" charset="0"/>
                <a:cs typeface="Calibri Italic" charset="0"/>
                <a:sym typeface="Calibri Italic" charset="0"/>
              </a:rPr>
              <a:t> 1</a:t>
            </a:r>
            <a:endParaRPr lang="en-US" dirty="0">
              <a:latin typeface="Calibri Italic" charset="0"/>
              <a:sym typeface="Calibri Italic" charset="0"/>
            </a:endParaRPr>
          </a:p>
          <a:p>
            <a:pPr marL="285750" lvl="2" indent="0">
              <a:buNone/>
              <a:tabLst>
                <a:tab pos="1409700" algn="l"/>
                <a:tab pos="1409700" algn="l"/>
                <a:tab pos="1409700" algn="l"/>
                <a:tab pos="1409700" algn="l"/>
              </a:tabLst>
            </a:pPr>
            <a:r>
              <a:rPr lang="en-US" dirty="0" err="1">
                <a:latin typeface="Courier New" panose="02070309020205020404" charset="0"/>
                <a:cs typeface="Courier New" panose="02070309020205020404" charset="0"/>
                <a:sym typeface="Courier New Bold" charset="0"/>
              </a:rPr>
              <a:t>negq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sym typeface="Calibri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 </a:t>
            </a:r>
            <a:r>
              <a:rPr lang="en-US" dirty="0">
                <a:latin typeface="Calibri Italic" charset="0"/>
                <a:ea typeface="Calibri Italic" charset="0"/>
                <a:cs typeface="Calibri Italic" charset="0"/>
                <a:sym typeface="Symbol" panose="05050102010706020507"/>
              </a:rPr>
              <a:t> </a:t>
            </a:r>
            <a:r>
              <a:rPr lang="en-US" dirty="0" err="1">
                <a:latin typeface="Calibri Italic" charset="0"/>
                <a:ea typeface="Calibri Italic" charset="0"/>
                <a:cs typeface="Calibri Italic" charset="0"/>
                <a:sym typeface="Calibri Italic" charset="0"/>
              </a:rPr>
              <a:t>Dest</a:t>
            </a:r>
            <a:endParaRPr lang="en-US" dirty="0">
              <a:latin typeface="Calibri Italic" charset="0"/>
              <a:sym typeface="Calibri Italic" charset="0"/>
            </a:endParaRPr>
          </a:p>
          <a:p>
            <a:pPr marL="285750" lvl="2" indent="0">
              <a:buNone/>
              <a:tabLst>
                <a:tab pos="1409700" algn="l"/>
                <a:tab pos="1409700" algn="l"/>
                <a:tab pos="1409700" algn="l"/>
                <a:tab pos="1409700" algn="l"/>
              </a:tabLst>
            </a:pPr>
            <a:r>
              <a:rPr lang="en-US" dirty="0" err="1">
                <a:latin typeface="Courier New" panose="02070309020205020404" charset="0"/>
                <a:cs typeface="Courier New" panose="02070309020205020404" charset="0"/>
                <a:sym typeface="Courier New Bold" charset="0"/>
              </a:rPr>
              <a:t>notq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sym typeface="Calibri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 ~</a:t>
            </a:r>
            <a:r>
              <a:rPr lang="en-US" dirty="0" err="1">
                <a:latin typeface="Calibri Italic" charset="0"/>
                <a:ea typeface="Calibri Italic" charset="0"/>
                <a:cs typeface="Calibri Italic" charset="0"/>
                <a:sym typeface="Calibri Italic" charset="0"/>
              </a:rPr>
              <a:t>Dest</a:t>
            </a:r>
            <a:endParaRPr lang="en-US" dirty="0">
              <a:latin typeface="Calibri Italic" charset="0"/>
              <a:sym typeface="Calibri Italic" charset="0"/>
            </a:endParaRPr>
          </a:p>
          <a:p>
            <a:pPr>
              <a:spcBef>
                <a:spcPts val="3500"/>
              </a:spcBef>
              <a:buClr>
                <a:srgbClr val="000000"/>
              </a:buClr>
              <a:tabLst>
                <a:tab pos="1409700" algn="l"/>
                <a:tab pos="1409700" algn="l"/>
                <a:tab pos="1409700" algn="l"/>
                <a:tab pos="1409700" algn="l"/>
              </a:tabLst>
            </a:pPr>
            <a:r>
              <a:rPr lang="zh-CN" altLang="en-US" dirty="0">
                <a:latin typeface="黑体" panose="02010609060101010101" charset="-122"/>
                <a:ea typeface="黑体" panose="02010609060101010101" charset="-122"/>
              </a:rPr>
              <a:t>更多指令此处不一一列出。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388">
                                            <p:txEl>
                                              <p:pRg st="1" end="1"/>
                                            </p:txEl>
                                          </p:spTgt>
                                        </p:tgtEl>
                                        <p:attrNameLst>
                                          <p:attrName>style.visibility</p:attrName>
                                        </p:attrNameLst>
                                      </p:cBhvr>
                                      <p:to>
                                        <p:strVal val="visible"/>
                                      </p:to>
                                    </p:set>
                                    <p:animEffect transition="in" filter="wipe(down)">
                                      <p:cBhvr>
                                        <p:cTn id="35" dur="500"/>
                                        <p:tgtEl>
                                          <p:spTgt spid="16388">
                                            <p:txEl>
                                              <p:pRg st="1" end="1"/>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6388">
                                            <p:txEl>
                                              <p:pRg st="2" end="2"/>
                                            </p:txEl>
                                          </p:spTgt>
                                        </p:tgtEl>
                                        <p:attrNameLst>
                                          <p:attrName>style.visibility</p:attrName>
                                        </p:attrNameLst>
                                      </p:cBhvr>
                                      <p:to>
                                        <p:strVal val="visible"/>
                                      </p:to>
                                    </p:set>
                                    <p:animEffect transition="in" filter="wipe(down)">
                                      <p:cBhvr>
                                        <p:cTn id="38" dur="500"/>
                                        <p:tgtEl>
                                          <p:spTgt spid="16388">
                                            <p:txEl>
                                              <p:pRg st="2" end="2"/>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16388">
                                            <p:txEl>
                                              <p:pRg st="3" end="3"/>
                                            </p:txEl>
                                          </p:spTgt>
                                        </p:tgtEl>
                                        <p:attrNameLst>
                                          <p:attrName>style.visibility</p:attrName>
                                        </p:attrNameLst>
                                      </p:cBhvr>
                                      <p:to>
                                        <p:strVal val="visible"/>
                                      </p:to>
                                    </p:set>
                                    <p:animEffect transition="in" filter="wipe(down)">
                                      <p:cBhvr>
                                        <p:cTn id="41" dur="500"/>
                                        <p:tgtEl>
                                          <p:spTgt spid="16388">
                                            <p:txEl>
                                              <p:pRg st="3" end="3"/>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16388">
                                            <p:txEl>
                                              <p:pRg st="4" end="4"/>
                                            </p:txEl>
                                          </p:spTgt>
                                        </p:tgtEl>
                                        <p:attrNameLst>
                                          <p:attrName>style.visibility</p:attrName>
                                        </p:attrNameLst>
                                      </p:cBhvr>
                                      <p:to>
                                        <p:strVal val="visible"/>
                                      </p:to>
                                    </p:set>
                                    <p:animEffect transition="in" filter="wipe(down)">
                                      <p:cBhvr>
                                        <p:cTn id="44" dur="500"/>
                                        <p:tgtEl>
                                          <p:spTgt spid="1638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4029279" y="159166"/>
            <a:ext cx="1706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移位操作</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2" name="矩形 1"/>
          <p:cNvSpPr/>
          <p:nvPr/>
        </p:nvSpPr>
        <p:spPr>
          <a:xfrm>
            <a:off x="304800" y="4732961"/>
            <a:ext cx="2926600" cy="2031325"/>
          </a:xfrm>
          <a:prstGeom prst="rect">
            <a:avLst/>
          </a:prstGeom>
        </p:spPr>
        <p:txBody>
          <a:bodyPr wrap="square">
            <a:spAutoFit/>
          </a:bodyPr>
          <a:lstStyle/>
          <a:p>
            <a:r>
              <a:rPr lang="en-US" altLang="zh-CN" dirty="0" err="1">
                <a:latin typeface="ZztexMono-Regular"/>
              </a:rPr>
              <a:t>int</a:t>
            </a:r>
            <a:r>
              <a:rPr lang="en-US" altLang="zh-CN" dirty="0">
                <a:latin typeface="ZztexMono-Regular"/>
              </a:rPr>
              <a:t> shift_left4_rightn(</a:t>
            </a:r>
            <a:r>
              <a:rPr lang="en-US" altLang="zh-CN" dirty="0" err="1">
                <a:latin typeface="ZztexMono-Regular"/>
              </a:rPr>
              <a:t>int</a:t>
            </a:r>
            <a:r>
              <a:rPr lang="en-US" altLang="zh-CN" dirty="0">
                <a:latin typeface="ZztexMono-Regular"/>
              </a:rPr>
              <a:t> x, </a:t>
            </a:r>
            <a:r>
              <a:rPr lang="en-US" altLang="zh-CN" dirty="0" err="1">
                <a:latin typeface="ZztexMono-Regular"/>
              </a:rPr>
              <a:t>int</a:t>
            </a:r>
            <a:r>
              <a:rPr lang="en-US" altLang="zh-CN" dirty="0">
                <a:latin typeface="ZztexMono-Regular"/>
              </a:rPr>
              <a:t> n)</a:t>
            </a:r>
          </a:p>
          <a:p>
            <a:r>
              <a:rPr lang="en-US" altLang="zh-CN" dirty="0">
                <a:latin typeface="ZztexMono-Regular"/>
              </a:rPr>
              <a:t>{</a:t>
            </a:r>
          </a:p>
          <a:p>
            <a:r>
              <a:rPr lang="en-US" altLang="zh-CN" dirty="0">
                <a:latin typeface="ZztexMono-Regular"/>
              </a:rPr>
              <a:t>x &lt;&lt;= 4;</a:t>
            </a:r>
          </a:p>
          <a:p>
            <a:r>
              <a:rPr lang="en-US" altLang="zh-CN" dirty="0">
                <a:latin typeface="ZztexMono-Regular"/>
              </a:rPr>
              <a:t>x &gt;&gt;= n;</a:t>
            </a:r>
          </a:p>
          <a:p>
            <a:r>
              <a:rPr lang="en-US" altLang="zh-CN" dirty="0">
                <a:latin typeface="ZztexMono-Regular"/>
              </a:rPr>
              <a:t>return x;</a:t>
            </a:r>
          </a:p>
          <a:p>
            <a:r>
              <a:rPr lang="en-US" altLang="zh-CN" dirty="0">
                <a:latin typeface="ZztexMono-Regular"/>
              </a:rPr>
              <a:t>}</a:t>
            </a:r>
            <a:endParaRPr lang="zh-CN" altLang="en-US" dirty="0"/>
          </a:p>
        </p:txBody>
      </p:sp>
      <p:sp>
        <p:nvSpPr>
          <p:cNvPr id="3" name="矩形 2"/>
          <p:cNvSpPr/>
          <p:nvPr/>
        </p:nvSpPr>
        <p:spPr>
          <a:xfrm>
            <a:off x="1581733" y="5412342"/>
            <a:ext cx="4033520" cy="1198880"/>
          </a:xfrm>
          <a:prstGeom prst="rect">
            <a:avLst/>
          </a:prstGeom>
        </p:spPr>
        <p:txBody>
          <a:bodyPr wrap="square">
            <a:spAutoFit/>
          </a:bodyPr>
          <a:lstStyle/>
          <a:p>
            <a:r>
              <a:rPr lang="en-US" altLang="zh-CN" dirty="0">
                <a:solidFill>
                  <a:srgbClr val="00AEF0"/>
                </a:solidFill>
                <a:latin typeface="StoneSans"/>
              </a:rPr>
              <a:t>1 </a:t>
            </a:r>
            <a:r>
              <a:rPr lang="en-US" altLang="zh-CN" dirty="0" err="1">
                <a:solidFill>
                  <a:srgbClr val="000000"/>
                </a:solidFill>
                <a:latin typeface="ZztexMono-Regular"/>
              </a:rPr>
              <a:t>movq</a:t>
            </a:r>
            <a:r>
              <a:rPr lang="en-US" altLang="zh-CN" dirty="0">
                <a:solidFill>
                  <a:srgbClr val="000000"/>
                </a:solidFill>
                <a:latin typeface="ZztexMono-Regular"/>
              </a:rPr>
              <a:t> %rdi, %</a:t>
            </a:r>
            <a:r>
              <a:rPr lang="en-US" altLang="zh-CN" dirty="0" err="1">
                <a:solidFill>
                  <a:srgbClr val="000000"/>
                </a:solidFill>
                <a:latin typeface="ZztexMono-Regular"/>
              </a:rPr>
              <a:t>rax</a:t>
            </a:r>
            <a:r>
              <a:rPr lang="en-US" altLang="zh-CN" dirty="0">
                <a:solidFill>
                  <a:srgbClr val="000000"/>
                </a:solidFill>
                <a:latin typeface="ZztexMono-Regular"/>
              </a:rPr>
              <a:t> 	</a:t>
            </a:r>
            <a:r>
              <a:rPr lang="en-US" altLang="zh-CN" i="1" dirty="0">
                <a:solidFill>
                  <a:srgbClr val="00AEF0"/>
                </a:solidFill>
                <a:latin typeface="ZztexMono-Italic"/>
              </a:rPr>
              <a:t>Get x</a:t>
            </a:r>
          </a:p>
          <a:p>
            <a:r>
              <a:rPr lang="en-US" altLang="zh-CN" dirty="0">
                <a:solidFill>
                  <a:srgbClr val="00AEF0"/>
                </a:solidFill>
                <a:latin typeface="StoneSans"/>
              </a:rPr>
              <a:t>2 	</a:t>
            </a:r>
            <a:r>
              <a:rPr lang="zh-CN" altLang="en-US" dirty="0">
                <a:solidFill>
                  <a:srgbClr val="00AEF0"/>
                </a:solidFill>
                <a:latin typeface="StoneSans"/>
              </a:rPr>
              <a:t>？</a:t>
            </a:r>
            <a:r>
              <a:rPr lang="en-US" altLang="zh-CN" dirty="0">
                <a:solidFill>
                  <a:srgbClr val="00AEF0"/>
                </a:solidFill>
                <a:latin typeface="StoneSans"/>
              </a:rPr>
              <a:t>		</a:t>
            </a:r>
            <a:r>
              <a:rPr lang="en-US" altLang="zh-CN" i="1" dirty="0">
                <a:solidFill>
                  <a:srgbClr val="00AEF0"/>
                </a:solidFill>
                <a:latin typeface="ZztexMono-Italic"/>
              </a:rPr>
              <a:t>x &lt;&lt;= 4</a:t>
            </a:r>
          </a:p>
          <a:p>
            <a:r>
              <a:rPr lang="en-US" altLang="zh-CN" dirty="0">
                <a:solidFill>
                  <a:srgbClr val="00AEF0"/>
                </a:solidFill>
                <a:latin typeface="StoneSans"/>
              </a:rPr>
              <a:t>3 </a:t>
            </a:r>
            <a:r>
              <a:rPr lang="en-US" altLang="zh-CN" dirty="0" err="1">
                <a:solidFill>
                  <a:srgbClr val="000000"/>
                </a:solidFill>
                <a:latin typeface="ZztexMono-Regular"/>
              </a:rPr>
              <a:t>movl</a:t>
            </a:r>
            <a:r>
              <a:rPr lang="en-US" altLang="zh-CN" dirty="0">
                <a:solidFill>
                  <a:srgbClr val="000000"/>
                </a:solidFill>
                <a:latin typeface="ZztexMono-Regular"/>
              </a:rPr>
              <a:t> %</a:t>
            </a:r>
            <a:r>
              <a:rPr lang="en-US" altLang="zh-CN" dirty="0" err="1">
                <a:solidFill>
                  <a:srgbClr val="000000"/>
                </a:solidFill>
                <a:latin typeface="ZztexMono-Regular"/>
              </a:rPr>
              <a:t>esi</a:t>
            </a:r>
            <a:r>
              <a:rPr lang="en-US" altLang="zh-CN" dirty="0">
                <a:solidFill>
                  <a:srgbClr val="000000"/>
                </a:solidFill>
                <a:latin typeface="ZztexMono-Regular"/>
              </a:rPr>
              <a:t>, %</a:t>
            </a:r>
            <a:r>
              <a:rPr lang="en-US" altLang="zh-CN" dirty="0" err="1">
                <a:solidFill>
                  <a:srgbClr val="000000"/>
                </a:solidFill>
                <a:latin typeface="ZztexMono-Regular"/>
              </a:rPr>
              <a:t>ecx</a:t>
            </a:r>
            <a:r>
              <a:rPr lang="en-US" altLang="zh-CN" dirty="0">
                <a:solidFill>
                  <a:srgbClr val="000000"/>
                </a:solidFill>
                <a:latin typeface="ZztexMono-Regular"/>
              </a:rPr>
              <a:t>       </a:t>
            </a:r>
            <a:r>
              <a:rPr lang="en-US" altLang="zh-CN" i="1" dirty="0">
                <a:solidFill>
                  <a:srgbClr val="00AEF0"/>
                </a:solidFill>
                <a:latin typeface="ZztexMono-Italic"/>
              </a:rPr>
              <a:t>Get n</a:t>
            </a:r>
          </a:p>
          <a:p>
            <a:r>
              <a:rPr lang="en-US" altLang="zh-CN" dirty="0">
                <a:solidFill>
                  <a:srgbClr val="00AEF0"/>
                </a:solidFill>
                <a:latin typeface="StoneSans"/>
              </a:rPr>
              <a:t>4 	</a:t>
            </a:r>
            <a:r>
              <a:rPr lang="zh-CN" altLang="en-US" dirty="0">
                <a:solidFill>
                  <a:srgbClr val="00AEF0"/>
                </a:solidFill>
                <a:latin typeface="StoneSans"/>
              </a:rPr>
              <a:t>？</a:t>
            </a:r>
            <a:r>
              <a:rPr lang="en-US" altLang="zh-CN" dirty="0">
                <a:solidFill>
                  <a:srgbClr val="00AEF0"/>
                </a:solidFill>
                <a:latin typeface="StoneSans"/>
              </a:rPr>
              <a:t>		</a:t>
            </a:r>
            <a:r>
              <a:rPr lang="en-US" altLang="zh-CN" i="1" dirty="0">
                <a:solidFill>
                  <a:srgbClr val="00AEF0"/>
                </a:solidFill>
                <a:latin typeface="ZztexMono-Italic"/>
              </a:rPr>
              <a:t>x &gt;&gt;= n</a:t>
            </a:r>
            <a:endParaRPr lang="zh-CN" altLang="en-US" dirty="0"/>
          </a:p>
        </p:txBody>
      </p:sp>
      <p:pic>
        <p:nvPicPr>
          <p:cNvPr id="18" name="图片 17"/>
          <p:cNvPicPr>
            <a:picLocks noChangeAspect="1"/>
          </p:cNvPicPr>
          <p:nvPr/>
        </p:nvPicPr>
        <p:blipFill rotWithShape="1">
          <a:blip r:embed="rId2"/>
          <a:srcRect l="68830" t="39363" r="20020" b="39553"/>
          <a:stretch>
            <a:fillRect/>
          </a:stretch>
        </p:blipFill>
        <p:spPr>
          <a:xfrm>
            <a:off x="6130175" y="5106611"/>
            <a:ext cx="2714625" cy="1605915"/>
          </a:xfrm>
          <a:prstGeom prst="ellipse">
            <a:avLst/>
          </a:prstGeom>
        </p:spPr>
      </p:pic>
      <p:sp>
        <p:nvSpPr>
          <p:cNvPr id="5" name="文本框 4"/>
          <p:cNvSpPr txBox="1"/>
          <p:nvPr/>
        </p:nvSpPr>
        <p:spPr>
          <a:xfrm>
            <a:off x="6650875" y="5589211"/>
            <a:ext cx="1803400" cy="645160"/>
          </a:xfrm>
          <a:prstGeom prst="rect">
            <a:avLst/>
          </a:prstGeom>
          <a:noFill/>
        </p:spPr>
        <p:txBody>
          <a:bodyPr wrap="square" rtlCol="0">
            <a:spAutoFit/>
          </a:bodyPr>
          <a:lstStyle/>
          <a:p>
            <a:r>
              <a:rPr lang="en-US" altLang="zh-CN" dirty="0"/>
              <a:t>x</a:t>
            </a:r>
            <a:r>
              <a:rPr lang="zh-CN" altLang="en-US" dirty="0"/>
              <a:t>的值存在</a:t>
            </a:r>
            <a:r>
              <a:rPr lang="en-US" altLang="zh-CN" dirty="0"/>
              <a:t>%</a:t>
            </a:r>
            <a:r>
              <a:rPr lang="en-US" altLang="zh-CN" dirty="0" err="1"/>
              <a:t>rdi</a:t>
            </a:r>
            <a:endParaRPr lang="en-US" altLang="zh-CN" dirty="0"/>
          </a:p>
          <a:p>
            <a:r>
              <a:rPr lang="en-US" altLang="zh-CN" dirty="0"/>
              <a:t>n</a:t>
            </a:r>
            <a:r>
              <a:rPr lang="zh-CN" altLang="en-US" dirty="0"/>
              <a:t>的值存在</a:t>
            </a:r>
            <a:r>
              <a:rPr lang="en-US" altLang="zh-CN" dirty="0"/>
              <a:t>%</a:t>
            </a:r>
            <a:r>
              <a:rPr lang="en-US" altLang="zh-CN" dirty="0" err="1"/>
              <a:t>rsi</a:t>
            </a:r>
            <a:endParaRPr lang="en-US" altLang="zh-CN" dirty="0"/>
          </a:p>
        </p:txBody>
      </p:sp>
      <p:sp>
        <p:nvSpPr>
          <p:cNvPr id="29" name="内容占位符 2"/>
          <p:cNvSpPr txBox="1"/>
          <p:nvPr/>
        </p:nvSpPr>
        <p:spPr>
          <a:xfrm>
            <a:off x="214799" y="1462732"/>
            <a:ext cx="3980255" cy="4250909"/>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zh-CN" altLang="en-US" sz="2000" dirty="0"/>
              <a:t>算术移位</a:t>
            </a:r>
            <a:endParaRPr lang="en-US" altLang="zh-CN" sz="2000" dirty="0"/>
          </a:p>
          <a:p>
            <a:pPr lvl="2"/>
            <a:r>
              <a:rPr lang="en-US" altLang="zh-CN" sz="2000" dirty="0"/>
              <a:t>SAL/SAR </a:t>
            </a:r>
            <a:r>
              <a:rPr lang="zh-CN" altLang="en-US" sz="2000" dirty="0"/>
              <a:t>移位量 被移位的数</a:t>
            </a:r>
            <a:endParaRPr lang="en-US" altLang="zh-CN" sz="2000" dirty="0"/>
          </a:p>
          <a:p>
            <a:pPr lvl="1"/>
            <a:r>
              <a:rPr lang="zh-CN" altLang="en-US" sz="2000" dirty="0"/>
              <a:t>逻辑移位</a:t>
            </a:r>
            <a:endParaRPr lang="en-US" altLang="zh-CN" sz="2000" dirty="0"/>
          </a:p>
          <a:p>
            <a:pPr lvl="2"/>
            <a:r>
              <a:rPr lang="en-US" altLang="zh-CN" sz="2000" dirty="0"/>
              <a:t>SHL/SHR </a:t>
            </a:r>
            <a:r>
              <a:rPr lang="zh-CN" altLang="en-US" sz="2000" dirty="0"/>
              <a:t>移位量 被移位的数</a:t>
            </a:r>
            <a:endParaRPr lang="en-US" altLang="zh-CN" sz="2000" dirty="0"/>
          </a:p>
          <a:p>
            <a:pPr marL="914400" lvl="2" indent="0">
              <a:buNone/>
            </a:pPr>
            <a:endParaRPr lang="en-US" altLang="zh-CN" sz="2000" dirty="0"/>
          </a:p>
          <a:p>
            <a:pPr lvl="1"/>
            <a:r>
              <a:rPr lang="zh-CN" altLang="en-US" sz="2000" dirty="0"/>
              <a:t>移位量是</a:t>
            </a:r>
            <a:r>
              <a:rPr lang="zh-CN" altLang="en-US" sz="2000" dirty="0">
                <a:solidFill>
                  <a:srgbClr val="FF0000"/>
                </a:solidFill>
              </a:rPr>
              <a:t>立即数</a:t>
            </a:r>
            <a:r>
              <a:rPr lang="zh-CN" altLang="en-US" sz="2000" dirty="0"/>
              <a:t>或者</a:t>
            </a:r>
            <a:r>
              <a:rPr lang="en-US" altLang="zh-CN" sz="2000" dirty="0">
                <a:solidFill>
                  <a:srgbClr val="FF0000"/>
                </a:solidFill>
              </a:rPr>
              <a:t>%cl</a:t>
            </a:r>
          </a:p>
        </p:txBody>
      </p:sp>
      <p:sp>
        <p:nvSpPr>
          <p:cNvPr id="30" name="椭圆 29"/>
          <p:cNvSpPr/>
          <p:nvPr/>
        </p:nvSpPr>
        <p:spPr>
          <a:xfrm>
            <a:off x="3162377" y="3809770"/>
            <a:ext cx="755939" cy="64746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7"/>
          <p:cNvSpPr txBox="1"/>
          <p:nvPr/>
        </p:nvSpPr>
        <p:spPr>
          <a:xfrm>
            <a:off x="4195054" y="1467717"/>
            <a:ext cx="4088975" cy="3416320"/>
          </a:xfrm>
          <a:prstGeom prst="rect">
            <a:avLst/>
          </a:prstGeom>
          <a:noFill/>
          <a:ln>
            <a:solidFill>
              <a:schemeClr val="tx1"/>
            </a:solidFill>
            <a:prstDash val="dash"/>
          </a:ln>
        </p:spPr>
        <p:txBody>
          <a:bodyPr wrap="square" rtlCol="0">
            <a:spAutoFit/>
          </a:bodyPr>
          <a:lstStyle/>
          <a:p>
            <a:r>
              <a:rPr lang="zh-CN" altLang="en-US" dirty="0">
                <a:solidFill>
                  <a:srgbClr val="0070C0"/>
                </a:solidFill>
              </a:rPr>
              <a:t>被移位的数</a:t>
            </a:r>
            <a:r>
              <a:rPr lang="en-US" altLang="zh-CN" dirty="0">
                <a:solidFill>
                  <a:srgbClr val="0070C0"/>
                </a:solidFill>
              </a:rPr>
              <a:t>w</a:t>
            </a:r>
            <a:r>
              <a:rPr lang="zh-CN" altLang="en-US" dirty="0">
                <a:solidFill>
                  <a:srgbClr val="0070C0"/>
                </a:solidFill>
              </a:rPr>
              <a:t>位，</a:t>
            </a:r>
            <a:endParaRPr lang="en-US" altLang="zh-CN" dirty="0">
              <a:solidFill>
                <a:srgbClr val="0070C0"/>
              </a:solidFill>
            </a:endParaRPr>
          </a:p>
          <a:p>
            <a:r>
              <a:rPr lang="zh-CN" altLang="en-US" dirty="0">
                <a:solidFill>
                  <a:srgbClr val="0070C0"/>
                </a:solidFill>
              </a:rPr>
              <a:t>移位量由</a:t>
            </a:r>
            <a:r>
              <a:rPr lang="en-US" altLang="zh-CN" dirty="0">
                <a:solidFill>
                  <a:srgbClr val="0070C0"/>
                </a:solidFill>
              </a:rPr>
              <a:t>%cl</a:t>
            </a:r>
            <a:r>
              <a:rPr lang="zh-CN" altLang="en-US" dirty="0">
                <a:solidFill>
                  <a:srgbClr val="0070C0"/>
                </a:solidFill>
              </a:rPr>
              <a:t>寄存器的</a:t>
            </a:r>
            <a:r>
              <a:rPr lang="zh-CN" altLang="en-US" dirty="0">
                <a:solidFill>
                  <a:srgbClr val="FF0000"/>
                </a:solidFill>
              </a:rPr>
              <a:t>低</a:t>
            </a:r>
            <a:r>
              <a:rPr lang="en-US" altLang="zh-CN" dirty="0">
                <a:solidFill>
                  <a:srgbClr val="FF0000"/>
                </a:solidFill>
              </a:rPr>
              <a:t>m</a:t>
            </a:r>
            <a:r>
              <a:rPr lang="zh-CN" altLang="en-US" dirty="0">
                <a:solidFill>
                  <a:srgbClr val="FF0000"/>
                </a:solidFill>
              </a:rPr>
              <a:t>位</a:t>
            </a:r>
            <a:r>
              <a:rPr lang="zh-CN" altLang="en-US" dirty="0">
                <a:solidFill>
                  <a:srgbClr val="0070C0"/>
                </a:solidFill>
              </a:rPr>
              <a:t>决定</a:t>
            </a:r>
            <a:endParaRPr lang="en-US" altLang="zh-CN" dirty="0">
              <a:solidFill>
                <a:srgbClr val="0070C0"/>
              </a:solidFill>
            </a:endParaRPr>
          </a:p>
          <a:p>
            <a:r>
              <a:rPr lang="en-US" altLang="zh-CN" dirty="0">
                <a:solidFill>
                  <a:srgbClr val="FF0000"/>
                </a:solidFill>
              </a:rPr>
              <a:t>2</a:t>
            </a:r>
            <a:r>
              <a:rPr lang="en-US" altLang="zh-CN" baseline="30000" dirty="0">
                <a:solidFill>
                  <a:srgbClr val="FF0000"/>
                </a:solidFill>
              </a:rPr>
              <a:t>m</a:t>
            </a:r>
            <a:r>
              <a:rPr lang="en-US" altLang="zh-CN" dirty="0">
                <a:solidFill>
                  <a:srgbClr val="FF0000"/>
                </a:solidFill>
              </a:rPr>
              <a:t>=w</a:t>
            </a:r>
          </a:p>
          <a:p>
            <a:endParaRPr lang="en-US" altLang="zh-CN" dirty="0">
              <a:solidFill>
                <a:srgbClr val="FF0000"/>
              </a:solidFill>
            </a:endParaRPr>
          </a:p>
          <a:p>
            <a:r>
              <a:rPr lang="zh-CN" altLang="en-US" dirty="0">
                <a:solidFill>
                  <a:schemeClr val="accent1"/>
                </a:solidFill>
              </a:rPr>
              <a:t>例如：</a:t>
            </a:r>
            <a:r>
              <a:rPr lang="en-US" altLang="zh-CN" dirty="0">
                <a:solidFill>
                  <a:schemeClr val="accent1"/>
                </a:solidFill>
              </a:rPr>
              <a:t>%cl = 0xFC</a:t>
            </a:r>
          </a:p>
          <a:p>
            <a:r>
              <a:rPr lang="en-US" altLang="zh-CN" dirty="0" err="1">
                <a:solidFill>
                  <a:schemeClr val="accent1"/>
                </a:solidFill>
              </a:rPr>
              <a:t>sal</a:t>
            </a:r>
            <a:r>
              <a:rPr lang="en-US" altLang="zh-CN" b="1" dirty="0" err="1">
                <a:solidFill>
                  <a:srgbClr val="FF0000"/>
                </a:solidFill>
              </a:rPr>
              <a:t>b</a:t>
            </a:r>
            <a:r>
              <a:rPr lang="en-US" altLang="zh-CN" dirty="0">
                <a:solidFill>
                  <a:schemeClr val="accent1"/>
                </a:solidFill>
              </a:rPr>
              <a:t> %cl, %</a:t>
            </a:r>
            <a:r>
              <a:rPr lang="en-US" altLang="zh-CN" dirty="0" err="1">
                <a:solidFill>
                  <a:schemeClr val="accent1"/>
                </a:solidFill>
              </a:rPr>
              <a:t>rax</a:t>
            </a:r>
            <a:r>
              <a:rPr lang="en-US" altLang="zh-CN" dirty="0">
                <a:solidFill>
                  <a:schemeClr val="accent1"/>
                </a:solidFill>
              </a:rPr>
              <a:t>  </a:t>
            </a:r>
          </a:p>
          <a:p>
            <a:r>
              <a:rPr lang="en-US" altLang="zh-CN" dirty="0">
                <a:solidFill>
                  <a:schemeClr val="accent1"/>
                </a:solidFill>
              </a:rPr>
              <a:t>      </a:t>
            </a:r>
          </a:p>
          <a:p>
            <a:r>
              <a:rPr lang="en-US" altLang="zh-CN" dirty="0" err="1">
                <a:solidFill>
                  <a:schemeClr val="accent1"/>
                </a:solidFill>
              </a:rPr>
              <a:t>sal</a:t>
            </a:r>
            <a:r>
              <a:rPr lang="en-US" altLang="zh-CN" b="1" dirty="0" err="1">
                <a:solidFill>
                  <a:srgbClr val="FF0000"/>
                </a:solidFill>
              </a:rPr>
              <a:t>w</a:t>
            </a:r>
            <a:r>
              <a:rPr lang="en-US" altLang="zh-CN" dirty="0">
                <a:solidFill>
                  <a:schemeClr val="accent1"/>
                </a:solidFill>
              </a:rPr>
              <a:t> %cl, %</a:t>
            </a:r>
            <a:r>
              <a:rPr lang="en-US" altLang="zh-CN" dirty="0" err="1">
                <a:solidFill>
                  <a:schemeClr val="accent1"/>
                </a:solidFill>
              </a:rPr>
              <a:t>rax</a:t>
            </a:r>
            <a:endParaRPr lang="en-US" altLang="zh-CN" dirty="0">
              <a:solidFill>
                <a:schemeClr val="accent1"/>
              </a:solidFill>
            </a:endParaRPr>
          </a:p>
          <a:p>
            <a:endParaRPr lang="en-US" altLang="zh-CN" dirty="0">
              <a:solidFill>
                <a:schemeClr val="accent1"/>
              </a:solidFill>
            </a:endParaRPr>
          </a:p>
          <a:p>
            <a:r>
              <a:rPr lang="en-US" altLang="zh-CN" dirty="0" err="1">
                <a:solidFill>
                  <a:schemeClr val="accent1"/>
                </a:solidFill>
              </a:rPr>
              <a:t>sal</a:t>
            </a:r>
            <a:r>
              <a:rPr lang="en-US" altLang="zh-CN" b="1" dirty="0" err="1">
                <a:solidFill>
                  <a:srgbClr val="FF0000"/>
                </a:solidFill>
              </a:rPr>
              <a:t>l</a:t>
            </a:r>
            <a:r>
              <a:rPr lang="en-US" altLang="zh-CN" dirty="0">
                <a:solidFill>
                  <a:schemeClr val="accent1"/>
                </a:solidFill>
              </a:rPr>
              <a:t> %cl, %</a:t>
            </a:r>
            <a:r>
              <a:rPr lang="en-US" altLang="zh-CN" dirty="0" err="1">
                <a:solidFill>
                  <a:schemeClr val="accent1"/>
                </a:solidFill>
              </a:rPr>
              <a:t>rax</a:t>
            </a:r>
            <a:endParaRPr lang="en-US" altLang="zh-CN" dirty="0">
              <a:solidFill>
                <a:schemeClr val="accent1"/>
              </a:solidFill>
            </a:endParaRPr>
          </a:p>
          <a:p>
            <a:endParaRPr lang="en-US" altLang="zh-CN" dirty="0">
              <a:solidFill>
                <a:schemeClr val="accent1"/>
              </a:solidFill>
            </a:endParaRPr>
          </a:p>
          <a:p>
            <a:r>
              <a:rPr lang="en-US" altLang="zh-CN" dirty="0" err="1">
                <a:solidFill>
                  <a:schemeClr val="accent1"/>
                </a:solidFill>
              </a:rPr>
              <a:t>sal</a:t>
            </a:r>
            <a:r>
              <a:rPr lang="en-US" altLang="zh-CN" b="1" dirty="0" err="1">
                <a:solidFill>
                  <a:srgbClr val="FF0000"/>
                </a:solidFill>
              </a:rPr>
              <a:t>q</a:t>
            </a:r>
            <a:r>
              <a:rPr lang="en-US" altLang="zh-CN" dirty="0">
                <a:solidFill>
                  <a:schemeClr val="accent1"/>
                </a:solidFill>
              </a:rPr>
              <a:t> %cl,%</a:t>
            </a:r>
            <a:r>
              <a:rPr lang="en-US" altLang="zh-CN" dirty="0" err="1">
                <a:solidFill>
                  <a:schemeClr val="accent1"/>
                </a:solidFill>
              </a:rPr>
              <a:t>rax</a:t>
            </a:r>
            <a:endParaRPr lang="en-US" altLang="zh-CN" dirty="0">
              <a:solidFill>
                <a:schemeClr val="accent1"/>
              </a:solidFill>
            </a:endParaRPr>
          </a:p>
        </p:txBody>
      </p:sp>
      <p:sp>
        <p:nvSpPr>
          <p:cNvPr id="32" name="文本框 14"/>
          <p:cNvSpPr txBox="1"/>
          <p:nvPr/>
        </p:nvSpPr>
        <p:spPr>
          <a:xfrm>
            <a:off x="6284037" y="2873829"/>
            <a:ext cx="1052934" cy="307777"/>
          </a:xfrm>
          <a:prstGeom prst="rect">
            <a:avLst/>
          </a:prstGeom>
          <a:noFill/>
        </p:spPr>
        <p:txBody>
          <a:bodyPr wrap="square" rtlCol="0">
            <a:spAutoFit/>
          </a:bodyPr>
          <a:lstStyle/>
          <a:p>
            <a:r>
              <a:rPr lang="zh-CN" altLang="en-US" sz="1400" dirty="0"/>
              <a:t>移位量是</a:t>
            </a:r>
            <a:r>
              <a:rPr lang="en-US" altLang="zh-CN" sz="1400" dirty="0"/>
              <a:t>4</a:t>
            </a:r>
            <a:endParaRPr lang="zh-CN" altLang="en-US" sz="1400" dirty="0">
              <a:solidFill>
                <a:srgbClr val="FF0000"/>
              </a:solidFill>
            </a:endParaRPr>
          </a:p>
        </p:txBody>
      </p:sp>
      <p:sp>
        <p:nvSpPr>
          <p:cNvPr id="33" name="文本框 15"/>
          <p:cNvSpPr txBox="1"/>
          <p:nvPr/>
        </p:nvSpPr>
        <p:spPr>
          <a:xfrm>
            <a:off x="6284035" y="3469112"/>
            <a:ext cx="1237994" cy="307777"/>
          </a:xfrm>
          <a:prstGeom prst="rect">
            <a:avLst/>
          </a:prstGeom>
          <a:noFill/>
        </p:spPr>
        <p:txBody>
          <a:bodyPr wrap="square" rtlCol="0">
            <a:spAutoFit/>
          </a:bodyPr>
          <a:lstStyle/>
          <a:p>
            <a:r>
              <a:rPr lang="zh-CN" altLang="en-US" sz="1400" dirty="0"/>
              <a:t>移位量是</a:t>
            </a:r>
            <a:r>
              <a:rPr lang="en-US" altLang="zh-CN" sz="1400" dirty="0">
                <a:solidFill>
                  <a:srgbClr val="FF0000"/>
                </a:solidFill>
              </a:rPr>
              <a:t>12</a:t>
            </a:r>
            <a:endParaRPr lang="zh-CN" altLang="en-US" sz="1400" dirty="0">
              <a:solidFill>
                <a:srgbClr val="FF0000"/>
              </a:solidFill>
            </a:endParaRPr>
          </a:p>
        </p:txBody>
      </p:sp>
      <p:sp>
        <p:nvSpPr>
          <p:cNvPr id="34" name="文本框 16"/>
          <p:cNvSpPr txBox="1"/>
          <p:nvPr/>
        </p:nvSpPr>
        <p:spPr>
          <a:xfrm>
            <a:off x="6284035" y="3948912"/>
            <a:ext cx="1237993" cy="307777"/>
          </a:xfrm>
          <a:prstGeom prst="rect">
            <a:avLst/>
          </a:prstGeom>
          <a:noFill/>
        </p:spPr>
        <p:txBody>
          <a:bodyPr wrap="square" rtlCol="0">
            <a:spAutoFit/>
          </a:bodyPr>
          <a:lstStyle/>
          <a:p>
            <a:r>
              <a:rPr lang="zh-CN" altLang="en-US" sz="1400" dirty="0"/>
              <a:t>移位量是</a:t>
            </a:r>
            <a:r>
              <a:rPr lang="en-US" altLang="zh-CN" sz="1400" dirty="0">
                <a:solidFill>
                  <a:srgbClr val="FF0000"/>
                </a:solidFill>
              </a:rPr>
              <a:t>31</a:t>
            </a:r>
            <a:endParaRPr lang="zh-CN" altLang="en-US" sz="1400" dirty="0">
              <a:solidFill>
                <a:srgbClr val="FF0000"/>
              </a:solidFill>
            </a:endParaRPr>
          </a:p>
        </p:txBody>
      </p:sp>
      <p:sp>
        <p:nvSpPr>
          <p:cNvPr id="35" name="文本框 17"/>
          <p:cNvSpPr txBox="1"/>
          <p:nvPr/>
        </p:nvSpPr>
        <p:spPr>
          <a:xfrm>
            <a:off x="6284037" y="4492446"/>
            <a:ext cx="1237992" cy="307777"/>
          </a:xfrm>
          <a:prstGeom prst="rect">
            <a:avLst/>
          </a:prstGeom>
          <a:noFill/>
        </p:spPr>
        <p:txBody>
          <a:bodyPr wrap="square" rtlCol="0">
            <a:spAutoFit/>
          </a:bodyPr>
          <a:lstStyle/>
          <a:p>
            <a:r>
              <a:rPr lang="zh-CN" altLang="en-US" sz="1400" dirty="0"/>
              <a:t>移位量是</a:t>
            </a:r>
            <a:r>
              <a:rPr lang="en-US" altLang="zh-CN" sz="1400" dirty="0">
                <a:solidFill>
                  <a:srgbClr val="FF0000"/>
                </a:solidFill>
              </a:rPr>
              <a:t>63</a:t>
            </a:r>
            <a:endParaRPr lang="zh-CN" altLang="en-US" sz="1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par>
                                <p:cTn id="41" presetID="2" presetClass="entr" presetSubtype="4"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500"/>
                                        <p:tgtEl>
                                          <p:spTgt spid="3"/>
                                        </p:tgtEl>
                                      </p:cBhvr>
                                    </p:animEffect>
                                  </p:childTnLst>
                                </p:cTn>
                              </p:par>
                              <p:par>
                                <p:cTn id="50" presetID="2" presetClass="entr" presetSubtype="4"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P spid="2" grpId="0"/>
      <p:bldP spid="3" grpId="0"/>
      <p:bldP spid="5" grpId="0"/>
      <p:bldP spid="31" grpId="0" animBg="1"/>
      <p:bldP spid="32" grpId="0"/>
      <p:bldP spid="33" grpId="0"/>
      <p:bldP spid="34" grpId="0"/>
      <p:bldP spid="3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3889579" y="159166"/>
            <a:ext cx="4373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执行算术操作的函数示例</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17412" name="Rectangle 4"/>
          <p:cNvSpPr/>
          <p:nvPr/>
        </p:nvSpPr>
        <p:spPr bwMode="auto">
          <a:xfrm>
            <a:off x="5104765" y="933450"/>
            <a:ext cx="3581400" cy="3061970"/>
          </a:xfrm>
          <a:prstGeom prst="rect">
            <a:avLst/>
          </a:prstGeom>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long </a:t>
            </a:r>
            <a:r>
              <a:rPr lang="en-US" sz="1800" dirty="0" err="1">
                <a:latin typeface="Courier New" panose="02070309020205020404" charset="0"/>
                <a:ea typeface="Monaco" charset="0"/>
                <a:cs typeface="Courier New" panose="02070309020205020404" charset="0"/>
                <a:sym typeface="Monaco" charset="0"/>
              </a:rPr>
              <a:t>arith</a:t>
            </a:r>
            <a:endParaRPr lang="en-US" sz="1800" dirty="0">
              <a:latin typeface="Courier New" panose="02070309020205020404" charset="0"/>
              <a:ea typeface="Monaco" charset="0"/>
              <a:cs typeface="Courier New" panose="02070309020205020404" charset="0"/>
              <a:sym typeface="Monaco" charset="0"/>
            </a:endParaRP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(long x, long y, long z)</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t1 = </a:t>
            </a:r>
            <a:r>
              <a:rPr lang="en-US" sz="1800" dirty="0" err="1">
                <a:latin typeface="Courier New" panose="02070309020205020404" charset="0"/>
                <a:ea typeface="Monaco" charset="0"/>
                <a:cs typeface="Courier New" panose="02070309020205020404" charset="0"/>
                <a:sym typeface="Monaco" charset="0"/>
              </a:rPr>
              <a:t>x+y</a:t>
            </a:r>
            <a:r>
              <a:rPr lang="en-US" sz="1800" dirty="0">
                <a:latin typeface="Courier New" panose="02070309020205020404" charset="0"/>
                <a:ea typeface="Monaco" charset="0"/>
                <a:cs typeface="Courier New" panose="02070309020205020404" charset="0"/>
                <a:sym typeface="Monaco" charset="0"/>
              </a:rPr>
              <a:t>;</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t2 = z+t1;</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t3 = x+4;</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t4 = y * 48;</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t5 = t3 + t4;</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a:t>
            </a:r>
            <a:r>
              <a:rPr lang="en-US" sz="1800" dirty="0" err="1">
                <a:latin typeface="Courier New" panose="02070309020205020404" charset="0"/>
                <a:ea typeface="Monaco" charset="0"/>
                <a:cs typeface="Courier New" panose="02070309020205020404" charset="0"/>
                <a:sym typeface="Monaco" charset="0"/>
              </a:rPr>
              <a:t>rval</a:t>
            </a:r>
            <a:r>
              <a:rPr lang="en-US" sz="1800" dirty="0">
                <a:latin typeface="Courier New" panose="02070309020205020404" charset="0"/>
                <a:ea typeface="Monaco" charset="0"/>
                <a:cs typeface="Courier New" panose="02070309020205020404" charset="0"/>
                <a:sym typeface="Monaco" charset="0"/>
              </a:rPr>
              <a:t> = t2 * t5;</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return </a:t>
            </a:r>
            <a:r>
              <a:rPr lang="en-US" sz="1800" dirty="0" err="1">
                <a:latin typeface="Courier New" panose="02070309020205020404" charset="0"/>
                <a:ea typeface="Monaco" charset="0"/>
                <a:cs typeface="Courier New" panose="02070309020205020404" charset="0"/>
                <a:sym typeface="Monaco" charset="0"/>
              </a:rPr>
              <a:t>rval</a:t>
            </a:r>
            <a:r>
              <a:rPr lang="en-US" sz="1800" dirty="0">
                <a:latin typeface="Courier New" panose="02070309020205020404" charset="0"/>
                <a:ea typeface="Monaco" charset="0"/>
                <a:cs typeface="Courier New" panose="02070309020205020404" charset="0"/>
                <a:sym typeface="Monaco" charset="0"/>
              </a:rPr>
              <a:t>;</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a:t>
            </a:r>
          </a:p>
        </p:txBody>
      </p:sp>
      <p:sp>
        <p:nvSpPr>
          <p:cNvPr id="17413" name="Rectangle 5"/>
          <p:cNvSpPr/>
          <p:nvPr/>
        </p:nvSpPr>
        <p:spPr bwMode="auto">
          <a:xfrm>
            <a:off x="13017" y="2025650"/>
            <a:ext cx="4127500" cy="2463800"/>
          </a:xfrm>
          <a:prstGeom prst="rect">
            <a:avLst/>
          </a:prstGeom>
          <a:noFill/>
          <a:ln w="12700" cap="flat">
            <a:noFill/>
            <a:miter lim="800000"/>
            <a:headEnd type="none" w="med" len="med"/>
            <a:tailEnd type="none" w="med" len="med"/>
          </a:ln>
        </p:spPr>
        <p:txBody>
          <a:bodyPr lIns="38100" tIns="38100" rIns="38100" bIns="38100"/>
          <a:lstStyle/>
          <a:p>
            <a:pPr algn="l">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ea typeface="Monaco" charset="0"/>
                <a:cs typeface="Courier New" panose="02070309020205020404" charset="0"/>
                <a:sym typeface="Monaco" charset="0"/>
              </a:rPr>
              <a:t>arith</a:t>
            </a:r>
            <a:r>
              <a:rPr lang="en-US" sz="1800" b="1" dirty="0">
                <a:solidFill>
                  <a:schemeClr val="tx1"/>
                </a:solidFill>
                <a:latin typeface="Courier New" panose="02070309020205020404" charset="0"/>
                <a:ea typeface="Monaco" charset="0"/>
                <a:cs typeface="Courier New" panose="02070309020205020404" charset="0"/>
                <a:sym typeface="Monaco" charset="0"/>
              </a:rPr>
              <a:t>:</a:t>
            </a: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leaq</a:t>
            </a: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rdi</a:t>
            </a:r>
            <a:r>
              <a:rPr lang="en-US" sz="1800" dirty="0">
                <a:latin typeface="Courier New" panose="02070309020205020404" charset="0"/>
                <a:ea typeface="Monaco" charset="0"/>
                <a:cs typeface="Courier New" panose="02070309020205020404" charset="0"/>
                <a:sym typeface="Monaco" charset="0"/>
              </a:rPr>
              <a:t>,%</a:t>
            </a:r>
            <a:r>
              <a:rPr lang="en-US" sz="1800" dirty="0" err="1">
                <a:latin typeface="Courier New" panose="02070309020205020404" charset="0"/>
                <a:ea typeface="Monaco" charset="0"/>
                <a:cs typeface="Courier New" panose="02070309020205020404" charset="0"/>
                <a:sym typeface="Monaco" charset="0"/>
              </a:rPr>
              <a:t>rsi</a:t>
            </a: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rax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addq</a:t>
            </a: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rdx</a:t>
            </a: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rax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leaq</a:t>
            </a:r>
            <a:r>
              <a:rPr lang="en-US" sz="1800" dirty="0">
                <a:latin typeface="Courier New" panose="02070309020205020404" charset="0"/>
                <a:ea typeface="Monaco" charset="0"/>
                <a:cs typeface="Courier New" panose="02070309020205020404" charset="0"/>
                <a:sym typeface="Monaco" charset="0"/>
              </a:rPr>
              <a:t>    (%rsi,%rsi,2), %</a:t>
            </a:r>
            <a:r>
              <a:rPr lang="en-US" sz="1800" dirty="0" err="1">
                <a:latin typeface="Courier New" panose="02070309020205020404" charset="0"/>
                <a:ea typeface="Monaco" charset="0"/>
                <a:cs typeface="Courier New" panose="02070309020205020404" charset="0"/>
                <a:sym typeface="Monaco" charset="0"/>
              </a:rPr>
              <a:t>rdx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salq</a:t>
            </a:r>
            <a:r>
              <a:rPr lang="en-US" sz="1800" dirty="0">
                <a:latin typeface="Courier New" panose="02070309020205020404" charset="0"/>
                <a:ea typeface="Monaco" charset="0"/>
                <a:cs typeface="Courier New" panose="02070309020205020404" charset="0"/>
                <a:sym typeface="Monaco" charset="0"/>
              </a:rPr>
              <a:t>    $4, %</a:t>
            </a:r>
            <a:r>
              <a:rPr lang="en-US" sz="1800" dirty="0" err="1">
                <a:latin typeface="Courier New" panose="02070309020205020404" charset="0"/>
                <a:ea typeface="Monaco" charset="0"/>
                <a:cs typeface="Courier New" panose="02070309020205020404" charset="0"/>
                <a:sym typeface="Monaco" charset="0"/>
              </a:rPr>
              <a:t>rdx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leaq</a:t>
            </a:r>
            <a:r>
              <a:rPr lang="en-US" sz="1800" dirty="0">
                <a:latin typeface="Courier New" panose="02070309020205020404" charset="0"/>
                <a:ea typeface="Monaco" charset="0"/>
                <a:cs typeface="Courier New" panose="02070309020205020404" charset="0"/>
                <a:sym typeface="Monaco" charset="0"/>
              </a:rPr>
              <a:t>    4(%</a:t>
            </a:r>
            <a:r>
              <a:rPr lang="en-US" sz="1800" dirty="0" err="1">
                <a:latin typeface="Courier New" panose="02070309020205020404" charset="0"/>
                <a:ea typeface="Monaco" charset="0"/>
                <a:cs typeface="Courier New" panose="02070309020205020404" charset="0"/>
                <a:sym typeface="Monaco" charset="0"/>
              </a:rPr>
              <a:t>rdi</a:t>
            </a:r>
            <a:r>
              <a:rPr lang="en-US" sz="1800" dirty="0">
                <a:latin typeface="Courier New" panose="02070309020205020404" charset="0"/>
                <a:ea typeface="Monaco" charset="0"/>
                <a:cs typeface="Courier New" panose="02070309020205020404" charset="0"/>
                <a:sym typeface="Monaco" charset="0"/>
              </a:rPr>
              <a:t>,%</a:t>
            </a:r>
            <a:r>
              <a:rPr lang="en-US" sz="1800" dirty="0" err="1">
                <a:latin typeface="Courier New" panose="02070309020205020404" charset="0"/>
                <a:ea typeface="Monaco" charset="0"/>
                <a:cs typeface="Courier New" panose="02070309020205020404" charset="0"/>
                <a:sym typeface="Monaco" charset="0"/>
              </a:rPr>
              <a:t>rdx</a:t>
            </a: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rcx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imulq</a:t>
            </a: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rcx</a:t>
            </a: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rax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ret</a:t>
            </a:r>
            <a:endParaRPr lang="en-US" sz="1800" b="1" dirty="0">
              <a:solidFill>
                <a:schemeClr val="tx1"/>
              </a:solidFill>
              <a:latin typeface="Courier New" panose="02070309020205020404" charset="0"/>
              <a:ea typeface="Monaco" charset="0"/>
              <a:cs typeface="Courier New" panose="02070309020205020404" charset="0"/>
              <a:sym typeface="Monaco" charset="0"/>
            </a:endParaRPr>
          </a:p>
        </p:txBody>
      </p:sp>
      <p:cxnSp>
        <p:nvCxnSpPr>
          <p:cNvPr id="3" name="直接箭头连接符 2"/>
          <p:cNvCxnSpPr/>
          <p:nvPr/>
        </p:nvCxnSpPr>
        <p:spPr>
          <a:xfrm flipH="1">
            <a:off x="3889375" y="1937385"/>
            <a:ext cx="1514475" cy="408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2894965" y="2279015"/>
            <a:ext cx="2482215" cy="46101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graphicFrame>
        <p:nvGraphicFramePr>
          <p:cNvPr id="9" name="Table 8"/>
          <p:cNvGraphicFramePr>
            <a:graphicFrameLocks noGrp="1"/>
          </p:cNvGraphicFramePr>
          <p:nvPr/>
        </p:nvGraphicFramePr>
        <p:xfrm>
          <a:off x="5206365" y="4142740"/>
          <a:ext cx="3352800" cy="2667000"/>
        </p:xfrm>
        <a:graphic>
          <a:graphicData uri="http://schemas.openxmlformats.org/drawingml/2006/table">
            <a:tbl>
              <a:tblPr firstRow="1" bandRow="1"/>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81000">
                <a:tc>
                  <a:txBody>
                    <a:bodyPr/>
                    <a:lstStyle>
                      <a:lvl1pPr marL="0" algn="l" defTabSz="914400" rtl="0" eaLnBrk="1" latinLnBrk="0" hangingPunct="1">
                        <a:defRPr sz="1800" b="1" kern="1200">
                          <a:solidFill>
                            <a:schemeClr val="lt1"/>
                          </a:solidFill>
                          <a:latin typeface="Calibri Bold"/>
                          <a:ea typeface="ヒラギノ角ゴ ProN W6"/>
                          <a:cs typeface="ヒラギノ角ゴ ProN W6"/>
                        </a:defRPr>
                      </a:lvl1pPr>
                      <a:lvl2pPr marL="457200" algn="l" defTabSz="914400" rtl="0" eaLnBrk="1" latinLnBrk="0" hangingPunct="1">
                        <a:defRPr sz="1800" b="1" kern="1200">
                          <a:solidFill>
                            <a:schemeClr val="lt1"/>
                          </a:solidFill>
                          <a:latin typeface="Calibri Bold"/>
                          <a:ea typeface="ヒラギノ角ゴ ProN W6"/>
                          <a:cs typeface="ヒラギノ角ゴ ProN W6"/>
                        </a:defRPr>
                      </a:lvl2pPr>
                      <a:lvl3pPr marL="914400" algn="l" defTabSz="914400" rtl="0" eaLnBrk="1" latinLnBrk="0" hangingPunct="1">
                        <a:defRPr sz="1800" b="1" kern="1200">
                          <a:solidFill>
                            <a:schemeClr val="lt1"/>
                          </a:solidFill>
                          <a:latin typeface="Calibri Bold"/>
                          <a:ea typeface="ヒラギノ角ゴ ProN W6"/>
                          <a:cs typeface="ヒラギノ角ゴ ProN W6"/>
                        </a:defRPr>
                      </a:lvl3pPr>
                      <a:lvl4pPr marL="1371600" algn="l" defTabSz="914400" rtl="0" eaLnBrk="1" latinLnBrk="0" hangingPunct="1">
                        <a:defRPr sz="1800" b="1" kern="1200">
                          <a:solidFill>
                            <a:schemeClr val="lt1"/>
                          </a:solidFill>
                          <a:latin typeface="Calibri Bold"/>
                          <a:ea typeface="ヒラギノ角ゴ ProN W6"/>
                          <a:cs typeface="ヒラギノ角ゴ ProN W6"/>
                        </a:defRPr>
                      </a:lvl4pPr>
                      <a:lvl5pPr marL="1828800" algn="l" defTabSz="914400" rtl="0" eaLnBrk="1" latinLnBrk="0" hangingPunct="1">
                        <a:defRPr sz="1800" b="1" kern="1200">
                          <a:solidFill>
                            <a:schemeClr val="lt1"/>
                          </a:solidFill>
                          <a:latin typeface="Calibri Bold"/>
                          <a:ea typeface="ヒラギノ角ゴ ProN W6"/>
                          <a:cs typeface="ヒラギノ角ゴ ProN W6"/>
                        </a:defRPr>
                      </a:lvl5pPr>
                      <a:lvl6pPr marL="2286000" algn="l" defTabSz="914400" rtl="0" eaLnBrk="1" latinLnBrk="0" hangingPunct="1">
                        <a:defRPr sz="1800" b="1" kern="1200">
                          <a:solidFill>
                            <a:schemeClr val="lt1"/>
                          </a:solidFill>
                          <a:latin typeface="Calibri Bold"/>
                          <a:ea typeface="ヒラギノ角ゴ ProN W6"/>
                          <a:cs typeface="ヒラギノ角ゴ ProN W6"/>
                        </a:defRPr>
                      </a:lvl6pPr>
                      <a:lvl7pPr marL="2743200" algn="l" defTabSz="914400" rtl="0" eaLnBrk="1" latinLnBrk="0" hangingPunct="1">
                        <a:defRPr sz="1800" b="1" kern="1200">
                          <a:solidFill>
                            <a:schemeClr val="lt1"/>
                          </a:solidFill>
                          <a:latin typeface="Calibri Bold"/>
                          <a:ea typeface="ヒラギノ角ゴ ProN W6"/>
                          <a:cs typeface="ヒラギノ角ゴ ProN W6"/>
                        </a:defRPr>
                      </a:lvl7pPr>
                      <a:lvl8pPr marL="3200400" algn="l" defTabSz="914400" rtl="0" eaLnBrk="1" latinLnBrk="0" hangingPunct="1">
                        <a:defRPr sz="1800" b="1" kern="1200">
                          <a:solidFill>
                            <a:schemeClr val="lt1"/>
                          </a:solidFill>
                          <a:latin typeface="Calibri Bold"/>
                          <a:ea typeface="ヒラギノ角ゴ ProN W6"/>
                          <a:cs typeface="ヒラギノ角ゴ ProN W6"/>
                        </a:defRPr>
                      </a:lvl8pPr>
                      <a:lvl9pPr marL="3657600" algn="l" defTabSz="914400" rtl="0" eaLnBrk="1" latinLnBrk="0" hangingPunct="1">
                        <a:defRPr sz="1800" b="1" kern="1200">
                          <a:solidFill>
                            <a:schemeClr val="lt1"/>
                          </a:solidFill>
                          <a:latin typeface="Calibri Bold"/>
                          <a:ea typeface="ヒラギノ角ゴ ProN W6"/>
                          <a:cs typeface="ヒラギノ角ゴ ProN W6"/>
                        </a:defRPr>
                      </a:lvl9pPr>
                    </a:lstStyle>
                    <a:p>
                      <a:r>
                        <a:rPr lang="en-US" dirty="0">
                          <a:latin typeface="Calibri" panose="020F0502020204030204"/>
                          <a:cs typeface="Calibri" panose="020F0502020204030204"/>
                        </a:rPr>
                        <a:t>Register</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b="1" kern="1200">
                          <a:solidFill>
                            <a:schemeClr val="lt1"/>
                          </a:solidFill>
                          <a:latin typeface="Calibri Bold"/>
                          <a:ea typeface="ヒラギノ角ゴ ProN W6"/>
                          <a:cs typeface="ヒラギノ角ゴ ProN W6"/>
                        </a:defRPr>
                      </a:lvl1pPr>
                      <a:lvl2pPr marL="457200" algn="l" defTabSz="914400" rtl="0" eaLnBrk="1" latinLnBrk="0" hangingPunct="1">
                        <a:defRPr sz="1800" b="1" kern="1200">
                          <a:solidFill>
                            <a:schemeClr val="lt1"/>
                          </a:solidFill>
                          <a:latin typeface="Calibri Bold"/>
                          <a:ea typeface="ヒラギノ角ゴ ProN W6"/>
                          <a:cs typeface="ヒラギノ角ゴ ProN W6"/>
                        </a:defRPr>
                      </a:lvl2pPr>
                      <a:lvl3pPr marL="914400" algn="l" defTabSz="914400" rtl="0" eaLnBrk="1" latinLnBrk="0" hangingPunct="1">
                        <a:defRPr sz="1800" b="1" kern="1200">
                          <a:solidFill>
                            <a:schemeClr val="lt1"/>
                          </a:solidFill>
                          <a:latin typeface="Calibri Bold"/>
                          <a:ea typeface="ヒラギノ角ゴ ProN W6"/>
                          <a:cs typeface="ヒラギノ角ゴ ProN W6"/>
                        </a:defRPr>
                      </a:lvl3pPr>
                      <a:lvl4pPr marL="1371600" algn="l" defTabSz="914400" rtl="0" eaLnBrk="1" latinLnBrk="0" hangingPunct="1">
                        <a:defRPr sz="1800" b="1" kern="1200">
                          <a:solidFill>
                            <a:schemeClr val="lt1"/>
                          </a:solidFill>
                          <a:latin typeface="Calibri Bold"/>
                          <a:ea typeface="ヒラギノ角ゴ ProN W6"/>
                          <a:cs typeface="ヒラギノ角ゴ ProN W6"/>
                        </a:defRPr>
                      </a:lvl4pPr>
                      <a:lvl5pPr marL="1828800" algn="l" defTabSz="914400" rtl="0" eaLnBrk="1" latinLnBrk="0" hangingPunct="1">
                        <a:defRPr sz="1800" b="1" kern="1200">
                          <a:solidFill>
                            <a:schemeClr val="lt1"/>
                          </a:solidFill>
                          <a:latin typeface="Calibri Bold"/>
                          <a:ea typeface="ヒラギノ角ゴ ProN W6"/>
                          <a:cs typeface="ヒラギノ角ゴ ProN W6"/>
                        </a:defRPr>
                      </a:lvl5pPr>
                      <a:lvl6pPr marL="2286000" algn="l" defTabSz="914400" rtl="0" eaLnBrk="1" latinLnBrk="0" hangingPunct="1">
                        <a:defRPr sz="1800" b="1" kern="1200">
                          <a:solidFill>
                            <a:schemeClr val="lt1"/>
                          </a:solidFill>
                          <a:latin typeface="Calibri Bold"/>
                          <a:ea typeface="ヒラギノ角ゴ ProN W6"/>
                          <a:cs typeface="ヒラギノ角ゴ ProN W6"/>
                        </a:defRPr>
                      </a:lvl6pPr>
                      <a:lvl7pPr marL="2743200" algn="l" defTabSz="914400" rtl="0" eaLnBrk="1" latinLnBrk="0" hangingPunct="1">
                        <a:defRPr sz="1800" b="1" kern="1200">
                          <a:solidFill>
                            <a:schemeClr val="lt1"/>
                          </a:solidFill>
                          <a:latin typeface="Calibri Bold"/>
                          <a:ea typeface="ヒラギノ角ゴ ProN W6"/>
                          <a:cs typeface="ヒラギノ角ゴ ProN W6"/>
                        </a:defRPr>
                      </a:lvl7pPr>
                      <a:lvl8pPr marL="3200400" algn="l" defTabSz="914400" rtl="0" eaLnBrk="1" latinLnBrk="0" hangingPunct="1">
                        <a:defRPr sz="1800" b="1" kern="1200">
                          <a:solidFill>
                            <a:schemeClr val="lt1"/>
                          </a:solidFill>
                          <a:latin typeface="Calibri Bold"/>
                          <a:ea typeface="ヒラギノ角ゴ ProN W6"/>
                          <a:cs typeface="ヒラギノ角ゴ ProN W6"/>
                        </a:defRPr>
                      </a:lvl8pPr>
                      <a:lvl9pPr marL="3657600" algn="l" defTabSz="914400" rtl="0" eaLnBrk="1" latinLnBrk="0" hangingPunct="1">
                        <a:defRPr sz="1800" b="1" kern="1200">
                          <a:solidFill>
                            <a:schemeClr val="lt1"/>
                          </a:solidFill>
                          <a:latin typeface="Calibri Bold"/>
                          <a:ea typeface="ヒラギノ角ゴ ProN W6"/>
                          <a:cs typeface="ヒラギノ角ゴ ProN W6"/>
                        </a:defRPr>
                      </a:lvl9pPr>
                    </a:lstStyle>
                    <a:p>
                      <a:r>
                        <a:rPr lang="en-US" dirty="0">
                          <a:latin typeface="Calibri" panose="020F0502020204030204"/>
                          <a:cs typeface="Calibri" panose="020F0502020204030204"/>
                        </a:rPr>
                        <a:t>Use(s)</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val="10000"/>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dirty="0">
                          <a:latin typeface="Calibri" panose="020F0502020204030204"/>
                          <a:cs typeface="Calibri" panose="020F0502020204030204"/>
                        </a:rPr>
                        <a:t> </a:t>
                      </a:r>
                      <a:r>
                        <a:rPr lang="en-US" b="1" i="0" dirty="0">
                          <a:latin typeface="Courier New" panose="02070309020205020404"/>
                          <a:cs typeface="Courier New" panose="02070309020205020404"/>
                        </a:rPr>
                        <a:t>x</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val="10001"/>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dirty="0">
                          <a:latin typeface="Calibri" panose="020F0502020204030204"/>
                          <a:cs typeface="Calibri" panose="020F0502020204030204"/>
                        </a:rPr>
                        <a:t> </a:t>
                      </a:r>
                      <a:r>
                        <a:rPr lang="en-US" b="1" i="0" dirty="0">
                          <a:latin typeface="Courier New" panose="02070309020205020404"/>
                          <a:cs typeface="Courier New" panose="02070309020205020404"/>
                        </a:rPr>
                        <a:t>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val="10002"/>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rdx</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a:latin typeface="Courier New" panose="02070309020205020404"/>
                          <a:cs typeface="Courier New" panose="02070309020205020404"/>
                        </a:rPr>
                        <a:t>z</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val="10003"/>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a:latin typeface="Courier New" panose="02070309020205020404"/>
                          <a:cs typeface="Courier New" panose="02070309020205020404"/>
                        </a:rPr>
                        <a:t>t1</a:t>
                      </a:r>
                      <a:r>
                        <a:rPr lang="en-US" dirty="0">
                          <a:latin typeface="Calibri" panose="020F0502020204030204"/>
                          <a:cs typeface="Calibri" panose="020F0502020204030204"/>
                        </a:rPr>
                        <a:t>,</a:t>
                      </a:r>
                      <a:r>
                        <a:rPr lang="en-US" baseline="0" dirty="0">
                          <a:latin typeface="Calibri" panose="020F0502020204030204"/>
                          <a:cs typeface="Calibri" panose="020F0502020204030204"/>
                        </a:rPr>
                        <a:t> </a:t>
                      </a:r>
                      <a:r>
                        <a:rPr lang="en-US" b="1" i="0" dirty="0">
                          <a:latin typeface="Courier New" panose="02070309020205020404"/>
                          <a:cs typeface="Courier New" panose="02070309020205020404"/>
                        </a:rPr>
                        <a:t>t2</a:t>
                      </a:r>
                      <a:r>
                        <a:rPr lang="en-US" baseline="0" dirty="0">
                          <a:latin typeface="Calibri" panose="020F0502020204030204"/>
                          <a:cs typeface="Calibri" panose="020F0502020204030204"/>
                        </a:rPr>
                        <a:t>, </a:t>
                      </a:r>
                      <a:r>
                        <a:rPr lang="en-US" b="1" i="0" baseline="0" dirty="0" err="1">
                          <a:latin typeface="Courier New" panose="02070309020205020404"/>
                          <a:cs typeface="Courier New" panose="02070309020205020404"/>
                        </a:rPr>
                        <a:t>rval</a:t>
                      </a:r>
                      <a:endParaRPr lang="en-US" dirty="0">
                        <a:latin typeface="Calibri" panose="020F0502020204030204"/>
                        <a:cs typeface="Calibri" panose="020F05020202040302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val="10004"/>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rdx</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a:latin typeface="Courier New" panose="02070309020205020404"/>
                          <a:cs typeface="Courier New" panose="02070309020205020404"/>
                        </a:rPr>
                        <a:t>t4</a:t>
                      </a:r>
                      <a:endParaRPr lang="en-US" dirty="0">
                        <a:latin typeface="Calibri" panose="020F0502020204030204"/>
                        <a:cs typeface="Calibri" panose="020F05020202040302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val="10005"/>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rcx</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a:latin typeface="Courier New" panose="02070309020205020404"/>
                          <a:cs typeface="Courier New" panose="02070309020205020404"/>
                        </a:rPr>
                        <a:t>t5</a:t>
                      </a:r>
                      <a:endParaRPr lang="en-US" dirty="0">
                        <a:latin typeface="Calibri" panose="020F0502020204030204"/>
                        <a:cs typeface="Calibri" panose="020F05020202040302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val="10006"/>
                  </a:ext>
                </a:extLst>
              </a:tr>
            </a:tbl>
          </a:graphicData>
        </a:graphic>
      </p:graphicFrame>
      <p:cxnSp>
        <p:nvCxnSpPr>
          <p:cNvPr id="6" name="直接箭头连接符 5"/>
          <p:cNvCxnSpPr/>
          <p:nvPr/>
        </p:nvCxnSpPr>
        <p:spPr>
          <a:xfrm flipH="1">
            <a:off x="2894965" y="3364230"/>
            <a:ext cx="2456180" cy="447675"/>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cxnSp>
        <p:nvCxnSpPr>
          <p:cNvPr id="7" name="直接箭头连接符 6"/>
          <p:cNvCxnSpPr/>
          <p:nvPr/>
        </p:nvCxnSpPr>
        <p:spPr>
          <a:xfrm flipH="1">
            <a:off x="3889375" y="3039745"/>
            <a:ext cx="1461770" cy="499745"/>
          </a:xfrm>
          <a:prstGeom prst="straightConnector1">
            <a:avLst/>
          </a:prstGeom>
          <a:ln>
            <a:tailEnd type="arrow" w="med" len="med"/>
          </a:ln>
        </p:spPr>
        <p:style>
          <a:lnRef idx="2">
            <a:schemeClr val="accent6"/>
          </a:lnRef>
          <a:fillRef idx="0">
            <a:schemeClr val="accent6"/>
          </a:fillRef>
          <a:effectRef idx="1">
            <a:schemeClr val="accent6"/>
          </a:effectRef>
          <a:fontRef idx="minor">
            <a:schemeClr val="tx1"/>
          </a:fontRef>
        </p:style>
      </p:cxnSp>
      <p:cxnSp>
        <p:nvCxnSpPr>
          <p:cNvPr id="8" name="直接箭头连接符 7"/>
          <p:cNvCxnSpPr/>
          <p:nvPr/>
        </p:nvCxnSpPr>
        <p:spPr>
          <a:xfrm flipH="1">
            <a:off x="2573655" y="2776220"/>
            <a:ext cx="2842895" cy="588010"/>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413"/>
                                        </p:tgtEl>
                                        <p:attrNameLst>
                                          <p:attrName>style.visibility</p:attrName>
                                        </p:attrNameLst>
                                      </p:cBhvr>
                                      <p:to>
                                        <p:strVal val="visible"/>
                                      </p:to>
                                    </p:set>
                                    <p:anim calcmode="lin" valueType="num">
                                      <p:cBhvr additive="base">
                                        <p:cTn id="35" dur="500" fill="hold"/>
                                        <p:tgtEl>
                                          <p:spTgt spid="17413"/>
                                        </p:tgtEl>
                                        <p:attrNameLst>
                                          <p:attrName>ppt_x</p:attrName>
                                        </p:attrNameLst>
                                      </p:cBhvr>
                                      <p:tavLst>
                                        <p:tav tm="0">
                                          <p:val>
                                            <p:strVal val="#ppt_x"/>
                                          </p:val>
                                        </p:tav>
                                        <p:tav tm="100000">
                                          <p:val>
                                            <p:strVal val="#ppt_x"/>
                                          </p:val>
                                        </p:tav>
                                      </p:tavLst>
                                    </p:anim>
                                    <p:anim calcmode="lin" valueType="num">
                                      <p:cBhvr additive="base">
                                        <p:cTn id="36" dur="500" fill="hold"/>
                                        <p:tgtEl>
                                          <p:spTgt spid="174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ppt_x"/>
                                          </p:val>
                                        </p:tav>
                                        <p:tav tm="100000">
                                          <p:val>
                                            <p:strVal val="#ppt_x"/>
                                          </p:val>
                                        </p:tav>
                                      </p:tavLst>
                                    </p:anim>
                                    <p:anim calcmode="lin" valueType="num">
                                      <p:cBhvr additive="base">
                                        <p:cTn id="6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P spid="174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4063569" y="158531"/>
            <a:ext cx="2468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特殊算术操作</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16388" name="Rectangle 4"/>
          <p:cNvSpPr>
            <a:spLocks noGrp="1" noChangeArrowheads="1"/>
          </p:cNvSpPr>
          <p:nvPr/>
        </p:nvSpPr>
        <p:spPr>
          <a:xfrm>
            <a:off x="-335915" y="942975"/>
            <a:ext cx="1031049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indent="0">
              <a:buClr>
                <a:srgbClr val="000000"/>
              </a:buClr>
              <a:buNone/>
              <a:tabLst>
                <a:tab pos="1409700" algn="l"/>
                <a:tab pos="1409700" algn="l"/>
                <a:tab pos="1409700" algn="l"/>
                <a:tab pos="1409700" algn="l"/>
              </a:tabLst>
            </a:pPr>
            <a:r>
              <a:rPr lang="en-US" altLang="zh-CN" sz="2400" dirty="0"/>
              <a:t>	</a:t>
            </a:r>
          </a:p>
          <a:p>
            <a:pPr lvl="1">
              <a:buFont typeface="Wingdings" panose="05000000000000000000" charset="0"/>
              <a:buChar char=""/>
            </a:pPr>
            <a:r>
              <a:rPr lang="en-US" altLang="zh-CN" sz="2400" dirty="0">
                <a:sym typeface="+mn-ea"/>
              </a:rPr>
              <a:t>x86-64</a:t>
            </a:r>
            <a:r>
              <a:rPr lang="zh-CN" altLang="en-US" sz="2400" dirty="0">
                <a:sym typeface="+mn-ea"/>
              </a:rPr>
              <a:t>指令集对</a:t>
            </a:r>
            <a:r>
              <a:rPr lang="en-US" altLang="zh-CN" sz="2400" dirty="0">
                <a:sym typeface="+mn-ea"/>
              </a:rPr>
              <a:t>128</a:t>
            </a:r>
            <a:r>
              <a:rPr lang="zh-CN" altLang="en-US" sz="2400" dirty="0">
                <a:sym typeface="+mn-ea"/>
              </a:rPr>
              <a:t>位（</a:t>
            </a:r>
            <a:r>
              <a:rPr lang="en-US" altLang="zh-CN" sz="2400" dirty="0">
                <a:sym typeface="+mn-ea"/>
              </a:rPr>
              <a:t>16</a:t>
            </a:r>
            <a:r>
              <a:rPr lang="zh-CN" altLang="en-US" sz="2400" dirty="0">
                <a:sym typeface="+mn-ea"/>
              </a:rPr>
              <a:t>字节）数的操作提供有限的支持</a:t>
            </a:r>
          </a:p>
          <a:p>
            <a:pPr lvl="1"/>
            <a:r>
              <a:rPr lang="zh-CN" altLang="en-US" sz="2400" dirty="0">
                <a:sym typeface="+mn-ea"/>
              </a:rPr>
              <a:t>两个</a:t>
            </a:r>
            <a:r>
              <a:rPr lang="en-US" altLang="zh-CN" sz="2400" dirty="0">
                <a:sym typeface="+mn-ea"/>
              </a:rPr>
              <a:t>64</a:t>
            </a:r>
            <a:r>
              <a:rPr lang="zh-CN" altLang="en-US" sz="2400" dirty="0">
                <a:sym typeface="+mn-ea"/>
              </a:rPr>
              <a:t>位数的全</a:t>
            </a:r>
            <a:r>
              <a:rPr lang="en-US" altLang="zh-CN" sz="2400" dirty="0">
                <a:sym typeface="+mn-ea"/>
              </a:rPr>
              <a:t>128</a:t>
            </a:r>
            <a:r>
              <a:rPr lang="zh-CN" altLang="en-US" sz="2400" dirty="0">
                <a:sym typeface="+mn-ea"/>
              </a:rPr>
              <a:t>位乘积</a:t>
            </a:r>
            <a:r>
              <a:rPr lang="en-US" altLang="zh-CN" sz="2400" dirty="0">
                <a:sym typeface="+mn-ea"/>
              </a:rPr>
              <a:t>/64</a:t>
            </a:r>
            <a:r>
              <a:rPr lang="zh-CN" altLang="en-US" sz="2400" dirty="0">
                <a:sym typeface="+mn-ea"/>
              </a:rPr>
              <a:t>位除法的应用</a:t>
            </a:r>
          </a:p>
          <a:p>
            <a:pPr marL="457200" lvl="1" indent="0">
              <a:buNone/>
            </a:pPr>
            <a:r>
              <a:rPr lang="en-US" altLang="zh-CN" dirty="0">
                <a:sym typeface="+mn-ea"/>
              </a:rPr>
              <a:t>——</a:t>
            </a:r>
            <a:r>
              <a:rPr lang="zh-CN" altLang="en-US" dirty="0">
                <a:sym typeface="+mn-ea"/>
              </a:rPr>
              <a:t>指令中只给出一个操作数，另一个操作数（乘法是</a:t>
            </a:r>
            <a:r>
              <a:rPr lang="en-US" altLang="zh-CN" b="1" dirty="0">
                <a:solidFill>
                  <a:schemeClr val="accent2"/>
                </a:solidFill>
                <a:sym typeface="+mn-ea"/>
              </a:rPr>
              <a:t>%r</a:t>
            </a:r>
            <a:r>
              <a:rPr lang="en-US" altLang="zh-CN" b="1" dirty="0" err="1">
                <a:solidFill>
                  <a:schemeClr val="accent2"/>
                </a:solidFill>
                <a:sym typeface="+mn-ea"/>
              </a:rPr>
              <a:t>ax</a:t>
            </a:r>
            <a:r>
              <a:rPr lang="zh-CN" altLang="en-US" dirty="0">
                <a:sym typeface="+mn-ea"/>
              </a:rPr>
              <a:t>，除法是</a:t>
            </a:r>
            <a:r>
              <a:rPr lang="en-US" altLang="zh-CN" b="1" dirty="0">
                <a:solidFill>
                  <a:schemeClr val="accent2"/>
                </a:solidFill>
                <a:sym typeface="+mn-ea"/>
              </a:rPr>
              <a:t>%r</a:t>
            </a:r>
            <a:r>
              <a:rPr lang="en-US" altLang="zh-CN" b="1" dirty="0" err="1">
                <a:solidFill>
                  <a:schemeClr val="accent2"/>
                </a:solidFill>
                <a:sym typeface="+mn-ea"/>
              </a:rPr>
              <a:t>dx</a:t>
            </a:r>
            <a:r>
              <a:rPr lang="en-US" altLang="zh-CN" b="1" dirty="0">
                <a:solidFill>
                  <a:schemeClr val="accent2"/>
                </a:solidFill>
                <a:sym typeface="+mn-ea"/>
              </a:rPr>
              <a:t>:%r</a:t>
            </a:r>
            <a:r>
              <a:rPr lang="en-US" altLang="zh-CN" b="1" dirty="0" err="1">
                <a:solidFill>
                  <a:schemeClr val="accent2"/>
                </a:solidFill>
                <a:sym typeface="+mn-ea"/>
              </a:rPr>
              <a:t>ax</a:t>
            </a:r>
            <a:r>
              <a:rPr lang="zh-CN" altLang="en-US" dirty="0">
                <a:sym typeface="+mn-ea"/>
              </a:rPr>
              <a:t>）</a:t>
            </a:r>
          </a:p>
          <a:p>
            <a:pPr marL="457200" lvl="1" indent="0">
              <a:buNone/>
            </a:pPr>
            <a:r>
              <a:rPr lang="zh-CN" altLang="en-US" dirty="0">
                <a:sym typeface="+mn-ea"/>
              </a:rPr>
              <a:t>，目的操作数也隐含（乘法是</a:t>
            </a:r>
            <a:r>
              <a:rPr lang="en-US" altLang="zh-CN" b="1" dirty="0">
                <a:solidFill>
                  <a:schemeClr val="accent2"/>
                </a:solidFill>
                <a:sym typeface="+mn-ea"/>
              </a:rPr>
              <a:t>%r</a:t>
            </a:r>
            <a:r>
              <a:rPr lang="en-US" altLang="zh-CN" b="1" dirty="0" err="1">
                <a:solidFill>
                  <a:schemeClr val="accent2"/>
                </a:solidFill>
                <a:sym typeface="+mn-ea"/>
              </a:rPr>
              <a:t>dx</a:t>
            </a:r>
            <a:r>
              <a:rPr lang="en-US" altLang="zh-CN" b="1" dirty="0">
                <a:solidFill>
                  <a:schemeClr val="accent2"/>
                </a:solidFill>
                <a:sym typeface="+mn-ea"/>
              </a:rPr>
              <a:t>:%r</a:t>
            </a:r>
            <a:r>
              <a:rPr lang="en-US" altLang="zh-CN" b="1" dirty="0" err="1">
                <a:solidFill>
                  <a:schemeClr val="accent2"/>
                </a:solidFill>
                <a:sym typeface="+mn-ea"/>
              </a:rPr>
              <a:t>ax</a:t>
            </a:r>
            <a:r>
              <a:rPr lang="zh-CN" altLang="en-US" dirty="0" err="1">
                <a:sym typeface="+mn-ea"/>
              </a:rPr>
              <a:t>，</a:t>
            </a:r>
            <a:r>
              <a:rPr lang="zh-CN" altLang="en-US" dirty="0">
                <a:sym typeface="+mn-ea"/>
              </a:rPr>
              <a:t>除法商在</a:t>
            </a:r>
            <a:r>
              <a:rPr lang="en-US" altLang="zh-CN" b="1" dirty="0">
                <a:solidFill>
                  <a:schemeClr val="accent2"/>
                </a:solidFill>
                <a:sym typeface="+mn-ea"/>
              </a:rPr>
              <a:t>%r</a:t>
            </a:r>
            <a:r>
              <a:rPr lang="en-US" altLang="zh-CN" b="1" dirty="0" err="1">
                <a:solidFill>
                  <a:schemeClr val="accent2"/>
                </a:solidFill>
                <a:sym typeface="+mn-ea"/>
              </a:rPr>
              <a:t>ax</a:t>
            </a:r>
            <a:r>
              <a:rPr lang="zh-CN" altLang="en-US" dirty="0">
                <a:sym typeface="+mn-ea"/>
              </a:rPr>
              <a:t>余数在</a:t>
            </a:r>
            <a:r>
              <a:rPr lang="en-US" altLang="zh-CN" b="1" dirty="0">
                <a:solidFill>
                  <a:schemeClr val="accent2"/>
                </a:solidFill>
                <a:sym typeface="+mn-ea"/>
              </a:rPr>
              <a:t>%r</a:t>
            </a:r>
            <a:r>
              <a:rPr lang="en-US" altLang="zh-CN" b="1" dirty="0" err="1">
                <a:solidFill>
                  <a:schemeClr val="accent2"/>
                </a:solidFill>
                <a:sym typeface="+mn-ea"/>
              </a:rPr>
              <a:t>dx</a:t>
            </a:r>
            <a:r>
              <a:rPr lang="zh-CN" altLang="en-US" dirty="0">
                <a:sym typeface="+mn-ea"/>
              </a:rPr>
              <a:t>）</a:t>
            </a:r>
          </a:p>
          <a:p>
            <a:pPr marL="914400" lvl="2" indent="0">
              <a:buNone/>
            </a:pPr>
            <a:endParaRPr lang="en-US" altLang="zh-CN" sz="2400" dirty="0"/>
          </a:p>
          <a:p>
            <a:pPr lvl="1">
              <a:buClr>
                <a:srgbClr val="ED7D31"/>
              </a:buClr>
            </a:pPr>
            <a:endParaRPr lang="en-US" altLang="zh-CN" sz="2400" dirty="0"/>
          </a:p>
          <a:p>
            <a:pPr marL="0" indent="0">
              <a:buClr>
                <a:srgbClr val="000000"/>
              </a:buClr>
              <a:buNone/>
              <a:tabLst>
                <a:tab pos="1409700" algn="l"/>
                <a:tab pos="1409700" algn="l"/>
                <a:tab pos="1409700" algn="l"/>
                <a:tab pos="1409700" algn="l"/>
              </a:tabLst>
            </a:pPr>
            <a:endParaRPr lang="zh-CN" altLang="en-US" dirty="0">
              <a:latin typeface="黑体" panose="02010609060101010101" charset="-122"/>
              <a:ea typeface="黑体" panose="02010609060101010101" charset="-122"/>
            </a:endParaRPr>
          </a:p>
        </p:txBody>
      </p:sp>
      <p:pic>
        <p:nvPicPr>
          <p:cNvPr id="7" name="图片 6"/>
          <p:cNvPicPr>
            <a:picLocks noChangeAspect="1"/>
          </p:cNvPicPr>
          <p:nvPr/>
        </p:nvPicPr>
        <p:blipFill>
          <a:blip r:embed="rId2"/>
          <a:stretch>
            <a:fillRect/>
          </a:stretch>
        </p:blipFill>
        <p:spPr>
          <a:xfrm>
            <a:off x="304800" y="3191510"/>
            <a:ext cx="8554085" cy="2983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388">
                                            <p:txEl>
                                              <p:pRg st="3" end="3"/>
                                            </p:txEl>
                                          </p:spTgt>
                                        </p:tgtEl>
                                        <p:attrNameLst>
                                          <p:attrName>style.visibility</p:attrName>
                                        </p:attrNameLst>
                                      </p:cBhvr>
                                      <p:to>
                                        <p:strVal val="visible"/>
                                      </p:to>
                                    </p:set>
                                    <p:animEffect transition="in" filter="wipe(down)">
                                      <p:cBhvr>
                                        <p:cTn id="35" dur="500"/>
                                        <p:tgtEl>
                                          <p:spTgt spid="16388">
                                            <p:txEl>
                                              <p:pRg st="3" end="3"/>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6388">
                                            <p:txEl>
                                              <p:pRg st="4" end="4"/>
                                            </p:txEl>
                                          </p:spTgt>
                                        </p:tgtEl>
                                        <p:attrNameLst>
                                          <p:attrName>style.visibility</p:attrName>
                                        </p:attrNameLst>
                                      </p:cBhvr>
                                      <p:to>
                                        <p:strVal val="visible"/>
                                      </p:to>
                                    </p:set>
                                    <p:animEffect transition="in" filter="wipe(down)">
                                      <p:cBhvr>
                                        <p:cTn id="38" dur="500"/>
                                        <p:tgtEl>
                                          <p:spTgt spid="16388">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3" name="图片 2"/>
          <p:cNvPicPr>
            <a:picLocks noChangeAspect="1"/>
          </p:cNvPicPr>
          <p:nvPr/>
        </p:nvPicPr>
        <p:blipFill>
          <a:blip r:embed="rId2"/>
          <a:stretch>
            <a:fillRect/>
          </a:stretch>
        </p:blipFill>
        <p:spPr>
          <a:xfrm>
            <a:off x="0" y="869315"/>
            <a:ext cx="8475980" cy="2371725"/>
          </a:xfrm>
          <a:prstGeom prst="rect">
            <a:avLst/>
          </a:prstGeom>
        </p:spPr>
      </p:pic>
      <p:sp>
        <p:nvSpPr>
          <p:cNvPr id="5" name="右箭头 4"/>
          <p:cNvSpPr/>
          <p:nvPr/>
        </p:nvSpPr>
        <p:spPr>
          <a:xfrm>
            <a:off x="-635" y="253365"/>
            <a:ext cx="6608445" cy="83756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代码示例：两个无符号</a:t>
            </a:r>
            <a:r>
              <a:rPr lang="en-US" altLang="zh-CN" sz="2000" b="1"/>
              <a:t>64</a:t>
            </a:r>
            <a:r>
              <a:rPr lang="zh-CN" altLang="en-US" sz="2000" b="1"/>
              <a:t>位数字</a:t>
            </a:r>
            <a:r>
              <a:rPr lang="en-US" altLang="zh-CN" sz="2000" b="1"/>
              <a:t>x</a:t>
            </a:r>
            <a:r>
              <a:rPr lang="zh-CN" altLang="en-US" sz="2000" b="1"/>
              <a:t>和</a:t>
            </a:r>
            <a:r>
              <a:rPr lang="en-US" altLang="zh-CN" sz="2000" b="1"/>
              <a:t>y</a:t>
            </a:r>
            <a:r>
              <a:rPr lang="zh-CN" altLang="en-US" sz="2000" b="1"/>
              <a:t>生成</a:t>
            </a:r>
            <a:r>
              <a:rPr lang="en-US" altLang="zh-CN" sz="2000" b="1"/>
              <a:t>128</a:t>
            </a:r>
            <a:r>
              <a:rPr lang="zh-CN" altLang="en-US" sz="2000" b="1"/>
              <a:t>位的乘积：</a:t>
            </a:r>
          </a:p>
        </p:txBody>
      </p:sp>
      <p:pic>
        <p:nvPicPr>
          <p:cNvPr id="6" name="图片 5"/>
          <p:cNvPicPr>
            <a:picLocks noChangeAspect="1"/>
          </p:cNvPicPr>
          <p:nvPr/>
        </p:nvPicPr>
        <p:blipFill>
          <a:blip r:embed="rId3"/>
          <a:stretch>
            <a:fillRect/>
          </a:stretch>
        </p:blipFill>
        <p:spPr>
          <a:xfrm>
            <a:off x="333375" y="4097020"/>
            <a:ext cx="7809230" cy="2428875"/>
          </a:xfrm>
          <a:prstGeom prst="rect">
            <a:avLst/>
          </a:prstGeom>
        </p:spPr>
      </p:pic>
      <p:sp>
        <p:nvSpPr>
          <p:cNvPr id="7" name="下箭头 6"/>
          <p:cNvSpPr/>
          <p:nvPr/>
        </p:nvSpPr>
        <p:spPr>
          <a:xfrm>
            <a:off x="3901440" y="3096895"/>
            <a:ext cx="1341755" cy="100012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t>gcc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027430"/>
            <a:ext cx="5090795" cy="2207895"/>
          </a:xfrm>
          <a:prstGeom prst="rect">
            <a:avLst/>
          </a:prstGeom>
        </p:spPr>
      </p:pic>
      <p:sp>
        <p:nvSpPr>
          <p:cNvPr id="4" name="矩形 3"/>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635" y="253365"/>
            <a:ext cx="5779770" cy="83756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代码示例：两个有符号</a:t>
            </a:r>
            <a:r>
              <a:rPr lang="en-US" altLang="zh-CN" sz="2000" b="1"/>
              <a:t>64</a:t>
            </a:r>
            <a:r>
              <a:rPr lang="zh-CN" altLang="en-US" sz="2000" b="1"/>
              <a:t>位数字的商和余数：</a:t>
            </a:r>
          </a:p>
        </p:txBody>
      </p:sp>
      <p:pic>
        <p:nvPicPr>
          <p:cNvPr id="8" name="图片 7"/>
          <p:cNvPicPr>
            <a:picLocks noChangeAspect="1"/>
          </p:cNvPicPr>
          <p:nvPr/>
        </p:nvPicPr>
        <p:blipFill>
          <a:blip r:embed="rId3"/>
          <a:stretch>
            <a:fillRect/>
          </a:stretch>
        </p:blipFill>
        <p:spPr>
          <a:xfrm>
            <a:off x="319405" y="3409315"/>
            <a:ext cx="8504555" cy="3066415"/>
          </a:xfrm>
          <a:prstGeom prst="rect">
            <a:avLst/>
          </a:prstGeom>
        </p:spPr>
      </p:pic>
      <p:sp>
        <p:nvSpPr>
          <p:cNvPr id="9" name="右弧形箭头 8"/>
          <p:cNvSpPr/>
          <p:nvPr/>
        </p:nvSpPr>
        <p:spPr>
          <a:xfrm>
            <a:off x="6813550" y="2276475"/>
            <a:ext cx="644525" cy="1593215"/>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7542530" y="2710815"/>
            <a:ext cx="1141730" cy="398780"/>
          </a:xfrm>
          <a:prstGeom prst="rect">
            <a:avLst/>
          </a:prstGeom>
          <a:noFill/>
        </p:spPr>
        <p:txBody>
          <a:bodyPr wrap="square" rtlCol="0">
            <a:spAutoFit/>
          </a:bodyPr>
          <a:lstStyle/>
          <a:p>
            <a:r>
              <a:rPr lang="en-US" altLang="zh-CN" sz="2000" b="1"/>
              <a:t>gcc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3" name="组合 2"/>
          <p:cNvGrpSpPr/>
          <p:nvPr/>
        </p:nvGrpSpPr>
        <p:grpSpPr>
          <a:xfrm>
            <a:off x="2894839" y="30248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935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935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115639" y="158531"/>
            <a:ext cx="439293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“入栈”（</a:t>
            </a:r>
            <a:r>
              <a:rPr lang="zh-CN" altLang="en-US"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push</a:t>
            </a:r>
            <a:r>
              <a:rPr lang="en-US" altLang="zh-CN"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q</a:t>
            </a:r>
            <a:r>
              <a:rPr lang="zh-CN" altLang="en-US"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 %</a:t>
            </a:r>
            <a:r>
              <a:rPr lang="en-US" altLang="zh-CN"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rax</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782339" name="Rectangle 3"/>
          <p:cNvSpPr>
            <a:spLocks noGrp="1" noChangeArrowheads="1"/>
          </p:cNvSpPr>
          <p:nvPr/>
        </p:nvSpPr>
        <p:spPr>
          <a:xfrm>
            <a:off x="468313" y="1274763"/>
            <a:ext cx="8229600" cy="521811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200" dirty="0">
                <a:latin typeface="微软雅黑" panose="020B0503020204020204" charset="-122"/>
                <a:ea typeface="微软雅黑" panose="020B0503020204020204" charset="-122"/>
              </a:rPr>
              <a:t>栈（</a:t>
            </a:r>
            <a:r>
              <a:rPr lang="en-US" altLang="zh-CN" sz="2200" dirty="0">
                <a:latin typeface="微软雅黑" panose="020B0503020204020204" charset="-122"/>
                <a:ea typeface="微软雅黑" panose="020B0503020204020204" charset="-122"/>
              </a:rPr>
              <a:t>Stack</a:t>
            </a:r>
            <a:r>
              <a:rPr lang="zh-CN" altLang="en-US" sz="2200" dirty="0">
                <a:latin typeface="微软雅黑" panose="020B0503020204020204" charset="-122"/>
                <a:ea typeface="微软雅黑" panose="020B0503020204020204" charset="-122"/>
              </a:rPr>
              <a:t>）是一种采用</a:t>
            </a:r>
            <a:r>
              <a:rPr lang="zh-CN" altLang="en-US" sz="2200" dirty="0">
                <a:solidFill>
                  <a:srgbClr val="FF3300"/>
                </a:solidFill>
                <a:latin typeface="微软雅黑" panose="020B0503020204020204" charset="-122"/>
                <a:ea typeface="微软雅黑" panose="020B0503020204020204" charset="-122"/>
              </a:rPr>
              <a:t>“先进后出”</a:t>
            </a:r>
            <a:r>
              <a:rPr lang="zh-CN" altLang="en-US" sz="2200" dirty="0">
                <a:latin typeface="微软雅黑" panose="020B0503020204020204" charset="-122"/>
                <a:ea typeface="微软雅黑" panose="020B0503020204020204" charset="-122"/>
              </a:rPr>
              <a:t>方式进行访问的一块存储区，用于</a:t>
            </a:r>
            <a:r>
              <a:rPr lang="zh-CN" altLang="en-US" sz="2200" dirty="0">
                <a:solidFill>
                  <a:srgbClr val="FF3300"/>
                </a:solidFill>
                <a:latin typeface="微软雅黑" panose="020B0503020204020204" charset="-122"/>
                <a:ea typeface="微软雅黑" panose="020B0503020204020204" charset="-122"/>
              </a:rPr>
              <a:t>嵌套过程调用</a:t>
            </a:r>
            <a:r>
              <a:rPr lang="zh-CN" altLang="en-US" sz="2200" dirty="0">
                <a:latin typeface="微软雅黑" panose="020B0503020204020204" charset="-122"/>
                <a:ea typeface="微软雅黑" panose="020B0503020204020204" charset="-122"/>
              </a:rPr>
              <a:t>。</a:t>
            </a:r>
            <a:r>
              <a:rPr lang="zh-CN" altLang="en-US" sz="2200" dirty="0">
                <a:solidFill>
                  <a:srgbClr val="007635"/>
                </a:solidFill>
                <a:latin typeface="微软雅黑" panose="020B0503020204020204" charset="-122"/>
                <a:ea typeface="微软雅黑" panose="020B0503020204020204" charset="-122"/>
              </a:rPr>
              <a:t>从高地址向低地址增长</a:t>
            </a:r>
          </a:p>
          <a:p>
            <a:r>
              <a:rPr lang="zh-CN" altLang="en-US" sz="2200" dirty="0">
                <a:solidFill>
                  <a:srgbClr val="007635"/>
                </a:solidFill>
                <a:latin typeface="微软雅黑" panose="020B0503020204020204" charset="-122"/>
                <a:ea typeface="微软雅黑" panose="020B0503020204020204" charset="-122"/>
              </a:rPr>
              <a:t>（向下增长），栈顶在底部</a:t>
            </a:r>
            <a:endParaRPr lang="zh-CN" altLang="en-US" sz="2200" dirty="0">
              <a:latin typeface="微软雅黑" panose="020B0503020204020204" charset="-122"/>
              <a:ea typeface="微软雅黑" panose="020B0503020204020204" charset="-122"/>
            </a:endParaRPr>
          </a:p>
          <a:p>
            <a:r>
              <a:rPr lang="zh-CN" altLang="en-US" sz="2200" dirty="0">
                <a:latin typeface="微软雅黑" panose="020B0503020204020204" charset="-122"/>
                <a:ea typeface="微软雅黑" panose="020B0503020204020204" charset="-122"/>
              </a:rPr>
              <a:t>栈是一种数据结构，可以添加或者删除值</a:t>
            </a:r>
          </a:p>
        </p:txBody>
      </p:sp>
      <p:cxnSp>
        <p:nvCxnSpPr>
          <p:cNvPr id="16" name="曲线连接符 15"/>
          <p:cNvCxnSpPr/>
          <p:nvPr/>
        </p:nvCxnSpPr>
        <p:spPr>
          <a:xfrm rot="5400000">
            <a:off x="5979795" y="1374775"/>
            <a:ext cx="3528060" cy="1908810"/>
          </a:xfrm>
          <a:prstGeom prst="curvedConnector3">
            <a:avLst>
              <a:gd name="adj1" fmla="val 50018"/>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2"/>
          <a:srcRect l="68830" t="39363" r="20020" b="39553"/>
          <a:stretch>
            <a:fillRect/>
          </a:stretch>
        </p:blipFill>
        <p:spPr>
          <a:xfrm>
            <a:off x="5928360" y="4034155"/>
            <a:ext cx="3215640" cy="1901190"/>
          </a:xfrm>
          <a:prstGeom prst="ellipse">
            <a:avLst/>
          </a:prstGeom>
        </p:spPr>
      </p:pic>
      <p:cxnSp>
        <p:nvCxnSpPr>
          <p:cNvPr id="19" name="曲线连接符 18"/>
          <p:cNvCxnSpPr/>
          <p:nvPr/>
        </p:nvCxnSpPr>
        <p:spPr>
          <a:xfrm rot="5400000">
            <a:off x="6670675" y="1772920"/>
            <a:ext cx="3469005" cy="105283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363335" y="4611370"/>
            <a:ext cx="2568575" cy="645160"/>
          </a:xfrm>
          <a:prstGeom prst="rect">
            <a:avLst/>
          </a:prstGeom>
          <a:noFill/>
        </p:spPr>
        <p:txBody>
          <a:bodyPr wrap="square" rtlCol="0">
            <a:spAutoFit/>
          </a:bodyPr>
          <a:lstStyle/>
          <a:p>
            <a:r>
              <a:rPr lang="en-US" altLang="zh-CN" dirty="0" err="1"/>
              <a:t>subq</a:t>
            </a:r>
            <a:r>
              <a:rPr lang="en-US" altLang="zh-CN" dirty="0"/>
              <a:t> $8</a:t>
            </a:r>
            <a:r>
              <a:rPr lang="zh-CN" altLang="en-US" dirty="0"/>
              <a:t>，</a:t>
            </a:r>
            <a:r>
              <a:rPr lang="en-US" altLang="zh-CN" dirty="0"/>
              <a:t>%</a:t>
            </a:r>
            <a:r>
              <a:rPr lang="en-US" altLang="zh-CN" dirty="0" err="1"/>
              <a:t>rsp</a:t>
            </a:r>
            <a:endParaRPr lang="en-US" altLang="zh-CN" dirty="0"/>
          </a:p>
          <a:p>
            <a:r>
              <a:rPr lang="en-US" altLang="zh-CN" dirty="0" err="1"/>
              <a:t>movq</a:t>
            </a:r>
            <a:r>
              <a:rPr lang="en-US" altLang="zh-CN" dirty="0"/>
              <a:t> %</a:t>
            </a:r>
            <a:r>
              <a:rPr lang="en-US" altLang="zh-CN" dirty="0" err="1"/>
              <a:t>rax</a:t>
            </a:r>
            <a:r>
              <a:rPr lang="zh-CN" altLang="en-US" dirty="0"/>
              <a:t>，（</a:t>
            </a:r>
            <a:r>
              <a:rPr lang="en-US" altLang="zh-CN" dirty="0">
                <a:sym typeface="+mn-ea"/>
              </a:rPr>
              <a:t>%</a:t>
            </a:r>
            <a:r>
              <a:rPr lang="en-US" altLang="zh-CN" dirty="0" err="1">
                <a:sym typeface="+mn-ea"/>
              </a:rPr>
              <a:t>rsp</a:t>
            </a:r>
            <a:r>
              <a:rPr lang="zh-CN" altLang="en-US" dirty="0"/>
              <a:t>）</a:t>
            </a:r>
            <a:r>
              <a:rPr lang="en-US" altLang="zh-CN" dirty="0"/>
              <a:t> </a:t>
            </a:r>
            <a:endParaRPr lang="zh-CN" altLang="en-US" dirty="0"/>
          </a:p>
        </p:txBody>
      </p:sp>
      <p:sp>
        <p:nvSpPr>
          <p:cNvPr id="782348" name="Rectangle 12"/>
          <p:cNvSpPr>
            <a:spLocks noChangeArrowheads="1"/>
          </p:cNvSpPr>
          <p:nvPr/>
        </p:nvSpPr>
        <p:spPr bwMode="auto">
          <a:xfrm>
            <a:off x="2514918" y="4611370"/>
            <a:ext cx="2882900" cy="768350"/>
          </a:xfrm>
          <a:prstGeom prst="rect">
            <a:avLst/>
          </a:prstGeom>
          <a:noFill/>
          <a:ln w="9525">
            <a:noFill/>
            <a:miter lim="800000"/>
          </a:ln>
          <a:effectLst/>
        </p:spPr>
        <p:txBody>
          <a:bodyPr anchor="ctr">
            <a:spAutoFit/>
          </a:bodyPr>
          <a:lstStyle/>
          <a:p>
            <a:r>
              <a:rPr lang="en-US" altLang="zh-CN" sz="2200">
                <a:solidFill>
                  <a:schemeClr val="accent1"/>
                </a:solidFill>
                <a:effectLst>
                  <a:outerShdw blurRad="38100" dist="25400" dir="5400000" algn="ctr" rotWithShape="0">
                    <a:srgbClr val="6E747A">
                      <a:alpha val="43000"/>
                    </a:srgbClr>
                  </a:outerShdw>
                </a:effectLst>
              </a:rPr>
              <a:t>R[sp]←R[sp]-8</a:t>
            </a:r>
            <a:r>
              <a:rPr lang="zh-CN" altLang="en-US" sz="2200">
                <a:solidFill>
                  <a:schemeClr val="accent1"/>
                </a:solidFill>
                <a:effectLst>
                  <a:outerShdw blurRad="38100" dist="25400" dir="5400000" algn="ctr" rotWithShape="0">
                    <a:srgbClr val="6E747A">
                      <a:alpha val="43000"/>
                    </a:srgbClr>
                  </a:outerShdw>
                </a:effectLst>
              </a:rPr>
              <a:t>、</a:t>
            </a:r>
            <a:r>
              <a:rPr lang="en-US" altLang="zh-CN" sz="2200">
                <a:solidFill>
                  <a:schemeClr val="accent1"/>
                </a:solidFill>
                <a:effectLst>
                  <a:outerShdw blurRad="38100" dist="25400" dir="5400000" algn="ctr" rotWithShape="0">
                    <a:srgbClr val="6E747A">
                      <a:alpha val="43000"/>
                    </a:srgbClr>
                  </a:outerShdw>
                </a:effectLst>
              </a:rPr>
              <a:t>M[R[sp]]</a:t>
            </a:r>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rPr>
              <a:t>←R[rax]</a:t>
            </a:r>
          </a:p>
        </p:txBody>
      </p:sp>
      <p:sp>
        <p:nvSpPr>
          <p:cNvPr id="21" name="左箭头 20"/>
          <p:cNvSpPr/>
          <p:nvPr/>
        </p:nvSpPr>
        <p:spPr>
          <a:xfrm>
            <a:off x="4639945" y="4843145"/>
            <a:ext cx="1288415" cy="285115"/>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04215" y="4093210"/>
            <a:ext cx="1395730" cy="1591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009015" y="5724525"/>
            <a:ext cx="883285" cy="368300"/>
          </a:xfrm>
          <a:prstGeom prst="rect">
            <a:avLst/>
          </a:prstGeom>
          <a:noFill/>
        </p:spPr>
        <p:txBody>
          <a:bodyPr wrap="square" rtlCol="0">
            <a:spAutoFit/>
          </a:bodyPr>
          <a:lstStyle/>
          <a:p>
            <a:r>
              <a:rPr lang="zh-CN" altLang="en-US"/>
              <a:t>栈顶</a:t>
            </a:r>
            <a:endParaRPr lang="en-US" altLang="zh-CN"/>
          </a:p>
        </p:txBody>
      </p:sp>
      <p:sp>
        <p:nvSpPr>
          <p:cNvPr id="24" name="文本框 23"/>
          <p:cNvSpPr txBox="1"/>
          <p:nvPr/>
        </p:nvSpPr>
        <p:spPr>
          <a:xfrm>
            <a:off x="0" y="5379720"/>
            <a:ext cx="883285" cy="368300"/>
          </a:xfrm>
          <a:prstGeom prst="rect">
            <a:avLst/>
          </a:prstGeom>
          <a:noFill/>
        </p:spPr>
        <p:txBody>
          <a:bodyPr wrap="square" rtlCol="0">
            <a:spAutoFit/>
          </a:bodyPr>
          <a:lstStyle/>
          <a:p>
            <a:r>
              <a:rPr lang="en-US"/>
              <a:t>0x108</a:t>
            </a:r>
          </a:p>
        </p:txBody>
      </p:sp>
      <p:cxnSp>
        <p:nvCxnSpPr>
          <p:cNvPr id="25" name="直接箭头连接符 24"/>
          <p:cNvCxnSpPr/>
          <p:nvPr/>
        </p:nvCxnSpPr>
        <p:spPr>
          <a:xfrm flipV="1">
            <a:off x="335915" y="4316095"/>
            <a:ext cx="0" cy="10140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graphicFrame>
        <p:nvGraphicFramePr>
          <p:cNvPr id="27" name="表格 26"/>
          <p:cNvGraphicFramePr/>
          <p:nvPr/>
        </p:nvGraphicFramePr>
        <p:xfrm>
          <a:off x="704215" y="3668395"/>
          <a:ext cx="2061210" cy="365760"/>
        </p:xfrm>
        <a:graphic>
          <a:graphicData uri="http://schemas.openxmlformats.org/drawingml/2006/table">
            <a:tbl>
              <a:tblPr firstRow="1" bandRow="1">
                <a:tableStyleId>{5C22544A-7EE6-4342-B048-85BDC9FD1C3A}</a:tableStyleId>
              </a:tblPr>
              <a:tblGrid>
                <a:gridCol w="1009650">
                  <a:extLst>
                    <a:ext uri="{9D8B030D-6E8A-4147-A177-3AD203B41FA5}">
                      <a16:colId xmlns:a16="http://schemas.microsoft.com/office/drawing/2014/main" val="20000"/>
                    </a:ext>
                  </a:extLst>
                </a:gridCol>
                <a:gridCol w="1051560">
                  <a:extLst>
                    <a:ext uri="{9D8B030D-6E8A-4147-A177-3AD203B41FA5}">
                      <a16:colId xmlns:a16="http://schemas.microsoft.com/office/drawing/2014/main" val="20001"/>
                    </a:ext>
                  </a:extLst>
                </a:gridCol>
              </a:tblGrid>
              <a:tr h="365760">
                <a:tc>
                  <a:txBody>
                    <a:bodyPr/>
                    <a:lstStyle/>
                    <a:p>
                      <a:pPr>
                        <a:buNone/>
                      </a:pPr>
                      <a:r>
                        <a:rPr lang="en-US" altLang="zh-CN">
                          <a:solidFill>
                            <a:schemeClr val="tx1">
                              <a:lumMod val="95000"/>
                              <a:lumOff val="5000"/>
                            </a:schemeClr>
                          </a:solidFill>
                        </a:rPr>
                        <a:t>%rax</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tc>
                  <a:txBody>
                    <a:bodyPr/>
                    <a:lstStyle/>
                    <a:p>
                      <a:pPr>
                        <a:buNone/>
                      </a:pPr>
                      <a:r>
                        <a:rPr lang="en-US" altLang="zh-CN">
                          <a:solidFill>
                            <a:schemeClr val="tx1">
                              <a:lumMod val="95000"/>
                              <a:lumOff val="5000"/>
                            </a:schemeClr>
                          </a:solidFill>
                        </a:rPr>
                        <a:t>0x123</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82339">
                                            <p:txEl>
                                              <p:pRg st="0" end="0"/>
                                            </p:txEl>
                                          </p:spTgt>
                                        </p:tgtEl>
                                        <p:attrNameLst>
                                          <p:attrName>style.visibility</p:attrName>
                                        </p:attrNameLst>
                                      </p:cBhvr>
                                      <p:to>
                                        <p:strVal val="visible"/>
                                      </p:to>
                                    </p:set>
                                    <p:animEffect transition="in" filter="wipe(down)">
                                      <p:cBhvr>
                                        <p:cTn id="35" dur="500"/>
                                        <p:tgtEl>
                                          <p:spTgt spid="78233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82339">
                                            <p:txEl>
                                              <p:pRg st="1" end="1"/>
                                            </p:txEl>
                                          </p:spTgt>
                                        </p:tgtEl>
                                        <p:attrNameLst>
                                          <p:attrName>style.visibility</p:attrName>
                                        </p:attrNameLst>
                                      </p:cBhvr>
                                      <p:to>
                                        <p:strVal val="visible"/>
                                      </p:to>
                                    </p:set>
                                    <p:animEffect transition="in" filter="wipe(down)">
                                      <p:cBhvr>
                                        <p:cTn id="40" dur="500"/>
                                        <p:tgtEl>
                                          <p:spTgt spid="782339">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782339">
                                            <p:txEl>
                                              <p:pRg st="2" end="2"/>
                                            </p:txEl>
                                          </p:spTgt>
                                        </p:tgtEl>
                                        <p:attrNameLst>
                                          <p:attrName>style.visibility</p:attrName>
                                        </p:attrNameLst>
                                      </p:cBhvr>
                                      <p:to>
                                        <p:strVal val="visible"/>
                                      </p:to>
                                    </p:set>
                                    <p:animEffect transition="in" filter="wipe(down)">
                                      <p:cBhvr>
                                        <p:cTn id="45" dur="500"/>
                                        <p:tgtEl>
                                          <p:spTgt spid="782339">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down)">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additive="base">
                                        <p:cTn id="68" dur="500" fill="hold"/>
                                        <p:tgtEl>
                                          <p:spTgt spid="21"/>
                                        </p:tgtEl>
                                        <p:attrNameLst>
                                          <p:attrName>ppt_x</p:attrName>
                                        </p:attrNameLst>
                                      </p:cBhvr>
                                      <p:tavLst>
                                        <p:tav tm="0">
                                          <p:val>
                                            <p:strVal val="#ppt_x"/>
                                          </p:val>
                                        </p:tav>
                                        <p:tav tm="100000">
                                          <p:val>
                                            <p:strVal val="#ppt_x"/>
                                          </p:val>
                                        </p:tav>
                                      </p:tavLst>
                                    </p:anim>
                                    <p:anim calcmode="lin" valueType="num">
                                      <p:cBhvr additive="base">
                                        <p:cTn id="6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782348"/>
                                        </p:tgtEl>
                                        <p:attrNameLst>
                                          <p:attrName>style.visibility</p:attrName>
                                        </p:attrNameLst>
                                      </p:cBhvr>
                                      <p:to>
                                        <p:strVal val="visible"/>
                                      </p:to>
                                    </p:set>
                                    <p:anim calcmode="lin" valueType="num">
                                      <p:cBhvr additive="base">
                                        <p:cTn id="74" dur="500" fill="hold"/>
                                        <p:tgtEl>
                                          <p:spTgt spid="782348"/>
                                        </p:tgtEl>
                                        <p:attrNameLst>
                                          <p:attrName>ppt_x</p:attrName>
                                        </p:attrNameLst>
                                      </p:cBhvr>
                                      <p:tavLst>
                                        <p:tav tm="0">
                                          <p:val>
                                            <p:strVal val="#ppt_x"/>
                                          </p:val>
                                        </p:tav>
                                        <p:tav tm="100000">
                                          <p:val>
                                            <p:strVal val="#ppt_x"/>
                                          </p:val>
                                        </p:tav>
                                      </p:tavLst>
                                    </p:anim>
                                    <p:anim calcmode="lin" valueType="num">
                                      <p:cBhvr additive="base">
                                        <p:cTn id="75" dur="500" fill="hold"/>
                                        <p:tgtEl>
                                          <p:spTgt spid="782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P spid="20" grpId="0"/>
      <p:bldP spid="782348"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3" name="组合 2"/>
          <p:cNvGrpSpPr/>
          <p:nvPr/>
        </p:nvGrpSpPr>
        <p:grpSpPr>
          <a:xfrm>
            <a:off x="2894839" y="30248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935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935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115639" y="158531"/>
            <a:ext cx="439293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“入栈”（</a:t>
            </a:r>
            <a:r>
              <a:rPr lang="zh-CN" altLang="en-US"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push</a:t>
            </a:r>
            <a:r>
              <a:rPr lang="en-US" altLang="zh-CN"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q</a:t>
            </a:r>
            <a:r>
              <a:rPr lang="zh-CN" altLang="en-US"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 %</a:t>
            </a:r>
            <a:r>
              <a:rPr lang="en-US" altLang="zh-CN"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rax</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782339" name="Rectangle 3"/>
          <p:cNvSpPr>
            <a:spLocks noGrp="1" noChangeArrowheads="1"/>
          </p:cNvSpPr>
          <p:nvPr/>
        </p:nvSpPr>
        <p:spPr>
          <a:xfrm>
            <a:off x="468313" y="1274763"/>
            <a:ext cx="8229600" cy="521811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200" dirty="0">
                <a:latin typeface="微软雅黑" panose="020B0503020204020204" charset="-122"/>
                <a:ea typeface="微软雅黑" panose="020B0503020204020204" charset="-122"/>
              </a:rPr>
              <a:t>栈（</a:t>
            </a:r>
            <a:r>
              <a:rPr lang="en-US" altLang="zh-CN" sz="2200" dirty="0">
                <a:latin typeface="微软雅黑" panose="020B0503020204020204" charset="-122"/>
                <a:ea typeface="微软雅黑" panose="020B0503020204020204" charset="-122"/>
              </a:rPr>
              <a:t>Stack</a:t>
            </a:r>
            <a:r>
              <a:rPr lang="zh-CN" altLang="en-US" sz="2200" dirty="0">
                <a:latin typeface="微软雅黑" panose="020B0503020204020204" charset="-122"/>
                <a:ea typeface="微软雅黑" panose="020B0503020204020204" charset="-122"/>
              </a:rPr>
              <a:t>）是一种采用</a:t>
            </a:r>
            <a:r>
              <a:rPr lang="zh-CN" altLang="en-US" sz="2200" dirty="0">
                <a:solidFill>
                  <a:srgbClr val="FF3300"/>
                </a:solidFill>
                <a:latin typeface="微软雅黑" panose="020B0503020204020204" charset="-122"/>
                <a:ea typeface="微软雅黑" panose="020B0503020204020204" charset="-122"/>
              </a:rPr>
              <a:t>“先进后出”</a:t>
            </a:r>
            <a:r>
              <a:rPr lang="zh-CN" altLang="en-US" sz="2200" dirty="0">
                <a:latin typeface="微软雅黑" panose="020B0503020204020204" charset="-122"/>
                <a:ea typeface="微软雅黑" panose="020B0503020204020204" charset="-122"/>
              </a:rPr>
              <a:t>方式进行访问的一块存储区，用于</a:t>
            </a:r>
            <a:r>
              <a:rPr lang="zh-CN" altLang="en-US" sz="2200" dirty="0">
                <a:solidFill>
                  <a:srgbClr val="FF3300"/>
                </a:solidFill>
                <a:latin typeface="微软雅黑" panose="020B0503020204020204" charset="-122"/>
                <a:ea typeface="微软雅黑" panose="020B0503020204020204" charset="-122"/>
              </a:rPr>
              <a:t>嵌套过程调用</a:t>
            </a:r>
            <a:r>
              <a:rPr lang="zh-CN" altLang="en-US" sz="2200" dirty="0">
                <a:latin typeface="微软雅黑" panose="020B0503020204020204" charset="-122"/>
                <a:ea typeface="微软雅黑" panose="020B0503020204020204" charset="-122"/>
              </a:rPr>
              <a:t>。</a:t>
            </a:r>
            <a:r>
              <a:rPr lang="zh-CN" altLang="en-US" sz="2200" dirty="0">
                <a:solidFill>
                  <a:srgbClr val="007635"/>
                </a:solidFill>
                <a:latin typeface="微软雅黑" panose="020B0503020204020204" charset="-122"/>
                <a:ea typeface="微软雅黑" panose="020B0503020204020204" charset="-122"/>
              </a:rPr>
              <a:t>从高地址向低地址增长</a:t>
            </a:r>
          </a:p>
          <a:p>
            <a:r>
              <a:rPr lang="zh-CN" altLang="en-US" sz="2200" dirty="0">
                <a:solidFill>
                  <a:srgbClr val="007635"/>
                </a:solidFill>
                <a:latin typeface="微软雅黑" panose="020B0503020204020204" charset="-122"/>
                <a:ea typeface="微软雅黑" panose="020B0503020204020204" charset="-122"/>
              </a:rPr>
              <a:t>（向下增长），栈顶在底部</a:t>
            </a:r>
            <a:endParaRPr lang="zh-CN" altLang="en-US" sz="2200" dirty="0">
              <a:latin typeface="微软雅黑" panose="020B0503020204020204" charset="-122"/>
              <a:ea typeface="微软雅黑" panose="020B0503020204020204" charset="-122"/>
            </a:endParaRPr>
          </a:p>
          <a:p>
            <a:r>
              <a:rPr lang="zh-CN" altLang="en-US" sz="2200" dirty="0">
                <a:latin typeface="微软雅黑" panose="020B0503020204020204" charset="-122"/>
                <a:ea typeface="微软雅黑" panose="020B0503020204020204" charset="-122"/>
              </a:rPr>
              <a:t>栈是一种数据结构，可以添加或者删除值</a:t>
            </a:r>
          </a:p>
        </p:txBody>
      </p:sp>
      <p:cxnSp>
        <p:nvCxnSpPr>
          <p:cNvPr id="16" name="曲线连接符 15"/>
          <p:cNvCxnSpPr/>
          <p:nvPr/>
        </p:nvCxnSpPr>
        <p:spPr>
          <a:xfrm rot="5400000">
            <a:off x="5979795" y="1374775"/>
            <a:ext cx="3528060" cy="1908810"/>
          </a:xfrm>
          <a:prstGeom prst="curvedConnector3">
            <a:avLst>
              <a:gd name="adj1" fmla="val 50018"/>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2"/>
          <a:srcRect l="68830" t="39363" r="20020" b="39553"/>
          <a:stretch>
            <a:fillRect/>
          </a:stretch>
        </p:blipFill>
        <p:spPr>
          <a:xfrm>
            <a:off x="5928360" y="4034155"/>
            <a:ext cx="3215640" cy="1901190"/>
          </a:xfrm>
          <a:prstGeom prst="ellipse">
            <a:avLst/>
          </a:prstGeom>
        </p:spPr>
      </p:pic>
      <p:cxnSp>
        <p:nvCxnSpPr>
          <p:cNvPr id="19" name="曲线连接符 18"/>
          <p:cNvCxnSpPr/>
          <p:nvPr/>
        </p:nvCxnSpPr>
        <p:spPr>
          <a:xfrm rot="5400000">
            <a:off x="6670675" y="1772920"/>
            <a:ext cx="3469005" cy="105283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363335" y="4611370"/>
            <a:ext cx="2568575" cy="645160"/>
          </a:xfrm>
          <a:prstGeom prst="rect">
            <a:avLst/>
          </a:prstGeom>
          <a:noFill/>
        </p:spPr>
        <p:txBody>
          <a:bodyPr wrap="square" rtlCol="0">
            <a:spAutoFit/>
          </a:bodyPr>
          <a:lstStyle/>
          <a:p>
            <a:r>
              <a:rPr lang="en-US" altLang="zh-CN" dirty="0" err="1"/>
              <a:t>subq</a:t>
            </a:r>
            <a:r>
              <a:rPr lang="en-US" altLang="zh-CN" dirty="0"/>
              <a:t> $8</a:t>
            </a:r>
            <a:r>
              <a:rPr lang="zh-CN" altLang="en-US" dirty="0"/>
              <a:t>，</a:t>
            </a:r>
            <a:r>
              <a:rPr lang="en-US" altLang="zh-CN" dirty="0">
                <a:solidFill>
                  <a:srgbClr val="FF0000"/>
                </a:solidFill>
              </a:rPr>
              <a:t>%</a:t>
            </a:r>
            <a:r>
              <a:rPr lang="en-US" altLang="zh-CN" dirty="0" err="1">
                <a:solidFill>
                  <a:srgbClr val="FF0000"/>
                </a:solidFill>
              </a:rPr>
              <a:t>rsp</a:t>
            </a:r>
            <a:endParaRPr lang="en-US" altLang="zh-CN" dirty="0">
              <a:solidFill>
                <a:srgbClr val="FF0000"/>
              </a:solidFill>
            </a:endParaRPr>
          </a:p>
          <a:p>
            <a:r>
              <a:rPr lang="en-US" altLang="zh-CN" dirty="0" err="1"/>
              <a:t>movq</a:t>
            </a:r>
            <a:r>
              <a:rPr lang="en-US" altLang="zh-CN" dirty="0"/>
              <a:t> %</a:t>
            </a:r>
            <a:r>
              <a:rPr lang="en-US" altLang="zh-CN" dirty="0" err="1"/>
              <a:t>rax</a:t>
            </a:r>
            <a:r>
              <a:rPr lang="zh-CN" altLang="en-US" dirty="0"/>
              <a:t>，（</a:t>
            </a:r>
            <a:r>
              <a:rPr lang="en-US" altLang="zh-CN" dirty="0">
                <a:sym typeface="+mn-ea"/>
              </a:rPr>
              <a:t>%</a:t>
            </a:r>
            <a:r>
              <a:rPr lang="en-US" altLang="zh-CN" dirty="0" err="1">
                <a:sym typeface="+mn-ea"/>
              </a:rPr>
              <a:t>rsp</a:t>
            </a:r>
            <a:r>
              <a:rPr lang="zh-CN" altLang="en-US" dirty="0"/>
              <a:t>）</a:t>
            </a:r>
            <a:r>
              <a:rPr lang="en-US" altLang="zh-CN" dirty="0"/>
              <a:t> </a:t>
            </a:r>
            <a:endParaRPr lang="zh-CN" altLang="en-US" dirty="0"/>
          </a:p>
        </p:txBody>
      </p:sp>
      <p:sp>
        <p:nvSpPr>
          <p:cNvPr id="782348" name="Rectangle 12"/>
          <p:cNvSpPr>
            <a:spLocks noChangeArrowheads="1"/>
          </p:cNvSpPr>
          <p:nvPr/>
        </p:nvSpPr>
        <p:spPr bwMode="auto">
          <a:xfrm>
            <a:off x="2514918" y="4611370"/>
            <a:ext cx="2882900" cy="768350"/>
          </a:xfrm>
          <a:prstGeom prst="rect">
            <a:avLst/>
          </a:prstGeom>
          <a:noFill/>
          <a:ln w="9525">
            <a:noFill/>
            <a:miter lim="800000"/>
          </a:ln>
          <a:effectLst/>
        </p:spPr>
        <p:txBody>
          <a:bodyPr anchor="ctr">
            <a:spAutoFit/>
          </a:bodyPr>
          <a:lstStyle/>
          <a:p>
            <a:r>
              <a:rPr lang="en-US" altLang="zh-CN" sz="2200">
                <a:solidFill>
                  <a:schemeClr val="accent1"/>
                </a:solidFill>
                <a:effectLst>
                  <a:outerShdw blurRad="38100" dist="25400" dir="5400000" algn="ctr" rotWithShape="0">
                    <a:srgbClr val="6E747A">
                      <a:alpha val="43000"/>
                    </a:srgbClr>
                  </a:outerShdw>
                </a:effectLst>
              </a:rPr>
              <a:t>R[sp]←R[sp]-8</a:t>
            </a:r>
            <a:r>
              <a:rPr lang="zh-CN" altLang="en-US" sz="2200">
                <a:solidFill>
                  <a:schemeClr val="accent1"/>
                </a:solidFill>
                <a:effectLst>
                  <a:outerShdw blurRad="38100" dist="25400" dir="5400000" algn="ctr" rotWithShape="0">
                    <a:srgbClr val="6E747A">
                      <a:alpha val="43000"/>
                    </a:srgbClr>
                  </a:outerShdw>
                </a:effectLst>
              </a:rPr>
              <a:t>、</a:t>
            </a:r>
            <a:r>
              <a:rPr lang="en-US" altLang="zh-CN" sz="2200">
                <a:solidFill>
                  <a:schemeClr val="accent1"/>
                </a:solidFill>
                <a:effectLst>
                  <a:outerShdw blurRad="38100" dist="25400" dir="5400000" algn="ctr" rotWithShape="0">
                    <a:srgbClr val="6E747A">
                      <a:alpha val="43000"/>
                    </a:srgbClr>
                  </a:outerShdw>
                </a:effectLst>
              </a:rPr>
              <a:t>M[R[sp]]</a:t>
            </a:r>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rPr>
              <a:t>←R[rax]</a:t>
            </a:r>
          </a:p>
        </p:txBody>
      </p:sp>
      <p:sp>
        <p:nvSpPr>
          <p:cNvPr id="21" name="左箭头 20"/>
          <p:cNvSpPr/>
          <p:nvPr/>
        </p:nvSpPr>
        <p:spPr>
          <a:xfrm>
            <a:off x="4639945" y="4843145"/>
            <a:ext cx="1288415" cy="285115"/>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04215" y="4093210"/>
            <a:ext cx="1395730" cy="1591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984885" y="5921375"/>
            <a:ext cx="883285" cy="368300"/>
          </a:xfrm>
          <a:prstGeom prst="rect">
            <a:avLst/>
          </a:prstGeom>
          <a:noFill/>
        </p:spPr>
        <p:txBody>
          <a:bodyPr wrap="square" rtlCol="0">
            <a:spAutoFit/>
          </a:bodyPr>
          <a:lstStyle/>
          <a:p>
            <a:r>
              <a:rPr lang="zh-CN" altLang="en-US"/>
              <a:t>栈顶</a:t>
            </a:r>
            <a:endParaRPr lang="en-US" altLang="zh-CN"/>
          </a:p>
        </p:txBody>
      </p:sp>
      <p:sp>
        <p:nvSpPr>
          <p:cNvPr id="24" name="文本框 23"/>
          <p:cNvSpPr txBox="1"/>
          <p:nvPr/>
        </p:nvSpPr>
        <p:spPr>
          <a:xfrm>
            <a:off x="0" y="5379720"/>
            <a:ext cx="883285" cy="368300"/>
          </a:xfrm>
          <a:prstGeom prst="rect">
            <a:avLst/>
          </a:prstGeom>
          <a:noFill/>
        </p:spPr>
        <p:txBody>
          <a:bodyPr wrap="square" rtlCol="0">
            <a:spAutoFit/>
          </a:bodyPr>
          <a:lstStyle/>
          <a:p>
            <a:r>
              <a:rPr lang="en-US"/>
              <a:t>0x108</a:t>
            </a:r>
          </a:p>
        </p:txBody>
      </p:sp>
      <p:cxnSp>
        <p:nvCxnSpPr>
          <p:cNvPr id="25" name="直接箭头连接符 24"/>
          <p:cNvCxnSpPr/>
          <p:nvPr/>
        </p:nvCxnSpPr>
        <p:spPr>
          <a:xfrm flipV="1">
            <a:off x="335915" y="4316095"/>
            <a:ext cx="0" cy="10140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3" name="矩形 12"/>
          <p:cNvSpPr/>
          <p:nvPr/>
        </p:nvSpPr>
        <p:spPr>
          <a:xfrm>
            <a:off x="704215" y="5685155"/>
            <a:ext cx="1395730" cy="2501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0x123</a:t>
            </a:r>
          </a:p>
        </p:txBody>
      </p:sp>
      <p:sp>
        <p:nvSpPr>
          <p:cNvPr id="14" name="文本框 13"/>
          <p:cNvSpPr txBox="1"/>
          <p:nvPr/>
        </p:nvSpPr>
        <p:spPr>
          <a:xfrm>
            <a:off x="-17145" y="5685155"/>
            <a:ext cx="883285" cy="368300"/>
          </a:xfrm>
          <a:prstGeom prst="rect">
            <a:avLst/>
          </a:prstGeom>
          <a:noFill/>
        </p:spPr>
        <p:txBody>
          <a:bodyPr wrap="square" rtlCol="0">
            <a:spAutoFit/>
          </a:bodyPr>
          <a:lstStyle/>
          <a:p>
            <a:r>
              <a:rPr lang="en-US" altLang="zh-CN"/>
              <a:t>0x100</a:t>
            </a:r>
          </a:p>
        </p:txBody>
      </p:sp>
      <p:graphicFrame>
        <p:nvGraphicFramePr>
          <p:cNvPr id="27" name="表格 26"/>
          <p:cNvGraphicFramePr/>
          <p:nvPr/>
        </p:nvGraphicFramePr>
        <p:xfrm>
          <a:off x="704215" y="3668395"/>
          <a:ext cx="2061210" cy="365760"/>
        </p:xfrm>
        <a:graphic>
          <a:graphicData uri="http://schemas.openxmlformats.org/drawingml/2006/table">
            <a:tbl>
              <a:tblPr firstRow="1" bandRow="1">
                <a:tableStyleId>{5C22544A-7EE6-4342-B048-85BDC9FD1C3A}</a:tableStyleId>
              </a:tblPr>
              <a:tblGrid>
                <a:gridCol w="1009650">
                  <a:extLst>
                    <a:ext uri="{9D8B030D-6E8A-4147-A177-3AD203B41FA5}">
                      <a16:colId xmlns:a16="http://schemas.microsoft.com/office/drawing/2014/main" val="20000"/>
                    </a:ext>
                  </a:extLst>
                </a:gridCol>
                <a:gridCol w="1051560">
                  <a:extLst>
                    <a:ext uri="{9D8B030D-6E8A-4147-A177-3AD203B41FA5}">
                      <a16:colId xmlns:a16="http://schemas.microsoft.com/office/drawing/2014/main" val="20001"/>
                    </a:ext>
                  </a:extLst>
                </a:gridCol>
              </a:tblGrid>
              <a:tr h="365760">
                <a:tc>
                  <a:txBody>
                    <a:bodyPr/>
                    <a:lstStyle/>
                    <a:p>
                      <a:pPr>
                        <a:buNone/>
                      </a:pPr>
                      <a:r>
                        <a:rPr lang="en-US" altLang="zh-CN">
                          <a:solidFill>
                            <a:schemeClr val="tx1">
                              <a:lumMod val="95000"/>
                              <a:lumOff val="5000"/>
                            </a:schemeClr>
                          </a:solidFill>
                        </a:rPr>
                        <a:t>%rax</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tc>
                  <a:txBody>
                    <a:bodyPr/>
                    <a:lstStyle/>
                    <a:p>
                      <a:pPr>
                        <a:buNone/>
                      </a:pPr>
                      <a:r>
                        <a:rPr lang="en-US" altLang="zh-CN">
                          <a:solidFill>
                            <a:schemeClr val="tx1">
                              <a:lumMod val="95000"/>
                              <a:lumOff val="5000"/>
                            </a:schemeClr>
                          </a:solidFill>
                        </a:rPr>
                        <a:t>0x123</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5" name="矩形 4"/>
          <p:cNvSpPr/>
          <p:nvPr/>
        </p:nvSpPr>
        <p:spPr>
          <a:xfrm>
            <a:off x="712781" y="606990"/>
            <a:ext cx="3044825" cy="460375"/>
          </a:xfrm>
          <a:prstGeom prst="rect">
            <a:avLst/>
          </a:prstGeom>
        </p:spPr>
        <p:txBody>
          <a:bodyPr wrap="none">
            <a:spAutoFit/>
          </a:bodyPr>
          <a:lstStyle/>
          <a:p>
            <a:pPr algn="l"/>
            <a:r>
              <a:rPr lang="en-US" altLang="zh-CN" sz="2400" dirty="0"/>
              <a:t>汇编/机器代码视图</a:t>
            </a:r>
            <a:r>
              <a:rPr lang="zh-CN" altLang="en-US" sz="2400" dirty="0"/>
              <a:t>：</a:t>
            </a:r>
          </a:p>
        </p:txBody>
      </p:sp>
      <p:sp>
        <p:nvSpPr>
          <p:cNvPr id="147462" name="Rectangle 6"/>
          <p:cNvSpPr>
            <a:spLocks noChangeArrowheads="1"/>
          </p:cNvSpPr>
          <p:nvPr/>
        </p:nvSpPr>
        <p:spPr bwMode="auto">
          <a:xfrm>
            <a:off x="800100" y="1097280"/>
            <a:ext cx="2400300" cy="1657350"/>
          </a:xfrm>
          <a:prstGeom prst="rect">
            <a:avLst/>
          </a:prstGeom>
          <a:solidFill>
            <a:srgbClr val="EFBFBF"/>
          </a:solidFill>
          <a:ln w="28575">
            <a:solidFill>
              <a:schemeClr val="tx1"/>
            </a:solidFill>
            <a:miter lim="800000"/>
          </a:ln>
          <a:effectLst/>
        </p:spPr>
        <p:txBody>
          <a:bodyPr lIns="67865" tIns="33337" rIns="67865" bIns="33337"/>
          <a:lstStyle/>
          <a:p>
            <a:pPr>
              <a:lnSpc>
                <a:spcPct val="100000"/>
              </a:lnSpc>
            </a:pPr>
            <a:r>
              <a:rPr lang="en-US" sz="1350" dirty="0">
                <a:latin typeface="Calibri" panose="020F0502020204030204" charset="0"/>
              </a:rPr>
              <a:t>CPU</a:t>
            </a:r>
          </a:p>
        </p:txBody>
      </p:sp>
      <p:sp>
        <p:nvSpPr>
          <p:cNvPr id="147460" name="Rectangle 4"/>
          <p:cNvSpPr>
            <a:spLocks noChangeArrowheads="1"/>
          </p:cNvSpPr>
          <p:nvPr/>
        </p:nvSpPr>
        <p:spPr bwMode="auto">
          <a:xfrm>
            <a:off x="1057275" y="1783080"/>
            <a:ext cx="400050" cy="342900"/>
          </a:xfrm>
          <a:prstGeom prst="rect">
            <a:avLst/>
          </a:prstGeom>
          <a:solidFill>
            <a:schemeClr val="accent3"/>
          </a:solidFill>
          <a:ln w="25400">
            <a:solidFill>
              <a:schemeClr val="tx1"/>
            </a:solidFill>
            <a:miter lim="800000"/>
          </a:ln>
          <a:effectLst/>
        </p:spPr>
        <p:txBody>
          <a:bodyPr wrap="none" anchor="ctr"/>
          <a:lstStyle/>
          <a:p>
            <a:pPr>
              <a:lnSpc>
                <a:spcPct val="100000"/>
              </a:lnSpc>
            </a:pPr>
            <a:r>
              <a:rPr lang="en-US" sz="1350" dirty="0">
                <a:latin typeface="Calibri" panose="020F0502020204030204" charset="0"/>
              </a:rPr>
              <a:t>PC</a:t>
            </a:r>
          </a:p>
        </p:txBody>
      </p:sp>
      <p:sp>
        <p:nvSpPr>
          <p:cNvPr id="147461" name="Rectangle 5"/>
          <p:cNvSpPr>
            <a:spLocks noChangeArrowheads="1"/>
          </p:cNvSpPr>
          <p:nvPr/>
        </p:nvSpPr>
        <p:spPr bwMode="auto">
          <a:xfrm>
            <a:off x="1771650" y="1325880"/>
            <a:ext cx="1257300" cy="571500"/>
          </a:xfrm>
          <a:prstGeom prst="rect">
            <a:avLst/>
          </a:prstGeom>
          <a:solidFill>
            <a:schemeClr val="accent3"/>
          </a:solidFill>
          <a:ln w="25400">
            <a:solidFill>
              <a:schemeClr val="tx1"/>
            </a:solidFill>
            <a:miter lim="800000"/>
          </a:ln>
          <a:effectLst/>
        </p:spPr>
        <p:txBody>
          <a:bodyPr wrap="none" anchor="ctr"/>
          <a:lstStyle/>
          <a:p>
            <a:pPr algn="ctr">
              <a:lnSpc>
                <a:spcPct val="100000"/>
              </a:lnSpc>
            </a:pPr>
            <a:r>
              <a:rPr lang="zh-CN" altLang="en-US" sz="1350" dirty="0">
                <a:latin typeface="Calibri" panose="020F0502020204030204" charset="0"/>
              </a:rPr>
              <a:t>寄存器</a:t>
            </a:r>
          </a:p>
        </p:txBody>
      </p:sp>
      <p:sp>
        <p:nvSpPr>
          <p:cNvPr id="147463" name="Rectangle 7"/>
          <p:cNvSpPr>
            <a:spLocks noChangeArrowheads="1"/>
          </p:cNvSpPr>
          <p:nvPr/>
        </p:nvSpPr>
        <p:spPr bwMode="auto">
          <a:xfrm>
            <a:off x="4514850" y="1097280"/>
            <a:ext cx="1314450" cy="1657350"/>
          </a:xfrm>
          <a:prstGeom prst="rect">
            <a:avLst/>
          </a:prstGeom>
          <a:solidFill>
            <a:schemeClr val="accent2">
              <a:lumMod val="20000"/>
              <a:lumOff val="80000"/>
            </a:schemeClr>
          </a:solidFill>
          <a:ln w="25400">
            <a:solidFill>
              <a:schemeClr val="tx1"/>
            </a:solidFill>
            <a:miter lim="800000"/>
          </a:ln>
          <a:effectLst/>
        </p:spPr>
        <p:txBody>
          <a:bodyPr wrap="none" anchorCtr="1"/>
          <a:lstStyle/>
          <a:p>
            <a:pPr algn="ctr">
              <a:lnSpc>
                <a:spcPct val="100000"/>
              </a:lnSpc>
            </a:pPr>
            <a:r>
              <a:rPr lang="zh-CN" altLang="en-US" sz="1350" dirty="0">
                <a:latin typeface="Calibri" panose="020F0502020204030204" charset="0"/>
              </a:rPr>
              <a:t>内存</a:t>
            </a:r>
          </a:p>
        </p:txBody>
      </p:sp>
      <p:sp>
        <p:nvSpPr>
          <p:cNvPr id="147464" name="Text Box 8"/>
          <p:cNvSpPr txBox="1">
            <a:spLocks noChangeArrowheads="1"/>
          </p:cNvSpPr>
          <p:nvPr/>
        </p:nvSpPr>
        <p:spPr bwMode="auto">
          <a:xfrm>
            <a:off x="4743450" y="1594756"/>
            <a:ext cx="857250" cy="758190"/>
          </a:xfrm>
          <a:prstGeom prst="rect">
            <a:avLst/>
          </a:prstGeom>
          <a:noFill/>
          <a:ln w="12700">
            <a:noFill/>
            <a:miter lim="800000"/>
          </a:ln>
          <a:effectLst/>
        </p:spPr>
        <p:txBody>
          <a:bodyPr wrap="square" lIns="67865" tIns="33337" rIns="67865" bIns="33337">
            <a:spAutoFit/>
          </a:bodyPr>
          <a:lstStyle/>
          <a:p>
            <a:pPr algn="ctr">
              <a:lnSpc>
                <a:spcPct val="100000"/>
              </a:lnSpc>
            </a:pPr>
            <a:r>
              <a:rPr lang="zh-CN" altLang="en-US" sz="1500" dirty="0">
                <a:latin typeface="Calibri" panose="020F0502020204030204" charset="0"/>
              </a:rPr>
              <a:t>代码</a:t>
            </a:r>
          </a:p>
          <a:p>
            <a:pPr algn="ctr">
              <a:lnSpc>
                <a:spcPct val="100000"/>
              </a:lnSpc>
            </a:pPr>
            <a:r>
              <a:rPr lang="zh-CN" altLang="en-US" sz="1500" dirty="0">
                <a:latin typeface="Calibri" panose="020F0502020204030204" charset="0"/>
              </a:rPr>
              <a:t>数据</a:t>
            </a:r>
          </a:p>
          <a:p>
            <a:pPr algn="ctr">
              <a:lnSpc>
                <a:spcPct val="100000"/>
              </a:lnSpc>
            </a:pPr>
            <a:r>
              <a:rPr lang="zh-CN" altLang="en-US" sz="1500" dirty="0">
                <a:latin typeface="Calibri" panose="020F0502020204030204" charset="0"/>
              </a:rPr>
              <a:t>堆栈</a:t>
            </a:r>
          </a:p>
        </p:txBody>
      </p:sp>
      <p:sp>
        <p:nvSpPr>
          <p:cNvPr id="147465" name="Line 9"/>
          <p:cNvSpPr>
            <a:spLocks noChangeShapeType="1"/>
          </p:cNvSpPr>
          <p:nvPr/>
        </p:nvSpPr>
        <p:spPr bwMode="auto">
          <a:xfrm>
            <a:off x="3200400" y="1573530"/>
            <a:ext cx="1314450" cy="0"/>
          </a:xfrm>
          <a:prstGeom prst="line">
            <a:avLst/>
          </a:prstGeom>
          <a:noFill/>
          <a:ln w="25400">
            <a:solidFill>
              <a:schemeClr val="tx1"/>
            </a:solidFill>
            <a:round/>
            <a:tailEnd type="triangle" w="lg" len="lg"/>
          </a:ln>
          <a:effectLst/>
        </p:spPr>
        <p:txBody>
          <a:bodyPr wrap="none" anchor="ctr"/>
          <a:lstStyle/>
          <a:p>
            <a:endParaRPr lang="en-US" sz="1350" dirty="0">
              <a:latin typeface="Calibri" panose="020F0502020204030204" charset="0"/>
            </a:endParaRPr>
          </a:p>
        </p:txBody>
      </p:sp>
      <p:sp>
        <p:nvSpPr>
          <p:cNvPr id="147466" name="Line 10"/>
          <p:cNvSpPr>
            <a:spLocks noChangeShapeType="1"/>
          </p:cNvSpPr>
          <p:nvPr/>
        </p:nvSpPr>
        <p:spPr bwMode="auto">
          <a:xfrm>
            <a:off x="3200400" y="1973580"/>
            <a:ext cx="1314450" cy="0"/>
          </a:xfrm>
          <a:prstGeom prst="line">
            <a:avLst/>
          </a:prstGeom>
          <a:noFill/>
          <a:ln w="25400">
            <a:solidFill>
              <a:schemeClr val="tx1"/>
            </a:solidFill>
            <a:round/>
            <a:headEnd type="triangle" w="lg" len="lg"/>
            <a:tailEnd type="triangle" w="lg" len="lg"/>
          </a:ln>
          <a:effectLst/>
        </p:spPr>
        <p:txBody>
          <a:bodyPr wrap="none" anchor="ctr"/>
          <a:lstStyle/>
          <a:p>
            <a:endParaRPr lang="en-US" sz="1350" dirty="0">
              <a:latin typeface="Calibri" panose="020F0502020204030204" charset="0"/>
            </a:endParaRPr>
          </a:p>
        </p:txBody>
      </p:sp>
      <p:sp>
        <p:nvSpPr>
          <p:cNvPr id="147467" name="Line 11"/>
          <p:cNvSpPr>
            <a:spLocks noChangeShapeType="1"/>
          </p:cNvSpPr>
          <p:nvPr/>
        </p:nvSpPr>
        <p:spPr bwMode="auto">
          <a:xfrm>
            <a:off x="3200400" y="2373630"/>
            <a:ext cx="1314450" cy="0"/>
          </a:xfrm>
          <a:prstGeom prst="line">
            <a:avLst/>
          </a:prstGeom>
          <a:noFill/>
          <a:ln w="25400">
            <a:solidFill>
              <a:schemeClr val="tx1"/>
            </a:solidFill>
            <a:round/>
            <a:headEnd type="triangle" w="lg" len="lg"/>
          </a:ln>
          <a:effectLst/>
        </p:spPr>
        <p:txBody>
          <a:bodyPr wrap="none" anchor="ctr"/>
          <a:lstStyle/>
          <a:p>
            <a:endParaRPr lang="en-US" sz="1350" dirty="0">
              <a:latin typeface="Calibri" panose="020F0502020204030204" charset="0"/>
            </a:endParaRPr>
          </a:p>
        </p:txBody>
      </p:sp>
      <p:sp>
        <p:nvSpPr>
          <p:cNvPr id="147468" name="Text Box 12"/>
          <p:cNvSpPr txBox="1">
            <a:spLocks noChangeArrowheads="1"/>
          </p:cNvSpPr>
          <p:nvPr/>
        </p:nvSpPr>
        <p:spPr bwMode="auto">
          <a:xfrm>
            <a:off x="3200400" y="1268730"/>
            <a:ext cx="1314450" cy="296545"/>
          </a:xfrm>
          <a:prstGeom prst="rect">
            <a:avLst/>
          </a:prstGeom>
          <a:noFill/>
          <a:ln w="12700">
            <a:noFill/>
            <a:miter lim="800000"/>
          </a:ln>
          <a:effectLst/>
        </p:spPr>
        <p:txBody>
          <a:bodyPr lIns="67865" tIns="33337" rIns="67865" bIns="33337">
            <a:spAutoFit/>
          </a:bodyPr>
          <a:lstStyle/>
          <a:p>
            <a:pPr algn="ctr">
              <a:lnSpc>
                <a:spcPct val="100000"/>
              </a:lnSpc>
            </a:pPr>
            <a:r>
              <a:rPr lang="zh-CN" altLang="en-US" sz="1500" b="0" dirty="0">
                <a:latin typeface="Calibri" panose="020F0502020204030204" charset="0"/>
              </a:rPr>
              <a:t>地址</a:t>
            </a:r>
          </a:p>
        </p:txBody>
      </p:sp>
      <p:sp>
        <p:nvSpPr>
          <p:cNvPr id="147469" name="Text Box 13"/>
          <p:cNvSpPr txBox="1">
            <a:spLocks noChangeArrowheads="1"/>
          </p:cNvSpPr>
          <p:nvPr/>
        </p:nvSpPr>
        <p:spPr bwMode="auto">
          <a:xfrm>
            <a:off x="3200400" y="1687830"/>
            <a:ext cx="1314450" cy="296545"/>
          </a:xfrm>
          <a:prstGeom prst="rect">
            <a:avLst/>
          </a:prstGeom>
          <a:noFill/>
          <a:ln w="12700">
            <a:noFill/>
            <a:miter lim="800000"/>
          </a:ln>
          <a:effectLst/>
        </p:spPr>
        <p:txBody>
          <a:bodyPr lIns="67865" tIns="33337" rIns="67865" bIns="33337">
            <a:spAutoFit/>
          </a:bodyPr>
          <a:lstStyle/>
          <a:p>
            <a:pPr algn="ctr">
              <a:lnSpc>
                <a:spcPct val="100000"/>
              </a:lnSpc>
            </a:pPr>
            <a:r>
              <a:rPr lang="zh-CN" altLang="en-US" sz="1500" b="0" dirty="0">
                <a:latin typeface="Calibri" panose="020F0502020204030204" charset="0"/>
              </a:rPr>
              <a:t>数据</a:t>
            </a:r>
          </a:p>
        </p:txBody>
      </p:sp>
      <p:sp>
        <p:nvSpPr>
          <p:cNvPr id="147470" name="Text Box 14"/>
          <p:cNvSpPr txBox="1">
            <a:spLocks noChangeArrowheads="1"/>
          </p:cNvSpPr>
          <p:nvPr/>
        </p:nvSpPr>
        <p:spPr bwMode="auto">
          <a:xfrm>
            <a:off x="3200400" y="2087880"/>
            <a:ext cx="1257300" cy="296545"/>
          </a:xfrm>
          <a:prstGeom prst="rect">
            <a:avLst/>
          </a:prstGeom>
          <a:noFill/>
          <a:ln w="12700">
            <a:noFill/>
            <a:miter lim="800000"/>
          </a:ln>
          <a:effectLst/>
        </p:spPr>
        <p:txBody>
          <a:bodyPr lIns="67865" tIns="33337" rIns="67865" bIns="33337">
            <a:spAutoFit/>
          </a:bodyPr>
          <a:lstStyle/>
          <a:p>
            <a:pPr algn="ctr">
              <a:lnSpc>
                <a:spcPct val="100000"/>
              </a:lnSpc>
            </a:pPr>
            <a:r>
              <a:rPr lang="zh-CN" altLang="en-US" sz="1500" b="0" dirty="0">
                <a:latin typeface="Calibri" panose="020F0502020204030204" charset="0"/>
              </a:rPr>
              <a:t>指令</a:t>
            </a:r>
          </a:p>
        </p:txBody>
      </p:sp>
      <p:sp>
        <p:nvSpPr>
          <p:cNvPr id="147472" name="Rectangle 16"/>
          <p:cNvSpPr>
            <a:spLocks noChangeArrowheads="1"/>
          </p:cNvSpPr>
          <p:nvPr/>
        </p:nvSpPr>
        <p:spPr bwMode="auto">
          <a:xfrm>
            <a:off x="2000250" y="2011680"/>
            <a:ext cx="800100" cy="514350"/>
          </a:xfrm>
          <a:prstGeom prst="rect">
            <a:avLst/>
          </a:prstGeom>
          <a:solidFill>
            <a:schemeClr val="accent3"/>
          </a:solidFill>
          <a:ln w="25400">
            <a:solidFill>
              <a:schemeClr val="tx1"/>
            </a:solidFill>
            <a:miter lim="800000"/>
          </a:ln>
          <a:effectLst/>
        </p:spPr>
        <p:txBody>
          <a:bodyPr wrap="none" anchor="ctr"/>
          <a:lstStyle/>
          <a:p>
            <a:pPr algn="ctr"/>
            <a:r>
              <a:rPr lang="zh-CN" altLang="en-US" sz="1350" dirty="0">
                <a:latin typeface="Calibri" panose="020F0502020204030204" charset="0"/>
              </a:rPr>
              <a:t>条件码</a:t>
            </a:r>
          </a:p>
        </p:txBody>
      </p:sp>
      <p:sp>
        <p:nvSpPr>
          <p:cNvPr id="10" name="文本框 9"/>
          <p:cNvSpPr txBox="1"/>
          <p:nvPr/>
        </p:nvSpPr>
        <p:spPr>
          <a:xfrm>
            <a:off x="3423285" y="2615565"/>
            <a:ext cx="3120390" cy="1678940"/>
          </a:xfrm>
          <a:prstGeom prst="rect">
            <a:avLst/>
          </a:prstGeom>
          <a:noFill/>
        </p:spPr>
        <p:txBody>
          <a:bodyPr wrap="square" rtlCol="0">
            <a:spAutoFit/>
          </a:bodyPr>
          <a:lstStyle/>
          <a:p>
            <a:pPr marL="338455" lvl="1" indent="0" algn="l" defTabSz="895350" fontAlgn="base">
              <a:spcBef>
                <a:spcPct val="20000"/>
              </a:spcBef>
              <a:buClr>
                <a:srgbClr val="990000"/>
              </a:buClr>
              <a:buSzPct val="110000"/>
              <a:buFont typeface="Wingdings" panose="05000000000000000000" pitchFamily="2" charset="2"/>
              <a:buNone/>
              <a:tabLst>
                <a:tab pos="1371600" algn="l"/>
                <a:tab pos="4572000" algn="l"/>
              </a:tabLst>
            </a:pPr>
            <a:endParaRPr lang="en-US" dirty="0"/>
          </a:p>
          <a:p>
            <a:pPr marL="560705" lvl="1" indent="-222250" algn="l" defTabSz="895350" fontAlgn="base">
              <a:spcBef>
                <a:spcPct val="20000"/>
              </a:spcBef>
              <a:buClr>
                <a:srgbClr val="0D0D0D"/>
              </a:buClr>
              <a:buSzPct val="110000"/>
              <a:buFont typeface="Wingdings" panose="05000000000000000000" pitchFamily="2" charset="2"/>
              <a:buChar char="§"/>
              <a:tabLst>
                <a:tab pos="1371600" algn="l"/>
                <a:tab pos="4572000" algn="l"/>
              </a:tabLst>
            </a:pPr>
            <a:r>
              <a:rPr lang="zh-CN" altLang="en-US" sz="2000" b="1" dirty="0"/>
              <a:t>条件码</a:t>
            </a:r>
          </a:p>
          <a:p>
            <a:pPr marL="840105" lvl="2" indent="-165100" algn="l" defTabSz="895350" fontAlgn="base">
              <a:spcBef>
                <a:spcPct val="20000"/>
              </a:spcBef>
              <a:buSzPct val="80000"/>
              <a:buFont typeface="Wingdings" panose="05000000000000000000" pitchFamily="2" charset="2"/>
              <a:buChar char="§"/>
              <a:tabLst>
                <a:tab pos="1371600" algn="l"/>
                <a:tab pos="4572000" algn="l"/>
              </a:tabLst>
            </a:pPr>
            <a:r>
              <a:rPr lang="en-US" dirty="0">
                <a:latin typeface="Calibri" panose="020F0502020204030204" charset="0"/>
                <a:sym typeface="+mn-ea"/>
              </a:rPr>
              <a:t>存储最近的算术或逻辑操作的状态信息</a:t>
            </a:r>
          </a:p>
          <a:p>
            <a:pPr marL="840105" lvl="2" indent="-165100" algn="l" defTabSz="895350" fontAlgn="base">
              <a:spcBef>
                <a:spcPct val="20000"/>
              </a:spcBef>
              <a:buSzPct val="80000"/>
              <a:buFont typeface="Wingdings" panose="05000000000000000000" pitchFamily="2" charset="2"/>
              <a:buChar char="§"/>
              <a:tabLst>
                <a:tab pos="1371600" algn="l"/>
                <a:tab pos="4572000" algn="l"/>
              </a:tabLst>
            </a:pPr>
            <a:r>
              <a:rPr lang="en-US" dirty="0">
                <a:latin typeface="Calibri" panose="020F0502020204030204" charset="0"/>
                <a:sym typeface="+mn-ea"/>
              </a:rPr>
              <a:t>用于条件分支</a:t>
            </a:r>
          </a:p>
        </p:txBody>
      </p:sp>
      <p:sp>
        <p:nvSpPr>
          <p:cNvPr id="147473" name="Rectangle 17"/>
          <p:cNvSpPr>
            <a:spLocks noGrp="1" noChangeArrowheads="1"/>
          </p:cNvSpPr>
          <p:nvPr/>
        </p:nvSpPr>
        <p:spPr>
          <a:xfrm>
            <a:off x="3611880" y="4264660"/>
            <a:ext cx="2714625" cy="1176338"/>
          </a:xfrm>
          <a:prstGeom prst="rect">
            <a:avLst/>
          </a:prstGeom>
          <a:noFill/>
          <a:ln w="9525">
            <a:noFill/>
            <a:miter lim="800000"/>
          </a:ln>
        </p:spPr>
        <p:txBody>
          <a:bodyPr vert="horz" wrap="square" lIns="68580" tIns="34290" rIns="68580" bIns="3429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8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4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18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18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18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18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18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1800">
                <a:solidFill>
                  <a:schemeClr val="tx1"/>
                </a:solidFill>
                <a:latin typeface="Arial" panose="020B0604020202020204" pitchFamily="34" charset="0"/>
              </a:defRPr>
            </a:lvl9pPr>
          </a:lstStyle>
          <a:p>
            <a:pPr marL="292100" lvl="1" indent="-177800">
              <a:buClr>
                <a:srgbClr val="0D0D0D"/>
              </a:buClr>
            </a:pPr>
            <a:r>
              <a:rPr lang="zh-CN" altLang="en-US" sz="2000" b="1" dirty="0"/>
              <a:t>内存</a:t>
            </a:r>
          </a:p>
          <a:p>
            <a:pPr marL="571500" lvl="2" indent="-165100"/>
            <a:r>
              <a:rPr lang="en-US" sz="1800" dirty="0"/>
              <a:t>代码和用户数据</a:t>
            </a:r>
          </a:p>
          <a:p>
            <a:pPr marL="571500" lvl="2" indent="-165100"/>
            <a:r>
              <a:rPr lang="en-US" sz="1800" dirty="0"/>
              <a:t>字节寻址阵列</a:t>
            </a:r>
          </a:p>
          <a:p>
            <a:pPr marL="571500" lvl="2" indent="-165100"/>
            <a:r>
              <a:rPr lang="en-US" sz="1800" dirty="0"/>
              <a:t>支持</a:t>
            </a:r>
            <a:r>
              <a:rPr lang="zh-CN" altLang="en-US" sz="1800" dirty="0"/>
              <a:t>过程调用</a:t>
            </a:r>
            <a:r>
              <a:rPr lang="en-US" sz="1800" dirty="0"/>
              <a:t>的堆栈</a:t>
            </a:r>
          </a:p>
          <a:p>
            <a:pPr marL="0" indent="0"/>
            <a:endParaRPr lang="en-US" sz="1800" dirty="0"/>
          </a:p>
        </p:txBody>
      </p:sp>
      <p:sp>
        <p:nvSpPr>
          <p:cNvPr id="12" name="文本框 11"/>
          <p:cNvSpPr txBox="1"/>
          <p:nvPr/>
        </p:nvSpPr>
        <p:spPr>
          <a:xfrm>
            <a:off x="571500" y="3006090"/>
            <a:ext cx="2852420" cy="2657475"/>
          </a:xfrm>
          <a:prstGeom prst="rect">
            <a:avLst/>
          </a:prstGeom>
          <a:noFill/>
        </p:spPr>
        <p:txBody>
          <a:bodyPr wrap="square" rtlCol="0">
            <a:spAutoFit/>
          </a:bodyPr>
          <a:lstStyle/>
          <a:p>
            <a:pPr marL="227330" indent="-227330" algn="l" defTabSz="895350" fontAlgn="base">
              <a:spcBef>
                <a:spcPct val="20000"/>
              </a:spcBef>
              <a:buClr>
                <a:srgbClr val="990000"/>
              </a:buClr>
              <a:buSzPct val="60000"/>
              <a:buFont typeface="Wingdings 2" panose="05020102010507070707" pitchFamily="18" charset="2"/>
              <a:buNone/>
              <a:tabLst>
                <a:tab pos="1371600" algn="l"/>
                <a:tab pos="4572000" algn="l"/>
              </a:tabLst>
            </a:pPr>
            <a:r>
              <a:rPr lang="zh-CN" dirty="0"/>
              <a:t>编程可见状态：</a:t>
            </a:r>
          </a:p>
          <a:p>
            <a:pPr marL="560705" lvl="1" indent="-222250" algn="l" defTabSz="895350" fontAlgn="base">
              <a:spcBef>
                <a:spcPct val="20000"/>
              </a:spcBef>
              <a:buClr>
                <a:srgbClr val="0D0D0D"/>
              </a:buClr>
              <a:buSzPct val="110000"/>
              <a:buFont typeface="Wingdings" panose="05000000000000000000" pitchFamily="2" charset="2"/>
              <a:buChar char="§"/>
              <a:tabLst>
                <a:tab pos="1371600" algn="l"/>
                <a:tab pos="4572000" algn="l"/>
              </a:tabLst>
            </a:pPr>
            <a:r>
              <a:rPr lang="en-US" sz="2000" b="1" dirty="0">
                <a:latin typeface="Calibri" panose="020F0502020204030204" charset="0"/>
                <a:sym typeface="+mn-ea"/>
              </a:rPr>
              <a:t>PC: </a:t>
            </a:r>
            <a:r>
              <a:rPr lang="zh-CN" altLang="en-US" sz="2000" b="1" dirty="0">
                <a:latin typeface="Calibri" panose="020F0502020204030204" charset="0"/>
                <a:sym typeface="+mn-ea"/>
              </a:rPr>
              <a:t>程序计数器</a:t>
            </a:r>
          </a:p>
          <a:p>
            <a:pPr marL="840105" lvl="2" indent="-165100" algn="l" defTabSz="895350" fontAlgn="base">
              <a:spcBef>
                <a:spcPct val="20000"/>
              </a:spcBef>
              <a:buSzPct val="80000"/>
              <a:buFont typeface="Wingdings" panose="05000000000000000000" pitchFamily="2" charset="2"/>
              <a:buChar char="§"/>
              <a:tabLst>
                <a:tab pos="1371600" algn="l"/>
                <a:tab pos="4572000" algn="l"/>
              </a:tabLst>
            </a:pPr>
            <a:r>
              <a:rPr lang="zh-CN" altLang="en-US" dirty="0"/>
              <a:t>下一条指令的地址</a:t>
            </a:r>
          </a:p>
          <a:p>
            <a:pPr marL="840105" lvl="2" indent="-165100" algn="l" defTabSz="895350" fontAlgn="base">
              <a:spcBef>
                <a:spcPct val="20000"/>
              </a:spcBef>
              <a:buSzPct val="80000"/>
              <a:buFont typeface="Wingdings" panose="05000000000000000000" pitchFamily="2" charset="2"/>
              <a:buChar char="§"/>
              <a:tabLst>
                <a:tab pos="1371600" algn="l"/>
                <a:tab pos="4572000" algn="l"/>
              </a:tabLst>
            </a:pPr>
            <a:r>
              <a:rPr lang="zh-CN" altLang="en-US" dirty="0">
                <a:latin typeface="Calibri" panose="020F0502020204030204" charset="0"/>
                <a:sym typeface="+mn-ea"/>
              </a:rPr>
              <a:t>用</a:t>
            </a:r>
            <a:r>
              <a:rPr lang="en-US" dirty="0">
                <a:latin typeface="Calibri" panose="020F0502020204030204" charset="0"/>
                <a:sym typeface="+mn-ea"/>
              </a:rPr>
              <a:t> “%RIP”</a:t>
            </a:r>
            <a:r>
              <a:rPr lang="zh-CN" altLang="en-US" dirty="0">
                <a:latin typeface="Calibri" panose="020F0502020204030204" charset="0"/>
                <a:sym typeface="+mn-ea"/>
              </a:rPr>
              <a:t>表示</a:t>
            </a:r>
            <a:r>
              <a:rPr lang="en-US" dirty="0">
                <a:latin typeface="Calibri" panose="020F0502020204030204" charset="0"/>
                <a:sym typeface="+mn-ea"/>
              </a:rPr>
              <a:t> (x86-64)</a:t>
            </a:r>
          </a:p>
          <a:p>
            <a:pPr marL="560705" lvl="1" indent="-222250" algn="l" defTabSz="895350" fontAlgn="base">
              <a:spcBef>
                <a:spcPct val="20000"/>
              </a:spcBef>
              <a:buClr>
                <a:srgbClr val="0D0D0D"/>
              </a:buClr>
              <a:buSzPct val="110000"/>
              <a:buFont typeface="Wingdings" panose="05000000000000000000" pitchFamily="2" charset="2"/>
              <a:buChar char="§"/>
              <a:tabLst>
                <a:tab pos="1371600" algn="l"/>
                <a:tab pos="4572000" algn="l"/>
              </a:tabLst>
            </a:pPr>
            <a:r>
              <a:rPr lang="zh-CN" altLang="en-US" sz="2000" b="1" dirty="0"/>
              <a:t>寄存器文件</a:t>
            </a:r>
          </a:p>
          <a:p>
            <a:pPr marL="840105" lvl="2" indent="-165100" algn="l" defTabSz="895350" fontAlgn="base">
              <a:spcBef>
                <a:spcPct val="20000"/>
              </a:spcBef>
              <a:buSzPct val="80000"/>
              <a:buFont typeface="Wingdings" panose="05000000000000000000" pitchFamily="2" charset="2"/>
              <a:buChar char="§"/>
              <a:tabLst>
                <a:tab pos="1371600" algn="l"/>
                <a:tab pos="4572000" algn="l"/>
              </a:tabLst>
            </a:pPr>
            <a:r>
              <a:rPr lang="en-US" dirty="0">
                <a:latin typeface="Calibri" panose="020F0502020204030204" charset="0"/>
                <a:sym typeface="+mn-ea"/>
              </a:rPr>
              <a:t>大量使用的程序数据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 calcmode="lin" valueType="num">
                                      <p:cBhvr>
                                        <p:cTn id="7" dur="500" fill="hold"/>
                                        <p:tgtEl>
                                          <p:spTgt spid="12">
                                            <p:txEl>
                                              <p:pRg st="1" end="1"/>
                                            </p:txEl>
                                          </p:spTgt>
                                        </p:tgtEl>
                                        <p:attrNameLst>
                                          <p:attrName>ppt_w</p:attrName>
                                        </p:attrNameLst>
                                      </p:cBhvr>
                                      <p:tavLst>
                                        <p:tav tm="0">
                                          <p:val>
                                            <p:strVal val="#ppt_w*0.05"/>
                                          </p:val>
                                        </p:tav>
                                        <p:tav tm="100000">
                                          <p:val>
                                            <p:strVal val="#ppt_w"/>
                                          </p:val>
                                        </p:tav>
                                      </p:tavLst>
                                    </p:anim>
                                    <p:anim calcmode="lin" valueType="num">
                                      <p:cBhvr>
                                        <p:cTn id="8" dur="500" fill="hold"/>
                                        <p:tgtEl>
                                          <p:spTgt spid="12">
                                            <p:txEl>
                                              <p:pRg st="1" end="1"/>
                                            </p:txEl>
                                          </p:spTgt>
                                        </p:tgtEl>
                                        <p:attrNameLst>
                                          <p:attrName>ppt_h</p:attrName>
                                        </p:attrNameLst>
                                      </p:cBhvr>
                                      <p:tavLst>
                                        <p:tav tm="0">
                                          <p:val>
                                            <p:strVal val="#ppt_h"/>
                                          </p:val>
                                        </p:tav>
                                        <p:tav tm="100000">
                                          <p:val>
                                            <p:strVal val="#ppt_h"/>
                                          </p:val>
                                        </p:tav>
                                      </p:tavLst>
                                    </p:anim>
                                    <p:anim calcmode="lin" valueType="num">
                                      <p:cBhvr>
                                        <p:cTn id="9" dur="500" fill="hold"/>
                                        <p:tgtEl>
                                          <p:spTgt spid="12">
                                            <p:txEl>
                                              <p:pRg st="1" end="1"/>
                                            </p:txEl>
                                          </p:spTgt>
                                        </p:tgtEl>
                                        <p:attrNameLst>
                                          <p:attrName>ppt_x</p:attrName>
                                        </p:attrNameLst>
                                      </p:cBhvr>
                                      <p:tavLst>
                                        <p:tav tm="0">
                                          <p:val>
                                            <p:strVal val="#ppt_x-.2"/>
                                          </p:val>
                                        </p:tav>
                                        <p:tav tm="100000">
                                          <p:val>
                                            <p:strVal val="#ppt_x"/>
                                          </p:val>
                                        </p:tav>
                                      </p:tavLst>
                                    </p:anim>
                                    <p:anim calcmode="lin" valueType="num">
                                      <p:cBhvr>
                                        <p:cTn id="10" dur="500" fill="hold"/>
                                        <p:tgtEl>
                                          <p:spTgt spid="12">
                                            <p:txEl>
                                              <p:pRg st="1" end="1"/>
                                            </p:txEl>
                                          </p:spTgt>
                                        </p:tgtEl>
                                        <p:attrNameLst>
                                          <p:attrName>ppt_y</p:attrName>
                                        </p:attrNameLst>
                                      </p:cBhvr>
                                      <p:tavLst>
                                        <p:tav tm="0">
                                          <p:val>
                                            <p:strVal val="#ppt_y"/>
                                          </p:val>
                                        </p:tav>
                                        <p:tav tm="100000">
                                          <p:val>
                                            <p:strVal val="#ppt_y"/>
                                          </p:val>
                                        </p:tav>
                                      </p:tavLst>
                                    </p:anim>
                                    <p:animEffect transition="in" filter="fade">
                                      <p:cBhvr>
                                        <p:cTn id="11" dur="500"/>
                                        <p:tgtEl>
                                          <p:spTgt spid="12">
                                            <p:txEl>
                                              <p:pRg st="1" end="1"/>
                                            </p:txEl>
                                          </p:spTgt>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12">
                                            <p:txEl>
                                              <p:pRg st="2" end="2"/>
                                            </p:txEl>
                                          </p:spTgt>
                                        </p:tgtEl>
                                        <p:attrNameLst>
                                          <p:attrName>style.visibility</p:attrName>
                                        </p:attrNameLst>
                                      </p:cBhvr>
                                      <p:to>
                                        <p:strVal val="visible"/>
                                      </p:to>
                                    </p:set>
                                    <p:anim calcmode="lin" valueType="num">
                                      <p:cBhvr>
                                        <p:cTn id="14" dur="500" fill="hold"/>
                                        <p:tgtEl>
                                          <p:spTgt spid="12">
                                            <p:txEl>
                                              <p:pRg st="2" end="2"/>
                                            </p:txEl>
                                          </p:spTgt>
                                        </p:tgtEl>
                                        <p:attrNameLst>
                                          <p:attrName>ppt_w</p:attrName>
                                        </p:attrNameLst>
                                      </p:cBhvr>
                                      <p:tavLst>
                                        <p:tav tm="0">
                                          <p:val>
                                            <p:strVal val="#ppt_w*0.05"/>
                                          </p:val>
                                        </p:tav>
                                        <p:tav tm="100000">
                                          <p:val>
                                            <p:strVal val="#ppt_w"/>
                                          </p:val>
                                        </p:tav>
                                      </p:tavLst>
                                    </p:anim>
                                    <p:anim calcmode="lin" valueType="num">
                                      <p:cBhvr>
                                        <p:cTn id="15" dur="500" fill="hold"/>
                                        <p:tgtEl>
                                          <p:spTgt spid="12">
                                            <p:txEl>
                                              <p:pRg st="2" end="2"/>
                                            </p:txEl>
                                          </p:spTgt>
                                        </p:tgtEl>
                                        <p:attrNameLst>
                                          <p:attrName>ppt_h</p:attrName>
                                        </p:attrNameLst>
                                      </p:cBhvr>
                                      <p:tavLst>
                                        <p:tav tm="0">
                                          <p:val>
                                            <p:strVal val="#ppt_h"/>
                                          </p:val>
                                        </p:tav>
                                        <p:tav tm="100000">
                                          <p:val>
                                            <p:strVal val="#ppt_h"/>
                                          </p:val>
                                        </p:tav>
                                      </p:tavLst>
                                    </p:anim>
                                    <p:anim calcmode="lin" valueType="num">
                                      <p:cBhvr>
                                        <p:cTn id="16" dur="500" fill="hold"/>
                                        <p:tgtEl>
                                          <p:spTgt spid="12">
                                            <p:txEl>
                                              <p:pRg st="2" end="2"/>
                                            </p:txEl>
                                          </p:spTgt>
                                        </p:tgtEl>
                                        <p:attrNameLst>
                                          <p:attrName>ppt_x</p:attrName>
                                        </p:attrNameLst>
                                      </p:cBhvr>
                                      <p:tavLst>
                                        <p:tav tm="0">
                                          <p:val>
                                            <p:strVal val="#ppt_x-.2"/>
                                          </p:val>
                                        </p:tav>
                                        <p:tav tm="100000">
                                          <p:val>
                                            <p:strVal val="#ppt_x"/>
                                          </p:val>
                                        </p:tav>
                                      </p:tavLst>
                                    </p:anim>
                                    <p:anim calcmode="lin" valueType="num">
                                      <p:cBhvr>
                                        <p:cTn id="17" dur="500" fill="hold"/>
                                        <p:tgtEl>
                                          <p:spTgt spid="12">
                                            <p:txEl>
                                              <p:pRg st="2" end="2"/>
                                            </p:txEl>
                                          </p:spTgt>
                                        </p:tgtEl>
                                        <p:attrNameLst>
                                          <p:attrName>ppt_y</p:attrName>
                                        </p:attrNameLst>
                                      </p:cBhvr>
                                      <p:tavLst>
                                        <p:tav tm="0">
                                          <p:val>
                                            <p:strVal val="#ppt_y"/>
                                          </p:val>
                                        </p:tav>
                                        <p:tav tm="100000">
                                          <p:val>
                                            <p:strVal val="#ppt_y"/>
                                          </p:val>
                                        </p:tav>
                                      </p:tavLst>
                                    </p:anim>
                                    <p:animEffect transition="in" filter="fade">
                                      <p:cBhvr>
                                        <p:cTn id="18" dur="500"/>
                                        <p:tgtEl>
                                          <p:spTgt spid="12">
                                            <p:txEl>
                                              <p:pRg st="2" end="2"/>
                                            </p:txEl>
                                          </p:spTgt>
                                        </p:tgtEl>
                                      </p:cBhvr>
                                    </p:animEffect>
                                  </p:childTnLst>
                                </p:cTn>
                              </p:par>
                              <p:par>
                                <p:cTn id="19" presetID="54" presetClass="entr" presetSubtype="0" accel="10000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p:cTn id="21" dur="500" fill="hold"/>
                                        <p:tgtEl>
                                          <p:spTgt spid="12">
                                            <p:txEl>
                                              <p:pRg st="3" end="3"/>
                                            </p:txEl>
                                          </p:spTgt>
                                        </p:tgtEl>
                                        <p:attrNameLst>
                                          <p:attrName>ppt_w</p:attrName>
                                        </p:attrNameLst>
                                      </p:cBhvr>
                                      <p:tavLst>
                                        <p:tav tm="0">
                                          <p:val>
                                            <p:strVal val="#ppt_w*0.05"/>
                                          </p:val>
                                        </p:tav>
                                        <p:tav tm="100000">
                                          <p:val>
                                            <p:strVal val="#ppt_w"/>
                                          </p:val>
                                        </p:tav>
                                      </p:tavLst>
                                    </p:anim>
                                    <p:anim calcmode="lin" valueType="num">
                                      <p:cBhvr>
                                        <p:cTn id="22" dur="500" fill="hold"/>
                                        <p:tgtEl>
                                          <p:spTgt spid="12">
                                            <p:txEl>
                                              <p:pRg st="3" end="3"/>
                                            </p:txEl>
                                          </p:spTgt>
                                        </p:tgtEl>
                                        <p:attrNameLst>
                                          <p:attrName>ppt_h</p:attrName>
                                        </p:attrNameLst>
                                      </p:cBhvr>
                                      <p:tavLst>
                                        <p:tav tm="0">
                                          <p:val>
                                            <p:strVal val="#ppt_h"/>
                                          </p:val>
                                        </p:tav>
                                        <p:tav tm="100000">
                                          <p:val>
                                            <p:strVal val="#ppt_h"/>
                                          </p:val>
                                        </p:tav>
                                      </p:tavLst>
                                    </p:anim>
                                    <p:anim calcmode="lin" valueType="num">
                                      <p:cBhvr>
                                        <p:cTn id="23" dur="500" fill="hold"/>
                                        <p:tgtEl>
                                          <p:spTgt spid="12">
                                            <p:txEl>
                                              <p:pRg st="3" end="3"/>
                                            </p:txEl>
                                          </p:spTgt>
                                        </p:tgtEl>
                                        <p:attrNameLst>
                                          <p:attrName>ppt_x</p:attrName>
                                        </p:attrNameLst>
                                      </p:cBhvr>
                                      <p:tavLst>
                                        <p:tav tm="0">
                                          <p:val>
                                            <p:strVal val="#ppt_x-.2"/>
                                          </p:val>
                                        </p:tav>
                                        <p:tav tm="100000">
                                          <p:val>
                                            <p:strVal val="#ppt_x"/>
                                          </p:val>
                                        </p:tav>
                                      </p:tavLst>
                                    </p:anim>
                                    <p:anim calcmode="lin" valueType="num">
                                      <p:cBhvr>
                                        <p:cTn id="24" dur="500" fill="hold"/>
                                        <p:tgtEl>
                                          <p:spTgt spid="12">
                                            <p:txEl>
                                              <p:pRg st="3" end="3"/>
                                            </p:txEl>
                                          </p:spTgt>
                                        </p:tgtEl>
                                        <p:attrNameLst>
                                          <p:attrName>ppt_y</p:attrName>
                                        </p:attrNameLst>
                                      </p:cBhvr>
                                      <p:tavLst>
                                        <p:tav tm="0">
                                          <p:val>
                                            <p:strVal val="#ppt_y"/>
                                          </p:val>
                                        </p:tav>
                                        <p:tav tm="100000">
                                          <p:val>
                                            <p:strVal val="#ppt_y"/>
                                          </p:val>
                                        </p:tav>
                                      </p:tavLst>
                                    </p:anim>
                                    <p:animEffect transition="in" filter="fade">
                                      <p:cBhvr>
                                        <p:cTn id="25" dur="500"/>
                                        <p:tgtEl>
                                          <p:spTgt spid="1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4" presetClass="entr" presetSubtype="0" accel="100000" fill="hold" nodeType="clickEffect">
                                  <p:stCondLst>
                                    <p:cond delay="0"/>
                                  </p:stCondLst>
                                  <p:childTnLst>
                                    <p:set>
                                      <p:cBhvr>
                                        <p:cTn id="29" dur="1" fill="hold">
                                          <p:stCondLst>
                                            <p:cond delay="0"/>
                                          </p:stCondLst>
                                        </p:cTn>
                                        <p:tgtEl>
                                          <p:spTgt spid="12">
                                            <p:txEl>
                                              <p:pRg st="4" end="4"/>
                                            </p:txEl>
                                          </p:spTgt>
                                        </p:tgtEl>
                                        <p:attrNameLst>
                                          <p:attrName>style.visibility</p:attrName>
                                        </p:attrNameLst>
                                      </p:cBhvr>
                                      <p:to>
                                        <p:strVal val="visible"/>
                                      </p:to>
                                    </p:set>
                                    <p:anim calcmode="lin" valueType="num">
                                      <p:cBhvr>
                                        <p:cTn id="30" dur="500" fill="hold"/>
                                        <p:tgtEl>
                                          <p:spTgt spid="12">
                                            <p:txEl>
                                              <p:pRg st="4" end="4"/>
                                            </p:txEl>
                                          </p:spTgt>
                                        </p:tgtEl>
                                        <p:attrNameLst>
                                          <p:attrName>ppt_w</p:attrName>
                                        </p:attrNameLst>
                                      </p:cBhvr>
                                      <p:tavLst>
                                        <p:tav tm="0">
                                          <p:val>
                                            <p:strVal val="#ppt_w*0.05"/>
                                          </p:val>
                                        </p:tav>
                                        <p:tav tm="100000">
                                          <p:val>
                                            <p:strVal val="#ppt_w"/>
                                          </p:val>
                                        </p:tav>
                                      </p:tavLst>
                                    </p:anim>
                                    <p:anim calcmode="lin" valueType="num">
                                      <p:cBhvr>
                                        <p:cTn id="31" dur="500" fill="hold"/>
                                        <p:tgtEl>
                                          <p:spTgt spid="12">
                                            <p:txEl>
                                              <p:pRg st="4" end="4"/>
                                            </p:txEl>
                                          </p:spTgt>
                                        </p:tgtEl>
                                        <p:attrNameLst>
                                          <p:attrName>ppt_h</p:attrName>
                                        </p:attrNameLst>
                                      </p:cBhvr>
                                      <p:tavLst>
                                        <p:tav tm="0">
                                          <p:val>
                                            <p:strVal val="#ppt_h"/>
                                          </p:val>
                                        </p:tav>
                                        <p:tav tm="100000">
                                          <p:val>
                                            <p:strVal val="#ppt_h"/>
                                          </p:val>
                                        </p:tav>
                                      </p:tavLst>
                                    </p:anim>
                                    <p:anim calcmode="lin" valueType="num">
                                      <p:cBhvr>
                                        <p:cTn id="32" dur="500" fill="hold"/>
                                        <p:tgtEl>
                                          <p:spTgt spid="12">
                                            <p:txEl>
                                              <p:pRg st="4" end="4"/>
                                            </p:txEl>
                                          </p:spTgt>
                                        </p:tgtEl>
                                        <p:attrNameLst>
                                          <p:attrName>ppt_x</p:attrName>
                                        </p:attrNameLst>
                                      </p:cBhvr>
                                      <p:tavLst>
                                        <p:tav tm="0">
                                          <p:val>
                                            <p:strVal val="#ppt_x-.2"/>
                                          </p:val>
                                        </p:tav>
                                        <p:tav tm="100000">
                                          <p:val>
                                            <p:strVal val="#ppt_x"/>
                                          </p:val>
                                        </p:tav>
                                      </p:tavLst>
                                    </p:anim>
                                    <p:anim calcmode="lin" valueType="num">
                                      <p:cBhvr>
                                        <p:cTn id="33" dur="500" fill="hold"/>
                                        <p:tgtEl>
                                          <p:spTgt spid="12">
                                            <p:txEl>
                                              <p:pRg st="4" end="4"/>
                                            </p:txEl>
                                          </p:spTgt>
                                        </p:tgtEl>
                                        <p:attrNameLst>
                                          <p:attrName>ppt_y</p:attrName>
                                        </p:attrNameLst>
                                      </p:cBhvr>
                                      <p:tavLst>
                                        <p:tav tm="0">
                                          <p:val>
                                            <p:strVal val="#ppt_y"/>
                                          </p:val>
                                        </p:tav>
                                        <p:tav tm="100000">
                                          <p:val>
                                            <p:strVal val="#ppt_y"/>
                                          </p:val>
                                        </p:tav>
                                      </p:tavLst>
                                    </p:anim>
                                    <p:animEffect transition="in" filter="fade">
                                      <p:cBhvr>
                                        <p:cTn id="34" dur="500"/>
                                        <p:tgtEl>
                                          <p:spTgt spid="12">
                                            <p:txEl>
                                              <p:pRg st="4" end="4"/>
                                            </p:txEl>
                                          </p:spTgt>
                                        </p:tgtEl>
                                      </p:cBhvr>
                                    </p:animEffect>
                                  </p:childTnLst>
                                </p:cTn>
                              </p:par>
                              <p:par>
                                <p:cTn id="35" presetID="54" presetClass="entr" presetSubtype="0" accel="100000" fill="hold" nodeType="with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 calcmode="lin" valueType="num">
                                      <p:cBhvr>
                                        <p:cTn id="37" dur="500" fill="hold"/>
                                        <p:tgtEl>
                                          <p:spTgt spid="12">
                                            <p:txEl>
                                              <p:pRg st="5" end="5"/>
                                            </p:txEl>
                                          </p:spTgt>
                                        </p:tgtEl>
                                        <p:attrNameLst>
                                          <p:attrName>ppt_w</p:attrName>
                                        </p:attrNameLst>
                                      </p:cBhvr>
                                      <p:tavLst>
                                        <p:tav tm="0">
                                          <p:val>
                                            <p:strVal val="#ppt_w*0.05"/>
                                          </p:val>
                                        </p:tav>
                                        <p:tav tm="100000">
                                          <p:val>
                                            <p:strVal val="#ppt_w"/>
                                          </p:val>
                                        </p:tav>
                                      </p:tavLst>
                                    </p:anim>
                                    <p:anim calcmode="lin" valueType="num">
                                      <p:cBhvr>
                                        <p:cTn id="38" dur="500" fill="hold"/>
                                        <p:tgtEl>
                                          <p:spTgt spid="12">
                                            <p:txEl>
                                              <p:pRg st="5" end="5"/>
                                            </p:txEl>
                                          </p:spTgt>
                                        </p:tgtEl>
                                        <p:attrNameLst>
                                          <p:attrName>ppt_h</p:attrName>
                                        </p:attrNameLst>
                                      </p:cBhvr>
                                      <p:tavLst>
                                        <p:tav tm="0">
                                          <p:val>
                                            <p:strVal val="#ppt_h"/>
                                          </p:val>
                                        </p:tav>
                                        <p:tav tm="100000">
                                          <p:val>
                                            <p:strVal val="#ppt_h"/>
                                          </p:val>
                                        </p:tav>
                                      </p:tavLst>
                                    </p:anim>
                                    <p:anim calcmode="lin" valueType="num">
                                      <p:cBhvr>
                                        <p:cTn id="39" dur="500" fill="hold"/>
                                        <p:tgtEl>
                                          <p:spTgt spid="12">
                                            <p:txEl>
                                              <p:pRg st="5" end="5"/>
                                            </p:txEl>
                                          </p:spTgt>
                                        </p:tgtEl>
                                        <p:attrNameLst>
                                          <p:attrName>ppt_x</p:attrName>
                                        </p:attrNameLst>
                                      </p:cBhvr>
                                      <p:tavLst>
                                        <p:tav tm="0">
                                          <p:val>
                                            <p:strVal val="#ppt_x-.2"/>
                                          </p:val>
                                        </p:tav>
                                        <p:tav tm="100000">
                                          <p:val>
                                            <p:strVal val="#ppt_x"/>
                                          </p:val>
                                        </p:tav>
                                      </p:tavLst>
                                    </p:anim>
                                    <p:anim calcmode="lin" valueType="num">
                                      <p:cBhvr>
                                        <p:cTn id="40" dur="500" fill="hold"/>
                                        <p:tgtEl>
                                          <p:spTgt spid="12">
                                            <p:txEl>
                                              <p:pRg st="5" end="5"/>
                                            </p:txEl>
                                          </p:spTgt>
                                        </p:tgtEl>
                                        <p:attrNameLst>
                                          <p:attrName>ppt_y</p:attrName>
                                        </p:attrNameLst>
                                      </p:cBhvr>
                                      <p:tavLst>
                                        <p:tav tm="0">
                                          <p:val>
                                            <p:strVal val="#ppt_y"/>
                                          </p:val>
                                        </p:tav>
                                        <p:tav tm="100000">
                                          <p:val>
                                            <p:strVal val="#ppt_y"/>
                                          </p:val>
                                        </p:tav>
                                      </p:tavLst>
                                    </p:anim>
                                    <p:animEffect transition="in" filter="fade">
                                      <p:cBhvr>
                                        <p:cTn id="41" dur="500"/>
                                        <p:tgtEl>
                                          <p:spTgt spid="1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4" presetClass="entr" presetSubtype="0" accel="100000" fill="hold" nodeType="clickEffect">
                                  <p:stCondLst>
                                    <p:cond delay="0"/>
                                  </p:stCondLst>
                                  <p:childTnLst>
                                    <p:set>
                                      <p:cBhvr>
                                        <p:cTn id="45" dur="1" fill="hold">
                                          <p:stCondLst>
                                            <p:cond delay="0"/>
                                          </p:stCondLst>
                                        </p:cTn>
                                        <p:tgtEl>
                                          <p:spTgt spid="10">
                                            <p:txEl>
                                              <p:pRg st="1" end="1"/>
                                            </p:txEl>
                                          </p:spTgt>
                                        </p:tgtEl>
                                        <p:attrNameLst>
                                          <p:attrName>style.visibility</p:attrName>
                                        </p:attrNameLst>
                                      </p:cBhvr>
                                      <p:to>
                                        <p:strVal val="visible"/>
                                      </p:to>
                                    </p:set>
                                    <p:anim calcmode="lin" valueType="num">
                                      <p:cBhvr>
                                        <p:cTn id="46" dur="500" fill="hold"/>
                                        <p:tgtEl>
                                          <p:spTgt spid="10">
                                            <p:txEl>
                                              <p:pRg st="1" end="1"/>
                                            </p:txEl>
                                          </p:spTgt>
                                        </p:tgtEl>
                                        <p:attrNameLst>
                                          <p:attrName>ppt_w</p:attrName>
                                        </p:attrNameLst>
                                      </p:cBhvr>
                                      <p:tavLst>
                                        <p:tav tm="0">
                                          <p:val>
                                            <p:strVal val="#ppt_w*0.05"/>
                                          </p:val>
                                        </p:tav>
                                        <p:tav tm="100000">
                                          <p:val>
                                            <p:strVal val="#ppt_w"/>
                                          </p:val>
                                        </p:tav>
                                      </p:tavLst>
                                    </p:anim>
                                    <p:anim calcmode="lin" valueType="num">
                                      <p:cBhvr>
                                        <p:cTn id="47" dur="500" fill="hold"/>
                                        <p:tgtEl>
                                          <p:spTgt spid="10">
                                            <p:txEl>
                                              <p:pRg st="1" end="1"/>
                                            </p:txEl>
                                          </p:spTgt>
                                        </p:tgtEl>
                                        <p:attrNameLst>
                                          <p:attrName>ppt_h</p:attrName>
                                        </p:attrNameLst>
                                      </p:cBhvr>
                                      <p:tavLst>
                                        <p:tav tm="0">
                                          <p:val>
                                            <p:strVal val="#ppt_h"/>
                                          </p:val>
                                        </p:tav>
                                        <p:tav tm="100000">
                                          <p:val>
                                            <p:strVal val="#ppt_h"/>
                                          </p:val>
                                        </p:tav>
                                      </p:tavLst>
                                    </p:anim>
                                    <p:anim calcmode="lin" valueType="num">
                                      <p:cBhvr>
                                        <p:cTn id="48" dur="500" fill="hold"/>
                                        <p:tgtEl>
                                          <p:spTgt spid="10">
                                            <p:txEl>
                                              <p:pRg st="1" end="1"/>
                                            </p:txEl>
                                          </p:spTgt>
                                        </p:tgtEl>
                                        <p:attrNameLst>
                                          <p:attrName>ppt_x</p:attrName>
                                        </p:attrNameLst>
                                      </p:cBhvr>
                                      <p:tavLst>
                                        <p:tav tm="0">
                                          <p:val>
                                            <p:strVal val="#ppt_x-.2"/>
                                          </p:val>
                                        </p:tav>
                                        <p:tav tm="100000">
                                          <p:val>
                                            <p:strVal val="#ppt_x"/>
                                          </p:val>
                                        </p:tav>
                                      </p:tavLst>
                                    </p:anim>
                                    <p:anim calcmode="lin" valueType="num">
                                      <p:cBhvr>
                                        <p:cTn id="49" dur="500" fill="hold"/>
                                        <p:tgtEl>
                                          <p:spTgt spid="10">
                                            <p:txEl>
                                              <p:pRg st="1" end="1"/>
                                            </p:txEl>
                                          </p:spTgt>
                                        </p:tgtEl>
                                        <p:attrNameLst>
                                          <p:attrName>ppt_y</p:attrName>
                                        </p:attrNameLst>
                                      </p:cBhvr>
                                      <p:tavLst>
                                        <p:tav tm="0">
                                          <p:val>
                                            <p:strVal val="#ppt_y"/>
                                          </p:val>
                                        </p:tav>
                                        <p:tav tm="100000">
                                          <p:val>
                                            <p:strVal val="#ppt_y"/>
                                          </p:val>
                                        </p:tav>
                                      </p:tavLst>
                                    </p:anim>
                                    <p:animEffect transition="in" filter="fade">
                                      <p:cBhvr>
                                        <p:cTn id="50" dur="500"/>
                                        <p:tgtEl>
                                          <p:spTgt spid="10">
                                            <p:txEl>
                                              <p:pRg st="1" end="1"/>
                                            </p:txEl>
                                          </p:spTgt>
                                        </p:tgtEl>
                                      </p:cBhvr>
                                    </p:animEffect>
                                  </p:childTnLst>
                                </p:cTn>
                              </p:par>
                              <p:par>
                                <p:cTn id="51" presetID="54" presetClass="entr" presetSubtype="0" accel="100000" fill="hold" nodeType="withEffect">
                                  <p:stCondLst>
                                    <p:cond delay="0"/>
                                  </p:stCondLst>
                                  <p:childTnLst>
                                    <p:set>
                                      <p:cBhvr>
                                        <p:cTn id="52" dur="1" fill="hold">
                                          <p:stCondLst>
                                            <p:cond delay="0"/>
                                          </p:stCondLst>
                                        </p:cTn>
                                        <p:tgtEl>
                                          <p:spTgt spid="10">
                                            <p:txEl>
                                              <p:pRg st="2" end="2"/>
                                            </p:txEl>
                                          </p:spTgt>
                                        </p:tgtEl>
                                        <p:attrNameLst>
                                          <p:attrName>style.visibility</p:attrName>
                                        </p:attrNameLst>
                                      </p:cBhvr>
                                      <p:to>
                                        <p:strVal val="visible"/>
                                      </p:to>
                                    </p:set>
                                    <p:anim calcmode="lin" valueType="num">
                                      <p:cBhvr>
                                        <p:cTn id="53" dur="500" fill="hold"/>
                                        <p:tgtEl>
                                          <p:spTgt spid="10">
                                            <p:txEl>
                                              <p:pRg st="2" end="2"/>
                                            </p:txEl>
                                          </p:spTgt>
                                        </p:tgtEl>
                                        <p:attrNameLst>
                                          <p:attrName>ppt_w</p:attrName>
                                        </p:attrNameLst>
                                      </p:cBhvr>
                                      <p:tavLst>
                                        <p:tav tm="0">
                                          <p:val>
                                            <p:strVal val="#ppt_w*0.05"/>
                                          </p:val>
                                        </p:tav>
                                        <p:tav tm="100000">
                                          <p:val>
                                            <p:strVal val="#ppt_w"/>
                                          </p:val>
                                        </p:tav>
                                      </p:tavLst>
                                    </p:anim>
                                    <p:anim calcmode="lin" valueType="num">
                                      <p:cBhvr>
                                        <p:cTn id="54" dur="500" fill="hold"/>
                                        <p:tgtEl>
                                          <p:spTgt spid="10">
                                            <p:txEl>
                                              <p:pRg st="2" end="2"/>
                                            </p:txEl>
                                          </p:spTgt>
                                        </p:tgtEl>
                                        <p:attrNameLst>
                                          <p:attrName>ppt_h</p:attrName>
                                        </p:attrNameLst>
                                      </p:cBhvr>
                                      <p:tavLst>
                                        <p:tav tm="0">
                                          <p:val>
                                            <p:strVal val="#ppt_h"/>
                                          </p:val>
                                        </p:tav>
                                        <p:tav tm="100000">
                                          <p:val>
                                            <p:strVal val="#ppt_h"/>
                                          </p:val>
                                        </p:tav>
                                      </p:tavLst>
                                    </p:anim>
                                    <p:anim calcmode="lin" valueType="num">
                                      <p:cBhvr>
                                        <p:cTn id="55" dur="500" fill="hold"/>
                                        <p:tgtEl>
                                          <p:spTgt spid="10">
                                            <p:txEl>
                                              <p:pRg st="2" end="2"/>
                                            </p:txEl>
                                          </p:spTgt>
                                        </p:tgtEl>
                                        <p:attrNameLst>
                                          <p:attrName>ppt_x</p:attrName>
                                        </p:attrNameLst>
                                      </p:cBhvr>
                                      <p:tavLst>
                                        <p:tav tm="0">
                                          <p:val>
                                            <p:strVal val="#ppt_x-.2"/>
                                          </p:val>
                                        </p:tav>
                                        <p:tav tm="100000">
                                          <p:val>
                                            <p:strVal val="#ppt_x"/>
                                          </p:val>
                                        </p:tav>
                                      </p:tavLst>
                                    </p:anim>
                                    <p:anim calcmode="lin" valueType="num">
                                      <p:cBhvr>
                                        <p:cTn id="56" dur="500" fill="hold"/>
                                        <p:tgtEl>
                                          <p:spTgt spid="10">
                                            <p:txEl>
                                              <p:pRg st="2" end="2"/>
                                            </p:txEl>
                                          </p:spTgt>
                                        </p:tgtEl>
                                        <p:attrNameLst>
                                          <p:attrName>ppt_y</p:attrName>
                                        </p:attrNameLst>
                                      </p:cBhvr>
                                      <p:tavLst>
                                        <p:tav tm="0">
                                          <p:val>
                                            <p:strVal val="#ppt_y"/>
                                          </p:val>
                                        </p:tav>
                                        <p:tav tm="100000">
                                          <p:val>
                                            <p:strVal val="#ppt_y"/>
                                          </p:val>
                                        </p:tav>
                                      </p:tavLst>
                                    </p:anim>
                                    <p:animEffect transition="in" filter="fade">
                                      <p:cBhvr>
                                        <p:cTn id="57" dur="500"/>
                                        <p:tgtEl>
                                          <p:spTgt spid="10">
                                            <p:txEl>
                                              <p:pRg st="2" end="2"/>
                                            </p:txEl>
                                          </p:spTgt>
                                        </p:tgtEl>
                                      </p:cBhvr>
                                    </p:animEffect>
                                  </p:childTnLst>
                                </p:cTn>
                              </p:par>
                              <p:par>
                                <p:cTn id="58" presetID="54" presetClass="entr" presetSubtype="0" accel="100000" fill="hold" nodeType="withEffect">
                                  <p:stCondLst>
                                    <p:cond delay="0"/>
                                  </p:stCondLst>
                                  <p:childTnLst>
                                    <p:set>
                                      <p:cBhvr>
                                        <p:cTn id="59" dur="1" fill="hold">
                                          <p:stCondLst>
                                            <p:cond delay="0"/>
                                          </p:stCondLst>
                                        </p:cTn>
                                        <p:tgtEl>
                                          <p:spTgt spid="10">
                                            <p:txEl>
                                              <p:pRg st="3" end="3"/>
                                            </p:txEl>
                                          </p:spTgt>
                                        </p:tgtEl>
                                        <p:attrNameLst>
                                          <p:attrName>style.visibility</p:attrName>
                                        </p:attrNameLst>
                                      </p:cBhvr>
                                      <p:to>
                                        <p:strVal val="visible"/>
                                      </p:to>
                                    </p:set>
                                    <p:anim calcmode="lin" valueType="num">
                                      <p:cBhvr>
                                        <p:cTn id="60" dur="500" fill="hold"/>
                                        <p:tgtEl>
                                          <p:spTgt spid="10">
                                            <p:txEl>
                                              <p:pRg st="3" end="3"/>
                                            </p:txEl>
                                          </p:spTgt>
                                        </p:tgtEl>
                                        <p:attrNameLst>
                                          <p:attrName>ppt_w</p:attrName>
                                        </p:attrNameLst>
                                      </p:cBhvr>
                                      <p:tavLst>
                                        <p:tav tm="0">
                                          <p:val>
                                            <p:strVal val="#ppt_w*0.05"/>
                                          </p:val>
                                        </p:tav>
                                        <p:tav tm="100000">
                                          <p:val>
                                            <p:strVal val="#ppt_w"/>
                                          </p:val>
                                        </p:tav>
                                      </p:tavLst>
                                    </p:anim>
                                    <p:anim calcmode="lin" valueType="num">
                                      <p:cBhvr>
                                        <p:cTn id="61" dur="500" fill="hold"/>
                                        <p:tgtEl>
                                          <p:spTgt spid="10">
                                            <p:txEl>
                                              <p:pRg st="3" end="3"/>
                                            </p:txEl>
                                          </p:spTgt>
                                        </p:tgtEl>
                                        <p:attrNameLst>
                                          <p:attrName>ppt_h</p:attrName>
                                        </p:attrNameLst>
                                      </p:cBhvr>
                                      <p:tavLst>
                                        <p:tav tm="0">
                                          <p:val>
                                            <p:strVal val="#ppt_h"/>
                                          </p:val>
                                        </p:tav>
                                        <p:tav tm="100000">
                                          <p:val>
                                            <p:strVal val="#ppt_h"/>
                                          </p:val>
                                        </p:tav>
                                      </p:tavLst>
                                    </p:anim>
                                    <p:anim calcmode="lin" valueType="num">
                                      <p:cBhvr>
                                        <p:cTn id="62" dur="500" fill="hold"/>
                                        <p:tgtEl>
                                          <p:spTgt spid="10">
                                            <p:txEl>
                                              <p:pRg st="3" end="3"/>
                                            </p:txEl>
                                          </p:spTgt>
                                        </p:tgtEl>
                                        <p:attrNameLst>
                                          <p:attrName>ppt_x</p:attrName>
                                        </p:attrNameLst>
                                      </p:cBhvr>
                                      <p:tavLst>
                                        <p:tav tm="0">
                                          <p:val>
                                            <p:strVal val="#ppt_x-.2"/>
                                          </p:val>
                                        </p:tav>
                                        <p:tav tm="100000">
                                          <p:val>
                                            <p:strVal val="#ppt_x"/>
                                          </p:val>
                                        </p:tav>
                                      </p:tavLst>
                                    </p:anim>
                                    <p:anim calcmode="lin" valueType="num">
                                      <p:cBhvr>
                                        <p:cTn id="63" dur="500" fill="hold"/>
                                        <p:tgtEl>
                                          <p:spTgt spid="10">
                                            <p:txEl>
                                              <p:pRg st="3" end="3"/>
                                            </p:txEl>
                                          </p:spTgt>
                                        </p:tgtEl>
                                        <p:attrNameLst>
                                          <p:attrName>ppt_y</p:attrName>
                                        </p:attrNameLst>
                                      </p:cBhvr>
                                      <p:tavLst>
                                        <p:tav tm="0">
                                          <p:val>
                                            <p:strVal val="#ppt_y"/>
                                          </p:val>
                                        </p:tav>
                                        <p:tav tm="100000">
                                          <p:val>
                                            <p:strVal val="#ppt_y"/>
                                          </p:val>
                                        </p:tav>
                                      </p:tavLst>
                                    </p:anim>
                                    <p:animEffect transition="in" filter="fade">
                                      <p:cBhvr>
                                        <p:cTn id="64" dur="500"/>
                                        <p:tgtEl>
                                          <p:spTgt spid="10">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4" presetClass="entr" presetSubtype="0" accel="100000" fill="hold" nodeType="clickEffect">
                                  <p:stCondLst>
                                    <p:cond delay="0"/>
                                  </p:stCondLst>
                                  <p:childTnLst>
                                    <p:set>
                                      <p:cBhvr>
                                        <p:cTn id="68" dur="1" fill="hold">
                                          <p:stCondLst>
                                            <p:cond delay="0"/>
                                          </p:stCondLst>
                                        </p:cTn>
                                        <p:tgtEl>
                                          <p:spTgt spid="147473">
                                            <p:txEl>
                                              <p:pRg st="0" end="0"/>
                                            </p:txEl>
                                          </p:spTgt>
                                        </p:tgtEl>
                                        <p:attrNameLst>
                                          <p:attrName>style.visibility</p:attrName>
                                        </p:attrNameLst>
                                      </p:cBhvr>
                                      <p:to>
                                        <p:strVal val="visible"/>
                                      </p:to>
                                    </p:set>
                                    <p:anim calcmode="lin" valueType="num">
                                      <p:cBhvr>
                                        <p:cTn id="69" dur="500" fill="hold"/>
                                        <p:tgtEl>
                                          <p:spTgt spid="147473">
                                            <p:txEl>
                                              <p:pRg st="0" end="0"/>
                                            </p:txEl>
                                          </p:spTgt>
                                        </p:tgtEl>
                                        <p:attrNameLst>
                                          <p:attrName>ppt_w</p:attrName>
                                        </p:attrNameLst>
                                      </p:cBhvr>
                                      <p:tavLst>
                                        <p:tav tm="0">
                                          <p:val>
                                            <p:strVal val="#ppt_w*0.05"/>
                                          </p:val>
                                        </p:tav>
                                        <p:tav tm="100000">
                                          <p:val>
                                            <p:strVal val="#ppt_w"/>
                                          </p:val>
                                        </p:tav>
                                      </p:tavLst>
                                    </p:anim>
                                    <p:anim calcmode="lin" valueType="num">
                                      <p:cBhvr>
                                        <p:cTn id="70" dur="500" fill="hold"/>
                                        <p:tgtEl>
                                          <p:spTgt spid="147473">
                                            <p:txEl>
                                              <p:pRg st="0" end="0"/>
                                            </p:txEl>
                                          </p:spTgt>
                                        </p:tgtEl>
                                        <p:attrNameLst>
                                          <p:attrName>ppt_h</p:attrName>
                                        </p:attrNameLst>
                                      </p:cBhvr>
                                      <p:tavLst>
                                        <p:tav tm="0">
                                          <p:val>
                                            <p:strVal val="#ppt_h"/>
                                          </p:val>
                                        </p:tav>
                                        <p:tav tm="100000">
                                          <p:val>
                                            <p:strVal val="#ppt_h"/>
                                          </p:val>
                                        </p:tav>
                                      </p:tavLst>
                                    </p:anim>
                                    <p:anim calcmode="lin" valueType="num">
                                      <p:cBhvr>
                                        <p:cTn id="71" dur="500" fill="hold"/>
                                        <p:tgtEl>
                                          <p:spTgt spid="147473">
                                            <p:txEl>
                                              <p:pRg st="0" end="0"/>
                                            </p:txEl>
                                          </p:spTgt>
                                        </p:tgtEl>
                                        <p:attrNameLst>
                                          <p:attrName>ppt_x</p:attrName>
                                        </p:attrNameLst>
                                      </p:cBhvr>
                                      <p:tavLst>
                                        <p:tav tm="0">
                                          <p:val>
                                            <p:strVal val="#ppt_x-.2"/>
                                          </p:val>
                                        </p:tav>
                                        <p:tav tm="100000">
                                          <p:val>
                                            <p:strVal val="#ppt_x"/>
                                          </p:val>
                                        </p:tav>
                                      </p:tavLst>
                                    </p:anim>
                                    <p:anim calcmode="lin" valueType="num">
                                      <p:cBhvr>
                                        <p:cTn id="72" dur="500" fill="hold"/>
                                        <p:tgtEl>
                                          <p:spTgt spid="147473">
                                            <p:txEl>
                                              <p:pRg st="0" end="0"/>
                                            </p:txEl>
                                          </p:spTgt>
                                        </p:tgtEl>
                                        <p:attrNameLst>
                                          <p:attrName>ppt_y</p:attrName>
                                        </p:attrNameLst>
                                      </p:cBhvr>
                                      <p:tavLst>
                                        <p:tav tm="0">
                                          <p:val>
                                            <p:strVal val="#ppt_y"/>
                                          </p:val>
                                        </p:tav>
                                        <p:tav tm="100000">
                                          <p:val>
                                            <p:strVal val="#ppt_y"/>
                                          </p:val>
                                        </p:tav>
                                      </p:tavLst>
                                    </p:anim>
                                    <p:animEffect transition="in" filter="fade">
                                      <p:cBhvr>
                                        <p:cTn id="73" dur="500"/>
                                        <p:tgtEl>
                                          <p:spTgt spid="147473">
                                            <p:txEl>
                                              <p:pRg st="0" end="0"/>
                                            </p:txEl>
                                          </p:spTgt>
                                        </p:tgtEl>
                                      </p:cBhvr>
                                    </p:animEffect>
                                  </p:childTnLst>
                                </p:cTn>
                              </p:par>
                              <p:par>
                                <p:cTn id="74" presetID="54" presetClass="entr" presetSubtype="0" accel="100000" fill="hold" nodeType="withEffect">
                                  <p:stCondLst>
                                    <p:cond delay="0"/>
                                  </p:stCondLst>
                                  <p:childTnLst>
                                    <p:set>
                                      <p:cBhvr>
                                        <p:cTn id="75" dur="1" fill="hold">
                                          <p:stCondLst>
                                            <p:cond delay="0"/>
                                          </p:stCondLst>
                                        </p:cTn>
                                        <p:tgtEl>
                                          <p:spTgt spid="147473">
                                            <p:txEl>
                                              <p:pRg st="1" end="1"/>
                                            </p:txEl>
                                          </p:spTgt>
                                        </p:tgtEl>
                                        <p:attrNameLst>
                                          <p:attrName>style.visibility</p:attrName>
                                        </p:attrNameLst>
                                      </p:cBhvr>
                                      <p:to>
                                        <p:strVal val="visible"/>
                                      </p:to>
                                    </p:set>
                                    <p:anim calcmode="lin" valueType="num">
                                      <p:cBhvr>
                                        <p:cTn id="76" dur="500" fill="hold"/>
                                        <p:tgtEl>
                                          <p:spTgt spid="147473">
                                            <p:txEl>
                                              <p:pRg st="1" end="1"/>
                                            </p:txEl>
                                          </p:spTgt>
                                        </p:tgtEl>
                                        <p:attrNameLst>
                                          <p:attrName>ppt_w</p:attrName>
                                        </p:attrNameLst>
                                      </p:cBhvr>
                                      <p:tavLst>
                                        <p:tav tm="0">
                                          <p:val>
                                            <p:strVal val="#ppt_w*0.05"/>
                                          </p:val>
                                        </p:tav>
                                        <p:tav tm="100000">
                                          <p:val>
                                            <p:strVal val="#ppt_w"/>
                                          </p:val>
                                        </p:tav>
                                      </p:tavLst>
                                    </p:anim>
                                    <p:anim calcmode="lin" valueType="num">
                                      <p:cBhvr>
                                        <p:cTn id="77" dur="500" fill="hold"/>
                                        <p:tgtEl>
                                          <p:spTgt spid="147473">
                                            <p:txEl>
                                              <p:pRg st="1" end="1"/>
                                            </p:txEl>
                                          </p:spTgt>
                                        </p:tgtEl>
                                        <p:attrNameLst>
                                          <p:attrName>ppt_h</p:attrName>
                                        </p:attrNameLst>
                                      </p:cBhvr>
                                      <p:tavLst>
                                        <p:tav tm="0">
                                          <p:val>
                                            <p:strVal val="#ppt_h"/>
                                          </p:val>
                                        </p:tav>
                                        <p:tav tm="100000">
                                          <p:val>
                                            <p:strVal val="#ppt_h"/>
                                          </p:val>
                                        </p:tav>
                                      </p:tavLst>
                                    </p:anim>
                                    <p:anim calcmode="lin" valueType="num">
                                      <p:cBhvr>
                                        <p:cTn id="78" dur="500" fill="hold"/>
                                        <p:tgtEl>
                                          <p:spTgt spid="147473">
                                            <p:txEl>
                                              <p:pRg st="1" end="1"/>
                                            </p:txEl>
                                          </p:spTgt>
                                        </p:tgtEl>
                                        <p:attrNameLst>
                                          <p:attrName>ppt_x</p:attrName>
                                        </p:attrNameLst>
                                      </p:cBhvr>
                                      <p:tavLst>
                                        <p:tav tm="0">
                                          <p:val>
                                            <p:strVal val="#ppt_x-.2"/>
                                          </p:val>
                                        </p:tav>
                                        <p:tav tm="100000">
                                          <p:val>
                                            <p:strVal val="#ppt_x"/>
                                          </p:val>
                                        </p:tav>
                                      </p:tavLst>
                                    </p:anim>
                                    <p:anim calcmode="lin" valueType="num">
                                      <p:cBhvr>
                                        <p:cTn id="79" dur="500" fill="hold"/>
                                        <p:tgtEl>
                                          <p:spTgt spid="147473">
                                            <p:txEl>
                                              <p:pRg st="1" end="1"/>
                                            </p:txEl>
                                          </p:spTgt>
                                        </p:tgtEl>
                                        <p:attrNameLst>
                                          <p:attrName>ppt_y</p:attrName>
                                        </p:attrNameLst>
                                      </p:cBhvr>
                                      <p:tavLst>
                                        <p:tav tm="0">
                                          <p:val>
                                            <p:strVal val="#ppt_y"/>
                                          </p:val>
                                        </p:tav>
                                        <p:tav tm="100000">
                                          <p:val>
                                            <p:strVal val="#ppt_y"/>
                                          </p:val>
                                        </p:tav>
                                      </p:tavLst>
                                    </p:anim>
                                    <p:animEffect transition="in" filter="fade">
                                      <p:cBhvr>
                                        <p:cTn id="80" dur="500"/>
                                        <p:tgtEl>
                                          <p:spTgt spid="147473">
                                            <p:txEl>
                                              <p:pRg st="1" end="1"/>
                                            </p:txEl>
                                          </p:spTgt>
                                        </p:tgtEl>
                                      </p:cBhvr>
                                    </p:animEffect>
                                  </p:childTnLst>
                                </p:cTn>
                              </p:par>
                              <p:par>
                                <p:cTn id="81" presetID="54" presetClass="entr" presetSubtype="0" accel="100000" fill="hold" nodeType="withEffect">
                                  <p:stCondLst>
                                    <p:cond delay="0"/>
                                  </p:stCondLst>
                                  <p:childTnLst>
                                    <p:set>
                                      <p:cBhvr>
                                        <p:cTn id="82" dur="1" fill="hold">
                                          <p:stCondLst>
                                            <p:cond delay="0"/>
                                          </p:stCondLst>
                                        </p:cTn>
                                        <p:tgtEl>
                                          <p:spTgt spid="147473">
                                            <p:txEl>
                                              <p:pRg st="2" end="2"/>
                                            </p:txEl>
                                          </p:spTgt>
                                        </p:tgtEl>
                                        <p:attrNameLst>
                                          <p:attrName>style.visibility</p:attrName>
                                        </p:attrNameLst>
                                      </p:cBhvr>
                                      <p:to>
                                        <p:strVal val="visible"/>
                                      </p:to>
                                    </p:set>
                                    <p:anim calcmode="lin" valueType="num">
                                      <p:cBhvr>
                                        <p:cTn id="83" dur="500" fill="hold"/>
                                        <p:tgtEl>
                                          <p:spTgt spid="147473">
                                            <p:txEl>
                                              <p:pRg st="2" end="2"/>
                                            </p:txEl>
                                          </p:spTgt>
                                        </p:tgtEl>
                                        <p:attrNameLst>
                                          <p:attrName>ppt_w</p:attrName>
                                        </p:attrNameLst>
                                      </p:cBhvr>
                                      <p:tavLst>
                                        <p:tav tm="0">
                                          <p:val>
                                            <p:strVal val="#ppt_w*0.05"/>
                                          </p:val>
                                        </p:tav>
                                        <p:tav tm="100000">
                                          <p:val>
                                            <p:strVal val="#ppt_w"/>
                                          </p:val>
                                        </p:tav>
                                      </p:tavLst>
                                    </p:anim>
                                    <p:anim calcmode="lin" valueType="num">
                                      <p:cBhvr>
                                        <p:cTn id="84" dur="500" fill="hold"/>
                                        <p:tgtEl>
                                          <p:spTgt spid="147473">
                                            <p:txEl>
                                              <p:pRg st="2" end="2"/>
                                            </p:txEl>
                                          </p:spTgt>
                                        </p:tgtEl>
                                        <p:attrNameLst>
                                          <p:attrName>ppt_h</p:attrName>
                                        </p:attrNameLst>
                                      </p:cBhvr>
                                      <p:tavLst>
                                        <p:tav tm="0">
                                          <p:val>
                                            <p:strVal val="#ppt_h"/>
                                          </p:val>
                                        </p:tav>
                                        <p:tav tm="100000">
                                          <p:val>
                                            <p:strVal val="#ppt_h"/>
                                          </p:val>
                                        </p:tav>
                                      </p:tavLst>
                                    </p:anim>
                                    <p:anim calcmode="lin" valueType="num">
                                      <p:cBhvr>
                                        <p:cTn id="85" dur="500" fill="hold"/>
                                        <p:tgtEl>
                                          <p:spTgt spid="147473">
                                            <p:txEl>
                                              <p:pRg st="2" end="2"/>
                                            </p:txEl>
                                          </p:spTgt>
                                        </p:tgtEl>
                                        <p:attrNameLst>
                                          <p:attrName>ppt_x</p:attrName>
                                        </p:attrNameLst>
                                      </p:cBhvr>
                                      <p:tavLst>
                                        <p:tav tm="0">
                                          <p:val>
                                            <p:strVal val="#ppt_x-.2"/>
                                          </p:val>
                                        </p:tav>
                                        <p:tav tm="100000">
                                          <p:val>
                                            <p:strVal val="#ppt_x"/>
                                          </p:val>
                                        </p:tav>
                                      </p:tavLst>
                                    </p:anim>
                                    <p:anim calcmode="lin" valueType="num">
                                      <p:cBhvr>
                                        <p:cTn id="86" dur="500" fill="hold"/>
                                        <p:tgtEl>
                                          <p:spTgt spid="147473">
                                            <p:txEl>
                                              <p:pRg st="2" end="2"/>
                                            </p:txEl>
                                          </p:spTgt>
                                        </p:tgtEl>
                                        <p:attrNameLst>
                                          <p:attrName>ppt_y</p:attrName>
                                        </p:attrNameLst>
                                      </p:cBhvr>
                                      <p:tavLst>
                                        <p:tav tm="0">
                                          <p:val>
                                            <p:strVal val="#ppt_y"/>
                                          </p:val>
                                        </p:tav>
                                        <p:tav tm="100000">
                                          <p:val>
                                            <p:strVal val="#ppt_y"/>
                                          </p:val>
                                        </p:tav>
                                      </p:tavLst>
                                    </p:anim>
                                    <p:animEffect transition="in" filter="fade">
                                      <p:cBhvr>
                                        <p:cTn id="87" dur="500"/>
                                        <p:tgtEl>
                                          <p:spTgt spid="147473">
                                            <p:txEl>
                                              <p:pRg st="2" end="2"/>
                                            </p:txEl>
                                          </p:spTgt>
                                        </p:tgtEl>
                                      </p:cBhvr>
                                    </p:animEffect>
                                  </p:childTnLst>
                                </p:cTn>
                              </p:par>
                              <p:par>
                                <p:cTn id="88" presetID="54" presetClass="entr" presetSubtype="0" accel="100000" fill="hold" nodeType="withEffect">
                                  <p:stCondLst>
                                    <p:cond delay="0"/>
                                  </p:stCondLst>
                                  <p:childTnLst>
                                    <p:set>
                                      <p:cBhvr>
                                        <p:cTn id="89" dur="1" fill="hold">
                                          <p:stCondLst>
                                            <p:cond delay="0"/>
                                          </p:stCondLst>
                                        </p:cTn>
                                        <p:tgtEl>
                                          <p:spTgt spid="147473">
                                            <p:txEl>
                                              <p:pRg st="3" end="3"/>
                                            </p:txEl>
                                          </p:spTgt>
                                        </p:tgtEl>
                                        <p:attrNameLst>
                                          <p:attrName>style.visibility</p:attrName>
                                        </p:attrNameLst>
                                      </p:cBhvr>
                                      <p:to>
                                        <p:strVal val="visible"/>
                                      </p:to>
                                    </p:set>
                                    <p:anim calcmode="lin" valueType="num">
                                      <p:cBhvr>
                                        <p:cTn id="90" dur="500" fill="hold"/>
                                        <p:tgtEl>
                                          <p:spTgt spid="147473">
                                            <p:txEl>
                                              <p:pRg st="3" end="3"/>
                                            </p:txEl>
                                          </p:spTgt>
                                        </p:tgtEl>
                                        <p:attrNameLst>
                                          <p:attrName>ppt_w</p:attrName>
                                        </p:attrNameLst>
                                      </p:cBhvr>
                                      <p:tavLst>
                                        <p:tav tm="0">
                                          <p:val>
                                            <p:strVal val="#ppt_w*0.05"/>
                                          </p:val>
                                        </p:tav>
                                        <p:tav tm="100000">
                                          <p:val>
                                            <p:strVal val="#ppt_w"/>
                                          </p:val>
                                        </p:tav>
                                      </p:tavLst>
                                    </p:anim>
                                    <p:anim calcmode="lin" valueType="num">
                                      <p:cBhvr>
                                        <p:cTn id="91" dur="500" fill="hold"/>
                                        <p:tgtEl>
                                          <p:spTgt spid="147473">
                                            <p:txEl>
                                              <p:pRg st="3" end="3"/>
                                            </p:txEl>
                                          </p:spTgt>
                                        </p:tgtEl>
                                        <p:attrNameLst>
                                          <p:attrName>ppt_h</p:attrName>
                                        </p:attrNameLst>
                                      </p:cBhvr>
                                      <p:tavLst>
                                        <p:tav tm="0">
                                          <p:val>
                                            <p:strVal val="#ppt_h"/>
                                          </p:val>
                                        </p:tav>
                                        <p:tav tm="100000">
                                          <p:val>
                                            <p:strVal val="#ppt_h"/>
                                          </p:val>
                                        </p:tav>
                                      </p:tavLst>
                                    </p:anim>
                                    <p:anim calcmode="lin" valueType="num">
                                      <p:cBhvr>
                                        <p:cTn id="92" dur="500" fill="hold"/>
                                        <p:tgtEl>
                                          <p:spTgt spid="147473">
                                            <p:txEl>
                                              <p:pRg st="3" end="3"/>
                                            </p:txEl>
                                          </p:spTgt>
                                        </p:tgtEl>
                                        <p:attrNameLst>
                                          <p:attrName>ppt_x</p:attrName>
                                        </p:attrNameLst>
                                      </p:cBhvr>
                                      <p:tavLst>
                                        <p:tav tm="0">
                                          <p:val>
                                            <p:strVal val="#ppt_x-.2"/>
                                          </p:val>
                                        </p:tav>
                                        <p:tav tm="100000">
                                          <p:val>
                                            <p:strVal val="#ppt_x"/>
                                          </p:val>
                                        </p:tav>
                                      </p:tavLst>
                                    </p:anim>
                                    <p:anim calcmode="lin" valueType="num">
                                      <p:cBhvr>
                                        <p:cTn id="93" dur="500" fill="hold"/>
                                        <p:tgtEl>
                                          <p:spTgt spid="147473">
                                            <p:txEl>
                                              <p:pRg st="3" end="3"/>
                                            </p:txEl>
                                          </p:spTgt>
                                        </p:tgtEl>
                                        <p:attrNameLst>
                                          <p:attrName>ppt_y</p:attrName>
                                        </p:attrNameLst>
                                      </p:cBhvr>
                                      <p:tavLst>
                                        <p:tav tm="0">
                                          <p:val>
                                            <p:strVal val="#ppt_y"/>
                                          </p:val>
                                        </p:tav>
                                        <p:tav tm="100000">
                                          <p:val>
                                            <p:strVal val="#ppt_y"/>
                                          </p:val>
                                        </p:tav>
                                      </p:tavLst>
                                    </p:anim>
                                    <p:animEffect transition="in" filter="fade">
                                      <p:cBhvr>
                                        <p:cTn id="94" dur="500"/>
                                        <p:tgtEl>
                                          <p:spTgt spid="1474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3" name="组合 2"/>
          <p:cNvGrpSpPr/>
          <p:nvPr/>
        </p:nvGrpSpPr>
        <p:grpSpPr>
          <a:xfrm>
            <a:off x="2894839" y="30248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935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935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115639" y="158531"/>
            <a:ext cx="4200525"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“出栈”（</a:t>
            </a:r>
            <a:r>
              <a:rPr lang="zh-CN" altLang="en-US"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p</a:t>
            </a:r>
            <a:r>
              <a:rPr lang="en-US" altLang="zh-CN"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opq</a:t>
            </a:r>
            <a:r>
              <a:rPr lang="zh-CN" altLang="en-US"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 %</a:t>
            </a:r>
            <a:r>
              <a:rPr lang="en-US" altLang="zh-CN" sz="3000" b="1" dirty="0">
                <a:solidFill>
                  <a:srgbClr val="FF0000"/>
                </a:soli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rdx</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782339" name="Rectangle 3"/>
          <p:cNvSpPr>
            <a:spLocks noGrp="1" noChangeArrowheads="1"/>
          </p:cNvSpPr>
          <p:nvPr/>
        </p:nvSpPr>
        <p:spPr>
          <a:xfrm>
            <a:off x="468313" y="1274763"/>
            <a:ext cx="8229600" cy="521811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200" dirty="0">
                <a:latin typeface="微软雅黑" panose="020B0503020204020204" charset="-122"/>
                <a:ea typeface="微软雅黑" panose="020B0503020204020204" charset="-122"/>
              </a:rPr>
              <a:t>栈（</a:t>
            </a:r>
            <a:r>
              <a:rPr lang="en-US" altLang="zh-CN" sz="2200" dirty="0">
                <a:latin typeface="微软雅黑" panose="020B0503020204020204" charset="-122"/>
                <a:ea typeface="微软雅黑" panose="020B0503020204020204" charset="-122"/>
              </a:rPr>
              <a:t>Stack</a:t>
            </a:r>
            <a:r>
              <a:rPr lang="zh-CN" altLang="en-US" sz="2200" dirty="0">
                <a:latin typeface="微软雅黑" panose="020B0503020204020204" charset="-122"/>
                <a:ea typeface="微软雅黑" panose="020B0503020204020204" charset="-122"/>
              </a:rPr>
              <a:t>）是一种采用</a:t>
            </a:r>
            <a:r>
              <a:rPr lang="zh-CN" altLang="en-US" sz="2200" dirty="0">
                <a:solidFill>
                  <a:srgbClr val="FF3300"/>
                </a:solidFill>
                <a:latin typeface="微软雅黑" panose="020B0503020204020204" charset="-122"/>
                <a:ea typeface="微软雅黑" panose="020B0503020204020204" charset="-122"/>
              </a:rPr>
              <a:t>“先进后出”</a:t>
            </a:r>
            <a:r>
              <a:rPr lang="zh-CN" altLang="en-US" sz="2200" dirty="0">
                <a:latin typeface="微软雅黑" panose="020B0503020204020204" charset="-122"/>
                <a:ea typeface="微软雅黑" panose="020B0503020204020204" charset="-122"/>
              </a:rPr>
              <a:t>方式进行访问的一块存储区，用于</a:t>
            </a:r>
            <a:r>
              <a:rPr lang="zh-CN" altLang="en-US" sz="2200" dirty="0">
                <a:solidFill>
                  <a:srgbClr val="FF3300"/>
                </a:solidFill>
                <a:latin typeface="微软雅黑" panose="020B0503020204020204" charset="-122"/>
                <a:ea typeface="微软雅黑" panose="020B0503020204020204" charset="-122"/>
              </a:rPr>
              <a:t>嵌套过程调用</a:t>
            </a:r>
            <a:r>
              <a:rPr lang="zh-CN" altLang="en-US" sz="2200" dirty="0">
                <a:latin typeface="微软雅黑" panose="020B0503020204020204" charset="-122"/>
                <a:ea typeface="微软雅黑" panose="020B0503020204020204" charset="-122"/>
              </a:rPr>
              <a:t>。</a:t>
            </a:r>
            <a:r>
              <a:rPr lang="zh-CN" altLang="en-US" sz="2200" dirty="0">
                <a:solidFill>
                  <a:srgbClr val="007635"/>
                </a:solidFill>
                <a:latin typeface="微软雅黑" panose="020B0503020204020204" charset="-122"/>
                <a:ea typeface="微软雅黑" panose="020B0503020204020204" charset="-122"/>
              </a:rPr>
              <a:t>从高地址向低地址增长</a:t>
            </a:r>
          </a:p>
          <a:p>
            <a:r>
              <a:rPr lang="zh-CN" altLang="en-US" sz="2200" dirty="0">
                <a:solidFill>
                  <a:srgbClr val="007635"/>
                </a:solidFill>
                <a:latin typeface="微软雅黑" panose="020B0503020204020204" charset="-122"/>
                <a:ea typeface="微软雅黑" panose="020B0503020204020204" charset="-122"/>
              </a:rPr>
              <a:t>（向下增长），栈顶在底部</a:t>
            </a:r>
            <a:endParaRPr lang="zh-CN" altLang="en-US" sz="2200" dirty="0">
              <a:latin typeface="微软雅黑" panose="020B0503020204020204" charset="-122"/>
              <a:ea typeface="微软雅黑" panose="020B0503020204020204" charset="-122"/>
            </a:endParaRPr>
          </a:p>
          <a:p>
            <a:r>
              <a:rPr lang="zh-CN" altLang="en-US" sz="2200" dirty="0">
                <a:latin typeface="微软雅黑" panose="020B0503020204020204" charset="-122"/>
                <a:ea typeface="微软雅黑" panose="020B0503020204020204" charset="-122"/>
              </a:rPr>
              <a:t>栈是一种数据结构，可以添加或者删除值</a:t>
            </a:r>
          </a:p>
        </p:txBody>
      </p:sp>
      <p:cxnSp>
        <p:nvCxnSpPr>
          <p:cNvPr id="16" name="曲线连接符 15"/>
          <p:cNvCxnSpPr/>
          <p:nvPr/>
        </p:nvCxnSpPr>
        <p:spPr>
          <a:xfrm rot="5400000">
            <a:off x="5979795" y="1374775"/>
            <a:ext cx="3528060" cy="1908810"/>
          </a:xfrm>
          <a:prstGeom prst="curvedConnector3">
            <a:avLst>
              <a:gd name="adj1" fmla="val 50018"/>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2"/>
          <a:srcRect l="68830" t="39363" r="20020" b="39553"/>
          <a:stretch>
            <a:fillRect/>
          </a:stretch>
        </p:blipFill>
        <p:spPr>
          <a:xfrm>
            <a:off x="5928360" y="4034155"/>
            <a:ext cx="3215640" cy="1901190"/>
          </a:xfrm>
          <a:prstGeom prst="ellipse">
            <a:avLst/>
          </a:prstGeom>
        </p:spPr>
      </p:pic>
      <p:cxnSp>
        <p:nvCxnSpPr>
          <p:cNvPr id="19" name="曲线连接符 18"/>
          <p:cNvCxnSpPr/>
          <p:nvPr/>
        </p:nvCxnSpPr>
        <p:spPr>
          <a:xfrm rot="5400000">
            <a:off x="6670675" y="1772920"/>
            <a:ext cx="3469005" cy="105283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299835" y="4636770"/>
            <a:ext cx="2568575" cy="922020"/>
          </a:xfrm>
          <a:prstGeom prst="rect">
            <a:avLst/>
          </a:prstGeom>
          <a:noFill/>
        </p:spPr>
        <p:txBody>
          <a:bodyPr wrap="square" rtlCol="0">
            <a:spAutoFit/>
          </a:bodyPr>
          <a:lstStyle/>
          <a:p>
            <a:r>
              <a:rPr lang="en-US" altLang="zh-CN">
                <a:sym typeface="+mn-ea"/>
              </a:rPr>
              <a:t>movq </a:t>
            </a:r>
            <a:r>
              <a:rPr lang="zh-CN" altLang="en-US">
                <a:sym typeface="+mn-ea"/>
              </a:rPr>
              <a:t>（</a:t>
            </a:r>
            <a:r>
              <a:rPr lang="en-US" altLang="zh-CN">
                <a:sym typeface="+mn-ea"/>
              </a:rPr>
              <a:t>%rsp</a:t>
            </a:r>
            <a:r>
              <a:rPr lang="zh-CN" altLang="en-US">
                <a:sym typeface="+mn-ea"/>
              </a:rPr>
              <a:t>），</a:t>
            </a:r>
            <a:r>
              <a:rPr lang="en-US" altLang="zh-CN">
                <a:sym typeface="+mn-ea"/>
              </a:rPr>
              <a:t>%rdx</a:t>
            </a:r>
            <a:endParaRPr lang="en-US" altLang="zh-CN"/>
          </a:p>
          <a:p>
            <a:r>
              <a:rPr lang="en-US" altLang="zh-CN"/>
              <a:t>addq $8</a:t>
            </a:r>
            <a:r>
              <a:rPr lang="zh-CN" altLang="en-US"/>
              <a:t>，</a:t>
            </a:r>
            <a:r>
              <a:rPr lang="en-US" altLang="zh-CN"/>
              <a:t>%rsp</a:t>
            </a:r>
          </a:p>
          <a:p>
            <a:r>
              <a:rPr lang="en-US" altLang="zh-CN"/>
              <a:t> </a:t>
            </a:r>
            <a:endParaRPr lang="zh-CN" altLang="en-US"/>
          </a:p>
        </p:txBody>
      </p:sp>
      <p:sp>
        <p:nvSpPr>
          <p:cNvPr id="782348" name="Rectangle 12"/>
          <p:cNvSpPr>
            <a:spLocks noChangeArrowheads="1"/>
          </p:cNvSpPr>
          <p:nvPr/>
        </p:nvSpPr>
        <p:spPr bwMode="auto">
          <a:xfrm>
            <a:off x="2464118" y="4611370"/>
            <a:ext cx="2882900" cy="768350"/>
          </a:xfrm>
          <a:prstGeom prst="rect">
            <a:avLst/>
          </a:prstGeom>
          <a:noFill/>
          <a:ln w="9525">
            <a:noFill/>
            <a:miter lim="800000"/>
          </a:ln>
          <a:effectLst/>
        </p:spPr>
        <p:txBody>
          <a:bodyPr anchor="ctr">
            <a:spAutoFit/>
          </a:bodyPr>
          <a:lstStyle/>
          <a:p>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R[rdx]←M[R[rsp]]</a:t>
            </a:r>
            <a:r>
              <a:rPr lang="zh-CN" altLang="en-US"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a:t>
            </a:r>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[rsp]←R[rsp]+8</a:t>
            </a:r>
          </a:p>
        </p:txBody>
      </p:sp>
      <p:sp>
        <p:nvSpPr>
          <p:cNvPr id="21" name="左箭头 20"/>
          <p:cNvSpPr/>
          <p:nvPr/>
        </p:nvSpPr>
        <p:spPr>
          <a:xfrm>
            <a:off x="4639945" y="4843145"/>
            <a:ext cx="1288415" cy="285115"/>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表格 26"/>
          <p:cNvGraphicFramePr/>
          <p:nvPr/>
        </p:nvGraphicFramePr>
        <p:xfrm>
          <a:off x="704215" y="3668395"/>
          <a:ext cx="2061210" cy="365760"/>
        </p:xfrm>
        <a:graphic>
          <a:graphicData uri="http://schemas.openxmlformats.org/drawingml/2006/table">
            <a:tbl>
              <a:tblPr firstRow="1" bandRow="1">
                <a:tableStyleId>{5C22544A-7EE6-4342-B048-85BDC9FD1C3A}</a:tableStyleId>
              </a:tblPr>
              <a:tblGrid>
                <a:gridCol w="1009650">
                  <a:extLst>
                    <a:ext uri="{9D8B030D-6E8A-4147-A177-3AD203B41FA5}">
                      <a16:colId xmlns:a16="http://schemas.microsoft.com/office/drawing/2014/main" val="20000"/>
                    </a:ext>
                  </a:extLst>
                </a:gridCol>
                <a:gridCol w="1051560">
                  <a:extLst>
                    <a:ext uri="{9D8B030D-6E8A-4147-A177-3AD203B41FA5}">
                      <a16:colId xmlns:a16="http://schemas.microsoft.com/office/drawing/2014/main" val="20001"/>
                    </a:ext>
                  </a:extLst>
                </a:gridCol>
              </a:tblGrid>
              <a:tr h="365760">
                <a:tc>
                  <a:txBody>
                    <a:bodyPr/>
                    <a:lstStyle/>
                    <a:p>
                      <a:pPr>
                        <a:buNone/>
                      </a:pPr>
                      <a:r>
                        <a:rPr lang="en-US" altLang="zh-CN">
                          <a:solidFill>
                            <a:schemeClr val="tx1">
                              <a:lumMod val="95000"/>
                              <a:lumOff val="5000"/>
                            </a:schemeClr>
                          </a:solidFill>
                        </a:rPr>
                        <a:t>%rdx</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tc>
                  <a:txBody>
                    <a:bodyPr/>
                    <a:lstStyle/>
                    <a:p>
                      <a:pPr>
                        <a:buNone/>
                      </a:pPr>
                      <a:endParaRPr lang="en-US" altLang="zh-CN">
                        <a:solidFill>
                          <a:schemeClr val="tx1">
                            <a:lumMod val="95000"/>
                            <a:lumOff val="5000"/>
                          </a:schemeClr>
                        </a:solidFill>
                      </a:endParaRP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extLst>
                  <a:ext uri="{0D108BD9-81ED-4DB2-BD59-A6C34878D82A}">
                    <a16:rowId xmlns:a16="http://schemas.microsoft.com/office/drawing/2014/main" val="10000"/>
                  </a:ext>
                </a:extLst>
              </a:tr>
            </a:tbl>
          </a:graphicData>
        </a:graphic>
      </p:graphicFrame>
      <p:sp>
        <p:nvSpPr>
          <p:cNvPr id="13" name="矩形 12"/>
          <p:cNvSpPr/>
          <p:nvPr/>
        </p:nvSpPr>
        <p:spPr>
          <a:xfrm>
            <a:off x="704215" y="4093210"/>
            <a:ext cx="1395730" cy="1591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84885" y="5921375"/>
            <a:ext cx="883285" cy="368300"/>
          </a:xfrm>
          <a:prstGeom prst="rect">
            <a:avLst/>
          </a:prstGeom>
          <a:noFill/>
        </p:spPr>
        <p:txBody>
          <a:bodyPr wrap="square" rtlCol="0">
            <a:spAutoFit/>
          </a:bodyPr>
          <a:lstStyle/>
          <a:p>
            <a:r>
              <a:rPr lang="zh-CN" altLang="en-US"/>
              <a:t>栈顶</a:t>
            </a:r>
            <a:endParaRPr lang="en-US" altLang="zh-CN"/>
          </a:p>
        </p:txBody>
      </p:sp>
      <p:sp>
        <p:nvSpPr>
          <p:cNvPr id="15" name="文本框 14"/>
          <p:cNvSpPr txBox="1"/>
          <p:nvPr/>
        </p:nvSpPr>
        <p:spPr>
          <a:xfrm>
            <a:off x="0" y="5379720"/>
            <a:ext cx="883285" cy="368300"/>
          </a:xfrm>
          <a:prstGeom prst="rect">
            <a:avLst/>
          </a:prstGeom>
          <a:noFill/>
        </p:spPr>
        <p:txBody>
          <a:bodyPr wrap="square" rtlCol="0">
            <a:spAutoFit/>
          </a:bodyPr>
          <a:lstStyle/>
          <a:p>
            <a:r>
              <a:rPr lang="en-US"/>
              <a:t>0x108</a:t>
            </a:r>
          </a:p>
        </p:txBody>
      </p:sp>
      <p:cxnSp>
        <p:nvCxnSpPr>
          <p:cNvPr id="26" name="直接箭头连接符 25"/>
          <p:cNvCxnSpPr/>
          <p:nvPr/>
        </p:nvCxnSpPr>
        <p:spPr>
          <a:xfrm flipV="1">
            <a:off x="335915" y="4316095"/>
            <a:ext cx="0" cy="10140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8" name="矩形 27"/>
          <p:cNvSpPr/>
          <p:nvPr/>
        </p:nvSpPr>
        <p:spPr>
          <a:xfrm>
            <a:off x="704215" y="5685155"/>
            <a:ext cx="1395730" cy="2501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0x123</a:t>
            </a:r>
          </a:p>
        </p:txBody>
      </p:sp>
      <p:sp>
        <p:nvSpPr>
          <p:cNvPr id="29" name="文本框 28"/>
          <p:cNvSpPr txBox="1"/>
          <p:nvPr/>
        </p:nvSpPr>
        <p:spPr>
          <a:xfrm>
            <a:off x="-17145" y="5685155"/>
            <a:ext cx="883285" cy="368300"/>
          </a:xfrm>
          <a:prstGeom prst="rect">
            <a:avLst/>
          </a:prstGeom>
          <a:noFill/>
        </p:spPr>
        <p:txBody>
          <a:bodyPr wrap="square" rtlCol="0">
            <a:spAutoFit/>
          </a:bodyPr>
          <a:lstStyle/>
          <a:p>
            <a:r>
              <a:rPr lang="en-US" altLang="zh-CN"/>
              <a:t>0x100</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3" name="组合 2"/>
          <p:cNvGrpSpPr/>
          <p:nvPr/>
        </p:nvGrpSpPr>
        <p:grpSpPr>
          <a:xfrm>
            <a:off x="2894839" y="30248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935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935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115639" y="158531"/>
            <a:ext cx="4200525"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“出栈”（p</a:t>
            </a:r>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opq</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 %</a:t>
            </a:r>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rdx</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782339" name="Rectangle 3"/>
          <p:cNvSpPr>
            <a:spLocks noGrp="1" noChangeArrowheads="1"/>
          </p:cNvSpPr>
          <p:nvPr/>
        </p:nvSpPr>
        <p:spPr>
          <a:xfrm>
            <a:off x="468313" y="1274763"/>
            <a:ext cx="8229600" cy="521811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200" dirty="0">
                <a:latin typeface="微软雅黑" panose="020B0503020204020204" charset="-122"/>
                <a:ea typeface="微软雅黑" panose="020B0503020204020204" charset="-122"/>
              </a:rPr>
              <a:t>栈（</a:t>
            </a:r>
            <a:r>
              <a:rPr lang="en-US" altLang="zh-CN" sz="2200" dirty="0">
                <a:latin typeface="微软雅黑" panose="020B0503020204020204" charset="-122"/>
                <a:ea typeface="微软雅黑" panose="020B0503020204020204" charset="-122"/>
              </a:rPr>
              <a:t>Stack</a:t>
            </a:r>
            <a:r>
              <a:rPr lang="zh-CN" altLang="en-US" sz="2200" dirty="0">
                <a:latin typeface="微软雅黑" panose="020B0503020204020204" charset="-122"/>
                <a:ea typeface="微软雅黑" panose="020B0503020204020204" charset="-122"/>
              </a:rPr>
              <a:t>）是一种采用</a:t>
            </a:r>
            <a:r>
              <a:rPr lang="zh-CN" altLang="en-US" sz="2200" dirty="0">
                <a:solidFill>
                  <a:srgbClr val="FF3300"/>
                </a:solidFill>
                <a:latin typeface="微软雅黑" panose="020B0503020204020204" charset="-122"/>
                <a:ea typeface="微软雅黑" panose="020B0503020204020204" charset="-122"/>
              </a:rPr>
              <a:t>“先进后出”</a:t>
            </a:r>
            <a:r>
              <a:rPr lang="zh-CN" altLang="en-US" sz="2200" dirty="0">
                <a:latin typeface="微软雅黑" panose="020B0503020204020204" charset="-122"/>
                <a:ea typeface="微软雅黑" panose="020B0503020204020204" charset="-122"/>
              </a:rPr>
              <a:t>方式进行访问的一块存储区，用于</a:t>
            </a:r>
            <a:r>
              <a:rPr lang="zh-CN" altLang="en-US" sz="2200" dirty="0">
                <a:solidFill>
                  <a:srgbClr val="FF3300"/>
                </a:solidFill>
                <a:latin typeface="微软雅黑" panose="020B0503020204020204" charset="-122"/>
                <a:ea typeface="微软雅黑" panose="020B0503020204020204" charset="-122"/>
              </a:rPr>
              <a:t>嵌套过程调用</a:t>
            </a:r>
            <a:r>
              <a:rPr lang="zh-CN" altLang="en-US" sz="2200" dirty="0">
                <a:latin typeface="微软雅黑" panose="020B0503020204020204" charset="-122"/>
                <a:ea typeface="微软雅黑" panose="020B0503020204020204" charset="-122"/>
              </a:rPr>
              <a:t>。</a:t>
            </a:r>
            <a:r>
              <a:rPr lang="zh-CN" altLang="en-US" sz="2200" dirty="0">
                <a:solidFill>
                  <a:srgbClr val="007635"/>
                </a:solidFill>
                <a:latin typeface="微软雅黑" panose="020B0503020204020204" charset="-122"/>
                <a:ea typeface="微软雅黑" panose="020B0503020204020204" charset="-122"/>
              </a:rPr>
              <a:t>从高地址向低地址增长</a:t>
            </a:r>
          </a:p>
          <a:p>
            <a:r>
              <a:rPr lang="zh-CN" altLang="en-US" sz="2200" dirty="0">
                <a:solidFill>
                  <a:srgbClr val="007635"/>
                </a:solidFill>
                <a:latin typeface="微软雅黑" panose="020B0503020204020204" charset="-122"/>
                <a:ea typeface="微软雅黑" panose="020B0503020204020204" charset="-122"/>
              </a:rPr>
              <a:t>（向下增长），栈顶在底部</a:t>
            </a:r>
            <a:endParaRPr lang="zh-CN" altLang="en-US" sz="2200" dirty="0">
              <a:latin typeface="微软雅黑" panose="020B0503020204020204" charset="-122"/>
              <a:ea typeface="微软雅黑" panose="020B0503020204020204" charset="-122"/>
            </a:endParaRPr>
          </a:p>
          <a:p>
            <a:r>
              <a:rPr lang="zh-CN" altLang="en-US" sz="2200" dirty="0">
                <a:latin typeface="微软雅黑" panose="020B0503020204020204" charset="-122"/>
                <a:ea typeface="微软雅黑" panose="020B0503020204020204" charset="-122"/>
              </a:rPr>
              <a:t>栈是一种数据结构，可以添加或者删除值</a:t>
            </a:r>
          </a:p>
        </p:txBody>
      </p:sp>
      <p:cxnSp>
        <p:nvCxnSpPr>
          <p:cNvPr id="16" name="曲线连接符 15"/>
          <p:cNvCxnSpPr/>
          <p:nvPr/>
        </p:nvCxnSpPr>
        <p:spPr>
          <a:xfrm rot="5400000">
            <a:off x="5979795" y="1374775"/>
            <a:ext cx="3528060" cy="1908810"/>
          </a:xfrm>
          <a:prstGeom prst="curvedConnector3">
            <a:avLst>
              <a:gd name="adj1" fmla="val 50018"/>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2"/>
          <a:srcRect l="68830" t="39363" r="20020" b="39553"/>
          <a:stretch>
            <a:fillRect/>
          </a:stretch>
        </p:blipFill>
        <p:spPr>
          <a:xfrm>
            <a:off x="5928360" y="4034155"/>
            <a:ext cx="3215640" cy="1901190"/>
          </a:xfrm>
          <a:prstGeom prst="ellipse">
            <a:avLst/>
          </a:prstGeom>
        </p:spPr>
      </p:pic>
      <p:cxnSp>
        <p:nvCxnSpPr>
          <p:cNvPr id="19" name="曲线连接符 18"/>
          <p:cNvCxnSpPr/>
          <p:nvPr/>
        </p:nvCxnSpPr>
        <p:spPr>
          <a:xfrm rot="5400000">
            <a:off x="6670675" y="1772920"/>
            <a:ext cx="3469005" cy="105283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299835" y="4636770"/>
            <a:ext cx="2568575" cy="922020"/>
          </a:xfrm>
          <a:prstGeom prst="rect">
            <a:avLst/>
          </a:prstGeom>
          <a:noFill/>
        </p:spPr>
        <p:txBody>
          <a:bodyPr wrap="square" rtlCol="0">
            <a:spAutoFit/>
          </a:bodyPr>
          <a:lstStyle/>
          <a:p>
            <a:r>
              <a:rPr lang="en-US" altLang="zh-CN" dirty="0" err="1">
                <a:sym typeface="+mn-ea"/>
              </a:rPr>
              <a:t>movq</a:t>
            </a:r>
            <a:r>
              <a:rPr lang="en-US" altLang="zh-CN" dirty="0">
                <a:sym typeface="+mn-ea"/>
              </a:rPr>
              <a:t> </a:t>
            </a:r>
            <a:r>
              <a:rPr lang="zh-CN" altLang="en-US" dirty="0">
                <a:sym typeface="+mn-ea"/>
              </a:rPr>
              <a:t>（</a:t>
            </a:r>
            <a:r>
              <a:rPr lang="en-US" altLang="zh-CN" dirty="0">
                <a:sym typeface="+mn-ea"/>
              </a:rPr>
              <a:t>%</a:t>
            </a:r>
            <a:r>
              <a:rPr lang="en-US" altLang="zh-CN" dirty="0" err="1">
                <a:sym typeface="+mn-ea"/>
              </a:rPr>
              <a:t>rsp</a:t>
            </a:r>
            <a:r>
              <a:rPr lang="zh-CN" altLang="en-US" dirty="0">
                <a:sym typeface="+mn-ea"/>
              </a:rPr>
              <a:t>），</a:t>
            </a:r>
            <a:r>
              <a:rPr lang="en-US" altLang="zh-CN" dirty="0">
                <a:sym typeface="+mn-ea"/>
              </a:rPr>
              <a:t>%</a:t>
            </a:r>
            <a:r>
              <a:rPr lang="en-US" altLang="zh-CN" dirty="0" err="1">
                <a:sym typeface="+mn-ea"/>
              </a:rPr>
              <a:t>rdx</a:t>
            </a:r>
            <a:endParaRPr lang="en-US" altLang="zh-CN" dirty="0"/>
          </a:p>
          <a:p>
            <a:r>
              <a:rPr lang="en-US" altLang="zh-CN" dirty="0" err="1"/>
              <a:t>addq</a:t>
            </a:r>
            <a:r>
              <a:rPr lang="en-US" altLang="zh-CN" dirty="0"/>
              <a:t> $8</a:t>
            </a:r>
            <a:r>
              <a:rPr lang="zh-CN" altLang="en-US" dirty="0"/>
              <a:t>，</a:t>
            </a:r>
            <a:r>
              <a:rPr lang="en-US" altLang="zh-CN" dirty="0"/>
              <a:t>%</a:t>
            </a:r>
            <a:r>
              <a:rPr lang="en-US" altLang="zh-CN" dirty="0" err="1"/>
              <a:t>rsp</a:t>
            </a:r>
            <a:endParaRPr lang="en-US" altLang="zh-CN" dirty="0"/>
          </a:p>
          <a:p>
            <a:r>
              <a:rPr lang="en-US" altLang="zh-CN" dirty="0"/>
              <a:t> </a:t>
            </a:r>
            <a:endParaRPr lang="zh-CN" altLang="en-US" dirty="0"/>
          </a:p>
        </p:txBody>
      </p:sp>
      <p:sp>
        <p:nvSpPr>
          <p:cNvPr id="782348" name="Rectangle 12"/>
          <p:cNvSpPr>
            <a:spLocks noChangeArrowheads="1"/>
          </p:cNvSpPr>
          <p:nvPr/>
        </p:nvSpPr>
        <p:spPr bwMode="auto">
          <a:xfrm>
            <a:off x="2464118" y="4611370"/>
            <a:ext cx="2882900" cy="768350"/>
          </a:xfrm>
          <a:prstGeom prst="rect">
            <a:avLst/>
          </a:prstGeom>
          <a:noFill/>
          <a:ln w="9525">
            <a:noFill/>
            <a:miter lim="800000"/>
          </a:ln>
          <a:effectLst/>
        </p:spPr>
        <p:txBody>
          <a:bodyPr anchor="ctr">
            <a:spAutoFit/>
          </a:bodyPr>
          <a:lstStyle/>
          <a:p>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R[rdx]←M[R[rsp]]</a:t>
            </a:r>
            <a:r>
              <a:rPr lang="zh-CN" altLang="en-US"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a:t>
            </a:r>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[rsp]←R[rsp]+8</a:t>
            </a:r>
          </a:p>
        </p:txBody>
      </p:sp>
      <p:sp>
        <p:nvSpPr>
          <p:cNvPr id="21" name="左箭头 20"/>
          <p:cNvSpPr/>
          <p:nvPr/>
        </p:nvSpPr>
        <p:spPr>
          <a:xfrm>
            <a:off x="4639945" y="4843145"/>
            <a:ext cx="1288415" cy="285115"/>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表格 26"/>
          <p:cNvGraphicFramePr/>
          <p:nvPr/>
        </p:nvGraphicFramePr>
        <p:xfrm>
          <a:off x="704215" y="3668395"/>
          <a:ext cx="2061210" cy="365760"/>
        </p:xfrm>
        <a:graphic>
          <a:graphicData uri="http://schemas.openxmlformats.org/drawingml/2006/table">
            <a:tbl>
              <a:tblPr firstRow="1" bandRow="1">
                <a:tableStyleId>{5C22544A-7EE6-4342-B048-85BDC9FD1C3A}</a:tableStyleId>
              </a:tblPr>
              <a:tblGrid>
                <a:gridCol w="1009650">
                  <a:extLst>
                    <a:ext uri="{9D8B030D-6E8A-4147-A177-3AD203B41FA5}">
                      <a16:colId xmlns:a16="http://schemas.microsoft.com/office/drawing/2014/main" val="20000"/>
                    </a:ext>
                  </a:extLst>
                </a:gridCol>
                <a:gridCol w="1051560">
                  <a:extLst>
                    <a:ext uri="{9D8B030D-6E8A-4147-A177-3AD203B41FA5}">
                      <a16:colId xmlns:a16="http://schemas.microsoft.com/office/drawing/2014/main" val="20001"/>
                    </a:ext>
                  </a:extLst>
                </a:gridCol>
              </a:tblGrid>
              <a:tr h="365760">
                <a:tc>
                  <a:txBody>
                    <a:bodyPr/>
                    <a:lstStyle/>
                    <a:p>
                      <a:pPr>
                        <a:buNone/>
                      </a:pPr>
                      <a:r>
                        <a:rPr lang="en-US" altLang="zh-CN">
                          <a:solidFill>
                            <a:schemeClr val="tx1">
                              <a:lumMod val="95000"/>
                              <a:lumOff val="5000"/>
                            </a:schemeClr>
                          </a:solidFill>
                        </a:rPr>
                        <a:t>%rdx</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tc>
                  <a:txBody>
                    <a:bodyPr/>
                    <a:lstStyle/>
                    <a:p>
                      <a:pPr algn="l">
                        <a:buNone/>
                      </a:pPr>
                      <a:r>
                        <a:rPr lang="en-US" altLang="zh-CN" sz="1800">
                          <a:solidFill>
                            <a:schemeClr val="tx1">
                              <a:lumMod val="95000"/>
                              <a:lumOff val="5000"/>
                            </a:schemeClr>
                          </a:solidFill>
                          <a:sym typeface="+mn-ea"/>
                        </a:rPr>
                        <a:t>0x123</a:t>
                      </a:r>
                      <a:endParaRPr lang="en-US" altLang="zh-CN">
                        <a:solidFill>
                          <a:schemeClr val="tx1">
                            <a:lumMod val="95000"/>
                            <a:lumOff val="5000"/>
                          </a:schemeClr>
                        </a:solidFill>
                      </a:endParaRP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extLst>
                  <a:ext uri="{0D108BD9-81ED-4DB2-BD59-A6C34878D82A}">
                    <a16:rowId xmlns:a16="http://schemas.microsoft.com/office/drawing/2014/main" val="10000"/>
                  </a:ext>
                </a:extLst>
              </a:tr>
            </a:tbl>
          </a:graphicData>
        </a:graphic>
      </p:graphicFrame>
      <p:sp>
        <p:nvSpPr>
          <p:cNvPr id="13" name="矩形 12"/>
          <p:cNvSpPr/>
          <p:nvPr/>
        </p:nvSpPr>
        <p:spPr>
          <a:xfrm>
            <a:off x="704215" y="4093210"/>
            <a:ext cx="1395730" cy="1591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84885" y="5921375"/>
            <a:ext cx="883285" cy="368300"/>
          </a:xfrm>
          <a:prstGeom prst="rect">
            <a:avLst/>
          </a:prstGeom>
          <a:noFill/>
        </p:spPr>
        <p:txBody>
          <a:bodyPr wrap="square" rtlCol="0">
            <a:spAutoFit/>
          </a:bodyPr>
          <a:lstStyle/>
          <a:p>
            <a:r>
              <a:rPr lang="zh-CN" altLang="en-US"/>
              <a:t>栈顶</a:t>
            </a:r>
            <a:endParaRPr lang="en-US" altLang="zh-CN"/>
          </a:p>
        </p:txBody>
      </p:sp>
      <p:sp>
        <p:nvSpPr>
          <p:cNvPr id="15" name="文本框 14"/>
          <p:cNvSpPr txBox="1"/>
          <p:nvPr/>
        </p:nvSpPr>
        <p:spPr>
          <a:xfrm>
            <a:off x="0" y="5379720"/>
            <a:ext cx="883285" cy="368300"/>
          </a:xfrm>
          <a:prstGeom prst="rect">
            <a:avLst/>
          </a:prstGeom>
          <a:noFill/>
        </p:spPr>
        <p:txBody>
          <a:bodyPr wrap="square" rtlCol="0">
            <a:spAutoFit/>
          </a:bodyPr>
          <a:lstStyle/>
          <a:p>
            <a:r>
              <a:rPr lang="en-US"/>
              <a:t>0x108</a:t>
            </a:r>
          </a:p>
        </p:txBody>
      </p:sp>
      <p:cxnSp>
        <p:nvCxnSpPr>
          <p:cNvPr id="26" name="直接箭头连接符 25"/>
          <p:cNvCxnSpPr/>
          <p:nvPr/>
        </p:nvCxnSpPr>
        <p:spPr>
          <a:xfrm flipV="1">
            <a:off x="335915" y="4316095"/>
            <a:ext cx="0" cy="10140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8" name="矩形 27"/>
          <p:cNvSpPr/>
          <p:nvPr/>
        </p:nvSpPr>
        <p:spPr>
          <a:xfrm>
            <a:off x="704215" y="5685155"/>
            <a:ext cx="1395730" cy="2501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0x123</a:t>
            </a:r>
          </a:p>
        </p:txBody>
      </p:sp>
      <p:sp>
        <p:nvSpPr>
          <p:cNvPr id="29" name="文本框 28"/>
          <p:cNvSpPr txBox="1"/>
          <p:nvPr/>
        </p:nvSpPr>
        <p:spPr>
          <a:xfrm>
            <a:off x="-17145" y="5685155"/>
            <a:ext cx="883285" cy="368300"/>
          </a:xfrm>
          <a:prstGeom prst="rect">
            <a:avLst/>
          </a:prstGeom>
          <a:noFill/>
        </p:spPr>
        <p:txBody>
          <a:bodyPr wrap="square" rtlCol="0">
            <a:spAutoFit/>
          </a:bodyPr>
          <a:lstStyle/>
          <a:p>
            <a:r>
              <a:rPr lang="en-US" altLang="zh-CN"/>
              <a:t>0x100</a:t>
            </a:r>
          </a:p>
        </p:txBody>
      </p:sp>
      <p:cxnSp>
        <p:nvCxnSpPr>
          <p:cNvPr id="23" name="曲线连接符 22"/>
          <p:cNvCxnSpPr/>
          <p:nvPr/>
        </p:nvCxnSpPr>
        <p:spPr>
          <a:xfrm flipV="1">
            <a:off x="1678305" y="5683250"/>
            <a:ext cx="421640" cy="335915"/>
          </a:xfrm>
          <a:prstGeom prst="curvedConnector3">
            <a:avLst>
              <a:gd name="adj1" fmla="val 156476"/>
            </a:avLst>
          </a:prstGeom>
          <a:ln>
            <a:tailEnd type="arrow" w="med" len="med"/>
          </a:ln>
        </p:spPr>
        <p:style>
          <a:lnRef idx="3">
            <a:schemeClr val="dk1"/>
          </a:lnRef>
          <a:fillRef idx="0">
            <a:schemeClr val="dk1"/>
          </a:fillRef>
          <a:effectRef idx="2">
            <a:schemeClr val="dk1"/>
          </a:effectRef>
          <a:fontRef idx="minor">
            <a:schemeClr val="tx1"/>
          </a:fontRef>
        </p:style>
      </p:cxnSp>
      <p:pic>
        <p:nvPicPr>
          <p:cNvPr id="188417" name="Picture 1"/>
          <p:cNvPicPr>
            <a:picLocks noChangeAspect="1" noChangeArrowheads="1"/>
          </p:cNvPicPr>
          <p:nvPr/>
        </p:nvPicPr>
        <p:blipFill>
          <a:blip r:embed="rId3"/>
          <a:srcRect/>
          <a:stretch>
            <a:fillRect/>
          </a:stretch>
        </p:blipFill>
        <p:spPr bwMode="auto">
          <a:xfrm>
            <a:off x="2539697" y="5831978"/>
            <a:ext cx="6012742" cy="332810"/>
          </a:xfrm>
          <a:prstGeom prst="rect">
            <a:avLst/>
          </a:prstGeom>
          <a:noFill/>
          <a:ln w="9525">
            <a:noFill/>
            <a:miter lim="800000"/>
            <a:headEnd/>
            <a:tailEnd/>
          </a:ln>
        </p:spPr>
      </p:pic>
      <p:pic>
        <p:nvPicPr>
          <p:cNvPr id="188418" name="Picture 2"/>
          <p:cNvPicPr>
            <a:picLocks noChangeAspect="1" noChangeArrowheads="1"/>
          </p:cNvPicPr>
          <p:nvPr/>
        </p:nvPicPr>
        <p:blipFill>
          <a:blip r:embed="rId4"/>
          <a:srcRect/>
          <a:stretch>
            <a:fillRect/>
          </a:stretch>
        </p:blipFill>
        <p:spPr bwMode="auto">
          <a:xfrm>
            <a:off x="2498133" y="6210151"/>
            <a:ext cx="975273" cy="293115"/>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94839" y="257578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3066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30668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930979" y="2445166"/>
            <a:ext cx="944880" cy="553085"/>
          </a:xfrm>
          <a:prstGeom prst="rect">
            <a:avLst/>
          </a:prstGeom>
          <a:noFill/>
        </p:spPr>
        <p:txBody>
          <a:bodyPr wrap="none" rtlCol="0">
            <a:spAutoFit/>
          </a:bodyPr>
          <a:lstStyle/>
          <a:p>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控制</a:t>
            </a:r>
          </a:p>
        </p:txBody>
      </p:sp>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7190105" y="6022340"/>
            <a:ext cx="1572895" cy="4419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9008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等腰三角形 2"/>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24"/>
          <p:cNvSpPr txBox="1"/>
          <p:nvPr/>
        </p:nvSpPr>
        <p:spPr>
          <a:xfrm>
            <a:off x="3939109" y="347761"/>
            <a:ext cx="514731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处理器状态（x86-64，部分）</a:t>
            </a:r>
          </a:p>
        </p:txBody>
      </p:sp>
      <p:sp>
        <p:nvSpPr>
          <p:cNvPr id="33796" name="Rectangle 4"/>
          <p:cNvSpPr>
            <a:spLocks noGrp="1" noChangeArrowheads="1"/>
          </p:cNvSpPr>
          <p:nvPr/>
        </p:nvSpPr>
        <p:spPr>
          <a:xfrm>
            <a:off x="381000" y="1790700"/>
            <a:ext cx="3340100" cy="419862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7F7F7F"/>
              </a:buClr>
            </a:pPr>
            <a:r>
              <a:rPr lang="en-US" dirty="0"/>
              <a:t>当前执行程序的信息</a:t>
            </a:r>
          </a:p>
          <a:p>
            <a:pPr marL="552450" lvl="1">
              <a:buClr>
                <a:srgbClr val="7F7F7F"/>
              </a:buClr>
            </a:pPr>
            <a:r>
              <a:rPr lang="en-US" dirty="0"/>
              <a:t>临时数据</a:t>
            </a:r>
            <a:br>
              <a:rPr lang="en-US" dirty="0"/>
            </a:br>
            <a:r>
              <a:rPr lang="en-US" dirty="0"/>
              <a:t>( </a:t>
            </a: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rax</a:t>
            </a:r>
            <a:r>
              <a:rPr lang="en-US" dirty="0"/>
              <a:t>, … )</a:t>
            </a:r>
          </a:p>
          <a:p>
            <a:pPr marL="552450" lvl="1">
              <a:buClr>
                <a:srgbClr val="7F7F7F"/>
              </a:buClr>
            </a:pPr>
            <a:r>
              <a:rPr lang="en-US" dirty="0"/>
              <a:t>运行时栈中的位置</a:t>
            </a:r>
            <a:br>
              <a:rPr lang="en-US" dirty="0"/>
            </a:br>
            <a:r>
              <a:rPr lang="en-US" dirty="0"/>
              <a:t>( </a:t>
            </a:r>
            <a:r>
              <a:rPr lang="en-US" dirty="0">
                <a:latin typeface="Courier New Bold" charset="0"/>
                <a:cs typeface="Courier New Bold" charset="0"/>
                <a:sym typeface="Courier New Bold" charset="0"/>
              </a:rPr>
              <a:t>%</a:t>
            </a:r>
            <a:r>
              <a:rPr lang="en-US" dirty="0" err="1">
                <a:latin typeface="Courier New Bold" charset="0"/>
                <a:cs typeface="Courier New Bold" charset="0"/>
                <a:sym typeface="Courier New Bold" charset="0"/>
              </a:rPr>
              <a:t>rsp</a:t>
            </a:r>
            <a:r>
              <a:rPr lang="en-US" dirty="0"/>
              <a:t> )</a:t>
            </a:r>
          </a:p>
          <a:p>
            <a:pPr marL="552450" lvl="1">
              <a:buClr>
                <a:srgbClr val="7F7F7F"/>
              </a:buClr>
            </a:pPr>
            <a:r>
              <a:rPr lang="en-US" dirty="0"/>
              <a:t>当前代码控制点的位置</a:t>
            </a:r>
            <a:br>
              <a:rPr lang="en-US" dirty="0"/>
            </a:br>
            <a:r>
              <a:rPr lang="en-US" dirty="0"/>
              <a:t>( </a:t>
            </a:r>
            <a:r>
              <a:rPr lang="en-US" dirty="0">
                <a:latin typeface="Courier New Bold" charset="0"/>
                <a:cs typeface="Courier New Bold" charset="0"/>
                <a:sym typeface="Courier New Bold" charset="0"/>
              </a:rPr>
              <a:t>%rip</a:t>
            </a:r>
            <a:r>
              <a:rPr lang="en-US" dirty="0"/>
              <a:t>, … )</a:t>
            </a:r>
          </a:p>
          <a:p>
            <a:pPr marL="552450" lvl="1">
              <a:buClr>
                <a:srgbClr val="7F7F7F"/>
              </a:buClr>
            </a:pPr>
            <a:r>
              <a:rPr lang="en-US" dirty="0"/>
              <a:t>最近tests的状态</a:t>
            </a:r>
            <a:br>
              <a:rPr lang="en-US" dirty="0"/>
            </a:br>
            <a:r>
              <a:rPr lang="en-US" dirty="0"/>
              <a:t>( </a:t>
            </a:r>
            <a:r>
              <a:rPr lang="en-US" dirty="0">
                <a:latin typeface="Calibri Bold" charset="0"/>
                <a:ea typeface="Calibri Bold" charset="0"/>
                <a:cs typeface="Calibri Bold" charset="0"/>
                <a:sym typeface="Calibri Bold" charset="0"/>
              </a:rPr>
              <a:t>CF, ZF, SF, OF</a:t>
            </a:r>
            <a:r>
              <a:rPr lang="en-US" dirty="0"/>
              <a:t> )</a:t>
            </a:r>
          </a:p>
        </p:txBody>
      </p:sp>
      <p:sp>
        <p:nvSpPr>
          <p:cNvPr id="33797" name="Rectangle 5"/>
          <p:cNvSpPr/>
          <p:nvPr/>
        </p:nvSpPr>
        <p:spPr bwMode="auto">
          <a:xfrm>
            <a:off x="4466772" y="5410200"/>
            <a:ext cx="2057400" cy="308610"/>
          </a:xfrm>
          <a:prstGeom prst="rect">
            <a:avLst/>
          </a:prstGeom>
          <a:solidFill>
            <a:srgbClr val="D6D6F4"/>
          </a:solidFill>
          <a:ln w="25560" cap="flat">
            <a:solidFill>
              <a:schemeClr val="tx1"/>
            </a:solidFill>
            <a:prstDash val="solid"/>
            <a:miter lim="800000"/>
            <a:headEnd type="none" w="med" len="med"/>
            <a:tailEnd type="none" w="med" len="med"/>
          </a:ln>
        </p:spPr>
        <p:txBody>
          <a:bodyPr lIns="38100" tIns="38100" rIns="38100" bIns="38100" anchor="ctr"/>
          <a:lstStyle/>
          <a:p>
            <a:pPr algn="l">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800" dirty="0">
                <a:solidFill>
                  <a:schemeClr val="tx1"/>
                </a:solidFill>
                <a:latin typeface="Courier New Bold" charset="0"/>
                <a:cs typeface="Courier New Bold" charset="0"/>
                <a:sym typeface="Courier New Bold" charset="0"/>
              </a:rPr>
              <a:t>%rip</a:t>
            </a:r>
          </a:p>
        </p:txBody>
      </p:sp>
      <p:sp>
        <p:nvSpPr>
          <p:cNvPr id="33798" name="Rectangle 6"/>
          <p:cNvSpPr/>
          <p:nvPr/>
        </p:nvSpPr>
        <p:spPr bwMode="auto">
          <a:xfrm>
            <a:off x="4466772" y="1828800"/>
            <a:ext cx="1026974" cy="384721"/>
          </a:xfrm>
          <a:prstGeom prst="rect">
            <a:avLst/>
          </a:prstGeom>
          <a:noFill/>
          <a:ln w="19050" cap="flat">
            <a:noFill/>
            <a:miter lim="800000"/>
            <a:headEnd type="none" w="med" len="med"/>
            <a:tailEnd type="none" w="med" len="med"/>
          </a:ln>
        </p:spPr>
        <p:txBody>
          <a:bodyPr wrap="none" lIns="38100" tIns="38100" rIns="38100" bIns="38100">
            <a:spAutoFit/>
          </a:bodyPr>
          <a:lstStyle/>
          <a:p>
            <a:pPr algn="l"/>
            <a:r>
              <a:rPr lang="en-US" sz="2000" dirty="0">
                <a:solidFill>
                  <a:schemeClr val="tx1"/>
                </a:solidFill>
                <a:latin typeface="Calibri Bold" charset="0"/>
                <a:ea typeface="Calibri Bold" charset="0"/>
                <a:cs typeface="Calibri Bold" charset="0"/>
                <a:sym typeface="Calibri Bold" charset="0"/>
              </a:rPr>
              <a:t>Registers</a:t>
            </a:r>
          </a:p>
        </p:txBody>
      </p:sp>
      <p:sp>
        <p:nvSpPr>
          <p:cNvPr id="33801" name="Rectangle 9"/>
          <p:cNvSpPr/>
          <p:nvPr/>
        </p:nvSpPr>
        <p:spPr bwMode="auto">
          <a:xfrm>
            <a:off x="6676572" y="5334000"/>
            <a:ext cx="1092200" cy="383540"/>
          </a:xfrm>
          <a:prstGeom prst="rect">
            <a:avLst/>
          </a:prstGeom>
          <a:noFill/>
          <a:ln w="19050" cap="flat">
            <a:noFill/>
            <a:miter lim="800000"/>
            <a:headEnd type="none" w="med" len="med"/>
            <a:tailEnd type="none" w="med" len="med"/>
          </a:ln>
        </p:spPr>
        <p:txBody>
          <a:bodyPr wrap="none" lIns="38100" tIns="38100" rIns="38100" bIns="38100">
            <a:spAutoFit/>
          </a:bodyPr>
          <a:lstStyle/>
          <a:p>
            <a:pPr algn="l"/>
            <a:r>
              <a:rPr lang="en-US" sz="2000" dirty="0">
                <a:solidFill>
                  <a:schemeClr val="tx1"/>
                </a:solidFill>
                <a:latin typeface="Calibri Bold" charset="0"/>
                <a:ea typeface="Calibri Bold" charset="0"/>
                <a:cs typeface="Calibri Bold" charset="0"/>
                <a:sym typeface="Calibri Bold" charset="0"/>
              </a:rPr>
              <a:t>指令指针</a:t>
            </a:r>
          </a:p>
        </p:txBody>
      </p:sp>
      <p:sp>
        <p:nvSpPr>
          <p:cNvPr id="33802" name="Rectangle 10"/>
          <p:cNvSpPr/>
          <p:nvPr/>
        </p:nvSpPr>
        <p:spPr bwMode="auto">
          <a:xfrm>
            <a:off x="4485822" y="6019800"/>
            <a:ext cx="533400" cy="533400"/>
          </a:xfrm>
          <a:prstGeom prst="rect">
            <a:avLst/>
          </a:prstGeom>
          <a:solidFill>
            <a:srgbClr val="C5FEB8"/>
          </a:solidFill>
          <a:ln w="25560" cap="flat">
            <a:solidFill>
              <a:schemeClr val="tx1"/>
            </a:solidFill>
            <a:prstDash val="solid"/>
            <a:miter lim="800000"/>
            <a:headEnd type="none" w="med" len="med"/>
            <a:tailEnd type="none" w="med" len="med"/>
          </a:ln>
        </p:spPr>
        <p:txBody>
          <a:bodyPr lIns="38100" tIns="38100" rIns="38100" bIns="38100" anchor="ct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chemeClr val="tx1"/>
                </a:solidFill>
                <a:latin typeface="Courier New Bold" charset="0"/>
                <a:cs typeface="Courier New Bold" charset="0"/>
                <a:sym typeface="Courier New Bold" charset="0"/>
              </a:rPr>
              <a:t>CF</a:t>
            </a:r>
          </a:p>
        </p:txBody>
      </p:sp>
      <p:sp>
        <p:nvSpPr>
          <p:cNvPr id="33803" name="Rectangle 11"/>
          <p:cNvSpPr/>
          <p:nvPr/>
        </p:nvSpPr>
        <p:spPr bwMode="auto">
          <a:xfrm>
            <a:off x="5158922" y="6019800"/>
            <a:ext cx="533400" cy="533400"/>
          </a:xfrm>
          <a:prstGeom prst="rect">
            <a:avLst/>
          </a:prstGeom>
          <a:solidFill>
            <a:srgbClr val="C5FEB8"/>
          </a:solidFill>
          <a:ln w="25560" cap="flat">
            <a:solidFill>
              <a:schemeClr val="tx1"/>
            </a:solidFill>
            <a:prstDash val="solid"/>
            <a:miter lim="800000"/>
            <a:headEnd type="none" w="med" len="med"/>
            <a:tailEnd type="none" w="med" len="med"/>
          </a:ln>
        </p:spPr>
        <p:txBody>
          <a:bodyPr lIns="38100" tIns="38100" rIns="38100" bIns="38100" anchor="ct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chemeClr val="tx1"/>
                </a:solidFill>
                <a:latin typeface="Courier New Bold" charset="0"/>
                <a:cs typeface="Courier New Bold" charset="0"/>
                <a:sym typeface="Courier New Bold" charset="0"/>
              </a:rPr>
              <a:t>ZF</a:t>
            </a:r>
          </a:p>
        </p:txBody>
      </p:sp>
      <p:sp>
        <p:nvSpPr>
          <p:cNvPr id="33804" name="Rectangle 12"/>
          <p:cNvSpPr/>
          <p:nvPr/>
        </p:nvSpPr>
        <p:spPr bwMode="auto">
          <a:xfrm>
            <a:off x="5832022" y="6019800"/>
            <a:ext cx="533400" cy="533400"/>
          </a:xfrm>
          <a:prstGeom prst="rect">
            <a:avLst/>
          </a:prstGeom>
          <a:solidFill>
            <a:srgbClr val="C5FEB8"/>
          </a:solidFill>
          <a:ln w="25560" cap="flat">
            <a:solidFill>
              <a:schemeClr val="tx1"/>
            </a:solidFill>
            <a:prstDash val="solid"/>
            <a:miter lim="800000"/>
            <a:headEnd type="none" w="med" len="med"/>
            <a:tailEnd type="none" w="med" len="med"/>
          </a:ln>
        </p:spPr>
        <p:txBody>
          <a:bodyPr lIns="38100" tIns="38100" rIns="38100" bIns="38100" anchor="ct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chemeClr val="tx1"/>
                </a:solidFill>
                <a:latin typeface="Courier New Bold" charset="0"/>
                <a:cs typeface="Courier New Bold" charset="0"/>
                <a:sym typeface="Courier New Bold" charset="0"/>
              </a:rPr>
              <a:t>SF</a:t>
            </a:r>
          </a:p>
        </p:txBody>
      </p:sp>
      <p:sp>
        <p:nvSpPr>
          <p:cNvPr id="33805" name="Rectangle 13"/>
          <p:cNvSpPr/>
          <p:nvPr/>
        </p:nvSpPr>
        <p:spPr bwMode="auto">
          <a:xfrm>
            <a:off x="6505122" y="6019800"/>
            <a:ext cx="533400" cy="533400"/>
          </a:xfrm>
          <a:prstGeom prst="rect">
            <a:avLst/>
          </a:prstGeom>
          <a:solidFill>
            <a:srgbClr val="C5FEB8"/>
          </a:solidFill>
          <a:ln w="25560" cap="flat">
            <a:solidFill>
              <a:schemeClr val="tx1"/>
            </a:solidFill>
            <a:prstDash val="solid"/>
            <a:miter lim="800000"/>
            <a:headEnd type="none" w="med" len="med"/>
            <a:tailEnd type="none" w="med" len="med"/>
          </a:ln>
        </p:spPr>
        <p:txBody>
          <a:bodyPr lIns="38100" tIns="38100" rIns="38100" bIns="38100" anchor="ct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chemeClr val="tx1"/>
                </a:solidFill>
                <a:latin typeface="Courier New Bold" charset="0"/>
                <a:cs typeface="Courier New Bold" charset="0"/>
                <a:sym typeface="Courier New Bold" charset="0"/>
              </a:rPr>
              <a:t>OF</a:t>
            </a:r>
          </a:p>
        </p:txBody>
      </p:sp>
      <p:sp>
        <p:nvSpPr>
          <p:cNvPr id="33806" name="Rectangle 14"/>
          <p:cNvSpPr/>
          <p:nvPr/>
        </p:nvSpPr>
        <p:spPr bwMode="auto">
          <a:xfrm>
            <a:off x="7227888" y="6057900"/>
            <a:ext cx="1801812" cy="444500"/>
          </a:xfrm>
          <a:prstGeom prst="rect">
            <a:avLst/>
          </a:prstGeom>
          <a:noFill/>
          <a:ln w="19050" cap="flat">
            <a:noFill/>
            <a:miter lim="800000"/>
            <a:headEnd type="none" w="med" len="med"/>
            <a:tailEnd type="none" w="med" len="med"/>
          </a:ln>
        </p:spPr>
        <p:txBody>
          <a:bodyPr lIns="38100" tIns="38100" rIns="38100" bIns="38100"/>
          <a:lstStyle/>
          <a:p>
            <a:pPr algn="l"/>
            <a:r>
              <a:rPr lang="zh-CN" altLang="en-US" sz="2000" b="1" dirty="0">
                <a:solidFill>
                  <a:srgbClr val="C00000"/>
                </a:solidFill>
                <a:latin typeface="Calibri Bold" charset="0"/>
                <a:ea typeface="宋体" panose="02010600030101010101" pitchFamily="2" charset="-122"/>
                <a:cs typeface="Calibri Bold" charset="0"/>
                <a:sym typeface="Calibri Bold" charset="0"/>
              </a:rPr>
              <a:t>条件码</a:t>
            </a:r>
          </a:p>
        </p:txBody>
      </p:sp>
      <p:grpSp>
        <p:nvGrpSpPr>
          <p:cNvPr id="26" name="Group 25"/>
          <p:cNvGrpSpPr/>
          <p:nvPr/>
        </p:nvGrpSpPr>
        <p:grpSpPr>
          <a:xfrm>
            <a:off x="4466772" y="2286000"/>
            <a:ext cx="4296228" cy="2743200"/>
            <a:chOff x="762000" y="1143000"/>
            <a:chExt cx="7518400" cy="4800600"/>
          </a:xfrm>
        </p:grpSpPr>
        <p:sp>
          <p:nvSpPr>
            <p:cNvPr id="27" name="Rectangle 1"/>
            <p:cNvSpPr/>
            <p:nvPr/>
          </p:nvSpPr>
          <p:spPr bwMode="auto">
            <a:xfrm>
              <a:off x="762000" y="4800600"/>
              <a:ext cx="3556000" cy="533400"/>
            </a:xfrm>
            <a:prstGeom prst="rect">
              <a:avLst/>
            </a:prstGeom>
            <a:solidFill>
              <a:srgbClr val="EFBFBF"/>
            </a:solid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%rsp</a:t>
              </a:r>
            </a:p>
          </p:txBody>
        </p:sp>
        <p:sp>
          <p:nvSpPr>
            <p:cNvPr id="28" name="Rectangle 22"/>
            <p:cNvSpPr/>
            <p:nvPr/>
          </p:nvSpPr>
          <p:spPr bwMode="auto">
            <a:xfrm>
              <a:off x="4724400" y="1143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%r8</a:t>
              </a:r>
            </a:p>
          </p:txBody>
        </p:sp>
        <p:sp>
          <p:nvSpPr>
            <p:cNvPr id="29" name="Rectangle 23"/>
            <p:cNvSpPr/>
            <p:nvPr/>
          </p:nvSpPr>
          <p:spPr bwMode="auto">
            <a:xfrm>
              <a:off x="4724400" y="1752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%r9</a:t>
              </a:r>
            </a:p>
          </p:txBody>
        </p:sp>
        <p:sp>
          <p:nvSpPr>
            <p:cNvPr id="30" name="Rectangle 24"/>
            <p:cNvSpPr/>
            <p:nvPr/>
          </p:nvSpPr>
          <p:spPr bwMode="auto">
            <a:xfrm>
              <a:off x="4724400" y="2362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%r10</a:t>
              </a:r>
            </a:p>
          </p:txBody>
        </p:sp>
        <p:sp>
          <p:nvSpPr>
            <p:cNvPr id="31" name="Rectangle 25"/>
            <p:cNvSpPr/>
            <p:nvPr/>
          </p:nvSpPr>
          <p:spPr bwMode="auto">
            <a:xfrm>
              <a:off x="4724400" y="2971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%r11</a:t>
              </a:r>
            </a:p>
          </p:txBody>
        </p:sp>
        <p:sp>
          <p:nvSpPr>
            <p:cNvPr id="32" name="Rectangle 26"/>
            <p:cNvSpPr/>
            <p:nvPr/>
          </p:nvSpPr>
          <p:spPr bwMode="auto">
            <a:xfrm>
              <a:off x="4724400" y="3581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%r12</a:t>
              </a:r>
            </a:p>
          </p:txBody>
        </p:sp>
        <p:sp>
          <p:nvSpPr>
            <p:cNvPr id="33" name="Rectangle 27"/>
            <p:cNvSpPr/>
            <p:nvPr/>
          </p:nvSpPr>
          <p:spPr bwMode="auto">
            <a:xfrm>
              <a:off x="4724400" y="4191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%r13</a:t>
              </a:r>
            </a:p>
          </p:txBody>
        </p:sp>
        <p:sp>
          <p:nvSpPr>
            <p:cNvPr id="34" name="Rectangle 28"/>
            <p:cNvSpPr/>
            <p:nvPr/>
          </p:nvSpPr>
          <p:spPr bwMode="auto">
            <a:xfrm>
              <a:off x="4724400" y="4800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%r14</a:t>
              </a:r>
            </a:p>
          </p:txBody>
        </p:sp>
        <p:sp>
          <p:nvSpPr>
            <p:cNvPr id="35" name="Rectangle 29"/>
            <p:cNvSpPr/>
            <p:nvPr/>
          </p:nvSpPr>
          <p:spPr bwMode="auto">
            <a:xfrm>
              <a:off x="4724400" y="5410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%r15</a:t>
              </a:r>
            </a:p>
          </p:txBody>
        </p:sp>
        <p:sp>
          <p:nvSpPr>
            <p:cNvPr id="36" name="Rectangle 30"/>
            <p:cNvSpPr/>
            <p:nvPr/>
          </p:nvSpPr>
          <p:spPr bwMode="auto">
            <a:xfrm>
              <a:off x="762000" y="1143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rax</a:t>
              </a:r>
              <a:endParaRPr lang="en-US" sz="1800" dirty="0">
                <a:solidFill>
                  <a:schemeClr val="tx1"/>
                </a:solidFill>
                <a:latin typeface="Courier New Bold" charset="0"/>
                <a:cs typeface="Courier New Bold" charset="0"/>
                <a:sym typeface="Courier New Bold" charset="0"/>
              </a:endParaRPr>
            </a:p>
          </p:txBody>
        </p:sp>
        <p:sp>
          <p:nvSpPr>
            <p:cNvPr id="37" name="Rectangle 31"/>
            <p:cNvSpPr/>
            <p:nvPr/>
          </p:nvSpPr>
          <p:spPr bwMode="auto">
            <a:xfrm>
              <a:off x="762000" y="1752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rbx</a:t>
              </a:r>
              <a:endParaRPr lang="en-US" sz="1800" dirty="0">
                <a:solidFill>
                  <a:schemeClr val="tx1"/>
                </a:solidFill>
                <a:latin typeface="Courier New Bold" charset="0"/>
                <a:cs typeface="Courier New Bold" charset="0"/>
                <a:sym typeface="Courier New Bold" charset="0"/>
              </a:endParaRPr>
            </a:p>
          </p:txBody>
        </p:sp>
        <p:sp>
          <p:nvSpPr>
            <p:cNvPr id="38" name="Rectangle 32"/>
            <p:cNvSpPr/>
            <p:nvPr/>
          </p:nvSpPr>
          <p:spPr bwMode="auto">
            <a:xfrm>
              <a:off x="762000" y="2362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%rcx</a:t>
              </a:r>
            </a:p>
          </p:txBody>
        </p:sp>
        <p:sp>
          <p:nvSpPr>
            <p:cNvPr id="39" name="Rectangle 33"/>
            <p:cNvSpPr/>
            <p:nvPr/>
          </p:nvSpPr>
          <p:spPr bwMode="auto">
            <a:xfrm>
              <a:off x="762000" y="2971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%rdx</a:t>
              </a:r>
            </a:p>
          </p:txBody>
        </p:sp>
        <p:sp>
          <p:nvSpPr>
            <p:cNvPr id="40" name="Rectangle 34"/>
            <p:cNvSpPr/>
            <p:nvPr/>
          </p:nvSpPr>
          <p:spPr bwMode="auto">
            <a:xfrm>
              <a:off x="762000" y="3581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%rsi</a:t>
              </a:r>
            </a:p>
          </p:txBody>
        </p:sp>
        <p:sp>
          <p:nvSpPr>
            <p:cNvPr id="41" name="Rectangle 35"/>
            <p:cNvSpPr/>
            <p:nvPr/>
          </p:nvSpPr>
          <p:spPr bwMode="auto">
            <a:xfrm>
              <a:off x="762000" y="4191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%rdi</a:t>
              </a:r>
            </a:p>
          </p:txBody>
        </p:sp>
        <p:sp>
          <p:nvSpPr>
            <p:cNvPr id="42" name="Rectangle 36"/>
            <p:cNvSpPr/>
            <p:nvPr/>
          </p:nvSpPr>
          <p:spPr bwMode="auto">
            <a:xfrm>
              <a:off x="762000" y="5410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%rbp</a:t>
              </a:r>
            </a:p>
          </p:txBody>
        </p:sp>
      </p:grpSp>
      <p:cxnSp>
        <p:nvCxnSpPr>
          <p:cNvPr id="7" name="Straight Arrow Connector 2"/>
          <p:cNvCxnSpPr/>
          <p:nvPr/>
        </p:nvCxnSpPr>
        <p:spPr bwMode="auto">
          <a:xfrm flipV="1">
            <a:off x="3657600" y="4528457"/>
            <a:ext cx="809172" cy="1186543"/>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
        <p:nvSpPr>
          <p:cNvPr id="33799" name="Rectangle 7"/>
          <p:cNvSpPr/>
          <p:nvPr/>
        </p:nvSpPr>
        <p:spPr bwMode="auto">
          <a:xfrm>
            <a:off x="2616200" y="5638800"/>
            <a:ext cx="1092200" cy="383540"/>
          </a:xfrm>
          <a:prstGeom prst="rect">
            <a:avLst/>
          </a:prstGeom>
          <a:noFill/>
          <a:ln w="19050" cap="flat">
            <a:noFill/>
            <a:miter lim="800000"/>
            <a:headEnd type="none" w="med" len="med"/>
            <a:tailEnd type="none" w="med" len="med"/>
          </a:ln>
        </p:spPr>
        <p:txBody>
          <a:bodyPr wrap="none" lIns="38100" tIns="38100" rIns="38100" bIns="38100">
            <a:spAutoFit/>
          </a:bodyPr>
          <a:lstStyle/>
          <a:p>
            <a:r>
              <a:rPr lang="zh-CN" altLang="en-US" sz="2000" dirty="0">
                <a:solidFill>
                  <a:schemeClr val="tx1"/>
                </a:solidFill>
                <a:latin typeface="Calibri Bold" charset="0"/>
                <a:ea typeface="宋体" panose="02010600030101010101" pitchFamily="2" charset="-122"/>
                <a:cs typeface="Calibri Bold" charset="0"/>
                <a:sym typeface="Calibri Bold" charset="0"/>
              </a:rPr>
              <a:t>当前栈顶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 calcmode="lin" valueType="num">
                                      <p:cBhvr>
                                        <p:cTn id="1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9008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等腰三角形 2"/>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24"/>
          <p:cNvSpPr txBox="1"/>
          <p:nvPr/>
        </p:nvSpPr>
        <p:spPr>
          <a:xfrm>
            <a:off x="5493589" y="347761"/>
            <a:ext cx="1325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条件码</a:t>
            </a:r>
          </a:p>
        </p:txBody>
      </p:sp>
      <p:sp>
        <p:nvSpPr>
          <p:cNvPr id="34820" name="Rectangle 4"/>
          <p:cNvSpPr>
            <a:spLocks noGrp="1" noChangeArrowheads="1"/>
          </p:cNvSpPr>
          <p:nvPr/>
        </p:nvSpPr>
        <p:spPr>
          <a:xfrm>
            <a:off x="118110" y="1666240"/>
            <a:ext cx="9026525" cy="480314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tabLst>
                <a:tab pos="1225550" algn="l"/>
                <a:tab pos="4060825" algn="l"/>
                <a:tab pos="1225550" algn="l"/>
                <a:tab pos="4060825" algn="l"/>
              </a:tabLst>
            </a:pPr>
            <a:r>
              <a:rPr lang="zh-CN" altLang="en-US" dirty="0"/>
              <a:t>单个位的条件码寄存器</a:t>
            </a:r>
          </a:p>
          <a:p>
            <a:pPr marL="317500" lvl="1" indent="0">
              <a:tabLst>
                <a:tab pos="1225550" algn="l"/>
                <a:tab pos="4060825" algn="l"/>
                <a:tab pos="1225550" algn="l"/>
                <a:tab pos="4060825" algn="l"/>
              </a:tabLst>
            </a:pPr>
            <a:r>
              <a:rPr lang="en-US" dirty="0">
                <a:latin typeface="Calibri Bold" charset="0"/>
                <a:ea typeface="Calibri Bold" charset="0"/>
                <a:cs typeface="Calibri Bold" charset="0"/>
                <a:sym typeface="Calibri Bold" charset="0"/>
              </a:rPr>
              <a:t>CF	</a:t>
            </a:r>
            <a:r>
              <a:rPr lang="zh-CN" altLang="en-US" dirty="0">
                <a:sym typeface="+mn-ea"/>
              </a:rPr>
              <a:t>进位标志（无符号数的溢出）  </a:t>
            </a:r>
          </a:p>
          <a:p>
            <a:pPr marL="317500" lvl="1" indent="0">
              <a:tabLst>
                <a:tab pos="1225550" algn="l"/>
                <a:tab pos="4060825" algn="l"/>
                <a:tab pos="1225550" algn="l"/>
                <a:tab pos="4060825" algn="l"/>
              </a:tabLst>
            </a:pPr>
            <a:r>
              <a:rPr lang="en-US" dirty="0">
                <a:latin typeface="Calibri Bold" charset="0"/>
                <a:ea typeface="Calibri Bold" charset="0"/>
                <a:cs typeface="Calibri Bold" charset="0"/>
                <a:sym typeface="Calibri Bold" charset="0"/>
              </a:rPr>
              <a:t>SF</a:t>
            </a:r>
            <a:r>
              <a:rPr lang="en-US" dirty="0"/>
              <a:t>  	</a:t>
            </a:r>
            <a:r>
              <a:rPr lang="zh-CN" altLang="en-US" dirty="0">
                <a:sym typeface="+mn-ea"/>
              </a:rPr>
              <a:t>符号标志（结果为负时标志位为</a:t>
            </a:r>
            <a:r>
              <a:rPr lang="en-US" altLang="zh-CN" dirty="0">
                <a:sym typeface="+mn-ea"/>
              </a:rPr>
              <a:t>1</a:t>
            </a:r>
            <a:r>
              <a:rPr lang="zh-CN" altLang="en-US" dirty="0">
                <a:sym typeface="+mn-ea"/>
              </a:rPr>
              <a:t>）</a:t>
            </a:r>
          </a:p>
          <a:p>
            <a:pPr marL="317500" lvl="1" indent="0">
              <a:tabLst>
                <a:tab pos="1225550" algn="l"/>
                <a:tab pos="4060825" algn="l"/>
                <a:tab pos="1225550" algn="l"/>
                <a:tab pos="4060825" algn="l"/>
              </a:tabLst>
            </a:pPr>
            <a:r>
              <a:rPr lang="en-US" dirty="0">
                <a:latin typeface="Calibri Bold" charset="0"/>
                <a:ea typeface="Calibri Bold" charset="0"/>
                <a:cs typeface="Calibri Bold" charset="0"/>
                <a:sym typeface="Calibri Bold" charset="0"/>
              </a:rPr>
              <a:t>ZF</a:t>
            </a:r>
            <a:r>
              <a:rPr lang="en-US" dirty="0"/>
              <a:t>	</a:t>
            </a:r>
            <a:r>
              <a:rPr lang="zh-CN" altLang="en-US" dirty="0">
                <a:sym typeface="+mn-ea"/>
              </a:rPr>
              <a:t>零标志</a:t>
            </a:r>
            <a:r>
              <a:rPr lang="en-US" dirty="0"/>
              <a:t>	</a:t>
            </a:r>
          </a:p>
          <a:p>
            <a:pPr marL="317500" lvl="1" indent="0">
              <a:tabLst>
                <a:tab pos="1225550" algn="l"/>
                <a:tab pos="4060825" algn="l"/>
                <a:tab pos="1225550" algn="l"/>
                <a:tab pos="4060825" algn="l"/>
              </a:tabLst>
            </a:pPr>
            <a:r>
              <a:rPr lang="en-US" dirty="0">
                <a:latin typeface="Calibri Bold" charset="0"/>
                <a:ea typeface="Calibri Bold" charset="0"/>
                <a:cs typeface="Calibri Bold" charset="0"/>
                <a:sym typeface="Calibri Bold" charset="0"/>
              </a:rPr>
              <a:t>OF</a:t>
            </a:r>
            <a:r>
              <a:rPr lang="en-US" dirty="0"/>
              <a:t>  	</a:t>
            </a:r>
            <a:r>
              <a:rPr lang="zh-CN" altLang="en-US" dirty="0">
                <a:sym typeface="+mn-ea"/>
              </a:rPr>
              <a:t>溢出标志（正溢出或负溢出）</a:t>
            </a:r>
            <a:endParaRPr lang="en-US" dirty="0"/>
          </a:p>
          <a:p>
            <a:pPr>
              <a:tabLst>
                <a:tab pos="1225550" algn="l"/>
                <a:tab pos="4060825" algn="l"/>
                <a:tab pos="1225550" algn="l"/>
                <a:tab pos="4060825" algn="l"/>
              </a:tabLst>
            </a:pPr>
            <a:r>
              <a:rPr lang="en-US" dirty="0"/>
              <a:t>算术运算的隐式集</a:t>
            </a:r>
          </a:p>
          <a:p>
            <a:pPr marL="317500" lvl="1" indent="0">
              <a:buNone/>
              <a:tabLst>
                <a:tab pos="1225550" algn="l"/>
                <a:tab pos="4060825" algn="l"/>
                <a:tab pos="1225550" algn="l"/>
                <a:tab pos="4060825" algn="l"/>
              </a:tabLst>
            </a:pPr>
            <a:r>
              <a:rPr lang="zh-CN" altLang="en-US" dirty="0">
                <a:ea typeface="宋体" panose="02010600030101010101" pitchFamily="2" charset="-122"/>
              </a:rPr>
              <a:t>例子</a:t>
            </a:r>
            <a:r>
              <a:rPr lang="en-US" dirty="0"/>
              <a:t>: </a:t>
            </a:r>
            <a:r>
              <a:rPr lang="en-US" dirty="0" err="1">
                <a:latin typeface="Courier New Bold" charset="0"/>
                <a:cs typeface="Courier New Bold" charset="0"/>
                <a:sym typeface="Courier New Bold" charset="0"/>
              </a:rPr>
              <a:t>addq</a:t>
            </a:r>
            <a:r>
              <a:rPr lang="en-US" dirty="0"/>
              <a:t> </a:t>
            </a:r>
            <a:r>
              <a:rPr lang="en-US" dirty="0" err="1">
                <a:latin typeface="Calibri Italic" charset="0"/>
                <a:ea typeface="Calibri Italic" charset="0"/>
                <a:cs typeface="Calibri Italic" charset="0"/>
                <a:sym typeface="Calibri Italic" charset="0"/>
              </a:rPr>
              <a:t>Src</a:t>
            </a:r>
            <a:r>
              <a:rPr lang="en-US" dirty="0" err="1"/>
              <a:t>,</a:t>
            </a:r>
            <a:r>
              <a:rPr lang="en-US" dirty="0" err="1">
                <a:latin typeface="Calibri Italic" charset="0"/>
                <a:ea typeface="Calibri Italic" charset="0"/>
                <a:cs typeface="Calibri Italic" charset="0"/>
                <a:sym typeface="Calibri Italic" charset="0"/>
              </a:rPr>
              <a:t>Dest</a:t>
            </a:r>
            <a:r>
              <a:rPr lang="en-US" dirty="0"/>
              <a:t> ↔ </a:t>
            </a:r>
            <a:r>
              <a:rPr lang="en-US" dirty="0">
                <a:latin typeface="Courier New Bold" charset="0"/>
                <a:cs typeface="Courier New Bold" charset="0"/>
                <a:sym typeface="Courier New Bold" charset="0"/>
              </a:rPr>
              <a:t>t = </a:t>
            </a:r>
            <a:r>
              <a:rPr lang="en-US" dirty="0" err="1">
                <a:latin typeface="Courier New Bold" charset="0"/>
                <a:cs typeface="Courier New Bold" charset="0"/>
                <a:sym typeface="Courier New Bold" charset="0"/>
              </a:rPr>
              <a:t>a+b</a:t>
            </a:r>
            <a:endParaRPr lang="en-US" dirty="0"/>
          </a:p>
          <a:p>
            <a:pPr marL="317500" lvl="1" indent="0">
              <a:buNone/>
              <a:tabLst>
                <a:tab pos="1225550" algn="l"/>
                <a:tab pos="4060825" algn="l"/>
                <a:tab pos="1225550" algn="l"/>
                <a:tab pos="4060825" algn="l"/>
              </a:tabLst>
            </a:pPr>
            <a:r>
              <a:rPr lang="en-US" dirty="0">
                <a:solidFill>
                  <a:srgbClr val="980002"/>
                </a:solidFill>
                <a:latin typeface="Calibri Bold" charset="0"/>
                <a:ea typeface="Calibri Bold" charset="0"/>
                <a:cs typeface="Calibri Bold" charset="0"/>
                <a:sym typeface="Calibri Bold" charset="0"/>
              </a:rPr>
              <a:t>CF  </a:t>
            </a:r>
            <a:r>
              <a:rPr lang="en-US" dirty="0"/>
              <a:t>  (unsigned t)&lt;</a:t>
            </a:r>
            <a:r>
              <a:rPr lang="en-US" dirty="0">
                <a:sym typeface="+mn-ea"/>
              </a:rPr>
              <a:t>(unsigned a)</a:t>
            </a:r>
            <a:endParaRPr lang="zh-CN" altLang="en-US" dirty="0">
              <a:ea typeface="宋体" panose="02010600030101010101" pitchFamily="2" charset="-122"/>
            </a:endParaRPr>
          </a:p>
          <a:p>
            <a:pPr marL="317500" lvl="1" indent="0">
              <a:buNone/>
              <a:tabLst>
                <a:tab pos="1225550" algn="l"/>
                <a:tab pos="4060825" algn="l"/>
                <a:tab pos="1225550" algn="l"/>
                <a:tab pos="4060825" algn="l"/>
              </a:tabLst>
            </a:pPr>
            <a:r>
              <a:rPr lang="en-US" dirty="0">
                <a:solidFill>
                  <a:srgbClr val="980002"/>
                </a:solidFill>
                <a:latin typeface="Calibri Bold" charset="0"/>
                <a:ea typeface="Calibri Bold" charset="0"/>
                <a:cs typeface="Calibri Bold" charset="0"/>
                <a:sym typeface="Calibri Bold" charset="0"/>
              </a:rPr>
              <a:t>ZF  </a:t>
            </a:r>
            <a:r>
              <a:rPr lang="en-US" dirty="0"/>
              <a:t>  </a:t>
            </a:r>
            <a:r>
              <a:rPr lang="en-US" dirty="0">
                <a:latin typeface="Courier New Bold" charset="0"/>
                <a:cs typeface="Courier New Bold" charset="0"/>
                <a:sym typeface="Courier New Bold" charset="0"/>
              </a:rPr>
              <a:t>t == 0</a:t>
            </a:r>
            <a:endParaRPr lang="en-US" dirty="0"/>
          </a:p>
          <a:p>
            <a:pPr marL="317500" lvl="1" indent="0">
              <a:buNone/>
              <a:tabLst>
                <a:tab pos="1225550" algn="l"/>
                <a:tab pos="4060825" algn="l"/>
                <a:tab pos="1225550" algn="l"/>
                <a:tab pos="4060825" algn="l"/>
              </a:tabLst>
            </a:pPr>
            <a:r>
              <a:rPr lang="en-US" dirty="0">
                <a:solidFill>
                  <a:srgbClr val="980002"/>
                </a:solidFill>
                <a:latin typeface="Calibri Bold" charset="0"/>
                <a:ea typeface="Calibri Bold" charset="0"/>
                <a:cs typeface="Calibri Bold" charset="0"/>
                <a:sym typeface="Calibri Bold" charset="0"/>
              </a:rPr>
              <a:t>SF  </a:t>
            </a:r>
            <a:r>
              <a:rPr lang="en-US" dirty="0"/>
              <a:t> </a:t>
            </a:r>
            <a:r>
              <a:rPr lang="en-US" dirty="0">
                <a:latin typeface="Courier New Bold" charset="0"/>
                <a:cs typeface="Courier New Bold" charset="0"/>
                <a:sym typeface="Courier New Bold" charset="0"/>
              </a:rPr>
              <a:t>t &lt; 0</a:t>
            </a:r>
            <a:r>
              <a:rPr lang="en-US" dirty="0"/>
              <a:t> </a:t>
            </a:r>
          </a:p>
          <a:p>
            <a:pPr marL="317500" lvl="1" indent="0">
              <a:buNone/>
              <a:tabLst>
                <a:tab pos="1225550" algn="l"/>
                <a:tab pos="4060825" algn="l"/>
                <a:tab pos="1225550" algn="l"/>
                <a:tab pos="4060825" algn="l"/>
              </a:tabLst>
            </a:pPr>
            <a:r>
              <a:rPr lang="en-US" dirty="0">
                <a:solidFill>
                  <a:srgbClr val="980002"/>
                </a:solidFill>
                <a:latin typeface="Calibri Bold" charset="0"/>
                <a:ea typeface="Calibri Bold" charset="0"/>
                <a:cs typeface="Calibri Bold" charset="0"/>
                <a:sym typeface="Calibri Bold" charset="0"/>
              </a:rPr>
              <a:t>OF  </a:t>
            </a:r>
            <a:r>
              <a:rPr lang="en-US" dirty="0">
                <a:latin typeface="Courier New Bold" charset="0"/>
                <a:cs typeface="Courier New Bold" charset="0"/>
                <a:sym typeface="Courier New Bold" charset="0"/>
              </a:rPr>
              <a:t>(a&gt;0 &amp;&amp; b&gt;0 &amp;&amp; t&lt;0) || (a&lt;0 &amp;&amp; b&lt;0 &amp;&amp; t&gt;=0)</a:t>
            </a:r>
            <a:endParaRPr lang="en-US" dirty="0"/>
          </a:p>
          <a:p>
            <a:pPr>
              <a:tabLst>
                <a:tab pos="1225550" algn="l"/>
                <a:tab pos="4060825" algn="l"/>
                <a:tab pos="1225550" algn="l"/>
                <a:tab pos="4060825" algn="l"/>
              </a:tabLst>
            </a:pPr>
            <a:r>
              <a:rPr lang="en-US" dirty="0">
                <a:solidFill>
                  <a:srgbClr val="FF0000"/>
                </a:solidFill>
              </a:rPr>
              <a:t> </a:t>
            </a:r>
            <a:r>
              <a:rPr lang="en-US" dirty="0" err="1">
                <a:solidFill>
                  <a:srgbClr val="FF0000"/>
                </a:solidFill>
                <a:latin typeface="Courier New Bold" charset="0"/>
                <a:cs typeface="Courier New Bold" charset="0"/>
                <a:sym typeface="Courier New Bold" charset="0"/>
              </a:rPr>
              <a:t>leaq</a:t>
            </a:r>
            <a:r>
              <a:rPr lang="en-US" dirty="0">
                <a:solidFill>
                  <a:srgbClr val="FF0000"/>
                </a:solidFill>
              </a:rPr>
              <a:t> </a:t>
            </a:r>
            <a:r>
              <a:rPr lang="zh-CN" altLang="en-US" dirty="0">
                <a:solidFill>
                  <a:schemeClr val="tx1"/>
                </a:solidFill>
              </a:rPr>
              <a:t>指令不改变任何条件码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 calcmode="lin" valueType="num">
                                      <p:cBhvr>
                                        <p:cTn id="1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4820">
                                            <p:txEl>
                                              <p:pRg st="1" end="1"/>
                                            </p:txEl>
                                          </p:spTgt>
                                        </p:tgtEl>
                                        <p:attrNameLst>
                                          <p:attrName>style.visibility</p:attrName>
                                        </p:attrNameLst>
                                      </p:cBhvr>
                                      <p:to>
                                        <p:strVal val="visible"/>
                                      </p:to>
                                    </p:set>
                                    <p:animEffect transition="in" filter="wipe(down)">
                                      <p:cBhvr>
                                        <p:cTn id="22" dur="500"/>
                                        <p:tgtEl>
                                          <p:spTgt spid="34820">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4820">
                                            <p:txEl>
                                              <p:pRg st="2" end="2"/>
                                            </p:txEl>
                                          </p:spTgt>
                                        </p:tgtEl>
                                        <p:attrNameLst>
                                          <p:attrName>style.visibility</p:attrName>
                                        </p:attrNameLst>
                                      </p:cBhvr>
                                      <p:to>
                                        <p:strVal val="visible"/>
                                      </p:to>
                                    </p:set>
                                    <p:animEffect transition="in" filter="wipe(down)">
                                      <p:cBhvr>
                                        <p:cTn id="25" dur="500"/>
                                        <p:tgtEl>
                                          <p:spTgt spid="34820">
                                            <p:txEl>
                                              <p:pRg st="2" end="2"/>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4820">
                                            <p:txEl>
                                              <p:pRg st="3" end="3"/>
                                            </p:txEl>
                                          </p:spTgt>
                                        </p:tgtEl>
                                        <p:attrNameLst>
                                          <p:attrName>style.visibility</p:attrName>
                                        </p:attrNameLst>
                                      </p:cBhvr>
                                      <p:to>
                                        <p:strVal val="visible"/>
                                      </p:to>
                                    </p:set>
                                    <p:animEffect transition="in" filter="wipe(down)">
                                      <p:cBhvr>
                                        <p:cTn id="28" dur="500"/>
                                        <p:tgtEl>
                                          <p:spTgt spid="34820">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4820">
                                            <p:txEl>
                                              <p:pRg st="4" end="4"/>
                                            </p:txEl>
                                          </p:spTgt>
                                        </p:tgtEl>
                                        <p:attrNameLst>
                                          <p:attrName>style.visibility</p:attrName>
                                        </p:attrNameLst>
                                      </p:cBhvr>
                                      <p:to>
                                        <p:strVal val="visible"/>
                                      </p:to>
                                    </p:set>
                                    <p:animEffect transition="in" filter="wipe(down)">
                                      <p:cBhvr>
                                        <p:cTn id="31" dur="500"/>
                                        <p:tgtEl>
                                          <p:spTgt spid="3482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4820">
                                            <p:txEl>
                                              <p:pRg st="5" end="5"/>
                                            </p:txEl>
                                          </p:spTgt>
                                        </p:tgtEl>
                                        <p:attrNameLst>
                                          <p:attrName>style.visibility</p:attrName>
                                        </p:attrNameLst>
                                      </p:cBhvr>
                                      <p:to>
                                        <p:strVal val="visible"/>
                                      </p:to>
                                    </p:set>
                                    <p:animEffect transition="in" filter="wipe(down)">
                                      <p:cBhvr>
                                        <p:cTn id="36" dur="500"/>
                                        <p:tgtEl>
                                          <p:spTgt spid="3482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4820">
                                            <p:txEl>
                                              <p:pRg st="6" end="6"/>
                                            </p:txEl>
                                          </p:spTgt>
                                        </p:tgtEl>
                                        <p:attrNameLst>
                                          <p:attrName>style.visibility</p:attrName>
                                        </p:attrNameLst>
                                      </p:cBhvr>
                                      <p:to>
                                        <p:strVal val="visible"/>
                                      </p:to>
                                    </p:set>
                                    <p:animEffect transition="in" filter="wipe(down)">
                                      <p:cBhvr>
                                        <p:cTn id="41" dur="500"/>
                                        <p:tgtEl>
                                          <p:spTgt spid="3482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4820">
                                            <p:txEl>
                                              <p:pRg st="7" end="7"/>
                                            </p:txEl>
                                          </p:spTgt>
                                        </p:tgtEl>
                                        <p:attrNameLst>
                                          <p:attrName>style.visibility</p:attrName>
                                        </p:attrNameLst>
                                      </p:cBhvr>
                                      <p:to>
                                        <p:strVal val="visible"/>
                                      </p:to>
                                    </p:set>
                                    <p:animEffect transition="in" filter="wipe(down)">
                                      <p:cBhvr>
                                        <p:cTn id="46" dur="500"/>
                                        <p:tgtEl>
                                          <p:spTgt spid="34820">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4820">
                                            <p:txEl>
                                              <p:pRg st="8" end="8"/>
                                            </p:txEl>
                                          </p:spTgt>
                                        </p:tgtEl>
                                        <p:attrNameLst>
                                          <p:attrName>style.visibility</p:attrName>
                                        </p:attrNameLst>
                                      </p:cBhvr>
                                      <p:to>
                                        <p:strVal val="visible"/>
                                      </p:to>
                                    </p:set>
                                    <p:animEffect transition="in" filter="wipe(down)">
                                      <p:cBhvr>
                                        <p:cTn id="51" dur="500"/>
                                        <p:tgtEl>
                                          <p:spTgt spid="34820">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4820">
                                            <p:txEl>
                                              <p:pRg st="9" end="9"/>
                                            </p:txEl>
                                          </p:spTgt>
                                        </p:tgtEl>
                                        <p:attrNameLst>
                                          <p:attrName>style.visibility</p:attrName>
                                        </p:attrNameLst>
                                      </p:cBhvr>
                                      <p:to>
                                        <p:strVal val="visible"/>
                                      </p:to>
                                    </p:set>
                                    <p:animEffect transition="in" filter="wipe(down)">
                                      <p:cBhvr>
                                        <p:cTn id="56" dur="500"/>
                                        <p:tgtEl>
                                          <p:spTgt spid="34820">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4820">
                                            <p:txEl>
                                              <p:pRg st="10" end="10"/>
                                            </p:txEl>
                                          </p:spTgt>
                                        </p:tgtEl>
                                        <p:attrNameLst>
                                          <p:attrName>style.visibility</p:attrName>
                                        </p:attrNameLst>
                                      </p:cBhvr>
                                      <p:to>
                                        <p:strVal val="visible"/>
                                      </p:to>
                                    </p:set>
                                    <p:animEffect transition="in" filter="wipe(down)">
                                      <p:cBhvr>
                                        <p:cTn id="61" dur="500"/>
                                        <p:tgtEl>
                                          <p:spTgt spid="34820">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34820">
                                            <p:txEl>
                                              <p:pRg st="11" end="11"/>
                                            </p:txEl>
                                          </p:spTgt>
                                        </p:tgtEl>
                                        <p:attrNameLst>
                                          <p:attrName>style.visibility</p:attrName>
                                        </p:attrNameLst>
                                      </p:cBhvr>
                                      <p:to>
                                        <p:strVal val="visible"/>
                                      </p:to>
                                    </p:set>
                                    <p:animEffect transition="in" filter="wipe(down)">
                                      <p:cBhvr>
                                        <p:cTn id="66" dur="500"/>
                                        <p:tgtEl>
                                          <p:spTgt spid="3482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68830" t="39363" r="20020" b="39553"/>
          <a:stretch>
            <a:fillRect/>
          </a:stretch>
        </p:blipFill>
        <p:spPr>
          <a:xfrm>
            <a:off x="241379" y="1013617"/>
            <a:ext cx="1901033" cy="1901033"/>
          </a:xfrm>
          <a:prstGeom prst="ellipse">
            <a:avLst/>
          </a:prstGeom>
        </p:spPr>
      </p:pic>
      <p:pic>
        <p:nvPicPr>
          <p:cNvPr id="7" name="图片 6"/>
          <p:cNvPicPr>
            <a:picLocks noChangeAspect="1"/>
          </p:cNvPicPr>
          <p:nvPr/>
        </p:nvPicPr>
        <p:blipFill rotWithShape="1">
          <a:blip r:embed="rId2"/>
          <a:srcRect l="68830" t="39363" r="20020" b="39553"/>
          <a:stretch>
            <a:fillRect/>
          </a:stretch>
        </p:blipFill>
        <p:spPr>
          <a:xfrm>
            <a:off x="6007126" y="3567587"/>
            <a:ext cx="1901033" cy="1901033"/>
          </a:xfrm>
          <a:prstGeom prst="ellipse">
            <a:avLst/>
          </a:prstGeom>
        </p:spPr>
      </p:pic>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3" name="椭圆 2"/>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Rectangle 3"/>
          <p:cNvSpPr/>
          <p:nvPr/>
        </p:nvSpPr>
        <p:spPr bwMode="auto">
          <a:xfrm>
            <a:off x="2935941" y="1045882"/>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a:latin typeface="Courier New" panose="02070309020205020404" charset="0"/>
                <a:cs typeface="Courier New" panose="02070309020205020404" charset="0"/>
              </a:rPr>
              <a:t>1xxxxxxxxxxxx...</a:t>
            </a:r>
            <a:endParaRPr kumimoji="0" lang="en-US" sz="2000" b="1" i="0" u="none" strike="noStrike" cap="none" normalizeH="0" baseline="0" dirty="0">
              <a:ln>
                <a:noFill/>
              </a:ln>
              <a:solidFill>
                <a:srgbClr val="000000"/>
              </a:solidFill>
              <a:effectLst/>
              <a:latin typeface="Courier New" panose="02070309020205020404" charset="0"/>
              <a:cs typeface="Courier New" panose="02070309020205020404" charset="0"/>
              <a:sym typeface="Gill Sans" charset="0"/>
            </a:endParaRPr>
          </a:p>
        </p:txBody>
      </p:sp>
      <p:sp>
        <p:nvSpPr>
          <p:cNvPr id="40" name="Rectangle 4"/>
          <p:cNvSpPr/>
          <p:nvPr/>
        </p:nvSpPr>
        <p:spPr bwMode="auto">
          <a:xfrm>
            <a:off x="2935941" y="1547906"/>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a:latin typeface="Courier New" panose="02070309020205020404" charset="0"/>
                <a:cs typeface="Courier New" panose="02070309020205020404" charset="0"/>
              </a:rPr>
              <a:t>1xxxxxxxxxxxx...</a:t>
            </a:r>
            <a:endParaRPr kumimoji="0" lang="en-US" sz="2000" b="1" i="0" u="none" strike="noStrike" cap="none" normalizeH="0" baseline="0" dirty="0">
              <a:ln>
                <a:noFill/>
              </a:ln>
              <a:solidFill>
                <a:srgbClr val="000000"/>
              </a:solidFill>
              <a:effectLst/>
              <a:latin typeface="Courier New" panose="02070309020205020404" charset="0"/>
              <a:cs typeface="Courier New" panose="02070309020205020404" charset="0"/>
              <a:sym typeface="Gill Sans" charset="0"/>
            </a:endParaRPr>
          </a:p>
        </p:txBody>
      </p:sp>
      <p:cxnSp>
        <p:nvCxnSpPr>
          <p:cNvPr id="41" name="Straight Connector 6"/>
          <p:cNvCxnSpPr/>
          <p:nvPr/>
        </p:nvCxnSpPr>
        <p:spPr bwMode="auto">
          <a:xfrm>
            <a:off x="2218765" y="2211294"/>
            <a:ext cx="5262282" cy="0"/>
          </a:xfrm>
          <a:prstGeom prst="line">
            <a:avLst/>
          </a:prstGeom>
          <a:solidFill>
            <a:schemeClr val="accent1"/>
          </a:solidFill>
          <a:ln w="25400" cap="flat" cmpd="sng" algn="ctr">
            <a:solidFill>
              <a:srgbClr val="000000"/>
            </a:solidFill>
            <a:prstDash val="solid"/>
            <a:round/>
            <a:headEnd type="none" w="med" len="med"/>
            <a:tailEnd type="none" w="med" len="med"/>
          </a:ln>
          <a:effectLst/>
        </p:spPr>
      </p:cxnSp>
      <p:sp>
        <p:nvSpPr>
          <p:cNvPr id="42" name="TextBox 8"/>
          <p:cNvSpPr txBox="1"/>
          <p:nvPr/>
        </p:nvSpPr>
        <p:spPr>
          <a:xfrm>
            <a:off x="2371165" y="1429586"/>
            <a:ext cx="457200" cy="738664"/>
          </a:xfrm>
          <a:prstGeom prst="rect">
            <a:avLst/>
          </a:prstGeom>
          <a:noFill/>
        </p:spPr>
        <p:txBody>
          <a:bodyPr wrap="square" rtlCol="0">
            <a:spAutoFit/>
          </a:bodyPr>
          <a:lstStyle/>
          <a:p>
            <a:r>
              <a:rPr lang="en-US" dirty="0"/>
              <a:t>+</a:t>
            </a:r>
          </a:p>
        </p:txBody>
      </p:sp>
      <p:sp>
        <p:nvSpPr>
          <p:cNvPr id="43" name="Rectangle 9"/>
          <p:cNvSpPr/>
          <p:nvPr/>
        </p:nvSpPr>
        <p:spPr bwMode="auto">
          <a:xfrm>
            <a:off x="2935941" y="2345765"/>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a:latin typeface="Courier New" panose="02070309020205020404" charset="0"/>
                <a:cs typeface="Courier New" panose="02070309020205020404" charset="0"/>
              </a:rPr>
              <a:t>xxxxxxxxxxxxx</a:t>
            </a:r>
            <a:r>
              <a:rPr lang="en-US" sz="2000" b="1" dirty="0">
                <a:latin typeface="Courier New" panose="02070309020205020404" charset="0"/>
                <a:cs typeface="Courier New" panose="02070309020205020404" charset="0"/>
              </a:rPr>
              <a:t>...</a:t>
            </a:r>
            <a:endParaRPr kumimoji="0" lang="en-US" sz="2000" b="1" i="0" u="none" strike="noStrike" cap="none" normalizeH="0" baseline="0" dirty="0">
              <a:ln>
                <a:noFill/>
              </a:ln>
              <a:solidFill>
                <a:srgbClr val="000000"/>
              </a:solidFill>
              <a:effectLst/>
              <a:latin typeface="Courier New" panose="02070309020205020404" charset="0"/>
              <a:cs typeface="Courier New" panose="02070309020205020404" charset="0"/>
              <a:sym typeface="Gill Sans" charset="0"/>
            </a:endParaRPr>
          </a:p>
        </p:txBody>
      </p:sp>
      <p:sp>
        <p:nvSpPr>
          <p:cNvPr id="44" name="TextBox 10"/>
          <p:cNvSpPr txBox="1"/>
          <p:nvPr/>
        </p:nvSpPr>
        <p:spPr>
          <a:xfrm>
            <a:off x="2371165" y="2405687"/>
            <a:ext cx="457200" cy="400110"/>
          </a:xfrm>
          <a:prstGeom prst="rect">
            <a:avLst/>
          </a:prstGeom>
          <a:noFill/>
        </p:spPr>
        <p:txBody>
          <a:bodyPr wrap="square" rtlCol="0">
            <a:spAutoFit/>
          </a:bodyPr>
          <a:lstStyle/>
          <a:p>
            <a:r>
              <a:rPr lang="en-US" sz="2000" b="1" dirty="0">
                <a:solidFill>
                  <a:srgbClr val="FF0000"/>
                </a:solidFill>
                <a:latin typeface="Courier New" panose="02070309020205020404" charset="0"/>
                <a:cs typeface="Courier New" panose="02070309020205020404" charset="0"/>
              </a:rPr>
              <a:t>1</a:t>
            </a:r>
          </a:p>
        </p:txBody>
      </p:sp>
      <p:sp>
        <p:nvSpPr>
          <p:cNvPr id="45" name="文本框 44"/>
          <p:cNvSpPr txBox="1"/>
          <p:nvPr/>
        </p:nvSpPr>
        <p:spPr>
          <a:xfrm>
            <a:off x="509270" y="1689735"/>
            <a:ext cx="1518920" cy="521970"/>
          </a:xfrm>
          <a:prstGeom prst="rect">
            <a:avLst/>
          </a:prstGeom>
          <a:noFill/>
        </p:spPr>
        <p:txBody>
          <a:bodyPr wrap="square" rtlCol="0">
            <a:spAutoFit/>
          </a:bodyPr>
          <a:lstStyle/>
          <a:p>
            <a:r>
              <a:rPr lang="en-US" altLang="zh-CN" sz="2800"/>
              <a:t>CF</a:t>
            </a:r>
            <a:r>
              <a:rPr lang="zh-CN" altLang="en-US" sz="2800"/>
              <a:t>置位</a:t>
            </a:r>
          </a:p>
        </p:txBody>
      </p:sp>
      <p:sp>
        <p:nvSpPr>
          <p:cNvPr id="46" name="文本框 45"/>
          <p:cNvSpPr txBox="1"/>
          <p:nvPr/>
        </p:nvSpPr>
        <p:spPr>
          <a:xfrm>
            <a:off x="6261735" y="4257040"/>
            <a:ext cx="1518920" cy="521970"/>
          </a:xfrm>
          <a:prstGeom prst="rect">
            <a:avLst/>
          </a:prstGeom>
          <a:noFill/>
        </p:spPr>
        <p:txBody>
          <a:bodyPr wrap="square" rtlCol="0">
            <a:spAutoFit/>
          </a:bodyPr>
          <a:lstStyle/>
          <a:p>
            <a:r>
              <a:rPr lang="en-US" altLang="zh-CN" sz="2800"/>
              <a:t>SF</a:t>
            </a:r>
            <a:r>
              <a:rPr lang="zh-CN" altLang="en-US" sz="2800"/>
              <a:t>置位</a:t>
            </a:r>
          </a:p>
        </p:txBody>
      </p:sp>
      <p:sp>
        <p:nvSpPr>
          <p:cNvPr id="47" name="Rectangle 3"/>
          <p:cNvSpPr/>
          <p:nvPr/>
        </p:nvSpPr>
        <p:spPr bwMode="auto">
          <a:xfrm>
            <a:off x="1272241" y="3598582"/>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a:latin typeface="Courier New" panose="02070309020205020404" charset="0"/>
                <a:cs typeface="Courier New" panose="02070309020205020404" charset="0"/>
              </a:rPr>
              <a:t>yxxxxxxxxxxxx</a:t>
            </a:r>
            <a:r>
              <a:rPr lang="en-US" sz="2000" b="1" dirty="0">
                <a:latin typeface="Courier New" panose="02070309020205020404" charset="0"/>
                <a:cs typeface="Courier New" panose="02070309020205020404" charset="0"/>
              </a:rPr>
              <a:t>...</a:t>
            </a:r>
            <a:endParaRPr kumimoji="0" lang="en-US" sz="2000" b="1" i="0" u="none" strike="noStrike" cap="none" normalizeH="0" baseline="0" dirty="0">
              <a:ln>
                <a:noFill/>
              </a:ln>
              <a:solidFill>
                <a:srgbClr val="000000"/>
              </a:solidFill>
              <a:effectLst/>
              <a:latin typeface="Courier New" panose="02070309020205020404" charset="0"/>
              <a:cs typeface="Courier New" panose="02070309020205020404" charset="0"/>
              <a:sym typeface="Gill Sans" charset="0"/>
            </a:endParaRPr>
          </a:p>
        </p:txBody>
      </p:sp>
      <p:sp>
        <p:nvSpPr>
          <p:cNvPr id="48" name="Rectangle 4"/>
          <p:cNvSpPr/>
          <p:nvPr/>
        </p:nvSpPr>
        <p:spPr bwMode="auto">
          <a:xfrm>
            <a:off x="1272241" y="4100606"/>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a:latin typeface="Courier New" panose="02070309020205020404" charset="0"/>
                <a:cs typeface="Courier New" panose="02070309020205020404" charset="0"/>
              </a:rPr>
              <a:t>yxxxxxxxxxxxx</a:t>
            </a:r>
            <a:r>
              <a:rPr lang="en-US" sz="2000" b="1" dirty="0">
                <a:latin typeface="Courier New" panose="02070309020205020404" charset="0"/>
                <a:cs typeface="Courier New" panose="02070309020205020404" charset="0"/>
              </a:rPr>
              <a:t>...</a:t>
            </a:r>
            <a:endParaRPr kumimoji="0" lang="en-US" sz="2000" b="1" i="0" u="none" strike="noStrike" cap="none" normalizeH="0" baseline="0" dirty="0">
              <a:ln>
                <a:noFill/>
              </a:ln>
              <a:solidFill>
                <a:srgbClr val="000000"/>
              </a:solidFill>
              <a:effectLst/>
              <a:latin typeface="Courier New" panose="02070309020205020404" charset="0"/>
              <a:cs typeface="Courier New" panose="02070309020205020404" charset="0"/>
              <a:sym typeface="Gill Sans" charset="0"/>
            </a:endParaRPr>
          </a:p>
        </p:txBody>
      </p:sp>
      <p:cxnSp>
        <p:nvCxnSpPr>
          <p:cNvPr id="49" name="Straight Connector 6"/>
          <p:cNvCxnSpPr/>
          <p:nvPr/>
        </p:nvCxnSpPr>
        <p:spPr bwMode="auto">
          <a:xfrm>
            <a:off x="555065" y="4763994"/>
            <a:ext cx="5262282" cy="0"/>
          </a:xfrm>
          <a:prstGeom prst="line">
            <a:avLst/>
          </a:prstGeom>
          <a:solidFill>
            <a:schemeClr val="accent1"/>
          </a:solidFill>
          <a:ln w="25400" cap="flat" cmpd="sng" algn="ctr">
            <a:solidFill>
              <a:srgbClr val="000000"/>
            </a:solidFill>
            <a:prstDash val="solid"/>
            <a:round/>
            <a:headEnd type="none" w="med" len="med"/>
            <a:tailEnd type="none" w="med" len="med"/>
          </a:ln>
          <a:effectLst/>
        </p:spPr>
      </p:cxnSp>
      <p:sp>
        <p:nvSpPr>
          <p:cNvPr id="50" name="TextBox 8"/>
          <p:cNvSpPr txBox="1"/>
          <p:nvPr/>
        </p:nvSpPr>
        <p:spPr>
          <a:xfrm>
            <a:off x="707465" y="3982286"/>
            <a:ext cx="457200" cy="738664"/>
          </a:xfrm>
          <a:prstGeom prst="rect">
            <a:avLst/>
          </a:prstGeom>
          <a:noFill/>
        </p:spPr>
        <p:txBody>
          <a:bodyPr wrap="square" rtlCol="0">
            <a:spAutoFit/>
          </a:bodyPr>
          <a:lstStyle/>
          <a:p>
            <a:r>
              <a:rPr lang="en-US" dirty="0"/>
              <a:t>+</a:t>
            </a:r>
          </a:p>
        </p:txBody>
      </p:sp>
      <p:sp>
        <p:nvSpPr>
          <p:cNvPr id="51" name="Rectangle 9"/>
          <p:cNvSpPr/>
          <p:nvPr/>
        </p:nvSpPr>
        <p:spPr bwMode="auto">
          <a:xfrm>
            <a:off x="1272241" y="4898465"/>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a:solidFill>
                  <a:srgbClr val="FF0000"/>
                </a:solidFill>
                <a:latin typeface="Courier New" panose="02070309020205020404" charset="0"/>
                <a:cs typeface="Courier New" panose="02070309020205020404" charset="0"/>
              </a:rPr>
              <a:t>1</a:t>
            </a:r>
            <a:r>
              <a:rPr lang="en-US" sz="2000" b="1" dirty="0">
                <a:latin typeface="Courier New" panose="02070309020205020404" charset="0"/>
                <a:cs typeface="Courier New" panose="02070309020205020404" charset="0"/>
              </a:rPr>
              <a:t>xxxxxxxxxxxx...</a:t>
            </a:r>
            <a:endParaRPr kumimoji="0" lang="en-US" sz="2000" b="1" i="0" u="none" strike="noStrike" cap="none" normalizeH="0" baseline="0" dirty="0">
              <a:ln>
                <a:noFill/>
              </a:ln>
              <a:solidFill>
                <a:srgbClr val="000000"/>
              </a:solidFill>
              <a:effectLst/>
              <a:latin typeface="Courier New" panose="02070309020205020404" charset="0"/>
              <a:cs typeface="Courier New" panose="02070309020205020404" charset="0"/>
              <a:sym typeface="Gill San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fill="hold"/>
                                        <p:tgtEl>
                                          <p:spTgt spid="50"/>
                                        </p:tgtEl>
                                        <p:attrNameLst>
                                          <p:attrName>ppt_x</p:attrName>
                                        </p:attrNameLst>
                                      </p:cBhvr>
                                      <p:tavLst>
                                        <p:tav tm="0">
                                          <p:val>
                                            <p:strVal val="#ppt_x"/>
                                          </p:val>
                                        </p:tav>
                                        <p:tav tm="100000">
                                          <p:val>
                                            <p:strVal val="#ppt_x"/>
                                          </p:val>
                                        </p:tav>
                                      </p:tavLst>
                                    </p:anim>
                                    <p:anim calcmode="lin" valueType="num">
                                      <p:cBhvr additive="base">
                                        <p:cTn id="46" dur="500" fill="hold"/>
                                        <p:tgtEl>
                                          <p:spTgt spid="5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additive="base">
                                        <p:cTn id="49" dur="500" fill="hold"/>
                                        <p:tgtEl>
                                          <p:spTgt spid="51"/>
                                        </p:tgtEl>
                                        <p:attrNameLst>
                                          <p:attrName>ppt_x</p:attrName>
                                        </p:attrNameLst>
                                      </p:cBhvr>
                                      <p:tavLst>
                                        <p:tav tm="0">
                                          <p:val>
                                            <p:strVal val="#ppt_x"/>
                                          </p:val>
                                        </p:tav>
                                        <p:tav tm="100000">
                                          <p:val>
                                            <p:strVal val="#ppt_x"/>
                                          </p:val>
                                        </p:tav>
                                      </p:tavLst>
                                    </p:anim>
                                    <p:anim calcmode="lin" valueType="num">
                                      <p:cBhvr additive="base">
                                        <p:cTn id="5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p:bldP spid="43" grpId="0" animBg="1"/>
      <p:bldP spid="44" grpId="0"/>
      <p:bldP spid="47" grpId="0" animBg="1"/>
      <p:bldP spid="48" grpId="0" animBg="1"/>
      <p:bldP spid="50" grpId="0"/>
      <p:bldP spid="5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68830" t="39363" r="20020" b="39553"/>
          <a:stretch>
            <a:fillRect/>
          </a:stretch>
        </p:blipFill>
        <p:spPr>
          <a:xfrm>
            <a:off x="241379" y="1013617"/>
            <a:ext cx="1901033" cy="1901033"/>
          </a:xfrm>
          <a:prstGeom prst="ellipse">
            <a:avLst/>
          </a:prstGeom>
        </p:spPr>
      </p:pic>
      <p:pic>
        <p:nvPicPr>
          <p:cNvPr id="7" name="图片 6"/>
          <p:cNvPicPr>
            <a:picLocks noChangeAspect="1"/>
          </p:cNvPicPr>
          <p:nvPr/>
        </p:nvPicPr>
        <p:blipFill rotWithShape="1">
          <a:blip r:embed="rId2"/>
          <a:srcRect l="68830" t="39363" r="20020" b="39553"/>
          <a:stretch>
            <a:fillRect/>
          </a:stretch>
        </p:blipFill>
        <p:spPr>
          <a:xfrm>
            <a:off x="6007126" y="3567587"/>
            <a:ext cx="1901033" cy="1901033"/>
          </a:xfrm>
          <a:prstGeom prst="ellipse">
            <a:avLst/>
          </a:prstGeom>
        </p:spPr>
      </p:pic>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3" name="椭圆 2"/>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5" name="文本框 44"/>
          <p:cNvSpPr txBox="1"/>
          <p:nvPr/>
        </p:nvSpPr>
        <p:spPr>
          <a:xfrm>
            <a:off x="509270" y="1689735"/>
            <a:ext cx="1518920" cy="521970"/>
          </a:xfrm>
          <a:prstGeom prst="rect">
            <a:avLst/>
          </a:prstGeom>
          <a:noFill/>
        </p:spPr>
        <p:txBody>
          <a:bodyPr wrap="square" rtlCol="0">
            <a:spAutoFit/>
          </a:bodyPr>
          <a:lstStyle/>
          <a:p>
            <a:r>
              <a:rPr lang="en-US" altLang="zh-CN" sz="2800"/>
              <a:t>OF</a:t>
            </a:r>
            <a:r>
              <a:rPr lang="zh-CN" altLang="en-US" sz="2800"/>
              <a:t>置位</a:t>
            </a:r>
          </a:p>
        </p:txBody>
      </p:sp>
      <p:sp>
        <p:nvSpPr>
          <p:cNvPr id="46" name="文本框 45"/>
          <p:cNvSpPr txBox="1"/>
          <p:nvPr/>
        </p:nvSpPr>
        <p:spPr>
          <a:xfrm>
            <a:off x="6261735" y="4257040"/>
            <a:ext cx="1518920" cy="521970"/>
          </a:xfrm>
          <a:prstGeom prst="rect">
            <a:avLst/>
          </a:prstGeom>
          <a:noFill/>
        </p:spPr>
        <p:txBody>
          <a:bodyPr wrap="square" rtlCol="0">
            <a:spAutoFit/>
          </a:bodyPr>
          <a:lstStyle/>
          <a:p>
            <a:r>
              <a:rPr lang="en-US" altLang="zh-CN" sz="2800"/>
              <a:t>ZF</a:t>
            </a:r>
            <a:r>
              <a:rPr lang="zh-CN" altLang="en-US" sz="2800"/>
              <a:t>置位</a:t>
            </a:r>
          </a:p>
        </p:txBody>
      </p:sp>
      <p:sp>
        <p:nvSpPr>
          <p:cNvPr id="5" name="Rectangle 3"/>
          <p:cNvSpPr/>
          <p:nvPr/>
        </p:nvSpPr>
        <p:spPr bwMode="auto">
          <a:xfrm>
            <a:off x="3088341" y="1007782"/>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a:solidFill>
                  <a:srgbClr val="7030A0"/>
                </a:solidFill>
                <a:latin typeface="Courier New" panose="02070309020205020404" charset="0"/>
                <a:cs typeface="Courier New" panose="02070309020205020404" charset="0"/>
              </a:rPr>
              <a:t>y</a:t>
            </a:r>
            <a:r>
              <a:rPr lang="en-US" sz="2000" b="1" dirty="0" err="1">
                <a:latin typeface="Courier New" panose="02070309020205020404" charset="0"/>
                <a:cs typeface="Courier New" panose="02070309020205020404" charset="0"/>
              </a:rPr>
              <a:t>xxxxxxxxxxxx</a:t>
            </a:r>
            <a:r>
              <a:rPr lang="en-US" sz="2000" b="1" dirty="0">
                <a:latin typeface="Courier New" panose="02070309020205020404" charset="0"/>
                <a:cs typeface="Courier New" panose="02070309020205020404" charset="0"/>
              </a:rPr>
              <a:t>...</a:t>
            </a:r>
            <a:endParaRPr kumimoji="0" lang="en-US" sz="2000" b="1" i="0" u="none" strike="noStrike" cap="none" normalizeH="0" baseline="0" dirty="0">
              <a:ln>
                <a:noFill/>
              </a:ln>
              <a:solidFill>
                <a:srgbClr val="000000"/>
              </a:solidFill>
              <a:effectLst/>
              <a:latin typeface="Courier New" panose="02070309020205020404" charset="0"/>
              <a:cs typeface="Courier New" panose="02070309020205020404" charset="0"/>
              <a:sym typeface="Gill Sans" charset="0"/>
            </a:endParaRPr>
          </a:p>
        </p:txBody>
      </p:sp>
      <p:sp>
        <p:nvSpPr>
          <p:cNvPr id="8" name="Rectangle 4"/>
          <p:cNvSpPr/>
          <p:nvPr/>
        </p:nvSpPr>
        <p:spPr bwMode="auto">
          <a:xfrm>
            <a:off x="3088341" y="1509806"/>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a:solidFill>
                  <a:srgbClr val="7030A0"/>
                </a:solidFill>
                <a:latin typeface="Courier New" panose="02070309020205020404" charset="0"/>
                <a:cs typeface="Courier New" panose="02070309020205020404" charset="0"/>
              </a:rPr>
              <a:t>y</a:t>
            </a:r>
            <a:r>
              <a:rPr lang="en-US" sz="2000" b="1" dirty="0" err="1">
                <a:latin typeface="Courier New" panose="02070309020205020404" charset="0"/>
                <a:cs typeface="Courier New" panose="02070309020205020404" charset="0"/>
              </a:rPr>
              <a:t>xxxxxxxxxxxx</a:t>
            </a:r>
            <a:r>
              <a:rPr lang="en-US" sz="2000" b="1" dirty="0">
                <a:latin typeface="Courier New" panose="02070309020205020404" charset="0"/>
                <a:cs typeface="Courier New" panose="02070309020205020404" charset="0"/>
              </a:rPr>
              <a:t>...</a:t>
            </a:r>
            <a:endParaRPr kumimoji="0" lang="en-US" sz="2000" b="1" i="0" u="none" strike="noStrike" cap="none" normalizeH="0" baseline="0" dirty="0">
              <a:ln>
                <a:noFill/>
              </a:ln>
              <a:solidFill>
                <a:srgbClr val="000000"/>
              </a:solidFill>
              <a:effectLst/>
              <a:latin typeface="Courier New" panose="02070309020205020404" charset="0"/>
              <a:cs typeface="Courier New" panose="02070309020205020404" charset="0"/>
              <a:sym typeface="Gill Sans" charset="0"/>
            </a:endParaRPr>
          </a:p>
        </p:txBody>
      </p:sp>
      <p:cxnSp>
        <p:nvCxnSpPr>
          <p:cNvPr id="9" name="Straight Connector 6"/>
          <p:cNvCxnSpPr/>
          <p:nvPr/>
        </p:nvCxnSpPr>
        <p:spPr bwMode="auto">
          <a:xfrm>
            <a:off x="2371165" y="2173194"/>
            <a:ext cx="5262282" cy="0"/>
          </a:xfrm>
          <a:prstGeom prst="line">
            <a:avLst/>
          </a:prstGeom>
          <a:solidFill>
            <a:schemeClr val="accent1"/>
          </a:solidFill>
          <a:ln w="25400" cap="flat" cmpd="sng" algn="ctr">
            <a:solidFill>
              <a:srgbClr val="000000"/>
            </a:solidFill>
            <a:prstDash val="solid"/>
            <a:round/>
            <a:headEnd type="none" w="med" len="med"/>
            <a:tailEnd type="none" w="med" len="med"/>
          </a:ln>
          <a:effectLst/>
        </p:spPr>
      </p:cxnSp>
      <p:sp>
        <p:nvSpPr>
          <p:cNvPr id="10" name="TextBox 8"/>
          <p:cNvSpPr txBox="1"/>
          <p:nvPr/>
        </p:nvSpPr>
        <p:spPr>
          <a:xfrm>
            <a:off x="2523565" y="1391486"/>
            <a:ext cx="457200" cy="738664"/>
          </a:xfrm>
          <a:prstGeom prst="rect">
            <a:avLst/>
          </a:prstGeom>
          <a:noFill/>
        </p:spPr>
        <p:txBody>
          <a:bodyPr wrap="square" rtlCol="0">
            <a:spAutoFit/>
          </a:bodyPr>
          <a:lstStyle/>
          <a:p>
            <a:r>
              <a:rPr lang="en-US" dirty="0"/>
              <a:t>+</a:t>
            </a:r>
          </a:p>
        </p:txBody>
      </p:sp>
      <p:sp>
        <p:nvSpPr>
          <p:cNvPr id="11" name="Rectangle 9"/>
          <p:cNvSpPr/>
          <p:nvPr/>
        </p:nvSpPr>
        <p:spPr bwMode="auto">
          <a:xfrm>
            <a:off x="3088341" y="2307665"/>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a:solidFill>
                  <a:srgbClr val="FF0000"/>
                </a:solidFill>
                <a:latin typeface="Courier New" panose="02070309020205020404" charset="0"/>
                <a:cs typeface="Courier New" panose="02070309020205020404" charset="0"/>
              </a:rPr>
              <a:t>z</a:t>
            </a:r>
            <a:r>
              <a:rPr lang="en-US" sz="2000" b="1" dirty="0" err="1">
                <a:latin typeface="Courier New" panose="02070309020205020404" charset="0"/>
                <a:cs typeface="Courier New" panose="02070309020205020404" charset="0"/>
              </a:rPr>
              <a:t>xxxxxxxxxxxx</a:t>
            </a:r>
            <a:r>
              <a:rPr lang="en-US" sz="2000" b="1" dirty="0">
                <a:latin typeface="Courier New" panose="02070309020205020404" charset="0"/>
                <a:cs typeface="Courier New" panose="02070309020205020404" charset="0"/>
              </a:rPr>
              <a:t>...</a:t>
            </a:r>
            <a:endParaRPr kumimoji="0" lang="en-US" sz="2000" b="1" i="0" u="none" strike="noStrike" cap="none" normalizeH="0" baseline="0" dirty="0">
              <a:ln>
                <a:noFill/>
              </a:ln>
              <a:solidFill>
                <a:srgbClr val="000000"/>
              </a:solidFill>
              <a:effectLst/>
              <a:latin typeface="Courier New" panose="02070309020205020404" charset="0"/>
              <a:cs typeface="Courier New" panose="02070309020205020404" charset="0"/>
              <a:sym typeface="Gill Sans" charset="0"/>
            </a:endParaRPr>
          </a:p>
        </p:txBody>
      </p:sp>
      <p:sp>
        <p:nvSpPr>
          <p:cNvPr id="12" name="Rectangle 3"/>
          <p:cNvSpPr/>
          <p:nvPr/>
        </p:nvSpPr>
        <p:spPr bwMode="auto">
          <a:xfrm>
            <a:off x="1325581" y="4276762"/>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a:latin typeface="Courier New" panose="02070309020205020404" charset="0"/>
                <a:cs typeface="Courier New" panose="02070309020205020404" charset="0"/>
              </a:rPr>
              <a:t>000000000000…00000000000</a:t>
            </a:r>
            <a:endParaRPr kumimoji="0" lang="en-US" sz="2000" b="1" i="0" u="none" strike="noStrike" cap="none" normalizeH="0" baseline="0" dirty="0">
              <a:ln>
                <a:noFill/>
              </a:ln>
              <a:solidFill>
                <a:srgbClr val="000000"/>
              </a:solidFill>
              <a:effectLst/>
              <a:latin typeface="Courier New" panose="02070309020205020404" charset="0"/>
              <a:cs typeface="Courier New" panose="02070309020205020404" charset="0"/>
              <a:sym typeface="Gill Sans" charset="0"/>
            </a:endParaRPr>
          </a:p>
        </p:txBody>
      </p:sp>
      <p:sp>
        <p:nvSpPr>
          <p:cNvPr id="13" name="TextBox 2"/>
          <p:cNvSpPr txBox="1"/>
          <p:nvPr/>
        </p:nvSpPr>
        <p:spPr>
          <a:xfrm>
            <a:off x="2371314" y="3059467"/>
            <a:ext cx="1196340" cy="521970"/>
          </a:xfrm>
          <a:prstGeom prst="rect">
            <a:avLst/>
          </a:prstGeom>
          <a:noFill/>
        </p:spPr>
        <p:txBody>
          <a:bodyPr wrap="none" rtlCol="0">
            <a:spAutoFit/>
          </a:bodyPr>
          <a:lstStyle/>
          <a:p>
            <a:r>
              <a:rPr lang="en-US" sz="2800" dirty="0">
                <a:solidFill>
                  <a:srgbClr val="7030A0"/>
                </a:solidFill>
              </a:rPr>
              <a:t>z = ~y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animBg="1"/>
      <p:bldP spid="12" grpId="0" animBg="1"/>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646430"/>
            <a:ext cx="4590415" cy="3695065"/>
          </a:xfrm>
          <a:prstGeom prst="rect">
            <a:avLst/>
          </a:prstGeom>
        </p:spPr>
      </p:pic>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4" name="椭圆 3"/>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5" name="图片 4"/>
          <p:cNvPicPr>
            <a:picLocks noChangeAspect="1"/>
          </p:cNvPicPr>
          <p:nvPr/>
        </p:nvPicPr>
        <p:blipFill>
          <a:blip r:embed="rId3"/>
          <a:stretch>
            <a:fillRect/>
          </a:stretch>
        </p:blipFill>
        <p:spPr>
          <a:xfrm>
            <a:off x="4676775" y="3150870"/>
            <a:ext cx="4476115" cy="3714115"/>
          </a:xfrm>
          <a:prstGeom prst="rect">
            <a:avLst/>
          </a:prstGeom>
        </p:spPr>
      </p:pic>
      <p:sp>
        <p:nvSpPr>
          <p:cNvPr id="6" name="左箭头 5"/>
          <p:cNvSpPr/>
          <p:nvPr/>
        </p:nvSpPr>
        <p:spPr>
          <a:xfrm>
            <a:off x="4676775" y="1053465"/>
            <a:ext cx="3840480" cy="1750060"/>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a:t>会设置条件码的指令</a:t>
            </a:r>
          </a:p>
        </p:txBody>
      </p:sp>
      <p:sp>
        <p:nvSpPr>
          <p:cNvPr id="7" name="右箭头 6"/>
          <p:cNvSpPr/>
          <p:nvPr/>
        </p:nvSpPr>
        <p:spPr>
          <a:xfrm>
            <a:off x="502285" y="4619625"/>
            <a:ext cx="3790315" cy="178943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只设置条件码而不改变任何其他寄存器</a:t>
            </a:r>
          </a:p>
        </p:txBody>
      </p:sp>
      <p:cxnSp>
        <p:nvCxnSpPr>
          <p:cNvPr id="10" name="肘形连接符 9"/>
          <p:cNvCxnSpPr/>
          <p:nvPr/>
        </p:nvCxnSpPr>
        <p:spPr>
          <a:xfrm rot="5400000" flipV="1">
            <a:off x="3519805" y="3810635"/>
            <a:ext cx="1946275" cy="982345"/>
          </a:xfrm>
          <a:prstGeom prst="bentConnector3">
            <a:avLst>
              <a:gd name="adj1" fmla="val 50016"/>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V="1">
            <a:off x="343535" y="3328670"/>
            <a:ext cx="3658235" cy="13335"/>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nvCxnSpPr>
        <p:spPr>
          <a:xfrm flipV="1">
            <a:off x="343535" y="2552700"/>
            <a:ext cx="3658235" cy="13335"/>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肘形连接符 12"/>
          <p:cNvCxnSpPr/>
          <p:nvPr/>
        </p:nvCxnSpPr>
        <p:spPr>
          <a:xfrm rot="5400000" flipV="1">
            <a:off x="3999865" y="2567940"/>
            <a:ext cx="986155" cy="982345"/>
          </a:xfrm>
          <a:prstGeom prst="bentConnector3">
            <a:avLst>
              <a:gd name="adj1" fmla="val 50032"/>
            </a:avLst>
          </a:prstGeom>
          <a:ln>
            <a:tailEnd type="arrow"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040255" y="786130"/>
            <a:ext cx="6860540" cy="2595245"/>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grpSp>
      <p:sp>
        <p:nvSpPr>
          <p:cNvPr id="33" name="TextBox 23"/>
          <p:cNvSpPr>
            <a:spLocks noChangeArrowheads="1"/>
          </p:cNvSpPr>
          <p:nvPr/>
        </p:nvSpPr>
        <p:spPr bwMode="auto">
          <a:xfrm>
            <a:off x="1887855" y="745490"/>
            <a:ext cx="6861175" cy="293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gn="just">
              <a:lnSpc>
                <a:spcPct val="150000"/>
              </a:lnSpc>
              <a:buFont typeface="+mj-lt"/>
              <a:buNone/>
            </a:pPr>
            <a:r>
              <a:rPr lang="en-US" sz="2400" b="1" dirty="0" err="1">
                <a:latin typeface="Courier New Bold" charset="0"/>
                <a:cs typeface="Courier New Bold" charset="0"/>
                <a:sym typeface="Courier New Bold" charset="0"/>
              </a:rPr>
              <a:t>			cmpq</a:t>
            </a:r>
            <a:r>
              <a:rPr lang="en-US" sz="2400" b="1" dirty="0">
                <a:latin typeface="Courier New Bold" charset="0"/>
                <a:cs typeface="Courier New Bold" charset="0"/>
                <a:sym typeface="Courier New Bold" charset="0"/>
              </a:rPr>
              <a:t> </a:t>
            </a:r>
            <a:r>
              <a:rPr lang="en-US" sz="2400" b="1" dirty="0" err="1">
                <a:latin typeface="Courier New Bold" charset="0"/>
                <a:cs typeface="Courier New Bold" charset="0"/>
                <a:sym typeface="Courier New Bold" charset="0"/>
              </a:rPr>
              <a:t>b,a</a:t>
            </a:r>
          </a:p>
          <a:p>
            <a:pPr marL="317500" lvl="1" indent="0"/>
            <a:r>
              <a:rPr lang="en-US" sz="2400" dirty="0">
                <a:solidFill>
                  <a:srgbClr val="980002"/>
                </a:solidFill>
                <a:latin typeface="Calibri Bold" charset="0"/>
                <a:ea typeface="Calibri Bold" charset="0"/>
                <a:cs typeface="Calibri Bold" charset="0"/>
                <a:sym typeface="Calibri Bold" charset="0"/>
              </a:rPr>
              <a:t>CF   </a:t>
            </a:r>
            <a:r>
              <a:rPr lang="zh-CN" altLang="en-US" sz="2400" dirty="0">
                <a:solidFill>
                  <a:srgbClr val="980002"/>
                </a:solidFill>
                <a:latin typeface="Calibri Bold" charset="0"/>
                <a:ea typeface="宋体" panose="02010600030101010101" pitchFamily="2" charset="-122"/>
                <a:cs typeface="Calibri Bold" charset="0"/>
                <a:sym typeface="Calibri Bold" charset="0"/>
              </a:rPr>
              <a:t>无符号溢出</a:t>
            </a:r>
            <a:r>
              <a:rPr lang="en-US" altLang="zh-CN" sz="2400" dirty="0">
                <a:solidFill>
                  <a:srgbClr val="980002"/>
                </a:solidFill>
                <a:latin typeface="Calibri Bold" charset="0"/>
                <a:ea typeface="宋体" panose="02010600030101010101" pitchFamily="2" charset="-122"/>
                <a:cs typeface="Calibri Bold" charset="0"/>
                <a:sym typeface="Calibri Bold" charset="0"/>
              </a:rPr>
              <a:t>;</a:t>
            </a:r>
          </a:p>
          <a:p>
            <a:pPr marL="317500" lvl="1" indent="0"/>
            <a:r>
              <a:rPr lang="en-US" sz="2400" dirty="0">
                <a:solidFill>
                  <a:srgbClr val="980002"/>
                </a:solidFill>
                <a:latin typeface="Calibri Bold" charset="0"/>
                <a:ea typeface="Calibri Bold" charset="0"/>
                <a:cs typeface="Calibri Bold" charset="0"/>
                <a:sym typeface="Calibri Bold" charset="0"/>
              </a:rPr>
              <a:t>ZF   </a:t>
            </a:r>
            <a:r>
              <a:rPr lang="en-US" sz="2800" dirty="0">
                <a:latin typeface="Courier New Bold" charset="0"/>
                <a:cs typeface="Courier New Bold" charset="0"/>
                <a:sym typeface="Courier New Bold" charset="0"/>
              </a:rPr>
              <a:t>a == b;</a:t>
            </a:r>
          </a:p>
          <a:p>
            <a:pPr marL="317500" lvl="1" indent="0"/>
            <a:r>
              <a:rPr lang="en-US" sz="2400" dirty="0">
                <a:solidFill>
                  <a:srgbClr val="980002"/>
                </a:solidFill>
                <a:latin typeface="Calibri Bold" charset="0"/>
                <a:ea typeface="Calibri Bold" charset="0"/>
                <a:cs typeface="Calibri Bold" charset="0"/>
                <a:sym typeface="Calibri Bold" charset="0"/>
              </a:rPr>
              <a:t>SF </a:t>
            </a:r>
            <a:r>
              <a:rPr lang="en-US" sz="2400" dirty="0">
                <a:sym typeface="+mn-ea"/>
              </a:rPr>
              <a:t> </a:t>
            </a:r>
            <a:r>
              <a:rPr lang="en-US" sz="2400" dirty="0">
                <a:latin typeface="Courier New Bold" charset="0"/>
                <a:cs typeface="Courier New Bold" charset="0"/>
                <a:sym typeface="Courier New Bold" charset="0"/>
              </a:rPr>
              <a:t>(a-b) &lt; 0</a:t>
            </a:r>
            <a:r>
              <a:rPr lang="en-US" sz="2800" dirty="0">
                <a:sym typeface="+mn-ea"/>
              </a:rPr>
              <a:t> (as signed);</a:t>
            </a:r>
          </a:p>
          <a:p>
            <a:pPr marL="317500" lvl="1" indent="0"/>
            <a:r>
              <a:rPr lang="en-US" sz="2400" dirty="0">
                <a:solidFill>
                  <a:srgbClr val="980002"/>
                </a:solidFill>
                <a:latin typeface="Calibri Bold" charset="0"/>
                <a:ea typeface="Calibri Bold" charset="0"/>
                <a:cs typeface="Calibri Bold" charset="0"/>
                <a:sym typeface="Calibri Bold" charset="0"/>
              </a:rPr>
              <a:t>OF </a:t>
            </a:r>
            <a:r>
              <a:rPr lang="en-US" sz="2400" dirty="0">
                <a:latin typeface="Courier New Bold" charset="0"/>
                <a:cs typeface="Courier New Bold" charset="0"/>
                <a:sym typeface="Courier New Bold" charset="0"/>
              </a:rPr>
              <a:t>(a&gt;0 &amp;&amp; b&lt;0 &amp;&amp; (a-b)&lt;0) || (a&lt;0 &amp;&amp; b&gt;0 &amp;&amp; (a-b)&gt;0);</a:t>
            </a:r>
            <a:endParaRPr lang="en-US" sz="2400" dirty="0">
              <a:latin typeface="Courier New Bold" charset="0"/>
              <a:ea typeface="ヒラギノ角ゴ ProN W6" charset="0"/>
              <a:cs typeface="Courier New Bold" charset="0"/>
              <a:sym typeface="Courier New Bold" charset="0"/>
            </a:endParaRPr>
          </a:p>
          <a:p>
            <a:pPr indent="0" algn="just">
              <a:lnSpc>
                <a:spcPct val="150000"/>
              </a:lnSpc>
              <a:buFont typeface="+mj-lt"/>
              <a:buNone/>
            </a:pPr>
            <a:endParaRPr lang="zh-CN" altLang="en-US" dirty="0">
              <a:solidFill>
                <a:schemeClr val="tx2"/>
              </a:solidFill>
              <a:latin typeface="+mn-ea"/>
              <a:cs typeface="+mn-ea"/>
              <a:sym typeface="微软雅黑" panose="020B0503020204020204" charset="-122"/>
            </a:endParaRPr>
          </a:p>
        </p:txBody>
      </p:sp>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4" name="椭圆 3"/>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3" name="椭圆 34"/>
          <p:cNvSpPr/>
          <p:nvPr/>
        </p:nvSpPr>
        <p:spPr>
          <a:xfrm rot="5400000" flipV="1">
            <a:off x="6637020" y="3999865"/>
            <a:ext cx="1069340" cy="1381760"/>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gradFill>
            <a:gsLst>
              <a:gs pos="0">
                <a:schemeClr val="accent6">
                  <a:lumMod val="60000"/>
                  <a:lumOff val="40000"/>
                </a:schemeClr>
              </a:gs>
              <a:gs pos="100000">
                <a:srgbClr val="DF664A"/>
              </a:gs>
            </a:gsLst>
            <a:lin ang="8100000" scaled="0"/>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nvGrpSpPr>
          <p:cNvPr id="44" name="组合 43"/>
          <p:cNvGrpSpPr/>
          <p:nvPr/>
        </p:nvGrpSpPr>
        <p:grpSpPr>
          <a:xfrm rot="5400000">
            <a:off x="685800" y="1146810"/>
            <a:ext cx="885825" cy="1577975"/>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grpSp>
      <p:grpSp>
        <p:nvGrpSpPr>
          <p:cNvPr id="30" name="组合 29"/>
          <p:cNvGrpSpPr/>
          <p:nvPr/>
        </p:nvGrpSpPr>
        <p:grpSpPr>
          <a:xfrm>
            <a:off x="937260" y="4039870"/>
            <a:ext cx="5232400" cy="1304290"/>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32" name="圆角矩形 31"/>
            <p:cNvSpPr/>
            <p:nvPr/>
          </p:nvSpPr>
          <p:spPr>
            <a:xfrm>
              <a:off x="4351930" y="1330004"/>
              <a:ext cx="3742172" cy="2671122"/>
            </a:xfrm>
            <a:prstGeom prst="roundRect">
              <a:avLst/>
            </a:prstGeom>
            <a:gradFill>
              <a:gsLst>
                <a:gs pos="0">
                  <a:schemeClr val="accent6">
                    <a:lumMod val="60000"/>
                    <a:lumOff val="40000"/>
                  </a:schemeClr>
                </a:gs>
                <a:gs pos="100000">
                  <a:srgbClr val="DF664A"/>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38" name="TextBox 24"/>
          <p:cNvSpPr>
            <a:spLocks noChangeArrowheads="1"/>
          </p:cNvSpPr>
          <p:nvPr/>
        </p:nvSpPr>
        <p:spPr bwMode="auto">
          <a:xfrm>
            <a:off x="366395" y="1682115"/>
            <a:ext cx="103441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b="1" dirty="0">
                <a:solidFill>
                  <a:schemeClr val="tx2"/>
                </a:solidFill>
                <a:latin typeface="+mn-ea"/>
                <a:cs typeface="+mn-ea"/>
              </a:rPr>
              <a:t>cmpq</a:t>
            </a:r>
          </a:p>
        </p:txBody>
      </p:sp>
      <p:sp>
        <p:nvSpPr>
          <p:cNvPr id="39" name="TextBox 31"/>
          <p:cNvSpPr>
            <a:spLocks noChangeArrowheads="1"/>
          </p:cNvSpPr>
          <p:nvPr/>
        </p:nvSpPr>
        <p:spPr bwMode="auto">
          <a:xfrm>
            <a:off x="6854825" y="4476750"/>
            <a:ext cx="100774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b="1" dirty="0">
                <a:solidFill>
                  <a:schemeClr val="bg1"/>
                </a:solidFill>
                <a:latin typeface="+mn-ea"/>
                <a:cs typeface="+mn-ea"/>
              </a:rPr>
              <a:t>testq</a:t>
            </a:r>
          </a:p>
        </p:txBody>
      </p:sp>
      <p:sp>
        <p:nvSpPr>
          <p:cNvPr id="40" name="TextBox 25"/>
          <p:cNvSpPr>
            <a:spLocks noChangeArrowheads="1"/>
          </p:cNvSpPr>
          <p:nvPr/>
        </p:nvSpPr>
        <p:spPr bwMode="auto">
          <a:xfrm>
            <a:off x="962660" y="3905250"/>
            <a:ext cx="5893435"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gn="just">
              <a:lnSpc>
                <a:spcPct val="150000"/>
              </a:lnSpc>
              <a:buFont typeface="+mj-lt"/>
              <a:buNone/>
            </a:pPr>
            <a:r>
              <a:rPr lang="en-US" dirty="0" err="1">
                <a:latin typeface="Courier New Bold" charset="0"/>
                <a:cs typeface="Courier New Bold" charset="0"/>
                <a:sym typeface="Courier New Bold" charset="0"/>
              </a:rPr>
              <a:t>     		</a:t>
            </a:r>
            <a:r>
              <a:rPr lang="en-US" sz="2400" b="1" dirty="0" err="1">
                <a:latin typeface="Courier New Bold" charset="0"/>
                <a:cs typeface="Courier New Bold" charset="0"/>
                <a:sym typeface="Courier New Bold" charset="0"/>
              </a:rPr>
              <a:t>testq b,a</a:t>
            </a:r>
          </a:p>
          <a:p>
            <a:pPr marL="317500" lvl="1" indent="0"/>
            <a:r>
              <a:rPr lang="en-US" sz="2400" dirty="0">
                <a:solidFill>
                  <a:srgbClr val="980002"/>
                </a:solidFill>
                <a:latin typeface="Calibri Bold" charset="0"/>
                <a:ea typeface="Calibri Bold" charset="0"/>
                <a:cs typeface="Calibri Bold" charset="0"/>
                <a:sym typeface="Calibri Bold" charset="0"/>
              </a:rPr>
              <a:t>ZF  </a:t>
            </a:r>
            <a:r>
              <a:rPr lang="en-US" sz="2400" dirty="0">
                <a:sym typeface="+mn-ea"/>
              </a:rPr>
              <a:t> </a:t>
            </a:r>
            <a:r>
              <a:rPr lang="en-US" sz="2400" dirty="0" err="1">
                <a:latin typeface="Courier New Bold" charset="0"/>
                <a:cs typeface="Courier New Bold" charset="0"/>
                <a:sym typeface="Courier New Bold" charset="0"/>
              </a:rPr>
              <a:t>a&amp;b</a:t>
            </a:r>
            <a:r>
              <a:rPr lang="en-US" sz="2800" dirty="0">
                <a:latin typeface="Courier New Bold" charset="0"/>
                <a:cs typeface="Courier New Bold" charset="0"/>
                <a:sym typeface="Courier New Bold" charset="0"/>
              </a:rPr>
              <a:t> == 0</a:t>
            </a:r>
          </a:p>
          <a:p>
            <a:pPr marL="317500" lvl="1" indent="0"/>
            <a:r>
              <a:rPr lang="en-US" sz="2400" dirty="0">
                <a:solidFill>
                  <a:srgbClr val="980002"/>
                </a:solidFill>
                <a:latin typeface="Calibri Bold" charset="0"/>
                <a:ea typeface="Calibri Bold" charset="0"/>
                <a:cs typeface="Calibri Bold" charset="0"/>
                <a:sym typeface="Calibri Bold" charset="0"/>
              </a:rPr>
              <a:t>SF  </a:t>
            </a:r>
            <a:r>
              <a:rPr lang="en-US" sz="2400" dirty="0">
                <a:sym typeface="+mn-ea"/>
              </a:rPr>
              <a:t> </a:t>
            </a:r>
            <a:r>
              <a:rPr lang="en-US" sz="2400" dirty="0" err="1">
                <a:latin typeface="Courier New Bold" charset="0"/>
                <a:cs typeface="Courier New Bold" charset="0"/>
                <a:sym typeface="Courier New Bold" charset="0"/>
              </a:rPr>
              <a:t>a&amp;b</a:t>
            </a:r>
            <a:r>
              <a:rPr lang="en-US" sz="2400" dirty="0">
                <a:latin typeface="Courier New Bold" charset="0"/>
                <a:cs typeface="Courier New Bold" charset="0"/>
                <a:sym typeface="Courier New Bold" charset="0"/>
              </a:rPr>
              <a:t> &lt; 0</a:t>
            </a:r>
            <a:endParaRPr lang="en-US" sz="2400" dirty="0">
              <a:latin typeface="Courier New Bold" charset="0"/>
              <a:ea typeface="ヒラギノ角ゴ ProN W6" charset="0"/>
              <a:cs typeface="Courier New Bold" charset="0"/>
              <a:sym typeface="Courier New Bold" charset="0"/>
            </a:endParaRPr>
          </a:p>
          <a:p>
            <a:pPr indent="0" algn="just">
              <a:lnSpc>
                <a:spcPct val="150000"/>
              </a:lnSpc>
              <a:buFont typeface="+mj-lt"/>
              <a:buNone/>
            </a:pPr>
            <a:endParaRPr lang="en-US" sz="2400" b="1" dirty="0" err="1">
              <a:latin typeface="Courier New Bold" charset="0"/>
              <a:cs typeface="Courier New Bold" charset="0"/>
              <a:sym typeface="微软雅黑" panose="020B0503020204020204" charset="-122"/>
            </a:endParaRPr>
          </a:p>
        </p:txBody>
      </p:sp>
      <p:sp>
        <p:nvSpPr>
          <p:cNvPr id="2" name="文本框 1"/>
          <p:cNvSpPr txBox="1"/>
          <p:nvPr/>
        </p:nvSpPr>
        <p:spPr>
          <a:xfrm>
            <a:off x="1002665" y="5445125"/>
            <a:ext cx="3977640" cy="368300"/>
          </a:xfrm>
          <a:prstGeom prst="rect">
            <a:avLst/>
          </a:prstGeom>
          <a:noFill/>
        </p:spPr>
        <p:txBody>
          <a:bodyPr wrap="none" rtlCol="0" anchor="t">
            <a:spAutoFit/>
          </a:bodyPr>
          <a:lstStyle/>
          <a:p>
            <a:r>
              <a:rPr lang="zh-CN" altLang="en-US" b="1" dirty="0" err="1">
                <a:latin typeface="Courier New" panose="02070309020205020404" charset="0"/>
                <a:cs typeface="Courier New" panose="02070309020205020404" charset="0"/>
                <a:sym typeface="+mn-ea"/>
              </a:rPr>
              <a:t>最常用的用法：</a:t>
            </a:r>
            <a:r>
              <a:rPr lang="en-US" b="1" dirty="0" err="1">
                <a:latin typeface="Courier New" panose="02070309020205020404" charset="0"/>
                <a:cs typeface="Courier New" panose="02070309020205020404" charset="0"/>
                <a:sym typeface="+mn-ea"/>
              </a:rPr>
              <a:t>Testq</a:t>
            </a:r>
            <a:r>
              <a:rPr lang="en-US" b="1" dirty="0">
                <a:latin typeface="Courier New" panose="02070309020205020404" charset="0"/>
                <a:cs typeface="Courier New" panose="02070309020205020404" charset="0"/>
                <a:sym typeface="+mn-ea"/>
              </a:rPr>
              <a:t>  %</a:t>
            </a:r>
            <a:r>
              <a:rPr lang="en-US" b="1" dirty="0" err="1">
                <a:latin typeface="Courier New" panose="02070309020205020404" charset="0"/>
                <a:cs typeface="Courier New" panose="02070309020205020404" charset="0"/>
                <a:sym typeface="+mn-ea"/>
              </a:rPr>
              <a:t>rax</a:t>
            </a:r>
            <a:r>
              <a:rPr lang="en-US" b="1" dirty="0">
                <a:latin typeface="Courier New" panose="02070309020205020404" charset="0"/>
                <a:cs typeface="Courier New" panose="02070309020205020404" charset="0"/>
                <a:sym typeface="+mn-ea"/>
              </a:rPr>
              <a:t>,%</a:t>
            </a:r>
            <a:r>
              <a:rPr lang="en-US" b="1" dirty="0" err="1">
                <a:latin typeface="Courier New" panose="02070309020205020404" charset="0"/>
                <a:cs typeface="Courier New" panose="02070309020205020404" charset="0"/>
                <a:sym typeface="+mn-ea"/>
              </a:rPr>
              <a:t>rax</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strVal val="#ppt_w*0.05"/>
                                          </p:val>
                                        </p:tav>
                                        <p:tav tm="100000">
                                          <p:val>
                                            <p:strVal val="#ppt_w"/>
                                          </p:val>
                                        </p:tav>
                                      </p:tavLst>
                                    </p:anim>
                                    <p:anim calcmode="lin" valueType="num">
                                      <p:cBhvr>
                                        <p:cTn id="8" dur="500" fill="hold"/>
                                        <p:tgtEl>
                                          <p:spTgt spid="44"/>
                                        </p:tgtEl>
                                        <p:attrNameLst>
                                          <p:attrName>ppt_h</p:attrName>
                                        </p:attrNameLst>
                                      </p:cBhvr>
                                      <p:tavLst>
                                        <p:tav tm="0">
                                          <p:val>
                                            <p:strVal val="#ppt_h"/>
                                          </p:val>
                                        </p:tav>
                                        <p:tav tm="100000">
                                          <p:val>
                                            <p:strVal val="#ppt_h"/>
                                          </p:val>
                                        </p:tav>
                                      </p:tavLst>
                                    </p:anim>
                                    <p:anim calcmode="lin" valueType="num">
                                      <p:cBhvr>
                                        <p:cTn id="9" dur="500" fill="hold"/>
                                        <p:tgtEl>
                                          <p:spTgt spid="44"/>
                                        </p:tgtEl>
                                        <p:attrNameLst>
                                          <p:attrName>ppt_x</p:attrName>
                                        </p:attrNameLst>
                                      </p:cBhvr>
                                      <p:tavLst>
                                        <p:tav tm="0">
                                          <p:val>
                                            <p:strVal val="#ppt_x-.2"/>
                                          </p:val>
                                        </p:tav>
                                        <p:tav tm="100000">
                                          <p:val>
                                            <p:strVal val="#ppt_x"/>
                                          </p:val>
                                        </p:tav>
                                      </p:tavLst>
                                    </p:anim>
                                    <p:anim calcmode="lin" valueType="num">
                                      <p:cBhvr>
                                        <p:cTn id="10" dur="500" fill="hold"/>
                                        <p:tgtEl>
                                          <p:spTgt spid="44"/>
                                        </p:tgtEl>
                                        <p:attrNameLst>
                                          <p:attrName>ppt_y</p:attrName>
                                        </p:attrNameLst>
                                      </p:cBhvr>
                                      <p:tavLst>
                                        <p:tav tm="0">
                                          <p:val>
                                            <p:strVal val="#ppt_y"/>
                                          </p:val>
                                        </p:tav>
                                        <p:tav tm="100000">
                                          <p:val>
                                            <p:strVal val="#ppt_y"/>
                                          </p:val>
                                        </p:tav>
                                      </p:tavLst>
                                    </p:anim>
                                    <p:animEffect transition="in" filter="fade">
                                      <p:cBhvr>
                                        <p:cTn id="11" dur="500"/>
                                        <p:tgtEl>
                                          <p:spTgt spid="44"/>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strVal val="#ppt_w*0.05"/>
                                          </p:val>
                                        </p:tav>
                                        <p:tav tm="100000">
                                          <p:val>
                                            <p:strVal val="#ppt_w"/>
                                          </p:val>
                                        </p:tav>
                                      </p:tavLst>
                                    </p:anim>
                                    <p:anim calcmode="lin" valueType="num">
                                      <p:cBhvr>
                                        <p:cTn id="15" dur="500" fill="hold"/>
                                        <p:tgtEl>
                                          <p:spTgt spid="22"/>
                                        </p:tgtEl>
                                        <p:attrNameLst>
                                          <p:attrName>ppt_h</p:attrName>
                                        </p:attrNameLst>
                                      </p:cBhvr>
                                      <p:tavLst>
                                        <p:tav tm="0">
                                          <p:val>
                                            <p:strVal val="#ppt_h"/>
                                          </p:val>
                                        </p:tav>
                                        <p:tav tm="100000">
                                          <p:val>
                                            <p:strVal val="#ppt_h"/>
                                          </p:val>
                                        </p:tav>
                                      </p:tavLst>
                                    </p:anim>
                                    <p:anim calcmode="lin" valueType="num">
                                      <p:cBhvr>
                                        <p:cTn id="16" dur="500" fill="hold"/>
                                        <p:tgtEl>
                                          <p:spTgt spid="22"/>
                                        </p:tgtEl>
                                        <p:attrNameLst>
                                          <p:attrName>ppt_x</p:attrName>
                                        </p:attrNameLst>
                                      </p:cBhvr>
                                      <p:tavLst>
                                        <p:tav tm="0">
                                          <p:val>
                                            <p:strVal val="#ppt_x-.2"/>
                                          </p:val>
                                        </p:tav>
                                        <p:tav tm="100000">
                                          <p:val>
                                            <p:strVal val="#ppt_x"/>
                                          </p:val>
                                        </p:tav>
                                      </p:tavLst>
                                    </p:anim>
                                    <p:anim calcmode="lin" valueType="num">
                                      <p:cBhvr>
                                        <p:cTn id="17" dur="500" fill="hold"/>
                                        <p:tgtEl>
                                          <p:spTgt spid="22"/>
                                        </p:tgtEl>
                                        <p:attrNameLst>
                                          <p:attrName>ppt_y</p:attrName>
                                        </p:attrNameLst>
                                      </p:cBhvr>
                                      <p:tavLst>
                                        <p:tav tm="0">
                                          <p:val>
                                            <p:strVal val="#ppt_y"/>
                                          </p:val>
                                        </p:tav>
                                        <p:tav tm="100000">
                                          <p:val>
                                            <p:strVal val="#ppt_y"/>
                                          </p:val>
                                        </p:tav>
                                      </p:tavLst>
                                    </p:anim>
                                    <p:animEffect transition="in" filter="fade">
                                      <p:cBhvr>
                                        <p:cTn id="18" dur="500"/>
                                        <p:tgtEl>
                                          <p:spTgt spid="22"/>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strVal val="#ppt_w*0.05"/>
                                          </p:val>
                                        </p:tav>
                                        <p:tav tm="100000">
                                          <p:val>
                                            <p:strVal val="#ppt_w"/>
                                          </p:val>
                                        </p:tav>
                                      </p:tavLst>
                                    </p:anim>
                                    <p:anim calcmode="lin" valueType="num">
                                      <p:cBhvr>
                                        <p:cTn id="22" dur="500" fill="hold"/>
                                        <p:tgtEl>
                                          <p:spTgt spid="38"/>
                                        </p:tgtEl>
                                        <p:attrNameLst>
                                          <p:attrName>ppt_h</p:attrName>
                                        </p:attrNameLst>
                                      </p:cBhvr>
                                      <p:tavLst>
                                        <p:tav tm="0">
                                          <p:val>
                                            <p:strVal val="#ppt_h"/>
                                          </p:val>
                                        </p:tav>
                                        <p:tav tm="100000">
                                          <p:val>
                                            <p:strVal val="#ppt_h"/>
                                          </p:val>
                                        </p:tav>
                                      </p:tavLst>
                                    </p:anim>
                                    <p:anim calcmode="lin" valueType="num">
                                      <p:cBhvr>
                                        <p:cTn id="23" dur="500" fill="hold"/>
                                        <p:tgtEl>
                                          <p:spTgt spid="38"/>
                                        </p:tgtEl>
                                        <p:attrNameLst>
                                          <p:attrName>ppt_x</p:attrName>
                                        </p:attrNameLst>
                                      </p:cBhvr>
                                      <p:tavLst>
                                        <p:tav tm="0">
                                          <p:val>
                                            <p:strVal val="#ppt_x-.2"/>
                                          </p:val>
                                        </p:tav>
                                        <p:tav tm="100000">
                                          <p:val>
                                            <p:strVal val="#ppt_x"/>
                                          </p:val>
                                        </p:tav>
                                      </p:tavLst>
                                    </p:anim>
                                    <p:anim calcmode="lin" valueType="num">
                                      <p:cBhvr>
                                        <p:cTn id="24" dur="500" fill="hold"/>
                                        <p:tgtEl>
                                          <p:spTgt spid="38"/>
                                        </p:tgtEl>
                                        <p:attrNameLst>
                                          <p:attrName>ppt_y</p:attrName>
                                        </p:attrNameLst>
                                      </p:cBhvr>
                                      <p:tavLst>
                                        <p:tav tm="0">
                                          <p:val>
                                            <p:strVal val="#ppt_y"/>
                                          </p:val>
                                        </p:tav>
                                        <p:tav tm="100000">
                                          <p:val>
                                            <p:strVal val="#ppt_y"/>
                                          </p:val>
                                        </p:tav>
                                      </p:tavLst>
                                    </p:anim>
                                    <p:animEffect transition="in" filter="fade">
                                      <p:cBhvr>
                                        <p:cTn id="25" dur="500"/>
                                        <p:tgtEl>
                                          <p:spTgt spid="38"/>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strVal val="#ppt_w*0.05"/>
                                          </p:val>
                                        </p:tav>
                                        <p:tav tm="100000">
                                          <p:val>
                                            <p:strVal val="#ppt_w"/>
                                          </p:val>
                                        </p:tav>
                                      </p:tavLst>
                                    </p:anim>
                                    <p:anim calcmode="lin" valueType="num">
                                      <p:cBhvr>
                                        <p:cTn id="29" dur="500" fill="hold"/>
                                        <p:tgtEl>
                                          <p:spTgt spid="33"/>
                                        </p:tgtEl>
                                        <p:attrNameLst>
                                          <p:attrName>ppt_h</p:attrName>
                                        </p:attrNameLst>
                                      </p:cBhvr>
                                      <p:tavLst>
                                        <p:tav tm="0">
                                          <p:val>
                                            <p:strVal val="#ppt_h"/>
                                          </p:val>
                                        </p:tav>
                                        <p:tav tm="100000">
                                          <p:val>
                                            <p:strVal val="#ppt_h"/>
                                          </p:val>
                                        </p:tav>
                                      </p:tavLst>
                                    </p:anim>
                                    <p:anim calcmode="lin" valueType="num">
                                      <p:cBhvr>
                                        <p:cTn id="30" dur="500" fill="hold"/>
                                        <p:tgtEl>
                                          <p:spTgt spid="33"/>
                                        </p:tgtEl>
                                        <p:attrNameLst>
                                          <p:attrName>ppt_x</p:attrName>
                                        </p:attrNameLst>
                                      </p:cBhvr>
                                      <p:tavLst>
                                        <p:tav tm="0">
                                          <p:val>
                                            <p:strVal val="#ppt_x-.2"/>
                                          </p:val>
                                        </p:tav>
                                        <p:tav tm="100000">
                                          <p:val>
                                            <p:strVal val="#ppt_x"/>
                                          </p:val>
                                        </p:tav>
                                      </p:tavLst>
                                    </p:anim>
                                    <p:anim calcmode="lin" valueType="num">
                                      <p:cBhvr>
                                        <p:cTn id="31" dur="500" fill="hold"/>
                                        <p:tgtEl>
                                          <p:spTgt spid="33"/>
                                        </p:tgtEl>
                                        <p:attrNameLst>
                                          <p:attrName>ppt_y</p:attrName>
                                        </p:attrNameLst>
                                      </p:cBhvr>
                                      <p:tavLst>
                                        <p:tav tm="0">
                                          <p:val>
                                            <p:strVal val="#ppt_y"/>
                                          </p:val>
                                        </p:tav>
                                        <p:tav tm="100000">
                                          <p:val>
                                            <p:strVal val="#ppt_y"/>
                                          </p:val>
                                        </p:tav>
                                      </p:tavLst>
                                    </p:anim>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54" presetClass="entr" presetSubtype="0" accel="10000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strVal val="#ppt_w*0.05"/>
                                          </p:val>
                                        </p:tav>
                                        <p:tav tm="100000">
                                          <p:val>
                                            <p:strVal val="#ppt_w"/>
                                          </p:val>
                                        </p:tav>
                                      </p:tavLst>
                                    </p:anim>
                                    <p:anim calcmode="lin" valueType="num">
                                      <p:cBhvr>
                                        <p:cTn id="38" dur="500" fill="hold"/>
                                        <p:tgtEl>
                                          <p:spTgt spid="43"/>
                                        </p:tgtEl>
                                        <p:attrNameLst>
                                          <p:attrName>ppt_h</p:attrName>
                                        </p:attrNameLst>
                                      </p:cBhvr>
                                      <p:tavLst>
                                        <p:tav tm="0">
                                          <p:val>
                                            <p:strVal val="#ppt_h"/>
                                          </p:val>
                                        </p:tav>
                                        <p:tav tm="100000">
                                          <p:val>
                                            <p:strVal val="#ppt_h"/>
                                          </p:val>
                                        </p:tav>
                                      </p:tavLst>
                                    </p:anim>
                                    <p:anim calcmode="lin" valueType="num">
                                      <p:cBhvr>
                                        <p:cTn id="39" dur="500" fill="hold"/>
                                        <p:tgtEl>
                                          <p:spTgt spid="43"/>
                                        </p:tgtEl>
                                        <p:attrNameLst>
                                          <p:attrName>ppt_x</p:attrName>
                                        </p:attrNameLst>
                                      </p:cBhvr>
                                      <p:tavLst>
                                        <p:tav tm="0">
                                          <p:val>
                                            <p:strVal val="#ppt_x-.2"/>
                                          </p:val>
                                        </p:tav>
                                        <p:tav tm="100000">
                                          <p:val>
                                            <p:strVal val="#ppt_x"/>
                                          </p:val>
                                        </p:tav>
                                      </p:tavLst>
                                    </p:anim>
                                    <p:anim calcmode="lin" valueType="num">
                                      <p:cBhvr>
                                        <p:cTn id="40" dur="500" fill="hold"/>
                                        <p:tgtEl>
                                          <p:spTgt spid="43"/>
                                        </p:tgtEl>
                                        <p:attrNameLst>
                                          <p:attrName>ppt_y</p:attrName>
                                        </p:attrNameLst>
                                      </p:cBhvr>
                                      <p:tavLst>
                                        <p:tav tm="0">
                                          <p:val>
                                            <p:strVal val="#ppt_y"/>
                                          </p:val>
                                        </p:tav>
                                        <p:tav tm="100000">
                                          <p:val>
                                            <p:strVal val="#ppt_y"/>
                                          </p:val>
                                        </p:tav>
                                      </p:tavLst>
                                    </p:anim>
                                    <p:animEffect transition="in" filter="fade">
                                      <p:cBhvr>
                                        <p:cTn id="41" dur="500"/>
                                        <p:tgtEl>
                                          <p:spTgt spid="43"/>
                                        </p:tgtEl>
                                      </p:cBhvr>
                                    </p:animEffect>
                                  </p:childTnLst>
                                </p:cTn>
                              </p:par>
                              <p:par>
                                <p:cTn id="42" presetID="54" presetClass="entr" presetSubtype="0" accel="10000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strVal val="#ppt_w*0.05"/>
                                          </p:val>
                                        </p:tav>
                                        <p:tav tm="100000">
                                          <p:val>
                                            <p:strVal val="#ppt_w"/>
                                          </p:val>
                                        </p:tav>
                                      </p:tavLst>
                                    </p:anim>
                                    <p:anim calcmode="lin" valueType="num">
                                      <p:cBhvr>
                                        <p:cTn id="45" dur="500" fill="hold"/>
                                        <p:tgtEl>
                                          <p:spTgt spid="30"/>
                                        </p:tgtEl>
                                        <p:attrNameLst>
                                          <p:attrName>ppt_h</p:attrName>
                                        </p:attrNameLst>
                                      </p:cBhvr>
                                      <p:tavLst>
                                        <p:tav tm="0">
                                          <p:val>
                                            <p:strVal val="#ppt_h"/>
                                          </p:val>
                                        </p:tav>
                                        <p:tav tm="100000">
                                          <p:val>
                                            <p:strVal val="#ppt_h"/>
                                          </p:val>
                                        </p:tav>
                                      </p:tavLst>
                                    </p:anim>
                                    <p:anim calcmode="lin" valueType="num">
                                      <p:cBhvr>
                                        <p:cTn id="46" dur="500" fill="hold"/>
                                        <p:tgtEl>
                                          <p:spTgt spid="30"/>
                                        </p:tgtEl>
                                        <p:attrNameLst>
                                          <p:attrName>ppt_x</p:attrName>
                                        </p:attrNameLst>
                                      </p:cBhvr>
                                      <p:tavLst>
                                        <p:tav tm="0">
                                          <p:val>
                                            <p:strVal val="#ppt_x-.2"/>
                                          </p:val>
                                        </p:tav>
                                        <p:tav tm="100000">
                                          <p:val>
                                            <p:strVal val="#ppt_x"/>
                                          </p:val>
                                        </p:tav>
                                      </p:tavLst>
                                    </p:anim>
                                    <p:anim calcmode="lin" valueType="num">
                                      <p:cBhvr>
                                        <p:cTn id="47" dur="500" fill="hold"/>
                                        <p:tgtEl>
                                          <p:spTgt spid="30"/>
                                        </p:tgtEl>
                                        <p:attrNameLst>
                                          <p:attrName>ppt_y</p:attrName>
                                        </p:attrNameLst>
                                      </p:cBhvr>
                                      <p:tavLst>
                                        <p:tav tm="0">
                                          <p:val>
                                            <p:strVal val="#ppt_y"/>
                                          </p:val>
                                        </p:tav>
                                        <p:tav tm="100000">
                                          <p:val>
                                            <p:strVal val="#ppt_y"/>
                                          </p:val>
                                        </p:tav>
                                      </p:tavLst>
                                    </p:anim>
                                    <p:animEffect transition="in" filter="fade">
                                      <p:cBhvr>
                                        <p:cTn id="48" dur="500"/>
                                        <p:tgtEl>
                                          <p:spTgt spid="30"/>
                                        </p:tgtEl>
                                      </p:cBhvr>
                                    </p:animEffect>
                                  </p:childTnLst>
                                </p:cTn>
                              </p:par>
                              <p:par>
                                <p:cTn id="49" presetID="54" presetClass="entr" presetSubtype="0" accel="10000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strVal val="#ppt_w*0.05"/>
                                          </p:val>
                                        </p:tav>
                                        <p:tav tm="100000">
                                          <p:val>
                                            <p:strVal val="#ppt_w"/>
                                          </p:val>
                                        </p:tav>
                                      </p:tavLst>
                                    </p:anim>
                                    <p:anim calcmode="lin" valueType="num">
                                      <p:cBhvr>
                                        <p:cTn id="52" dur="500" fill="hold"/>
                                        <p:tgtEl>
                                          <p:spTgt spid="39"/>
                                        </p:tgtEl>
                                        <p:attrNameLst>
                                          <p:attrName>ppt_h</p:attrName>
                                        </p:attrNameLst>
                                      </p:cBhvr>
                                      <p:tavLst>
                                        <p:tav tm="0">
                                          <p:val>
                                            <p:strVal val="#ppt_h"/>
                                          </p:val>
                                        </p:tav>
                                        <p:tav tm="100000">
                                          <p:val>
                                            <p:strVal val="#ppt_h"/>
                                          </p:val>
                                        </p:tav>
                                      </p:tavLst>
                                    </p:anim>
                                    <p:anim calcmode="lin" valueType="num">
                                      <p:cBhvr>
                                        <p:cTn id="53" dur="500" fill="hold"/>
                                        <p:tgtEl>
                                          <p:spTgt spid="39"/>
                                        </p:tgtEl>
                                        <p:attrNameLst>
                                          <p:attrName>ppt_x</p:attrName>
                                        </p:attrNameLst>
                                      </p:cBhvr>
                                      <p:tavLst>
                                        <p:tav tm="0">
                                          <p:val>
                                            <p:strVal val="#ppt_x-.2"/>
                                          </p:val>
                                        </p:tav>
                                        <p:tav tm="100000">
                                          <p:val>
                                            <p:strVal val="#ppt_x"/>
                                          </p:val>
                                        </p:tav>
                                      </p:tavLst>
                                    </p:anim>
                                    <p:anim calcmode="lin" valueType="num">
                                      <p:cBhvr>
                                        <p:cTn id="54" dur="500" fill="hold"/>
                                        <p:tgtEl>
                                          <p:spTgt spid="39"/>
                                        </p:tgtEl>
                                        <p:attrNameLst>
                                          <p:attrName>ppt_y</p:attrName>
                                        </p:attrNameLst>
                                      </p:cBhvr>
                                      <p:tavLst>
                                        <p:tav tm="0">
                                          <p:val>
                                            <p:strVal val="#ppt_y"/>
                                          </p:val>
                                        </p:tav>
                                        <p:tav tm="100000">
                                          <p:val>
                                            <p:strVal val="#ppt_y"/>
                                          </p:val>
                                        </p:tav>
                                      </p:tavLst>
                                    </p:anim>
                                    <p:animEffect transition="in" filter="fade">
                                      <p:cBhvr>
                                        <p:cTn id="55" dur="500"/>
                                        <p:tgtEl>
                                          <p:spTgt spid="39"/>
                                        </p:tgtEl>
                                      </p:cBhvr>
                                    </p:animEffect>
                                  </p:childTnLst>
                                </p:cTn>
                              </p:par>
                              <p:par>
                                <p:cTn id="56" presetID="54" presetClass="entr" presetSubtype="0" accel="10000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strVal val="#ppt_w*0.05"/>
                                          </p:val>
                                        </p:tav>
                                        <p:tav tm="100000">
                                          <p:val>
                                            <p:strVal val="#ppt_w"/>
                                          </p:val>
                                        </p:tav>
                                      </p:tavLst>
                                    </p:anim>
                                    <p:anim calcmode="lin" valueType="num">
                                      <p:cBhvr>
                                        <p:cTn id="59" dur="500" fill="hold"/>
                                        <p:tgtEl>
                                          <p:spTgt spid="40"/>
                                        </p:tgtEl>
                                        <p:attrNameLst>
                                          <p:attrName>ppt_h</p:attrName>
                                        </p:attrNameLst>
                                      </p:cBhvr>
                                      <p:tavLst>
                                        <p:tav tm="0">
                                          <p:val>
                                            <p:strVal val="#ppt_h"/>
                                          </p:val>
                                        </p:tav>
                                        <p:tav tm="100000">
                                          <p:val>
                                            <p:strVal val="#ppt_h"/>
                                          </p:val>
                                        </p:tav>
                                      </p:tavLst>
                                    </p:anim>
                                    <p:anim calcmode="lin" valueType="num">
                                      <p:cBhvr>
                                        <p:cTn id="60" dur="500" fill="hold"/>
                                        <p:tgtEl>
                                          <p:spTgt spid="40"/>
                                        </p:tgtEl>
                                        <p:attrNameLst>
                                          <p:attrName>ppt_x</p:attrName>
                                        </p:attrNameLst>
                                      </p:cBhvr>
                                      <p:tavLst>
                                        <p:tav tm="0">
                                          <p:val>
                                            <p:strVal val="#ppt_x-.2"/>
                                          </p:val>
                                        </p:tav>
                                        <p:tav tm="100000">
                                          <p:val>
                                            <p:strVal val="#ppt_x"/>
                                          </p:val>
                                        </p:tav>
                                      </p:tavLst>
                                    </p:anim>
                                    <p:anim calcmode="lin" valueType="num">
                                      <p:cBhvr>
                                        <p:cTn id="61" dur="500" fill="hold"/>
                                        <p:tgtEl>
                                          <p:spTgt spid="40"/>
                                        </p:tgtEl>
                                        <p:attrNameLst>
                                          <p:attrName>ppt_y</p:attrName>
                                        </p:attrNameLst>
                                      </p:cBhvr>
                                      <p:tavLst>
                                        <p:tav tm="0">
                                          <p:val>
                                            <p:strVal val="#ppt_y"/>
                                          </p:val>
                                        </p:tav>
                                        <p:tav tm="100000">
                                          <p:val>
                                            <p:strVal val="#ppt_y"/>
                                          </p:val>
                                        </p:tav>
                                      </p:tavLst>
                                    </p:anim>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ppt_x"/>
                                          </p:val>
                                        </p:tav>
                                        <p:tav tm="100000">
                                          <p:val>
                                            <p:strVal val="#ppt_x"/>
                                          </p:val>
                                        </p:tav>
                                      </p:tavLst>
                                    </p:anim>
                                    <p:anim calcmode="lin" valueType="num">
                                      <p:cBhvr additive="base">
                                        <p:cTn id="6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3" grpId="0" bldLvl="0" animBg="1"/>
      <p:bldP spid="38" grpId="0"/>
      <p:bldP spid="39" grpId="0"/>
      <p:bldP spid="40" grpId="0"/>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9008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等腰三角形 2"/>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24"/>
          <p:cNvSpPr txBox="1"/>
          <p:nvPr/>
        </p:nvSpPr>
        <p:spPr>
          <a:xfrm>
            <a:off x="5493589" y="347761"/>
            <a:ext cx="2087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访问条件码</a:t>
            </a:r>
          </a:p>
        </p:txBody>
      </p:sp>
      <p:sp>
        <p:nvSpPr>
          <p:cNvPr id="37892" name="Rectangle 4"/>
          <p:cNvSpPr>
            <a:spLocks noGrp="1" noChangeArrowheads="1"/>
          </p:cNvSpPr>
          <p:nvPr/>
        </p:nvSpPr>
        <p:spPr>
          <a:xfrm>
            <a:off x="243205" y="1489075"/>
            <a:ext cx="8382000" cy="159258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buFont typeface="Wingdings" panose="05000000000000000000" charset="0"/>
              <a:buChar char=""/>
            </a:pPr>
            <a:r>
              <a:rPr lang="en-US" dirty="0" err="1"/>
              <a:t>SetX</a:t>
            </a:r>
            <a:r>
              <a:rPr lang="en-US" dirty="0"/>
              <a:t> </a:t>
            </a:r>
            <a:r>
              <a:rPr lang="zh-CN" altLang="en-US" dirty="0"/>
              <a:t>指令</a:t>
            </a:r>
          </a:p>
          <a:p>
            <a:pPr marL="552450" lvl="1">
              <a:buClr>
                <a:srgbClr val="0D0D0D"/>
              </a:buClr>
            </a:pPr>
            <a:r>
              <a:rPr lang="en-US" dirty="0"/>
              <a:t>基于条件码的组合将目标的低位</a:t>
            </a:r>
            <a:r>
              <a:rPr lang="en-US" dirty="0">
                <a:solidFill>
                  <a:srgbClr val="FF0000"/>
                </a:solidFill>
              </a:rPr>
              <a:t>字节</a:t>
            </a:r>
            <a:r>
              <a:rPr lang="en-US" dirty="0"/>
              <a:t>设置为0或1</a:t>
            </a:r>
            <a:r>
              <a:rPr lang="zh-CN" altLang="en-US" dirty="0">
                <a:ea typeface="宋体" panose="02010600030101010101" pitchFamily="2" charset="-122"/>
              </a:rPr>
              <a:t>。</a:t>
            </a:r>
          </a:p>
          <a:p>
            <a:pPr marL="552450" lvl="1">
              <a:buClr>
                <a:srgbClr val="0D0D0D"/>
              </a:buClr>
            </a:pPr>
            <a:r>
              <a:rPr lang="en-US" dirty="0"/>
              <a:t>不改变剩余的7字节。</a:t>
            </a:r>
          </a:p>
          <a:p>
            <a:pPr marL="317500" lvl="1" indent="0">
              <a:buNone/>
            </a:pPr>
            <a:endParaRPr lang="en-US" dirty="0"/>
          </a:p>
          <a:p>
            <a:pPr marL="552450" lvl="1"/>
            <a:endParaRPr lang="en-US" dirty="0"/>
          </a:p>
        </p:txBody>
      </p:sp>
      <p:graphicFrame>
        <p:nvGraphicFramePr>
          <p:cNvPr id="37893" name="Group 5"/>
          <p:cNvGraphicFramePr>
            <a:graphicFrameLocks noGrp="1"/>
          </p:cNvGraphicFramePr>
          <p:nvPr/>
        </p:nvGraphicFramePr>
        <p:xfrm>
          <a:off x="1180465" y="2858135"/>
          <a:ext cx="6095683" cy="3576320"/>
        </p:xfrm>
        <a:graphic>
          <a:graphicData uri="http://schemas.openxmlformats.org/drawingml/2006/table">
            <a:tbl>
              <a:tblPr/>
              <a:tblGrid>
                <a:gridCol w="1109663">
                  <a:extLst>
                    <a:ext uri="{9D8B030D-6E8A-4147-A177-3AD203B41FA5}">
                      <a16:colId xmlns:a16="http://schemas.microsoft.com/office/drawing/2014/main" val="20000"/>
                    </a:ext>
                  </a:extLst>
                </a:gridCol>
                <a:gridCol w="2216150">
                  <a:extLst>
                    <a:ext uri="{9D8B030D-6E8A-4147-A177-3AD203B41FA5}">
                      <a16:colId xmlns:a16="http://schemas.microsoft.com/office/drawing/2014/main" val="20001"/>
                    </a:ext>
                  </a:extLst>
                </a:gridCol>
                <a:gridCol w="2769870">
                  <a:extLst>
                    <a:ext uri="{9D8B030D-6E8A-4147-A177-3AD203B41FA5}">
                      <a16:colId xmlns:a16="http://schemas.microsoft.com/office/drawing/2014/main" val="20002"/>
                    </a:ext>
                  </a:extLst>
                </a:gridCol>
              </a:tblGrid>
              <a:tr h="32512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12900" algn="l"/>
                          <a:tab pos="1651000" algn="l"/>
                        </a:tabLst>
                      </a:pP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SetX</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6F4"/>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效果</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6F4"/>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设置条件</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6F4"/>
                    </a:solidFill>
                  </a:tcPr>
                </a:tc>
                <a:extLst>
                  <a:ext uri="{0D108BD9-81ED-4DB2-BD59-A6C34878D82A}">
                    <a16:rowId xmlns:a16="http://schemas.microsoft.com/office/drawing/2014/main" val="10000"/>
                  </a:ext>
                </a:extLst>
              </a:tr>
              <a:tr h="32512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12900" algn="l"/>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sete</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ZF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相等</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 </a:t>
                      </a: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零</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setne</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~ZF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不等</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 / </a:t>
                      </a: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非零</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sets</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负数</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setns</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非负数</a:t>
                      </a:r>
                      <a:endPar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endParaRP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setg</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~(SF^OF)&amp;~ZF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大于</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 (</a:t>
                      </a: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有符号</a:t>
                      </a:r>
                      <a:r>
                        <a:rPr kumimoji="0" lang="en-US" altLang="zh-CN"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&gt;</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setge</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~(SF^OF)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大于等于</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 (</a:t>
                      </a: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有符号</a:t>
                      </a:r>
                      <a:r>
                        <a:rPr kumimoji="0" lang="en-US" altLang="zh-CN"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&gt;=</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setl</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(SF^OF)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小于</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a:t>
                      </a: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有符合</a:t>
                      </a:r>
                      <a:r>
                        <a:rPr kumimoji="0" lang="en-US" altLang="zh-CN"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&lt;</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setle</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(SF^OF)|ZF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小于等于</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 (</a:t>
                      </a: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有符号</a:t>
                      </a:r>
                      <a:r>
                        <a:rPr kumimoji="0" lang="en-US" altLang="zh-CN"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&lt;=</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seta</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~CF&amp;~ZF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超过</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a:t>
                      </a:r>
                      <a:r>
                        <a:rPr kumimoji="0" lang="zh-CN" altLang="en-US"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无符号</a:t>
                      </a:r>
                      <a:r>
                        <a:rPr kumimoji="0" lang="en-US" altLang="zh-CN" sz="1800" b="0" i="0" u="none" strike="noStrike" cap="none" normalizeH="0" baseline="0">
                          <a:ln>
                            <a:noFill/>
                          </a:ln>
                          <a:solidFill>
                            <a:schemeClr val="tx1"/>
                          </a:solidFill>
                          <a:effectLst/>
                          <a:latin typeface="Calibri Bold" charset="0"/>
                          <a:ea typeface="宋体" panose="02010600030101010101" pitchFamily="2" charset="-122"/>
                          <a:cs typeface="ヒラギノ角ゴ ProN W6" charset="0"/>
                          <a:sym typeface="Calibri Bold" charset="0"/>
                        </a:rPr>
                        <a:t>&gt;</a:t>
                      </a:r>
                      <a:r>
                        <a:rPr kumimoji="0" lang="en-US" sz="1800" b="0" i="0" u="none" strike="noStrike" cap="none" normalizeH="0" baseline="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setb</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a:ln>
                            <a:noFill/>
                          </a:ln>
                          <a:solidFill>
                            <a:schemeClr val="tx1"/>
                          </a:solidFill>
                          <a:effectLst/>
                          <a:latin typeface="Courier New Bold" charset="0"/>
                          <a:cs typeface="Courier New Bold" charset="0"/>
                          <a:sym typeface="Courier New Bold" charset="0"/>
                        </a:rPr>
                        <a:t>CF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dirty="0">
                          <a:ln>
                            <a:noFill/>
                          </a:ln>
                          <a:solidFill>
                            <a:schemeClr val="tx1"/>
                          </a:solidFill>
                          <a:effectLst/>
                          <a:latin typeface="Calibri Bold" charset="0"/>
                          <a:ea typeface="宋体" panose="02010600030101010101" pitchFamily="2" charset="-122"/>
                          <a:cs typeface="ヒラギノ角ゴ ProN W6" charset="0"/>
                          <a:sym typeface="Calibri Bold" charset="0"/>
                        </a:rPr>
                        <a:t>低于</a:t>
                      </a:r>
                      <a:r>
                        <a:rPr kumimoji="0" lang="en-US" sz="1800" b="0" i="0" u="none" strike="noStrike" cap="none" normalizeH="0" baseline="0" dirty="0">
                          <a:ln>
                            <a:noFill/>
                          </a:ln>
                          <a:solidFill>
                            <a:schemeClr val="tx1"/>
                          </a:solidFill>
                          <a:effectLst/>
                          <a:latin typeface="Calibri Bold" charset="0"/>
                          <a:ea typeface="ヒラギノ角ゴ ProN W6" charset="0"/>
                          <a:cs typeface="ヒラギノ角ゴ ProN W6" charset="0"/>
                          <a:sym typeface="Calibri Bold" charset="0"/>
                        </a:rPr>
                        <a:t> (</a:t>
                      </a:r>
                      <a:r>
                        <a:rPr kumimoji="0" lang="zh-CN" altLang="en-US" sz="1800" b="0" i="0" u="none" strike="noStrike" cap="none" normalizeH="0" baseline="0" dirty="0">
                          <a:ln>
                            <a:noFill/>
                          </a:ln>
                          <a:solidFill>
                            <a:schemeClr val="tx1"/>
                          </a:solidFill>
                          <a:effectLst/>
                          <a:latin typeface="Calibri Bold" charset="0"/>
                          <a:ea typeface="宋体" panose="02010600030101010101" pitchFamily="2" charset="-122"/>
                          <a:cs typeface="ヒラギノ角ゴ ProN W6" charset="0"/>
                          <a:sym typeface="Calibri Bold" charset="0"/>
                        </a:rPr>
                        <a:t>无符号</a:t>
                      </a:r>
                      <a:r>
                        <a:rPr kumimoji="0" lang="en-US" altLang="zh-CN" sz="1800" b="0" i="0" u="none" strike="noStrike" cap="none" normalizeH="0" baseline="0" dirty="0">
                          <a:ln>
                            <a:noFill/>
                          </a:ln>
                          <a:solidFill>
                            <a:schemeClr val="tx1"/>
                          </a:solidFill>
                          <a:effectLst/>
                          <a:latin typeface="Calibri Bold" charset="0"/>
                          <a:ea typeface="宋体" panose="02010600030101010101" pitchFamily="2" charset="-122"/>
                          <a:cs typeface="ヒラギノ角ゴ ProN W6" charset="0"/>
                          <a:sym typeface="Calibri Bold" charset="0"/>
                        </a:rPr>
                        <a:t>&lt;=</a:t>
                      </a:r>
                      <a:r>
                        <a:rPr kumimoji="0" lang="en-US" sz="1800" b="0" i="0" u="none" strike="noStrike" cap="none" normalizeH="0" baseline="0" dirty="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 calcmode="lin" valueType="num">
                                      <p:cBhvr>
                                        <p:cTn id="1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7892">
                                            <p:txEl>
                                              <p:pRg st="1" end="1"/>
                                            </p:txEl>
                                          </p:spTgt>
                                        </p:tgtEl>
                                        <p:attrNameLst>
                                          <p:attrName>style.visibility</p:attrName>
                                        </p:attrNameLst>
                                      </p:cBhvr>
                                      <p:to>
                                        <p:strVal val="visible"/>
                                      </p:to>
                                    </p:set>
                                    <p:animEffect transition="in" filter="wipe(down)">
                                      <p:cBhvr>
                                        <p:cTn id="22" dur="500"/>
                                        <p:tgtEl>
                                          <p:spTgt spid="3789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7892">
                                            <p:txEl>
                                              <p:pRg st="2" end="2"/>
                                            </p:txEl>
                                          </p:spTgt>
                                        </p:tgtEl>
                                        <p:attrNameLst>
                                          <p:attrName>style.visibility</p:attrName>
                                        </p:attrNameLst>
                                      </p:cBhvr>
                                      <p:to>
                                        <p:strVal val="visible"/>
                                      </p:to>
                                    </p:set>
                                    <p:animEffect transition="in" filter="wipe(down)">
                                      <p:cBhvr>
                                        <p:cTn id="27" dur="500"/>
                                        <p:tgtEl>
                                          <p:spTgt spid="3789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7893"/>
                                        </p:tgtEl>
                                        <p:attrNameLst>
                                          <p:attrName>style.visibility</p:attrName>
                                        </p:attrNameLst>
                                      </p:cBhvr>
                                      <p:to>
                                        <p:strVal val="visible"/>
                                      </p:to>
                                    </p:set>
                                    <p:anim calcmode="lin" valueType="num">
                                      <p:cBhvr additive="base">
                                        <p:cTn id="32" dur="500" fill="hold"/>
                                        <p:tgtEl>
                                          <p:spTgt spid="37893"/>
                                        </p:tgtEl>
                                        <p:attrNameLst>
                                          <p:attrName>ppt_x</p:attrName>
                                        </p:attrNameLst>
                                      </p:cBhvr>
                                      <p:tavLst>
                                        <p:tav tm="0">
                                          <p:val>
                                            <p:strVal val="#ppt_x"/>
                                          </p:val>
                                        </p:tav>
                                        <p:tav tm="100000">
                                          <p:val>
                                            <p:strVal val="#ppt_x"/>
                                          </p:val>
                                        </p:tav>
                                      </p:tavLst>
                                    </p:anim>
                                    <p:anim calcmode="lin" valueType="num">
                                      <p:cBhvr additive="base">
                                        <p:cTn id="33" dur="500" fill="hold"/>
                                        <p:tgtEl>
                                          <p:spTgt spid="378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燕尾形 46"/>
          <p:cNvSpPr/>
          <p:nvPr/>
        </p:nvSpPr>
        <p:spPr>
          <a:xfrm>
            <a:off x="674694" y="4054934"/>
            <a:ext cx="612749" cy="665792"/>
          </a:xfrm>
          <a:prstGeom prst="chevron">
            <a:avLst>
              <a:gd name="adj" fmla="val 544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913765" fontAlgn="auto">
              <a:spcBef>
                <a:spcPts val="0"/>
              </a:spcBef>
              <a:spcAft>
                <a:spcPts val="0"/>
              </a:spcAft>
              <a:defRPr/>
            </a:pPr>
            <a:endParaRPr lang="zh-CN" altLang="en-US" sz="1870">
              <a:cs typeface="+mn-ea"/>
            </a:endParaRPr>
          </a:p>
        </p:txBody>
      </p:sp>
      <p:sp>
        <p:nvSpPr>
          <p:cNvPr id="48" name="燕尾形 47"/>
          <p:cNvSpPr/>
          <p:nvPr/>
        </p:nvSpPr>
        <p:spPr>
          <a:xfrm>
            <a:off x="1214754" y="4054934"/>
            <a:ext cx="613663" cy="665792"/>
          </a:xfrm>
          <a:prstGeom prst="chevron">
            <a:avLst>
              <a:gd name="adj" fmla="val 54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913765" fontAlgn="auto">
              <a:spcBef>
                <a:spcPts val="0"/>
              </a:spcBef>
              <a:spcAft>
                <a:spcPts val="0"/>
              </a:spcAft>
              <a:defRPr/>
            </a:pPr>
            <a:endParaRPr lang="zh-CN" altLang="en-US" sz="1870">
              <a:cs typeface="+mn-ea"/>
            </a:endParaRPr>
          </a:p>
        </p:txBody>
      </p:sp>
      <p:sp>
        <p:nvSpPr>
          <p:cNvPr id="50" name="燕尾形 49"/>
          <p:cNvSpPr/>
          <p:nvPr/>
        </p:nvSpPr>
        <p:spPr>
          <a:xfrm>
            <a:off x="1754814" y="4054934"/>
            <a:ext cx="613663" cy="665792"/>
          </a:xfrm>
          <a:prstGeom prst="chevron">
            <a:avLst>
              <a:gd name="adj" fmla="val 5442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913765" fontAlgn="auto">
              <a:spcBef>
                <a:spcPts val="0"/>
              </a:spcBef>
              <a:spcAft>
                <a:spcPts val="0"/>
              </a:spcAft>
              <a:defRPr/>
            </a:pPr>
            <a:endParaRPr lang="zh-CN" altLang="en-US" sz="1870">
              <a:cs typeface="+mn-ea"/>
            </a:endParaRPr>
          </a:p>
        </p:txBody>
      </p:sp>
      <p:sp>
        <p:nvSpPr>
          <p:cNvPr id="51" name="燕尾形 50"/>
          <p:cNvSpPr/>
          <p:nvPr/>
        </p:nvSpPr>
        <p:spPr>
          <a:xfrm>
            <a:off x="2275277" y="4054934"/>
            <a:ext cx="613663" cy="665792"/>
          </a:xfrm>
          <a:prstGeom prst="chevron">
            <a:avLst>
              <a:gd name="adj" fmla="val 5442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913765" fontAlgn="auto">
              <a:spcBef>
                <a:spcPts val="0"/>
              </a:spcBef>
              <a:spcAft>
                <a:spcPts val="0"/>
              </a:spcAft>
              <a:defRPr/>
            </a:pPr>
            <a:endParaRPr lang="zh-CN" altLang="en-US" sz="1870">
              <a:cs typeface="+mn-ea"/>
            </a:endParaRPr>
          </a:p>
        </p:txBody>
      </p:sp>
      <p:cxnSp>
        <p:nvCxnSpPr>
          <p:cNvPr id="52" name="直接连接符 51"/>
          <p:cNvCxnSpPr/>
          <p:nvPr/>
        </p:nvCxnSpPr>
        <p:spPr>
          <a:xfrm>
            <a:off x="4455319" y="2183606"/>
            <a:ext cx="0" cy="372618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916832" y="3737856"/>
            <a:ext cx="0" cy="309935"/>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36771" y="3152775"/>
            <a:ext cx="0" cy="897255"/>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2456892" y="4709966"/>
            <a:ext cx="21801" cy="70955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57" name="五边形 56"/>
          <p:cNvSpPr/>
          <p:nvPr/>
        </p:nvSpPr>
        <p:spPr>
          <a:xfrm>
            <a:off x="-27384" y="4049372"/>
            <a:ext cx="4428491" cy="669549"/>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68573" tIns="34287" rIns="68573" bIns="34287" anchor="ctr"/>
          <a:lstStyle/>
          <a:p>
            <a:pPr algn="ctr" defTabSz="913765" fontAlgn="auto">
              <a:spcBef>
                <a:spcPts val="0"/>
              </a:spcBef>
              <a:spcAft>
                <a:spcPts val="0"/>
              </a:spcAft>
              <a:defRPr/>
            </a:pPr>
            <a:endParaRPr lang="zh-CN" altLang="en-US" sz="1870">
              <a:cs typeface="+mn-ea"/>
            </a:endParaRPr>
          </a:p>
        </p:txBody>
      </p:sp>
      <p:grpSp>
        <p:nvGrpSpPr>
          <p:cNvPr id="59" name="组合 58"/>
          <p:cNvGrpSpPr/>
          <p:nvPr/>
        </p:nvGrpSpPr>
        <p:grpSpPr>
          <a:xfrm>
            <a:off x="367189" y="2445068"/>
            <a:ext cx="3355658" cy="616268"/>
            <a:chOff x="814328" y="3219334"/>
            <a:chExt cx="2266827" cy="432536"/>
          </a:xfrm>
        </p:grpSpPr>
        <p:grpSp>
          <p:nvGrpSpPr>
            <p:cNvPr id="60" name="组合 59"/>
            <p:cNvGrpSpPr/>
            <p:nvPr/>
          </p:nvGrpSpPr>
          <p:grpSpPr>
            <a:xfrm>
              <a:off x="814328" y="3219334"/>
              <a:ext cx="2266827" cy="432536"/>
              <a:chOff x="2173927" y="3285519"/>
              <a:chExt cx="2876394" cy="548848"/>
            </a:xfrm>
          </p:grpSpPr>
          <p:grpSp>
            <p:nvGrpSpPr>
              <p:cNvPr id="62" name="组合 61"/>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64" name="圆角矩形 63"/>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5" name="圆角矩形 64"/>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63" name="椭圆 62"/>
              <p:cNvSpPr/>
              <p:nvPr/>
            </p:nvSpPr>
            <p:spPr>
              <a:xfrm>
                <a:off x="2336364" y="3391186"/>
                <a:ext cx="328798" cy="314385"/>
              </a:xfrm>
              <a:prstGeom prst="ellipse">
                <a:avLst/>
              </a:prstGeom>
              <a:solidFill>
                <a:schemeClr val="accent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cs typeface="+mn-ea"/>
                </a:endParaRPr>
              </a:p>
            </p:txBody>
          </p:sp>
        </p:grpSp>
        <p:sp>
          <p:nvSpPr>
            <p:cNvPr id="61" name="TextBox 60"/>
            <p:cNvSpPr txBox="1"/>
            <p:nvPr/>
          </p:nvSpPr>
          <p:spPr>
            <a:xfrm>
              <a:off x="1139540" y="3319207"/>
              <a:ext cx="1926672" cy="25894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zh-CN" altLang="en-US" sz="2400" dirty="0">
                  <a:solidFill>
                    <a:schemeClr val="accent2"/>
                  </a:solidFill>
                  <a:latin typeface="+mn-ea"/>
                  <a:ea typeface="+mn-ea"/>
                  <a:cs typeface="+mn-ea"/>
                </a:rPr>
                <a:t>机器级编程模型</a:t>
              </a:r>
            </a:p>
          </p:txBody>
        </p:sp>
      </p:grpSp>
      <p:grpSp>
        <p:nvGrpSpPr>
          <p:cNvPr id="73" name="组合 72"/>
          <p:cNvGrpSpPr/>
          <p:nvPr/>
        </p:nvGrpSpPr>
        <p:grpSpPr>
          <a:xfrm>
            <a:off x="1468755" y="3156585"/>
            <a:ext cx="7015480" cy="652263"/>
            <a:chOff x="814328" y="3219334"/>
            <a:chExt cx="2266829" cy="432536"/>
          </a:xfrm>
        </p:grpSpPr>
        <p:grpSp>
          <p:nvGrpSpPr>
            <p:cNvPr id="74" name="组合 73"/>
            <p:cNvGrpSpPr/>
            <p:nvPr/>
          </p:nvGrpSpPr>
          <p:grpSpPr>
            <a:xfrm>
              <a:off x="814328" y="3219334"/>
              <a:ext cx="2266829" cy="432536"/>
              <a:chOff x="2173927" y="3285519"/>
              <a:chExt cx="2876396" cy="548848"/>
            </a:xfrm>
          </p:grpSpPr>
          <p:grpSp>
            <p:nvGrpSpPr>
              <p:cNvPr id="76" name="组合 75"/>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78" name="圆角矩形 77"/>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9" name="圆角矩形 78"/>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77" name="椭圆 76"/>
              <p:cNvSpPr/>
              <p:nvPr/>
            </p:nvSpPr>
            <p:spPr>
              <a:xfrm>
                <a:off x="2291279" y="3362434"/>
                <a:ext cx="148008" cy="384570"/>
              </a:xfrm>
              <a:prstGeom prst="ellipse">
                <a:avLst/>
              </a:prstGeom>
              <a:solidFill>
                <a:schemeClr val="accent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cs typeface="+mn-ea"/>
                </a:endParaRPr>
              </a:p>
            </p:txBody>
          </p:sp>
        </p:grpSp>
        <p:sp>
          <p:nvSpPr>
            <p:cNvPr id="75" name="TextBox 74"/>
            <p:cNvSpPr txBox="1"/>
            <p:nvPr/>
          </p:nvSpPr>
          <p:spPr>
            <a:xfrm>
              <a:off x="1105478" y="3261864"/>
              <a:ext cx="1960495" cy="36718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en-US" altLang="zh-CN" sz="1800" dirty="0">
                  <a:solidFill>
                    <a:srgbClr val="FFC000"/>
                  </a:solidFill>
                  <a:sym typeface="+mn-ea"/>
                </a:rPr>
                <a:t>ISA (Instruction Set Architecture)</a:t>
              </a:r>
              <a:r>
                <a:rPr lang="zh-CN" altLang="en-US" sz="1800" dirty="0">
                  <a:solidFill>
                    <a:srgbClr val="FFC000"/>
                  </a:solidFill>
                  <a:sym typeface="+mn-ea"/>
                </a:rPr>
                <a:t>，定义了机器的指令格式及其功能、内部寄存器、存储器和</a:t>
              </a:r>
              <a:r>
                <a:rPr lang="en-US" altLang="zh-CN" sz="1800" dirty="0">
                  <a:solidFill>
                    <a:srgbClr val="FFC000"/>
                  </a:solidFill>
                  <a:sym typeface="+mn-ea"/>
                </a:rPr>
                <a:t>IO</a:t>
              </a:r>
              <a:r>
                <a:rPr lang="zh-CN" altLang="en-US" sz="1800" dirty="0">
                  <a:solidFill>
                    <a:srgbClr val="FFC000"/>
                  </a:solidFill>
                  <a:sym typeface="+mn-ea"/>
                </a:rPr>
                <a:t>组织等结构。</a:t>
              </a:r>
              <a:endParaRPr lang="zh-CN" altLang="en-US" sz="1800" dirty="0">
                <a:solidFill>
                  <a:srgbClr val="FFC000"/>
                </a:solidFill>
                <a:latin typeface="+mn-ea"/>
                <a:ea typeface="+mn-ea"/>
                <a:cs typeface="+mn-ea"/>
                <a:sym typeface="+mn-ea"/>
              </a:endParaRPr>
            </a:p>
          </p:txBody>
        </p:sp>
      </p:grpSp>
      <p:grpSp>
        <p:nvGrpSpPr>
          <p:cNvPr id="80" name="组合 79"/>
          <p:cNvGrpSpPr/>
          <p:nvPr/>
        </p:nvGrpSpPr>
        <p:grpSpPr>
          <a:xfrm>
            <a:off x="2294890" y="4954270"/>
            <a:ext cx="6305550" cy="893172"/>
            <a:chOff x="814328" y="3219334"/>
            <a:chExt cx="2266828" cy="432536"/>
          </a:xfrm>
        </p:grpSpPr>
        <p:grpSp>
          <p:nvGrpSpPr>
            <p:cNvPr id="81" name="组合 80"/>
            <p:cNvGrpSpPr/>
            <p:nvPr/>
          </p:nvGrpSpPr>
          <p:grpSpPr>
            <a:xfrm>
              <a:off x="814328" y="3219334"/>
              <a:ext cx="2266828" cy="432536"/>
              <a:chOff x="2173927" y="3285519"/>
              <a:chExt cx="2876395" cy="548848"/>
            </a:xfrm>
          </p:grpSpPr>
          <p:grpSp>
            <p:nvGrpSpPr>
              <p:cNvPr id="83" name="组合 82"/>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85" name="圆角矩形 84"/>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86" name="圆角矩形 85"/>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84" name="椭圆 83"/>
              <p:cNvSpPr/>
              <p:nvPr/>
            </p:nvSpPr>
            <p:spPr>
              <a:xfrm>
                <a:off x="2284290" y="3435482"/>
                <a:ext cx="166269" cy="277258"/>
              </a:xfrm>
              <a:prstGeom prst="ellipse">
                <a:avLst/>
              </a:prstGeom>
              <a:solidFill>
                <a:schemeClr val="accent5"/>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cs typeface="+mn-ea"/>
                </a:endParaRPr>
              </a:p>
            </p:txBody>
          </p:sp>
        </p:grpSp>
        <p:sp>
          <p:nvSpPr>
            <p:cNvPr id="82" name="TextBox 81"/>
            <p:cNvSpPr txBox="1"/>
            <p:nvPr/>
          </p:nvSpPr>
          <p:spPr>
            <a:xfrm>
              <a:off x="1066807" y="3233076"/>
              <a:ext cx="2014349" cy="40222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zh-CN" altLang="en-US" sz="1800" dirty="0">
                  <a:solidFill>
                    <a:schemeClr val="accent5"/>
                  </a:solidFill>
                  <a:latin typeface="+mn-ea"/>
                  <a:ea typeface="+mn-ea"/>
                  <a:cs typeface="+mn-ea"/>
                </a:rPr>
                <a:t>比C语言看到更多硬件细节：</a:t>
              </a:r>
            </a:p>
            <a:p>
              <a:r>
                <a:rPr lang="zh-CN" altLang="en-US" sz="1800" dirty="0">
                  <a:solidFill>
                    <a:schemeClr val="accent5"/>
                  </a:solidFill>
                  <a:latin typeface="+mn-ea"/>
                  <a:ea typeface="+mn-ea"/>
                  <a:cs typeface="+mn-ea"/>
                </a:rPr>
                <a:t>程序计数器PC；整数寄存器文件；状态寄存器；浮点寄存器</a:t>
              </a:r>
            </a:p>
          </p:txBody>
        </p:sp>
      </p:grpSp>
      <p:grpSp>
        <p:nvGrpSpPr>
          <p:cNvPr id="87" name="组合 86"/>
          <p:cNvGrpSpPr>
            <a:grpSpLocks noChangeAspect="1"/>
          </p:cNvGrpSpPr>
          <p:nvPr/>
        </p:nvGrpSpPr>
        <p:grpSpPr>
          <a:xfrm>
            <a:off x="2834934" y="3737856"/>
            <a:ext cx="1274176" cy="1215605"/>
            <a:chOff x="3197225" y="3458369"/>
            <a:chExt cx="533400" cy="487363"/>
          </a:xfrm>
          <a:solidFill>
            <a:schemeClr val="accent6"/>
          </a:solidFill>
        </p:grpSpPr>
        <p:sp>
          <p:nvSpPr>
            <p:cNvPr id="88" name="Oval 312"/>
            <p:cNvSpPr>
              <a:spLocks noChangeArrowheads="1"/>
            </p:cNvSpPr>
            <p:nvPr/>
          </p:nvSpPr>
          <p:spPr bwMode="auto">
            <a:xfrm>
              <a:off x="3568700" y="3458369"/>
              <a:ext cx="93663" cy="88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1870">
                <a:cs typeface="+mn-ea"/>
              </a:endParaRPr>
            </a:p>
          </p:txBody>
        </p:sp>
        <p:sp>
          <p:nvSpPr>
            <p:cNvPr id="89" name="Freeform 313"/>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1870">
                <a:cs typeface="+mn-ea"/>
              </a:endParaRPr>
            </a:p>
          </p:txBody>
        </p:sp>
      </p:grpSp>
      <p:pic>
        <p:nvPicPr>
          <p:cNvPr id="5" name="图片 4"/>
          <p:cNvPicPr>
            <a:picLocks noChangeAspect="1"/>
          </p:cNvPicPr>
          <p:nvPr/>
        </p:nvPicPr>
        <p:blipFill>
          <a:blip r:embed="rId2"/>
          <a:stretch>
            <a:fillRect/>
          </a:stretch>
        </p:blipFill>
        <p:spPr>
          <a:xfrm>
            <a:off x="0" y="514985"/>
            <a:ext cx="7448550" cy="1548130"/>
          </a:xfrm>
          <a:prstGeom prst="rect">
            <a:avLst/>
          </a:prstGeom>
        </p:spPr>
      </p:pic>
      <p:sp>
        <p:nvSpPr>
          <p:cNvPr id="6" name="矩形 5"/>
          <p:cNvSpPr/>
          <p:nvPr/>
        </p:nvSpPr>
        <p:spPr>
          <a:xfrm>
            <a:off x="0" y="-244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7" name="椭圆 6"/>
          <p:cNvSpPr/>
          <p:nvPr/>
        </p:nvSpPr>
        <p:spPr>
          <a:xfrm>
            <a:off x="2106533" y="484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400" fill="hold"/>
                                        <p:tgtEl>
                                          <p:spTgt spid="57"/>
                                        </p:tgtEl>
                                        <p:attrNameLst>
                                          <p:attrName>ppt_x</p:attrName>
                                        </p:attrNameLst>
                                      </p:cBhvr>
                                      <p:tavLst>
                                        <p:tav tm="0">
                                          <p:val>
                                            <p:strVal val="0-#ppt_w/2"/>
                                          </p:val>
                                        </p:tav>
                                        <p:tav tm="100000">
                                          <p:val>
                                            <p:strVal val="#ppt_x"/>
                                          </p:val>
                                        </p:tav>
                                      </p:tavLst>
                                    </p:anim>
                                    <p:anim calcmode="lin" valueType="num">
                                      <p:cBhvr additive="base">
                                        <p:cTn id="8" dur="400" fill="hold"/>
                                        <p:tgtEl>
                                          <p:spTgt spid="5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additive="base">
                                        <p:cTn id="12" dur="400" fill="hold"/>
                                        <p:tgtEl>
                                          <p:spTgt spid="87"/>
                                        </p:tgtEl>
                                        <p:attrNameLst>
                                          <p:attrName>ppt_x</p:attrName>
                                        </p:attrNameLst>
                                      </p:cBhvr>
                                      <p:tavLst>
                                        <p:tav tm="0">
                                          <p:val>
                                            <p:strVal val="0-#ppt_w/2"/>
                                          </p:val>
                                        </p:tav>
                                        <p:tav tm="100000">
                                          <p:val>
                                            <p:strVal val="#ppt_x"/>
                                          </p:val>
                                        </p:tav>
                                      </p:tavLst>
                                    </p:anim>
                                    <p:anim calcmode="lin" valueType="num">
                                      <p:cBhvr additive="base">
                                        <p:cTn id="13" dur="400" fill="hold"/>
                                        <p:tgtEl>
                                          <p:spTgt spid="8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400"/>
                                        <p:tgtEl>
                                          <p:spTgt spid="47"/>
                                        </p:tgtEl>
                                        <p:attrNameLst>
                                          <p:attrName>ppt_x</p:attrName>
                                        </p:attrNameLst>
                                      </p:cBhvr>
                                      <p:tavLst>
                                        <p:tav tm="0">
                                          <p:val>
                                            <p:strVal val="#ppt_x-#ppt_w*1.125000"/>
                                          </p:val>
                                        </p:tav>
                                        <p:tav tm="100000">
                                          <p:val>
                                            <p:strVal val="#ppt_x"/>
                                          </p:val>
                                        </p:tav>
                                      </p:tavLst>
                                    </p:anim>
                                    <p:animEffect transition="in" filter="wipe(right)">
                                      <p:cBhvr>
                                        <p:cTn id="18" dur="400"/>
                                        <p:tgtEl>
                                          <p:spTgt spid="47"/>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400"/>
                                        <p:tgtEl>
                                          <p:spTgt spid="54"/>
                                        </p:tgtEl>
                                        <p:attrNameLst>
                                          <p:attrName>ppt_y</p:attrName>
                                        </p:attrNameLst>
                                      </p:cBhvr>
                                      <p:tavLst>
                                        <p:tav tm="0">
                                          <p:val>
                                            <p:strVal val="#ppt_y+#ppt_h*1.125000"/>
                                          </p:val>
                                        </p:tav>
                                        <p:tav tm="100000">
                                          <p:val>
                                            <p:strVal val="#ppt_y"/>
                                          </p:val>
                                        </p:tav>
                                      </p:tavLst>
                                    </p:anim>
                                    <p:animEffect transition="in" filter="wipe(up)">
                                      <p:cBhvr>
                                        <p:cTn id="23" dur="400"/>
                                        <p:tgtEl>
                                          <p:spTgt spid="54"/>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p:cTn id="27" dur="500" fill="hold"/>
                                        <p:tgtEl>
                                          <p:spTgt spid="59"/>
                                        </p:tgtEl>
                                        <p:attrNameLst>
                                          <p:attrName>ppt_w</p:attrName>
                                        </p:attrNameLst>
                                      </p:cBhvr>
                                      <p:tavLst>
                                        <p:tav tm="0">
                                          <p:val>
                                            <p:fltVal val="0"/>
                                          </p:val>
                                        </p:tav>
                                        <p:tav tm="100000">
                                          <p:val>
                                            <p:strVal val="#ppt_w"/>
                                          </p:val>
                                        </p:tav>
                                      </p:tavLst>
                                    </p:anim>
                                    <p:anim calcmode="lin" valueType="num">
                                      <p:cBhvr>
                                        <p:cTn id="28" dur="500" fill="hold"/>
                                        <p:tgtEl>
                                          <p:spTgt spid="59"/>
                                        </p:tgtEl>
                                        <p:attrNameLst>
                                          <p:attrName>ppt_h</p:attrName>
                                        </p:attrNameLst>
                                      </p:cBhvr>
                                      <p:tavLst>
                                        <p:tav tm="0">
                                          <p:val>
                                            <p:fltVal val="0"/>
                                          </p:val>
                                        </p:tav>
                                        <p:tav tm="100000">
                                          <p:val>
                                            <p:strVal val="#ppt_h"/>
                                          </p:val>
                                        </p:tav>
                                      </p:tavLst>
                                    </p:anim>
                                    <p:animEffect transition="in" filter="fade">
                                      <p:cBhvr>
                                        <p:cTn id="29" dur="500"/>
                                        <p:tgtEl>
                                          <p:spTgt spid="59"/>
                                        </p:tgtEl>
                                      </p:cBhvr>
                                    </p:animEffect>
                                  </p:childTnLst>
                                </p:cTn>
                              </p:par>
                            </p:childTnLst>
                          </p:cTn>
                        </p:par>
                        <p:par>
                          <p:cTn id="30" fill="hold">
                            <p:stCondLst>
                              <p:cond delay="2500"/>
                            </p:stCondLst>
                            <p:childTnLst>
                              <p:par>
                                <p:cTn id="31" presetID="12" presetClass="entr" presetSubtype="8"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400"/>
                                        <p:tgtEl>
                                          <p:spTgt spid="48"/>
                                        </p:tgtEl>
                                        <p:attrNameLst>
                                          <p:attrName>ppt_x</p:attrName>
                                        </p:attrNameLst>
                                      </p:cBhvr>
                                      <p:tavLst>
                                        <p:tav tm="0">
                                          <p:val>
                                            <p:strVal val="#ppt_x-#ppt_w*1.125000"/>
                                          </p:val>
                                        </p:tav>
                                        <p:tav tm="100000">
                                          <p:val>
                                            <p:strVal val="#ppt_x"/>
                                          </p:val>
                                        </p:tav>
                                      </p:tavLst>
                                    </p:anim>
                                    <p:animEffect transition="in" filter="wipe(right)">
                                      <p:cBhvr>
                                        <p:cTn id="34" dur="400"/>
                                        <p:tgtEl>
                                          <p:spTgt spid="48"/>
                                        </p:tgtEl>
                                      </p:cBhvr>
                                    </p:animEffect>
                                  </p:childTnLst>
                                </p:cTn>
                              </p:par>
                            </p:childTnLst>
                          </p:cTn>
                        </p:par>
                        <p:par>
                          <p:cTn id="35" fill="hold">
                            <p:stCondLst>
                              <p:cond delay="3000"/>
                            </p:stCondLst>
                            <p:childTnLst>
                              <p:par>
                                <p:cTn id="36" presetID="12" presetClass="entr" presetSubtype="8" fill="hold" grpId="0" nodeType="after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400"/>
                                        <p:tgtEl>
                                          <p:spTgt spid="50"/>
                                        </p:tgtEl>
                                        <p:attrNameLst>
                                          <p:attrName>ppt_x</p:attrName>
                                        </p:attrNameLst>
                                      </p:cBhvr>
                                      <p:tavLst>
                                        <p:tav tm="0">
                                          <p:val>
                                            <p:strVal val="#ppt_x-#ppt_w*1.125000"/>
                                          </p:val>
                                        </p:tav>
                                        <p:tav tm="100000">
                                          <p:val>
                                            <p:strVal val="#ppt_x"/>
                                          </p:val>
                                        </p:tav>
                                      </p:tavLst>
                                    </p:anim>
                                    <p:animEffect transition="in" filter="wipe(right)">
                                      <p:cBhvr>
                                        <p:cTn id="39" dur="400"/>
                                        <p:tgtEl>
                                          <p:spTgt spid="50"/>
                                        </p:tgtEl>
                                      </p:cBhvr>
                                    </p:animEffect>
                                  </p:childTnLst>
                                </p:cTn>
                              </p:par>
                            </p:childTnLst>
                          </p:cTn>
                        </p:par>
                        <p:par>
                          <p:cTn id="40" fill="hold">
                            <p:stCondLst>
                              <p:cond delay="3500"/>
                            </p:stCondLst>
                            <p:childTnLst>
                              <p:par>
                                <p:cTn id="41" presetID="12" presetClass="entr" presetSubtype="4"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400"/>
                                        <p:tgtEl>
                                          <p:spTgt spid="53"/>
                                        </p:tgtEl>
                                        <p:attrNameLst>
                                          <p:attrName>ppt_y</p:attrName>
                                        </p:attrNameLst>
                                      </p:cBhvr>
                                      <p:tavLst>
                                        <p:tav tm="0">
                                          <p:val>
                                            <p:strVal val="#ppt_y+#ppt_h*1.125000"/>
                                          </p:val>
                                        </p:tav>
                                        <p:tav tm="100000">
                                          <p:val>
                                            <p:strVal val="#ppt_y"/>
                                          </p:val>
                                        </p:tav>
                                      </p:tavLst>
                                    </p:anim>
                                    <p:animEffect transition="in" filter="wipe(up)">
                                      <p:cBhvr>
                                        <p:cTn id="44" dur="400"/>
                                        <p:tgtEl>
                                          <p:spTgt spid="53"/>
                                        </p:tgtEl>
                                      </p:cBhvr>
                                    </p:animEffect>
                                  </p:childTnLst>
                                </p:cTn>
                              </p:par>
                            </p:childTnLst>
                          </p:cTn>
                        </p:par>
                        <p:par>
                          <p:cTn id="45" fill="hold">
                            <p:stCondLst>
                              <p:cond delay="4000"/>
                            </p:stCondLst>
                            <p:childTnLst>
                              <p:par>
                                <p:cTn id="46" presetID="53" presetClass="entr" presetSubtype="16" fill="hold" nodeType="afterEffect">
                                  <p:stCondLst>
                                    <p:cond delay="0"/>
                                  </p:stCondLst>
                                  <p:childTnLst>
                                    <p:set>
                                      <p:cBhvr>
                                        <p:cTn id="47" dur="1" fill="hold">
                                          <p:stCondLst>
                                            <p:cond delay="0"/>
                                          </p:stCondLst>
                                        </p:cTn>
                                        <p:tgtEl>
                                          <p:spTgt spid="73"/>
                                        </p:tgtEl>
                                        <p:attrNameLst>
                                          <p:attrName>style.visibility</p:attrName>
                                        </p:attrNameLst>
                                      </p:cBhvr>
                                      <p:to>
                                        <p:strVal val="visible"/>
                                      </p:to>
                                    </p:set>
                                    <p:anim calcmode="lin" valueType="num">
                                      <p:cBhvr>
                                        <p:cTn id="48" dur="500" fill="hold"/>
                                        <p:tgtEl>
                                          <p:spTgt spid="73"/>
                                        </p:tgtEl>
                                        <p:attrNameLst>
                                          <p:attrName>ppt_w</p:attrName>
                                        </p:attrNameLst>
                                      </p:cBhvr>
                                      <p:tavLst>
                                        <p:tav tm="0">
                                          <p:val>
                                            <p:fltVal val="0"/>
                                          </p:val>
                                        </p:tav>
                                        <p:tav tm="100000">
                                          <p:val>
                                            <p:strVal val="#ppt_w"/>
                                          </p:val>
                                        </p:tav>
                                      </p:tavLst>
                                    </p:anim>
                                    <p:anim calcmode="lin" valueType="num">
                                      <p:cBhvr>
                                        <p:cTn id="49" dur="500" fill="hold"/>
                                        <p:tgtEl>
                                          <p:spTgt spid="73"/>
                                        </p:tgtEl>
                                        <p:attrNameLst>
                                          <p:attrName>ppt_h</p:attrName>
                                        </p:attrNameLst>
                                      </p:cBhvr>
                                      <p:tavLst>
                                        <p:tav tm="0">
                                          <p:val>
                                            <p:fltVal val="0"/>
                                          </p:val>
                                        </p:tav>
                                        <p:tav tm="100000">
                                          <p:val>
                                            <p:strVal val="#ppt_h"/>
                                          </p:val>
                                        </p:tav>
                                      </p:tavLst>
                                    </p:anim>
                                    <p:animEffect transition="in" filter="fade">
                                      <p:cBhvr>
                                        <p:cTn id="50" dur="500"/>
                                        <p:tgtEl>
                                          <p:spTgt spid="73"/>
                                        </p:tgtEl>
                                      </p:cBhvr>
                                    </p:animEffect>
                                  </p:childTnLst>
                                </p:cTn>
                              </p:par>
                            </p:childTnLst>
                          </p:cTn>
                        </p:par>
                        <p:par>
                          <p:cTn id="51" fill="hold">
                            <p:stCondLst>
                              <p:cond delay="4500"/>
                            </p:stCondLst>
                            <p:childTnLst>
                              <p:par>
                                <p:cTn id="52" presetID="12" presetClass="entr" presetSubtype="8"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400"/>
                                        <p:tgtEl>
                                          <p:spTgt spid="51"/>
                                        </p:tgtEl>
                                        <p:attrNameLst>
                                          <p:attrName>ppt_x</p:attrName>
                                        </p:attrNameLst>
                                      </p:cBhvr>
                                      <p:tavLst>
                                        <p:tav tm="0">
                                          <p:val>
                                            <p:strVal val="#ppt_x-#ppt_w*1.125000"/>
                                          </p:val>
                                        </p:tav>
                                        <p:tav tm="100000">
                                          <p:val>
                                            <p:strVal val="#ppt_x"/>
                                          </p:val>
                                        </p:tav>
                                      </p:tavLst>
                                    </p:anim>
                                    <p:animEffect transition="in" filter="wipe(right)">
                                      <p:cBhvr>
                                        <p:cTn id="55" dur="400"/>
                                        <p:tgtEl>
                                          <p:spTgt spid="51"/>
                                        </p:tgtEl>
                                      </p:cBhvr>
                                    </p:animEffect>
                                  </p:childTnLst>
                                </p:cTn>
                              </p:par>
                            </p:childTnLst>
                          </p:cTn>
                        </p:par>
                        <p:par>
                          <p:cTn id="56" fill="hold">
                            <p:stCondLst>
                              <p:cond delay="5000"/>
                            </p:stCondLst>
                            <p:childTnLst>
                              <p:par>
                                <p:cTn id="57" presetID="12" presetClass="entr" presetSubtype="1" fill="hold" nodeType="after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400"/>
                                        <p:tgtEl>
                                          <p:spTgt spid="55"/>
                                        </p:tgtEl>
                                        <p:attrNameLst>
                                          <p:attrName>ppt_y</p:attrName>
                                        </p:attrNameLst>
                                      </p:cBhvr>
                                      <p:tavLst>
                                        <p:tav tm="0">
                                          <p:val>
                                            <p:strVal val="#ppt_y-#ppt_h*1.125000"/>
                                          </p:val>
                                        </p:tav>
                                        <p:tav tm="100000">
                                          <p:val>
                                            <p:strVal val="#ppt_y"/>
                                          </p:val>
                                        </p:tav>
                                      </p:tavLst>
                                    </p:anim>
                                    <p:animEffect transition="in" filter="wipe(down)">
                                      <p:cBhvr>
                                        <p:cTn id="60" dur="400"/>
                                        <p:tgtEl>
                                          <p:spTgt spid="55"/>
                                        </p:tgtEl>
                                      </p:cBhvr>
                                    </p:animEffect>
                                  </p:childTnLst>
                                </p:cTn>
                              </p:par>
                            </p:childTnLst>
                          </p:cTn>
                        </p:par>
                        <p:par>
                          <p:cTn id="61" fill="hold">
                            <p:stCondLst>
                              <p:cond delay="5500"/>
                            </p:stCondLst>
                            <p:childTnLst>
                              <p:par>
                                <p:cTn id="62" presetID="53" presetClass="entr" presetSubtype="16" fill="hold" nodeType="afterEffect">
                                  <p:stCondLst>
                                    <p:cond delay="0"/>
                                  </p:stCondLst>
                                  <p:childTnLst>
                                    <p:set>
                                      <p:cBhvr>
                                        <p:cTn id="63" dur="1" fill="hold">
                                          <p:stCondLst>
                                            <p:cond delay="0"/>
                                          </p:stCondLst>
                                        </p:cTn>
                                        <p:tgtEl>
                                          <p:spTgt spid="80"/>
                                        </p:tgtEl>
                                        <p:attrNameLst>
                                          <p:attrName>style.visibility</p:attrName>
                                        </p:attrNameLst>
                                      </p:cBhvr>
                                      <p:to>
                                        <p:strVal val="visible"/>
                                      </p:to>
                                    </p:set>
                                    <p:anim calcmode="lin" valueType="num">
                                      <p:cBhvr>
                                        <p:cTn id="64" dur="500" fill="hold"/>
                                        <p:tgtEl>
                                          <p:spTgt spid="80"/>
                                        </p:tgtEl>
                                        <p:attrNameLst>
                                          <p:attrName>ppt_w</p:attrName>
                                        </p:attrNameLst>
                                      </p:cBhvr>
                                      <p:tavLst>
                                        <p:tav tm="0">
                                          <p:val>
                                            <p:fltVal val="0"/>
                                          </p:val>
                                        </p:tav>
                                        <p:tav tm="100000">
                                          <p:val>
                                            <p:strVal val="#ppt_w"/>
                                          </p:val>
                                        </p:tav>
                                      </p:tavLst>
                                    </p:anim>
                                    <p:anim calcmode="lin" valueType="num">
                                      <p:cBhvr>
                                        <p:cTn id="65" dur="500" fill="hold"/>
                                        <p:tgtEl>
                                          <p:spTgt spid="80"/>
                                        </p:tgtEl>
                                        <p:attrNameLst>
                                          <p:attrName>ppt_h</p:attrName>
                                        </p:attrNameLst>
                                      </p:cBhvr>
                                      <p:tavLst>
                                        <p:tav tm="0">
                                          <p:val>
                                            <p:fltVal val="0"/>
                                          </p:val>
                                        </p:tav>
                                        <p:tav tm="100000">
                                          <p:val>
                                            <p:strVal val="#ppt_h"/>
                                          </p:val>
                                        </p:tav>
                                      </p:tavLst>
                                    </p:anim>
                                    <p:animEffect transition="in" filter="fade">
                                      <p:cBhvr>
                                        <p:cTn id="66" dur="500"/>
                                        <p:tgtEl>
                                          <p:spTgt spid="80"/>
                                        </p:tgtEl>
                                      </p:cBhvr>
                                    </p:animEffect>
                                  </p:childTnLst>
                                </p:cTn>
                              </p:par>
                            </p:childTnLst>
                          </p:cTn>
                        </p:par>
                        <p:par>
                          <p:cTn id="67" fill="hold">
                            <p:stCondLst>
                              <p:cond delay="6000"/>
                            </p:stCondLst>
                            <p:childTnLst>
                              <p:par>
                                <p:cTn id="68" presetID="16" presetClass="entr" presetSubtype="42" fill="hold" nodeType="after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barn(outHorizontal)">
                                      <p:cBhvr>
                                        <p:cTn id="70" dur="4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P spid="48" grpId="0" bldLvl="0" animBg="1"/>
      <p:bldP spid="50" grpId="0" bldLvl="0" animBg="1"/>
      <p:bldP spid="51" grpId="0" bldLvl="0" animBg="1"/>
      <p:bldP spid="57"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9008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等腰三角形 2"/>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24"/>
          <p:cNvSpPr txBox="1"/>
          <p:nvPr/>
        </p:nvSpPr>
        <p:spPr>
          <a:xfrm>
            <a:off x="4558665" y="349250"/>
            <a:ext cx="4066540" cy="553085"/>
          </a:xfrm>
          <a:prstGeom prst="rect">
            <a:avLst/>
          </a:prstGeom>
          <a:noFill/>
        </p:spPr>
        <p:txBody>
          <a:bodyPr wrap="squar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x86-64 整数寄存器</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27652" name="Rectangle 4"/>
          <p:cNvSpPr>
            <a:spLocks noGrp="1" noChangeArrowheads="1"/>
          </p:cNvSpPr>
          <p:nvPr/>
        </p:nvSpPr>
        <p:spPr>
          <a:xfrm>
            <a:off x="37465" y="1325245"/>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endParaRPr lang="zh-CN" altLang="en-US"/>
          </a:p>
        </p:txBody>
      </p:sp>
      <p:sp>
        <p:nvSpPr>
          <p:cNvPr id="7" name="Rectangle 1"/>
          <p:cNvSpPr/>
          <p:nvPr/>
        </p:nvSpPr>
        <p:spPr bwMode="auto">
          <a:xfrm>
            <a:off x="762000" y="5181600"/>
            <a:ext cx="3556000" cy="533400"/>
          </a:xfrm>
          <a:prstGeom prst="rect">
            <a:avLst/>
          </a:prstGeom>
          <a:solidFill>
            <a:srgbClr val="EFBFBF"/>
          </a:solid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%rsp</a:t>
            </a:r>
          </a:p>
        </p:txBody>
      </p:sp>
      <p:sp>
        <p:nvSpPr>
          <p:cNvPr id="19" name="Rectangle 6"/>
          <p:cNvSpPr/>
          <p:nvPr/>
        </p:nvSpPr>
        <p:spPr bwMode="auto">
          <a:xfrm>
            <a:off x="3657600" y="15621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%al</a:t>
            </a:r>
          </a:p>
        </p:txBody>
      </p:sp>
      <p:sp>
        <p:nvSpPr>
          <p:cNvPr id="21" name="Rectangle 7"/>
          <p:cNvSpPr/>
          <p:nvPr/>
        </p:nvSpPr>
        <p:spPr bwMode="auto">
          <a:xfrm>
            <a:off x="3657600" y="21717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err="1">
                <a:solidFill>
                  <a:schemeClr val="tx1"/>
                </a:solidFill>
                <a:latin typeface="Courier New Bold" charset="0"/>
                <a:cs typeface="Courier New Bold" charset="0"/>
                <a:sym typeface="Courier New Bold" charset="0"/>
              </a:rPr>
              <a:t>bl</a:t>
            </a:r>
            <a:endParaRPr lang="en-US" sz="1400" dirty="0">
              <a:solidFill>
                <a:schemeClr val="tx1"/>
              </a:solidFill>
              <a:latin typeface="Courier New Bold" charset="0"/>
              <a:cs typeface="Courier New Bold" charset="0"/>
              <a:sym typeface="Courier New Bold" charset="0"/>
            </a:endParaRPr>
          </a:p>
        </p:txBody>
      </p:sp>
      <p:sp>
        <p:nvSpPr>
          <p:cNvPr id="23" name="Rectangle 8"/>
          <p:cNvSpPr/>
          <p:nvPr/>
        </p:nvSpPr>
        <p:spPr bwMode="auto">
          <a:xfrm>
            <a:off x="3657600" y="27813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%cl</a:t>
            </a:r>
          </a:p>
        </p:txBody>
      </p:sp>
      <p:sp>
        <p:nvSpPr>
          <p:cNvPr id="24" name="Rectangle 9"/>
          <p:cNvSpPr/>
          <p:nvPr/>
        </p:nvSpPr>
        <p:spPr bwMode="auto">
          <a:xfrm>
            <a:off x="3657600" y="33909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%dl</a:t>
            </a:r>
          </a:p>
        </p:txBody>
      </p:sp>
      <p:sp>
        <p:nvSpPr>
          <p:cNvPr id="25" name="Rectangle 10"/>
          <p:cNvSpPr/>
          <p:nvPr/>
        </p:nvSpPr>
        <p:spPr bwMode="auto">
          <a:xfrm>
            <a:off x="3657600" y="40005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err="1">
                <a:solidFill>
                  <a:schemeClr val="tx1"/>
                </a:solidFill>
                <a:latin typeface="Courier New Bold" charset="0"/>
                <a:cs typeface="Courier New Bold" charset="0"/>
                <a:sym typeface="Courier New Bold" charset="0"/>
              </a:rPr>
              <a:t>sil</a:t>
            </a:r>
            <a:endParaRPr lang="en-US" sz="1400" dirty="0">
              <a:solidFill>
                <a:schemeClr val="tx1"/>
              </a:solidFill>
              <a:latin typeface="Courier New Bold" charset="0"/>
              <a:cs typeface="Courier New Bold" charset="0"/>
              <a:sym typeface="Courier New Bold" charset="0"/>
            </a:endParaRPr>
          </a:p>
        </p:txBody>
      </p:sp>
      <p:sp>
        <p:nvSpPr>
          <p:cNvPr id="26" name="Rectangle 11"/>
          <p:cNvSpPr/>
          <p:nvPr/>
        </p:nvSpPr>
        <p:spPr bwMode="auto">
          <a:xfrm>
            <a:off x="3657600" y="46101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err="1">
                <a:solidFill>
                  <a:schemeClr val="tx1"/>
                </a:solidFill>
                <a:latin typeface="Courier New Bold" charset="0"/>
                <a:cs typeface="Courier New Bold" charset="0"/>
                <a:sym typeface="Courier New Bold" charset="0"/>
              </a:rPr>
              <a:t>dil</a:t>
            </a:r>
            <a:endParaRPr lang="en-US" sz="1400" dirty="0">
              <a:solidFill>
                <a:schemeClr val="tx1"/>
              </a:solidFill>
              <a:latin typeface="Courier New Bold" charset="0"/>
              <a:cs typeface="Courier New Bold" charset="0"/>
              <a:sym typeface="Courier New Bold" charset="0"/>
            </a:endParaRPr>
          </a:p>
        </p:txBody>
      </p:sp>
      <p:sp>
        <p:nvSpPr>
          <p:cNvPr id="27" name="Rectangle 12"/>
          <p:cNvSpPr/>
          <p:nvPr/>
        </p:nvSpPr>
        <p:spPr bwMode="auto">
          <a:xfrm>
            <a:off x="3649650" y="5219700"/>
            <a:ext cx="655649" cy="444500"/>
          </a:xfrm>
          <a:prstGeom prst="rect">
            <a:avLst/>
          </a:prstGeom>
          <a:solidFill>
            <a:srgbClr val="FF9999"/>
          </a:solidFill>
          <a:ln w="12700"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err="1">
                <a:solidFill>
                  <a:schemeClr val="tx1"/>
                </a:solidFill>
                <a:latin typeface="Courier New Bold" charset="0"/>
                <a:cs typeface="Courier New Bold" charset="0"/>
                <a:sym typeface="Courier New Bold" charset="0"/>
              </a:rPr>
              <a:t>spl</a:t>
            </a:r>
            <a:endParaRPr lang="en-US" sz="1400" dirty="0">
              <a:solidFill>
                <a:schemeClr val="tx1"/>
              </a:solidFill>
              <a:latin typeface="Courier New Bold" charset="0"/>
              <a:cs typeface="Courier New Bold" charset="0"/>
              <a:sym typeface="Courier New Bold" charset="0"/>
            </a:endParaRPr>
          </a:p>
        </p:txBody>
      </p:sp>
      <p:sp>
        <p:nvSpPr>
          <p:cNvPr id="28" name="Rectangle 13"/>
          <p:cNvSpPr/>
          <p:nvPr/>
        </p:nvSpPr>
        <p:spPr bwMode="auto">
          <a:xfrm>
            <a:off x="3657600" y="58166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err="1">
                <a:solidFill>
                  <a:schemeClr val="tx1"/>
                </a:solidFill>
                <a:latin typeface="Courier New Bold" charset="0"/>
                <a:cs typeface="Courier New Bold" charset="0"/>
                <a:sym typeface="Courier New Bold" charset="0"/>
              </a:rPr>
              <a:t>bpl</a:t>
            </a:r>
            <a:endParaRPr lang="en-US" sz="1400" dirty="0">
              <a:solidFill>
                <a:schemeClr val="tx1"/>
              </a:solidFill>
              <a:latin typeface="Courier New Bold" charset="0"/>
              <a:cs typeface="Courier New Bold" charset="0"/>
              <a:sym typeface="Courier New Bold" charset="0"/>
            </a:endParaRPr>
          </a:p>
        </p:txBody>
      </p:sp>
      <p:sp>
        <p:nvSpPr>
          <p:cNvPr id="29" name="Rectangle 14"/>
          <p:cNvSpPr/>
          <p:nvPr/>
        </p:nvSpPr>
        <p:spPr bwMode="auto">
          <a:xfrm>
            <a:off x="7620000" y="15621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%r8b</a:t>
            </a:r>
          </a:p>
        </p:txBody>
      </p:sp>
      <p:sp>
        <p:nvSpPr>
          <p:cNvPr id="30" name="Rectangle 15"/>
          <p:cNvSpPr/>
          <p:nvPr/>
        </p:nvSpPr>
        <p:spPr bwMode="auto">
          <a:xfrm>
            <a:off x="7620000" y="21717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%r9b</a:t>
            </a:r>
          </a:p>
        </p:txBody>
      </p:sp>
      <p:sp>
        <p:nvSpPr>
          <p:cNvPr id="31" name="Rectangle 16"/>
          <p:cNvSpPr/>
          <p:nvPr/>
        </p:nvSpPr>
        <p:spPr bwMode="auto">
          <a:xfrm>
            <a:off x="7620000" y="27813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%r10b</a:t>
            </a:r>
          </a:p>
        </p:txBody>
      </p:sp>
      <p:sp>
        <p:nvSpPr>
          <p:cNvPr id="32" name="Rectangle 17"/>
          <p:cNvSpPr/>
          <p:nvPr/>
        </p:nvSpPr>
        <p:spPr bwMode="auto">
          <a:xfrm>
            <a:off x="7620000" y="33909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%r11b</a:t>
            </a:r>
          </a:p>
        </p:txBody>
      </p:sp>
      <p:sp>
        <p:nvSpPr>
          <p:cNvPr id="33" name="Rectangle 18"/>
          <p:cNvSpPr/>
          <p:nvPr/>
        </p:nvSpPr>
        <p:spPr bwMode="auto">
          <a:xfrm>
            <a:off x="7620000" y="40005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%r12b</a:t>
            </a:r>
          </a:p>
        </p:txBody>
      </p:sp>
      <p:sp>
        <p:nvSpPr>
          <p:cNvPr id="34" name="Rectangle 19"/>
          <p:cNvSpPr/>
          <p:nvPr/>
        </p:nvSpPr>
        <p:spPr bwMode="auto">
          <a:xfrm>
            <a:off x="7620000" y="46101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%r13b</a:t>
            </a:r>
          </a:p>
        </p:txBody>
      </p:sp>
      <p:sp>
        <p:nvSpPr>
          <p:cNvPr id="35" name="Rectangle 20"/>
          <p:cNvSpPr/>
          <p:nvPr/>
        </p:nvSpPr>
        <p:spPr bwMode="auto">
          <a:xfrm>
            <a:off x="7620000" y="52197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%r14b</a:t>
            </a:r>
          </a:p>
        </p:txBody>
      </p:sp>
      <p:sp>
        <p:nvSpPr>
          <p:cNvPr id="36" name="Rectangle 21"/>
          <p:cNvSpPr/>
          <p:nvPr/>
        </p:nvSpPr>
        <p:spPr bwMode="auto">
          <a:xfrm>
            <a:off x="7620000" y="58293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%r15b</a:t>
            </a:r>
          </a:p>
        </p:txBody>
      </p:sp>
      <p:sp>
        <p:nvSpPr>
          <p:cNvPr id="37" name="Rectangle 22"/>
          <p:cNvSpPr/>
          <p:nvPr/>
        </p:nvSpPr>
        <p:spPr bwMode="auto">
          <a:xfrm>
            <a:off x="4724400" y="1524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%r8</a:t>
            </a:r>
          </a:p>
        </p:txBody>
      </p:sp>
      <p:sp>
        <p:nvSpPr>
          <p:cNvPr id="38" name="Rectangle 23"/>
          <p:cNvSpPr/>
          <p:nvPr/>
        </p:nvSpPr>
        <p:spPr bwMode="auto">
          <a:xfrm>
            <a:off x="4724400" y="2133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%r9</a:t>
            </a:r>
          </a:p>
        </p:txBody>
      </p:sp>
      <p:sp>
        <p:nvSpPr>
          <p:cNvPr id="39" name="Rectangle 24"/>
          <p:cNvSpPr/>
          <p:nvPr/>
        </p:nvSpPr>
        <p:spPr bwMode="auto">
          <a:xfrm>
            <a:off x="4724400" y="2743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%r10</a:t>
            </a:r>
          </a:p>
        </p:txBody>
      </p:sp>
      <p:sp>
        <p:nvSpPr>
          <p:cNvPr id="40" name="Rectangle 25"/>
          <p:cNvSpPr/>
          <p:nvPr/>
        </p:nvSpPr>
        <p:spPr bwMode="auto">
          <a:xfrm>
            <a:off x="4724400" y="3352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%r11</a:t>
            </a:r>
          </a:p>
        </p:txBody>
      </p:sp>
      <p:sp>
        <p:nvSpPr>
          <p:cNvPr id="41" name="Rectangle 26"/>
          <p:cNvSpPr/>
          <p:nvPr/>
        </p:nvSpPr>
        <p:spPr bwMode="auto">
          <a:xfrm>
            <a:off x="4724400" y="3962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%r12</a:t>
            </a:r>
          </a:p>
        </p:txBody>
      </p:sp>
      <p:sp>
        <p:nvSpPr>
          <p:cNvPr id="42" name="Rectangle 27"/>
          <p:cNvSpPr/>
          <p:nvPr/>
        </p:nvSpPr>
        <p:spPr bwMode="auto">
          <a:xfrm>
            <a:off x="4724400" y="4572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%r13</a:t>
            </a:r>
          </a:p>
        </p:txBody>
      </p:sp>
      <p:sp>
        <p:nvSpPr>
          <p:cNvPr id="43" name="Rectangle 28"/>
          <p:cNvSpPr/>
          <p:nvPr/>
        </p:nvSpPr>
        <p:spPr bwMode="auto">
          <a:xfrm>
            <a:off x="4724400" y="5181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%r14</a:t>
            </a:r>
          </a:p>
        </p:txBody>
      </p:sp>
      <p:sp>
        <p:nvSpPr>
          <p:cNvPr id="44" name="Rectangle 29"/>
          <p:cNvSpPr/>
          <p:nvPr/>
        </p:nvSpPr>
        <p:spPr bwMode="auto">
          <a:xfrm>
            <a:off x="4724400" y="5791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%r15</a:t>
            </a:r>
          </a:p>
        </p:txBody>
      </p:sp>
      <p:sp>
        <p:nvSpPr>
          <p:cNvPr id="45" name="Rectangle 30"/>
          <p:cNvSpPr/>
          <p:nvPr/>
        </p:nvSpPr>
        <p:spPr bwMode="auto">
          <a:xfrm>
            <a:off x="762000" y="1524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rax</a:t>
            </a:r>
            <a:endParaRPr lang="en-US" sz="2400" dirty="0">
              <a:solidFill>
                <a:schemeClr val="tx1"/>
              </a:solidFill>
              <a:latin typeface="Courier New Bold" charset="0"/>
              <a:cs typeface="Courier New Bold" charset="0"/>
              <a:sym typeface="Courier New Bold" charset="0"/>
            </a:endParaRPr>
          </a:p>
        </p:txBody>
      </p:sp>
      <p:sp>
        <p:nvSpPr>
          <p:cNvPr id="46" name="Rectangle 31"/>
          <p:cNvSpPr/>
          <p:nvPr/>
        </p:nvSpPr>
        <p:spPr bwMode="auto">
          <a:xfrm>
            <a:off x="762000" y="2133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rbx</a:t>
            </a:r>
            <a:endParaRPr lang="en-US" sz="2400" dirty="0">
              <a:solidFill>
                <a:schemeClr val="tx1"/>
              </a:solidFill>
              <a:latin typeface="Courier New Bold" charset="0"/>
              <a:cs typeface="Courier New Bold" charset="0"/>
              <a:sym typeface="Courier New Bold" charset="0"/>
            </a:endParaRPr>
          </a:p>
        </p:txBody>
      </p:sp>
      <p:sp>
        <p:nvSpPr>
          <p:cNvPr id="47" name="Rectangle 32"/>
          <p:cNvSpPr/>
          <p:nvPr/>
        </p:nvSpPr>
        <p:spPr bwMode="auto">
          <a:xfrm>
            <a:off x="762000" y="2743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%rcx</a:t>
            </a:r>
          </a:p>
        </p:txBody>
      </p:sp>
      <p:sp>
        <p:nvSpPr>
          <p:cNvPr id="48" name="Rectangle 33"/>
          <p:cNvSpPr/>
          <p:nvPr/>
        </p:nvSpPr>
        <p:spPr bwMode="auto">
          <a:xfrm>
            <a:off x="762000" y="3352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%rdx</a:t>
            </a:r>
          </a:p>
        </p:txBody>
      </p:sp>
      <p:sp>
        <p:nvSpPr>
          <p:cNvPr id="49" name="Rectangle 34"/>
          <p:cNvSpPr/>
          <p:nvPr/>
        </p:nvSpPr>
        <p:spPr bwMode="auto">
          <a:xfrm>
            <a:off x="762000" y="3962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%rsi</a:t>
            </a:r>
          </a:p>
        </p:txBody>
      </p:sp>
      <p:sp>
        <p:nvSpPr>
          <p:cNvPr id="50" name="Rectangle 35"/>
          <p:cNvSpPr/>
          <p:nvPr/>
        </p:nvSpPr>
        <p:spPr bwMode="auto">
          <a:xfrm>
            <a:off x="762000" y="4572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%rdi</a:t>
            </a:r>
          </a:p>
        </p:txBody>
      </p:sp>
      <p:sp>
        <p:nvSpPr>
          <p:cNvPr id="51" name="Rectangle 36"/>
          <p:cNvSpPr/>
          <p:nvPr/>
        </p:nvSpPr>
        <p:spPr bwMode="auto">
          <a:xfrm>
            <a:off x="762000" y="5791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%rbp</a:t>
            </a:r>
          </a:p>
        </p:txBody>
      </p:sp>
      <p:sp>
        <p:nvSpPr>
          <p:cNvPr id="52" name="文本框 51"/>
          <p:cNvSpPr txBox="1"/>
          <p:nvPr/>
        </p:nvSpPr>
        <p:spPr>
          <a:xfrm>
            <a:off x="762000" y="6426200"/>
            <a:ext cx="2540000" cy="368300"/>
          </a:xfrm>
          <a:prstGeom prst="rect">
            <a:avLst/>
          </a:prstGeom>
          <a:noFill/>
        </p:spPr>
        <p:txBody>
          <a:bodyPr wrap="square" rtlCol="0" anchor="t">
            <a:spAutoFit/>
          </a:bodyPr>
          <a:lstStyle/>
          <a:p>
            <a:pPr marL="285750" indent="-285750">
              <a:buFont typeface="Wingdings" panose="05000000000000000000" charset="0"/>
              <a:buChar char=""/>
            </a:pPr>
            <a:r>
              <a:rPr lang="zh-CN" altLang="en-US"/>
              <a:t>可以引用低位字节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 calcmode="lin" valueType="num">
                                      <p:cBhvr>
                                        <p:cTn id="1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9008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等腰三角形 2"/>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24"/>
          <p:cNvSpPr txBox="1"/>
          <p:nvPr/>
        </p:nvSpPr>
        <p:spPr>
          <a:xfrm>
            <a:off x="5493589" y="347761"/>
            <a:ext cx="2087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访问条件码</a:t>
            </a:r>
          </a:p>
        </p:txBody>
      </p:sp>
      <p:sp>
        <p:nvSpPr>
          <p:cNvPr id="38921" name="Rectangle 9"/>
          <p:cNvSpPr>
            <a:spLocks noGrp="1" noChangeArrowheads="1"/>
          </p:cNvSpPr>
          <p:nvPr/>
        </p:nvSpPr>
        <p:spPr>
          <a:xfrm>
            <a:off x="196850" y="1577340"/>
            <a:ext cx="8947150" cy="3327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r>
              <a:rPr lang="en-US" dirty="0" err="1"/>
              <a:t>SetX</a:t>
            </a:r>
            <a:r>
              <a:rPr lang="en-US" dirty="0"/>
              <a:t> 指令: </a:t>
            </a:r>
          </a:p>
          <a:p>
            <a:pPr marL="552450" lvl="1"/>
            <a:r>
              <a:rPr lang="en-US" dirty="0"/>
              <a:t>基于条件码组合的单字节设置</a:t>
            </a:r>
          </a:p>
          <a:p>
            <a:r>
              <a:rPr lang="en-US" dirty="0"/>
              <a:t>可寻址字节寄存器之一</a:t>
            </a:r>
          </a:p>
          <a:p>
            <a:pPr marL="552450" lvl="1"/>
            <a:r>
              <a:rPr lang="en-US" dirty="0"/>
              <a:t>不改变剩余字节。</a:t>
            </a:r>
          </a:p>
          <a:p>
            <a:pPr marL="552450" lvl="1"/>
            <a:r>
              <a:rPr lang="en-US" dirty="0"/>
              <a:t>通常使用movzbl完成工作</a:t>
            </a:r>
          </a:p>
          <a:p>
            <a:pPr marL="1009650" lvl="2"/>
            <a:r>
              <a:rPr lang="en-US" dirty="0"/>
              <a:t>32位指令将</a:t>
            </a:r>
            <a:r>
              <a:rPr lang="zh-CN" altLang="en-US" dirty="0">
                <a:ea typeface="宋体" panose="02010600030101010101" pitchFamily="2" charset="-122"/>
              </a:rPr>
              <a:t>高</a:t>
            </a:r>
            <a:r>
              <a:rPr lang="en-US" dirty="0"/>
              <a:t>32位设置为0。</a:t>
            </a:r>
          </a:p>
          <a:p>
            <a:pPr marL="317500" lvl="1" indent="0">
              <a:buNone/>
            </a:pPr>
            <a:endParaRPr lang="en-US" dirty="0"/>
          </a:p>
        </p:txBody>
      </p:sp>
      <p:sp>
        <p:nvSpPr>
          <p:cNvPr id="38913" name="Rectangle 1"/>
          <p:cNvSpPr/>
          <p:nvPr/>
        </p:nvSpPr>
        <p:spPr bwMode="auto">
          <a:xfrm>
            <a:off x="304800" y="5410200"/>
            <a:ext cx="6629400" cy="1117600"/>
          </a:xfrm>
          <a:prstGeom prst="rect">
            <a:avLst/>
          </a:prstGeom>
          <a:solidFill>
            <a:srgbClr val="FFFFFF"/>
          </a:solidFill>
          <a:ln w="12700" cap="flat">
            <a:solidFill>
              <a:schemeClr val="tx1"/>
            </a:solidFill>
            <a:prstDash val="solid"/>
            <a:miter lim="800000"/>
            <a:headEnd type="none" w="med" len="med"/>
            <a:tailEnd type="none" w="med" len="med"/>
          </a:ln>
        </p:spPr>
        <p:txBody>
          <a:bodyPr lIns="38100" tIns="38100" rIns="38100" bIns="38100"/>
          <a:lstStyle/>
          <a:p>
            <a:pPr algn="l">
              <a:tabLst>
                <a:tab pos="514350" algn="l"/>
                <a:tab pos="2801620" algn="l"/>
                <a:tab pos="3086100" algn="l"/>
                <a:tab pos="3086100" algn="l"/>
                <a:tab pos="3086100" algn="l"/>
                <a:tab pos="3086100" algn="l"/>
              </a:tabLst>
            </a:pP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cmpq</a:t>
            </a: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rsi</a:t>
            </a:r>
            <a:r>
              <a:rPr lang="cs-CZ" sz="1800" b="1" dirty="0">
                <a:solidFill>
                  <a:schemeClr val="tx1"/>
                </a:solidFill>
                <a:latin typeface="Courier New" panose="02070309020205020404" charset="0"/>
                <a:cs typeface="Courier New" panose="02070309020205020404" charset="0"/>
                <a:sym typeface="Courier New Bold" charset="0"/>
              </a:rPr>
              <a:t>, %rdi   # </a:t>
            </a:r>
            <a:r>
              <a:rPr lang="cs-CZ" sz="1800" b="1" dirty="0" err="1">
                <a:solidFill>
                  <a:schemeClr val="tx1"/>
                </a:solidFill>
                <a:latin typeface="Courier New" panose="02070309020205020404" charset="0"/>
                <a:cs typeface="Courier New" panose="02070309020205020404" charset="0"/>
                <a:sym typeface="Courier New Bold" charset="0"/>
              </a:rPr>
              <a:t>Compare</a:t>
            </a: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x:y</a:t>
            </a:r>
            <a:endParaRPr lang="cs-CZ" sz="1800" b="1" dirty="0">
              <a:solidFill>
                <a:schemeClr val="tx1"/>
              </a:solidFill>
              <a:latin typeface="Courier New" panose="02070309020205020404" charset="0"/>
              <a:cs typeface="Courier New" panose="02070309020205020404" charset="0"/>
              <a:sym typeface="Courier New Bold" charset="0"/>
            </a:endParaRPr>
          </a:p>
          <a:p>
            <a:pPr lvl="1" algn="l">
              <a:tabLst>
                <a:tab pos="514350" algn="l"/>
                <a:tab pos="2801620" algn="l"/>
                <a:tab pos="3086100" algn="l"/>
                <a:tab pos="3086100" algn="l"/>
                <a:tab pos="3086100" algn="l"/>
                <a:tab pos="3086100" algn="l"/>
              </a:tabLst>
            </a:pP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setg</a:t>
            </a:r>
            <a:r>
              <a:rPr lang="cs-CZ" sz="1800" b="1" dirty="0">
                <a:solidFill>
                  <a:schemeClr val="tx1"/>
                </a:solidFill>
                <a:latin typeface="Courier New" panose="02070309020205020404" charset="0"/>
                <a:cs typeface="Courier New" panose="02070309020205020404" charset="0"/>
                <a:sym typeface="Courier New Bold" charset="0"/>
              </a:rPr>
              <a:t>   %al          # Set </a:t>
            </a:r>
            <a:r>
              <a:rPr lang="cs-CZ" sz="1800" b="1" dirty="0" err="1">
                <a:solidFill>
                  <a:schemeClr val="tx1"/>
                </a:solidFill>
                <a:latin typeface="Courier New" panose="02070309020205020404" charset="0"/>
                <a:cs typeface="Courier New" panose="02070309020205020404" charset="0"/>
                <a:sym typeface="Courier New Bold" charset="0"/>
              </a:rPr>
              <a:t>when</a:t>
            </a:r>
            <a:r>
              <a:rPr lang="cs-CZ" sz="1800" b="1" dirty="0">
                <a:solidFill>
                  <a:schemeClr val="tx1"/>
                </a:solidFill>
                <a:latin typeface="Courier New" panose="02070309020205020404" charset="0"/>
                <a:cs typeface="Courier New" panose="02070309020205020404" charset="0"/>
                <a:sym typeface="Courier New Bold" charset="0"/>
              </a:rPr>
              <a:t> &gt;</a:t>
            </a:r>
          </a:p>
          <a:p>
            <a:pPr lvl="1" algn="l">
              <a:tabLst>
                <a:tab pos="514350" algn="l"/>
                <a:tab pos="2801620" algn="l"/>
                <a:tab pos="3086100" algn="l"/>
                <a:tab pos="3086100" algn="l"/>
                <a:tab pos="3086100" algn="l"/>
                <a:tab pos="3086100" algn="l"/>
              </a:tabLst>
            </a:pP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movzbl</a:t>
            </a:r>
            <a:r>
              <a:rPr lang="cs-CZ" sz="1800" b="1" dirty="0">
                <a:solidFill>
                  <a:schemeClr val="tx1"/>
                </a:solidFill>
                <a:latin typeface="Courier New" panose="02070309020205020404" charset="0"/>
                <a:cs typeface="Courier New" panose="02070309020205020404" charset="0"/>
                <a:sym typeface="Courier New Bold" charset="0"/>
              </a:rPr>
              <a:t> %al, %</a:t>
            </a:r>
            <a:r>
              <a:rPr lang="cs-CZ" sz="1800" b="1" dirty="0" err="1">
                <a:solidFill>
                  <a:schemeClr val="tx1"/>
                </a:solidFill>
                <a:latin typeface="Courier New" panose="02070309020205020404" charset="0"/>
                <a:cs typeface="Courier New" panose="02070309020205020404" charset="0"/>
                <a:sym typeface="Courier New Bold" charset="0"/>
              </a:rPr>
              <a:t>eax</a:t>
            </a:r>
            <a:r>
              <a:rPr lang="cs-CZ" sz="1800" b="1" dirty="0">
                <a:solidFill>
                  <a:schemeClr val="tx1"/>
                </a:solidFill>
                <a:latin typeface="Courier New" panose="02070309020205020404" charset="0"/>
                <a:cs typeface="Courier New" panose="02070309020205020404" charset="0"/>
                <a:sym typeface="Courier New Bold" charset="0"/>
              </a:rPr>
              <a:t>    # </a:t>
            </a:r>
            <a:r>
              <a:rPr lang="cs-CZ" sz="1800" b="1" dirty="0" err="1">
                <a:solidFill>
                  <a:schemeClr val="tx1"/>
                </a:solidFill>
                <a:latin typeface="Courier New" panose="02070309020205020404" charset="0"/>
                <a:cs typeface="Courier New" panose="02070309020205020404" charset="0"/>
                <a:sym typeface="Courier New Bold" charset="0"/>
              </a:rPr>
              <a:t>Zero</a:t>
            </a:r>
            <a:r>
              <a:rPr lang="cs-CZ" sz="1800" b="1" dirty="0">
                <a:solidFill>
                  <a:schemeClr val="tx1"/>
                </a:solidFill>
                <a:latin typeface="Courier New" panose="02070309020205020404" charset="0"/>
                <a:cs typeface="Courier New" panose="02070309020205020404" charset="0"/>
                <a:sym typeface="Courier New Bold" charset="0"/>
              </a:rPr>
              <a:t> rest </a:t>
            </a:r>
            <a:r>
              <a:rPr lang="cs-CZ" sz="1800" b="1" dirty="0" err="1">
                <a:solidFill>
                  <a:schemeClr val="tx1"/>
                </a:solidFill>
                <a:latin typeface="Courier New" panose="02070309020205020404" charset="0"/>
                <a:cs typeface="Courier New" panose="02070309020205020404" charset="0"/>
                <a:sym typeface="Courier New Bold" charset="0"/>
              </a:rPr>
              <a:t>of</a:t>
            </a: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rax</a:t>
            </a:r>
            <a:endParaRPr lang="cs-CZ" sz="1800" b="1" dirty="0">
              <a:solidFill>
                <a:schemeClr val="tx1"/>
              </a:solidFill>
              <a:latin typeface="Courier New" panose="02070309020205020404" charset="0"/>
              <a:cs typeface="Courier New" panose="02070309020205020404" charset="0"/>
              <a:sym typeface="Courier New Bold" charset="0"/>
            </a:endParaRPr>
          </a:p>
          <a:p>
            <a:pPr algn="l">
              <a:tabLst>
                <a:tab pos="514350" algn="l"/>
                <a:tab pos="2801620" algn="l"/>
                <a:tab pos="3086100" algn="l"/>
                <a:tab pos="3086100" algn="l"/>
                <a:tab pos="3086100" algn="l"/>
                <a:tab pos="3086100" algn="l"/>
              </a:tabLst>
            </a:pPr>
            <a:r>
              <a:rPr lang="cs-CZ" sz="1800" b="1" dirty="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38922" name="Rectangle 10"/>
          <p:cNvSpPr/>
          <p:nvPr/>
        </p:nvSpPr>
        <p:spPr bwMode="auto">
          <a:xfrm>
            <a:off x="1143000" y="3886200"/>
            <a:ext cx="3429000" cy="1295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a:solidFill>
                  <a:schemeClr val="tx1"/>
                </a:solidFill>
                <a:latin typeface="Courier New" panose="02070309020205020404" charset="0"/>
                <a:cs typeface="Courier New" panose="02070309020205020404" charset="0"/>
                <a:sym typeface="Courier New Bold" charset="0"/>
              </a:rPr>
              <a:t>int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gt</a:t>
            </a:r>
            <a:r>
              <a:rPr lang="en-US" sz="1800" b="1" dirty="0">
                <a:solidFill>
                  <a:schemeClr val="tx1"/>
                </a:solidFill>
                <a:latin typeface="Courier New" panose="02070309020205020404" charset="0"/>
                <a:cs typeface="Courier New" panose="02070309020205020404" charset="0"/>
                <a:sym typeface="Courier New Bold" charset="0"/>
              </a:rPr>
              <a:t> (long x, long y)</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return x &gt; y;</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graphicFrame>
        <p:nvGraphicFramePr>
          <p:cNvPr id="7" name="Table 9"/>
          <p:cNvGraphicFramePr>
            <a:graphicFrameLocks noGrp="1"/>
          </p:cNvGraphicFramePr>
          <p:nvPr/>
        </p:nvGraphicFramePr>
        <p:xfrm>
          <a:off x="5638800" y="3733800"/>
          <a:ext cx="3352800" cy="1524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810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dirty="0">
                          <a:latin typeface="Calibri" panose="020F0502020204030204"/>
                          <a:cs typeface="Calibri" panose="020F0502020204030204"/>
                        </a:rPr>
                        <a:t> </a:t>
                      </a:r>
                      <a:r>
                        <a:rPr lang="en-US" b="1" i="0" dirty="0">
                          <a:latin typeface="Courier New" panose="02070309020205020404"/>
                          <a:cs typeface="Courier New" panose="02070309020205020404"/>
                        </a:rPr>
                        <a:t>x</a:t>
                      </a:r>
                    </a:p>
                  </a:txBody>
                  <a:tcPr/>
                </a:tc>
                <a:extLst>
                  <a:ext uri="{0D108BD9-81ED-4DB2-BD59-A6C34878D82A}">
                    <a16:rowId xmlns:a16="http://schemas.microsoft.com/office/drawing/2014/main" val="10001"/>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r>
                        <a:rPr lang="en-US" dirty="0">
                          <a:latin typeface="Calibri" panose="020F0502020204030204"/>
                          <a:cs typeface="Calibri" panose="020F0502020204030204"/>
                        </a:rPr>
                        <a:t> </a:t>
                      </a:r>
                      <a:r>
                        <a:rPr lang="en-US" b="1" i="0" dirty="0">
                          <a:latin typeface="Courier New" panose="02070309020205020404"/>
                          <a:cs typeface="Courier New" panose="02070309020205020404"/>
                        </a:rPr>
                        <a:t>y</a:t>
                      </a:r>
                    </a:p>
                  </a:txBody>
                  <a:tcPr/>
                </a:tc>
                <a:extLst>
                  <a:ext uri="{0D108BD9-81ED-4DB2-BD59-A6C34878D82A}">
                    <a16:rowId xmlns:a16="http://schemas.microsoft.com/office/drawing/2014/main" val="10002"/>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dirty="0">
                          <a:latin typeface="Calibri" panose="020F0502020204030204"/>
                          <a:cs typeface="Calibri" panose="020F0502020204030204"/>
                        </a:rPr>
                        <a:t>返回结果值</a:t>
                      </a:r>
                      <a:endParaRPr lang="zh-CN" altLang="en-US" b="1" i="0" dirty="0">
                        <a:latin typeface="Calibri" panose="020F0502020204030204"/>
                        <a:cs typeface="Calibri" panose="020F0502020204030204"/>
                      </a:endParaRPr>
                    </a:p>
                  </a:txBody>
                  <a:tcPr/>
                </a:tc>
                <a:extLst>
                  <a:ext uri="{0D108BD9-81ED-4DB2-BD59-A6C34878D82A}">
                    <a16:rowId xmlns:a16="http://schemas.microsoft.com/office/drawing/2014/main" val="10003"/>
                  </a:ext>
                </a:extLst>
              </a:tr>
            </a:tbl>
          </a:graphicData>
        </a:graphic>
      </p:graphicFrame>
      <p:grpSp>
        <p:nvGrpSpPr>
          <p:cNvPr id="19" name="Group 5"/>
          <p:cNvGrpSpPr/>
          <p:nvPr/>
        </p:nvGrpSpPr>
        <p:grpSpPr>
          <a:xfrm>
            <a:off x="2124635" y="4204447"/>
            <a:ext cx="2008094" cy="1308847"/>
            <a:chOff x="2124635" y="4204447"/>
            <a:chExt cx="2008094" cy="1308847"/>
          </a:xfrm>
        </p:grpSpPr>
        <p:cxnSp>
          <p:nvCxnSpPr>
            <p:cNvPr id="21" name="Straight Arrow Connector 2"/>
            <p:cNvCxnSpPr/>
            <p:nvPr/>
          </p:nvCxnSpPr>
          <p:spPr bwMode="auto">
            <a:xfrm flipH="1">
              <a:off x="2994212" y="4204447"/>
              <a:ext cx="53788" cy="1308847"/>
            </a:xfrm>
            <a:prstGeom prst="straightConnector1">
              <a:avLst/>
            </a:prstGeom>
            <a:solidFill>
              <a:schemeClr val="accent1"/>
            </a:solidFill>
            <a:ln w="38100" cap="flat" cmpd="sng" algn="ctr">
              <a:solidFill>
                <a:schemeClr val="accent1">
                  <a:lumMod val="60000"/>
                  <a:lumOff val="40000"/>
                </a:schemeClr>
              </a:solidFill>
              <a:prstDash val="solid"/>
              <a:round/>
              <a:headEnd type="none" w="med" len="med"/>
              <a:tailEnd type="arrow"/>
            </a:ln>
            <a:effectLst/>
          </p:spPr>
        </p:cxnSp>
        <p:cxnSp>
          <p:nvCxnSpPr>
            <p:cNvPr id="23" name="Straight Arrow Connector 4"/>
            <p:cNvCxnSpPr/>
            <p:nvPr/>
          </p:nvCxnSpPr>
          <p:spPr bwMode="auto">
            <a:xfrm flipH="1">
              <a:off x="2124635" y="4204447"/>
              <a:ext cx="2008094" cy="1308847"/>
            </a:xfrm>
            <a:prstGeom prst="straightConnector1">
              <a:avLst/>
            </a:prstGeom>
            <a:solidFill>
              <a:schemeClr val="accent1"/>
            </a:solidFill>
            <a:ln w="38100" cap="flat" cmpd="sng" algn="ctr">
              <a:solidFill>
                <a:srgbClr val="7030A0"/>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 calcmode="lin" valueType="num">
                                      <p:cBhvr>
                                        <p:cTn id="1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8921">
                                            <p:txEl>
                                              <p:pRg st="1" end="1"/>
                                            </p:txEl>
                                          </p:spTgt>
                                        </p:tgtEl>
                                        <p:attrNameLst>
                                          <p:attrName>style.visibility</p:attrName>
                                        </p:attrNameLst>
                                      </p:cBhvr>
                                      <p:to>
                                        <p:strVal val="visible"/>
                                      </p:to>
                                    </p:set>
                                    <p:animEffect transition="in" filter="wipe(down)">
                                      <p:cBhvr>
                                        <p:cTn id="22" dur="500"/>
                                        <p:tgtEl>
                                          <p:spTgt spid="3892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8921">
                                            <p:txEl>
                                              <p:pRg st="3" end="3"/>
                                            </p:txEl>
                                          </p:spTgt>
                                        </p:tgtEl>
                                        <p:attrNameLst>
                                          <p:attrName>style.visibility</p:attrName>
                                        </p:attrNameLst>
                                      </p:cBhvr>
                                      <p:to>
                                        <p:strVal val="visible"/>
                                      </p:to>
                                    </p:set>
                                    <p:animEffect transition="in" filter="wipe(down)">
                                      <p:cBhvr>
                                        <p:cTn id="27" dur="500"/>
                                        <p:tgtEl>
                                          <p:spTgt spid="38921">
                                            <p:txEl>
                                              <p:pRg st="3" end="3"/>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8921">
                                            <p:txEl>
                                              <p:pRg st="4" end="4"/>
                                            </p:txEl>
                                          </p:spTgt>
                                        </p:tgtEl>
                                        <p:attrNameLst>
                                          <p:attrName>style.visibility</p:attrName>
                                        </p:attrNameLst>
                                      </p:cBhvr>
                                      <p:to>
                                        <p:strVal val="visible"/>
                                      </p:to>
                                    </p:set>
                                    <p:animEffect transition="in" filter="wipe(down)">
                                      <p:cBhvr>
                                        <p:cTn id="30" dur="500"/>
                                        <p:tgtEl>
                                          <p:spTgt spid="3892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8921">
                                            <p:txEl>
                                              <p:pRg st="5" end="5"/>
                                            </p:txEl>
                                          </p:spTgt>
                                        </p:tgtEl>
                                        <p:attrNameLst>
                                          <p:attrName>style.visibility</p:attrName>
                                        </p:attrNameLst>
                                      </p:cBhvr>
                                      <p:to>
                                        <p:strVal val="visible"/>
                                      </p:to>
                                    </p:set>
                                    <p:animEffect transition="in" filter="wipe(down)">
                                      <p:cBhvr>
                                        <p:cTn id="35" dur="500"/>
                                        <p:tgtEl>
                                          <p:spTgt spid="3892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8922"/>
                                        </p:tgtEl>
                                        <p:attrNameLst>
                                          <p:attrName>style.visibility</p:attrName>
                                        </p:attrNameLst>
                                      </p:cBhvr>
                                      <p:to>
                                        <p:strVal val="visible"/>
                                      </p:to>
                                    </p:set>
                                    <p:animEffect transition="in" filter="wipe(down)">
                                      <p:cBhvr>
                                        <p:cTn id="40" dur="500"/>
                                        <p:tgtEl>
                                          <p:spTgt spid="389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8913"/>
                                        </p:tgtEl>
                                        <p:attrNameLst>
                                          <p:attrName>style.visibility</p:attrName>
                                        </p:attrNameLst>
                                      </p:cBhvr>
                                      <p:to>
                                        <p:strVal val="visible"/>
                                      </p:to>
                                    </p:set>
                                    <p:animEffect transition="in" filter="wipe(down)">
                                      <p:cBhvr>
                                        <p:cTn id="50" dur="500"/>
                                        <p:tgtEl>
                                          <p:spTgt spid="38913"/>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8913" grpId="0" animBg="1"/>
      <p:bldP spid="3892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TextBox 1"/>
          <p:cNvSpPr txBox="1"/>
          <p:nvPr/>
        </p:nvSpPr>
        <p:spPr>
          <a:xfrm>
            <a:off x="863727" y="1454141"/>
            <a:ext cx="7160468" cy="3538220"/>
          </a:xfrm>
          <a:prstGeom prst="rect">
            <a:avLst/>
          </a:prstGeom>
          <a:solidFill>
            <a:schemeClr val="bg1"/>
          </a:solidFill>
          <a:ln w="38100">
            <a:solidFill>
              <a:schemeClr val="tx1"/>
            </a:solidFill>
          </a:ln>
        </p:spPr>
        <p:txBody>
          <a:bodyPr wrap="square" rtlCol="0">
            <a:spAutoFit/>
          </a:bodyPr>
          <a:lstStyle/>
          <a:p>
            <a:r>
              <a:rPr lang="zh-CN" altLang="en-US" sz="3200" dirty="0">
                <a:latin typeface="Calibri" panose="020F0502020204030204" charset="0"/>
                <a:cs typeface="Calibri" panose="020F0502020204030204" charset="0"/>
              </a:rPr>
              <a:t>注意</a:t>
            </a:r>
            <a:r>
              <a:rPr lang="en-US" sz="3200" dirty="0">
                <a:latin typeface="Calibri" panose="020F0502020204030204" charset="0"/>
                <a:cs typeface="Calibri" panose="020F0502020204030204" charset="0"/>
              </a:rPr>
              <a:t> </a:t>
            </a:r>
            <a:r>
              <a:rPr lang="en-US" sz="3200" b="1" dirty="0" err="1">
                <a:latin typeface="Courier New" panose="02070309020205020404" charset="0"/>
                <a:cs typeface="Courier New" panose="02070309020205020404" charset="0"/>
              </a:rPr>
              <a:t>movzbl</a:t>
            </a:r>
            <a:r>
              <a:rPr lang="en-US" sz="3200" dirty="0">
                <a:latin typeface="Calibri" panose="020F0502020204030204" charset="0"/>
                <a:cs typeface="Calibri" panose="020F0502020204030204" charset="0"/>
              </a:rPr>
              <a:t> </a:t>
            </a:r>
          </a:p>
          <a:p>
            <a:r>
              <a:rPr lang="cs-CZ" sz="3200" b="1" dirty="0">
                <a:solidFill>
                  <a:schemeClr val="tx1"/>
                </a:solidFill>
                <a:latin typeface="Courier New" panose="02070309020205020404" charset="0"/>
                <a:cs typeface="Courier New" panose="02070309020205020404" charset="0"/>
                <a:sym typeface="Courier New Bold" charset="0"/>
              </a:rPr>
              <a:t>movzbl %al, %eax</a:t>
            </a:r>
            <a:endParaRPr lang="en-US" sz="3200" dirty="0">
              <a:latin typeface="Calibri" panose="020F0502020204030204" charset="0"/>
              <a:cs typeface="Calibri" panose="020F0502020204030204" charset="0"/>
            </a:endParaRPr>
          </a:p>
          <a:p>
            <a:endParaRPr lang="en-US" sz="3200" dirty="0">
              <a:latin typeface="Calibri" panose="020F0502020204030204" charset="0"/>
              <a:cs typeface="Calibri" panose="020F0502020204030204" charset="0"/>
            </a:endParaRPr>
          </a:p>
          <a:p>
            <a:endParaRPr lang="en-US" sz="3200" dirty="0">
              <a:latin typeface="Calibri" panose="020F0502020204030204" charset="0"/>
              <a:cs typeface="Calibri" panose="020F0502020204030204" charset="0"/>
            </a:endParaRPr>
          </a:p>
          <a:p>
            <a:endParaRPr lang="en-US" sz="3200" dirty="0">
              <a:latin typeface="Calibri" panose="020F0502020204030204" charset="0"/>
              <a:cs typeface="Calibri" panose="020F0502020204030204" charset="0"/>
            </a:endParaRPr>
          </a:p>
          <a:p>
            <a:endParaRPr lang="en-US" sz="3200" dirty="0">
              <a:latin typeface="Calibri" panose="020F0502020204030204" charset="0"/>
              <a:cs typeface="Calibri" panose="020F0502020204030204" charset="0"/>
            </a:endParaRPr>
          </a:p>
          <a:p>
            <a:endParaRPr lang="en-US" sz="3200" dirty="0">
              <a:latin typeface="Calibri" panose="020F0502020204030204" charset="0"/>
              <a:cs typeface="Calibri" panose="020F0502020204030204" charset="0"/>
            </a:endParaRPr>
          </a:p>
        </p:txBody>
      </p:sp>
      <p:sp>
        <p:nvSpPr>
          <p:cNvPr id="12" name="Rectangle 30"/>
          <p:cNvSpPr/>
          <p:nvPr/>
        </p:nvSpPr>
        <p:spPr bwMode="auto">
          <a:xfrm>
            <a:off x="3212353" y="3482789"/>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rax</a:t>
            </a:r>
            <a:endParaRPr lang="en-US" sz="2400" dirty="0">
              <a:solidFill>
                <a:schemeClr val="tx1"/>
              </a:solidFill>
              <a:latin typeface="Courier New Bold" charset="0"/>
              <a:cs typeface="Courier New Bold" charset="0"/>
              <a:sym typeface="Courier New Bold" charset="0"/>
            </a:endParaRPr>
          </a:p>
        </p:txBody>
      </p:sp>
      <p:grpSp>
        <p:nvGrpSpPr>
          <p:cNvPr id="5" name="Group 3"/>
          <p:cNvGrpSpPr/>
          <p:nvPr/>
        </p:nvGrpSpPr>
        <p:grpSpPr>
          <a:xfrm>
            <a:off x="4990353" y="3527239"/>
            <a:ext cx="1850837" cy="444500"/>
            <a:chOff x="3723715" y="3036049"/>
            <a:chExt cx="1850837" cy="444500"/>
          </a:xfrm>
        </p:grpSpPr>
        <p:sp>
          <p:nvSpPr>
            <p:cNvPr id="13" name="Rectangle 12"/>
            <p:cNvSpPr/>
            <p:nvPr/>
          </p:nvSpPr>
          <p:spPr bwMode="auto">
            <a:xfrm>
              <a:off x="3723715" y="3036049"/>
              <a:ext cx="1709270" cy="444500"/>
            </a:xfrm>
            <a:prstGeom prst="rect">
              <a:avLst/>
            </a:prstGeom>
            <a:solidFill>
              <a:schemeClr val="accent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dirty="0">
                  <a:latin typeface="Courier New" panose="02070309020205020404" charset="0"/>
                  <a:cs typeface="Courier New" panose="02070309020205020404" charset="0"/>
                </a:rPr>
                <a:t>0x000000</a:t>
              </a:r>
              <a:endParaRPr kumimoji="0" lang="en-US" sz="2000" b="0" i="0" u="none" strike="noStrike" cap="none" normalizeH="0" baseline="0" dirty="0">
                <a:ln>
                  <a:noFill/>
                </a:ln>
                <a:solidFill>
                  <a:srgbClr val="000000"/>
                </a:solidFill>
                <a:effectLst/>
                <a:latin typeface="Courier New" panose="02070309020205020404" charset="0"/>
                <a:cs typeface="Courier New" panose="02070309020205020404" charset="0"/>
                <a:sym typeface="Gill Sans" charset="0"/>
              </a:endParaRPr>
            </a:p>
          </p:txBody>
        </p:sp>
        <p:sp>
          <p:nvSpPr>
            <p:cNvPr id="14" name="Rectangle 6"/>
            <p:cNvSpPr/>
            <p:nvPr/>
          </p:nvSpPr>
          <p:spPr bwMode="auto">
            <a:xfrm>
              <a:off x="5078505" y="3036049"/>
              <a:ext cx="496047"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algn="l"/>
              <a:r>
                <a:rPr lang="en-US" sz="1400" dirty="0">
                  <a:solidFill>
                    <a:schemeClr val="tx1"/>
                  </a:solidFill>
                  <a:latin typeface="Courier New Bold" charset="0"/>
                  <a:cs typeface="Courier New Bold" charset="0"/>
                  <a:sym typeface="Courier New Bold" charset="0"/>
                </a:rPr>
                <a:t>%al</a:t>
              </a:r>
            </a:p>
          </p:txBody>
        </p:sp>
      </p:grpSp>
      <p:grpSp>
        <p:nvGrpSpPr>
          <p:cNvPr id="8" name="Group 7"/>
          <p:cNvGrpSpPr/>
          <p:nvPr/>
        </p:nvGrpSpPr>
        <p:grpSpPr>
          <a:xfrm>
            <a:off x="1644650" y="3899535"/>
            <a:ext cx="1920240" cy="783237"/>
            <a:chOff x="215055" y="3842955"/>
            <a:chExt cx="1827336" cy="1103126"/>
          </a:xfrm>
        </p:grpSpPr>
        <p:sp>
          <p:nvSpPr>
            <p:cNvPr id="6" name="TextBox 4"/>
            <p:cNvSpPr txBox="1"/>
            <p:nvPr/>
          </p:nvSpPr>
          <p:spPr>
            <a:xfrm>
              <a:off x="215055" y="4297680"/>
              <a:ext cx="946785" cy="648401"/>
            </a:xfrm>
            <a:prstGeom prst="rect">
              <a:avLst/>
            </a:prstGeom>
            <a:noFill/>
          </p:spPr>
          <p:txBody>
            <a:bodyPr wrap="square" rtlCol="0">
              <a:spAutoFit/>
            </a:bodyPr>
            <a:lstStyle/>
            <a:p>
              <a:r>
                <a:rPr lang="zh-CN" altLang="en-US" sz="2400" dirty="0">
                  <a:latin typeface="Calibri" panose="020F0502020204030204" charset="0"/>
                  <a:cs typeface="Calibri" panose="020F0502020204030204" charset="0"/>
                </a:rPr>
                <a:t>皆为</a:t>
              </a:r>
              <a:r>
                <a:rPr lang="en-US" altLang="zh-CN" sz="2400" dirty="0">
                  <a:latin typeface="Calibri" panose="020F0502020204030204" charset="0"/>
                  <a:cs typeface="Calibri" panose="020F0502020204030204" charset="0"/>
                </a:rPr>
                <a:t>0</a:t>
              </a:r>
            </a:p>
          </p:txBody>
        </p:sp>
        <p:cxnSp>
          <p:nvCxnSpPr>
            <p:cNvPr id="7" name="Straight Arrow Connector 6"/>
            <p:cNvCxnSpPr>
              <a:stCxn id="6" idx="3"/>
            </p:cNvCxnSpPr>
            <p:nvPr/>
          </p:nvCxnSpPr>
          <p:spPr bwMode="auto">
            <a:xfrm flipV="1">
              <a:off x="1161681" y="3842955"/>
              <a:ext cx="880710" cy="779024"/>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0964" name="Rectangle 4"/>
          <p:cNvSpPr>
            <a:spLocks noGrp="1" noChangeArrowheads="1"/>
          </p:cNvSpPr>
          <p:nvPr/>
        </p:nvSpPr>
        <p:spPr>
          <a:xfrm>
            <a:off x="-76200" y="675640"/>
            <a:ext cx="8382000" cy="863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marL="0" indent="0">
              <a:buNone/>
            </a:pPr>
            <a:endParaRPr lang="zh-CN" altLang="en-US" sz="3200"/>
          </a:p>
          <a:p>
            <a:pPr marL="552450" lvl="1">
              <a:buClr>
                <a:srgbClr val="0D0D0D"/>
              </a:buClr>
            </a:pPr>
            <a:r>
              <a:rPr lang="en-US" sz="2800"/>
              <a:t>根据条件码跳转到代码的不同部分</a:t>
            </a:r>
          </a:p>
        </p:txBody>
      </p:sp>
      <p:pic>
        <p:nvPicPr>
          <p:cNvPr id="2" name="图片 1"/>
          <p:cNvPicPr>
            <a:picLocks noChangeAspect="1"/>
          </p:cNvPicPr>
          <p:nvPr/>
        </p:nvPicPr>
        <p:blipFill>
          <a:blip r:embed="rId2"/>
          <a:stretch>
            <a:fillRect/>
          </a:stretch>
        </p:blipFill>
        <p:spPr>
          <a:xfrm>
            <a:off x="57150" y="1690370"/>
            <a:ext cx="6743065" cy="4333240"/>
          </a:xfrm>
          <a:prstGeom prst="rect">
            <a:avLst/>
          </a:prstGeom>
        </p:spPr>
      </p:pic>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868239" y="-7839"/>
            <a:ext cx="1706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跳转指令</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2050" name=" 2050"/>
          <p:cNvSpPr/>
          <p:nvPr/>
        </p:nvSpPr>
        <p:spPr bwMode="auto">
          <a:xfrm>
            <a:off x="6800215" y="4895850"/>
            <a:ext cx="2263140" cy="1856105"/>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bIns="396000" anchor="ctr">
            <a:scene3d>
              <a:camera prst="orthographicFront"/>
              <a:lightRig rig="threePt" dir="t"/>
            </a:scene3d>
            <a:sp3d>
              <a:contourClr>
                <a:srgbClr val="FFFFFF"/>
              </a:contourClr>
            </a:sp3d>
          </a:bodyPr>
          <a:lstStyle/>
          <a:p>
            <a:pPr marL="285750" indent="-285750" algn="ctr">
              <a:buFont typeface="Wingdings" panose="05000000000000000000" charset="0"/>
              <a:buChar char=""/>
              <a:defRPr/>
            </a:pPr>
            <a:r>
              <a:rPr lang="zh-CN" altLang="en-US" dirty="0">
                <a:solidFill>
                  <a:schemeClr val="tx1"/>
                </a:solidFill>
              </a:rPr>
              <a:t>一些底层的机器指令有多个名字。</a:t>
            </a:r>
          </a:p>
          <a:p>
            <a:pPr marL="285750" indent="-285750" algn="ctr">
              <a:buFont typeface="Wingdings" panose="05000000000000000000" charset="0"/>
              <a:buChar char=""/>
              <a:defRPr/>
            </a:pPr>
            <a:r>
              <a:rPr lang="zh-CN" altLang="en-US" dirty="0">
                <a:solidFill>
                  <a:schemeClr val="tx1"/>
                </a:solidFill>
              </a:rPr>
              <a:t>条件跳转只能是直接跳转。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0964">
                                            <p:txEl>
                                              <p:pRg st="1" end="1"/>
                                            </p:txEl>
                                          </p:spTgt>
                                        </p:tgtEl>
                                        <p:attrNameLst>
                                          <p:attrName>style.visibility</p:attrName>
                                        </p:attrNameLst>
                                      </p:cBhvr>
                                      <p:to>
                                        <p:strVal val="visible"/>
                                      </p:to>
                                    </p:set>
                                    <p:animEffect transition="in" filter="wipe(down)">
                                      <p:cBhvr>
                                        <p:cTn id="22" dur="500"/>
                                        <p:tgtEl>
                                          <p:spTgt spid="4096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wipe(down)">
                                      <p:cBhvr>
                                        <p:cTn id="3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05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3230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条件控制分支跳转</a:t>
            </a:r>
          </a:p>
        </p:txBody>
      </p:sp>
      <p:sp>
        <p:nvSpPr>
          <p:cNvPr id="43012" name="Rectangle 4"/>
          <p:cNvSpPr/>
          <p:nvPr/>
        </p:nvSpPr>
        <p:spPr bwMode="auto">
          <a:xfrm>
            <a:off x="257810" y="1564005"/>
            <a:ext cx="3670300" cy="2946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absdiff</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(long x, long y)</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long result;</a:t>
            </a:r>
          </a:p>
          <a:p>
            <a:pPr algn="l"/>
            <a:r>
              <a:rPr lang="en-US" sz="1800" b="1" dirty="0">
                <a:solidFill>
                  <a:schemeClr val="tx1"/>
                </a:solidFill>
                <a:latin typeface="Courier New" panose="02070309020205020404" charset="0"/>
                <a:cs typeface="Courier New" panose="02070309020205020404" charset="0"/>
                <a:sym typeface="Courier New Bold" charset="0"/>
              </a:rPr>
              <a:t>  if (x &gt; y)</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00FF"/>
                </a:solidFill>
                <a:latin typeface="Courier New" panose="02070309020205020404" charset="0"/>
                <a:cs typeface="Courier New" panose="02070309020205020404" charset="0"/>
                <a:sym typeface="Courier New Bold" charset="0"/>
              </a:rPr>
              <a:t>result = x-y;</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result = y-x;</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43013" name="Rectangle 5"/>
          <p:cNvSpPr/>
          <p:nvPr/>
        </p:nvSpPr>
        <p:spPr bwMode="auto">
          <a:xfrm>
            <a:off x="4431665" y="1564005"/>
            <a:ext cx="4394200" cy="4813300"/>
          </a:xfrm>
          <a:prstGeom prst="rect">
            <a:avLst/>
          </a:prstGeom>
          <a:noFill/>
          <a:ln w="12700" cap="flat">
            <a:noFill/>
            <a:miter lim="800000"/>
            <a:headEnd type="none" w="med" len="med"/>
            <a:tailEnd type="none" w="med" len="med"/>
          </a:ln>
        </p:spPr>
        <p:txBody>
          <a:bodyPr lIns="38100" tIns="38100" rIns="38100" bIns="38100"/>
          <a:lstStyle/>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err="1">
                <a:solidFill>
                  <a:schemeClr val="tx1"/>
                </a:solidFill>
                <a:latin typeface="Courier New" panose="02070309020205020404" charset="0"/>
                <a:ea typeface="Monaco" charset="0"/>
                <a:cs typeface="Courier New" panose="02070309020205020404" charset="0"/>
                <a:sym typeface="Monaco" charset="0"/>
              </a:rPr>
              <a:t>absdiff</a:t>
            </a:r>
            <a:r>
              <a:rPr lang="en-US" sz="1800" b="1" dirty="0">
                <a:solidFill>
                  <a:schemeClr val="tx1"/>
                </a:solidFill>
                <a:latin typeface="Courier New" panose="02070309020205020404" charset="0"/>
                <a:ea typeface="Monaco" charset="0"/>
                <a:cs typeface="Courier New" panose="02070309020205020404" charset="0"/>
                <a:sym typeface="Monaco" charset="0"/>
              </a:rPr>
              <a:t>:</a:t>
            </a:r>
            <a:endParaRPr lang="en-US" b="1" dirty="0">
              <a:solidFill>
                <a:schemeClr val="tx1"/>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   </a:t>
            </a:r>
            <a:r>
              <a:rPr lang="en-US" sz="1800" b="1" dirty="0" err="1">
                <a:solidFill>
                  <a:schemeClr val="tx1"/>
                </a:solidFill>
                <a:latin typeface="Courier New" panose="02070309020205020404" charset="0"/>
                <a:ea typeface="Monaco" charset="0"/>
                <a:cs typeface="Courier New" panose="02070309020205020404" charset="0"/>
                <a:sym typeface="Monaco" charset="0"/>
              </a:rPr>
              <a:t>cmpq</a:t>
            </a:r>
            <a:r>
              <a:rPr lang="en-US" sz="1800" b="1" dirty="0">
                <a:solidFill>
                  <a:schemeClr val="tx1"/>
                </a:solidFill>
                <a:latin typeface="Courier New" panose="02070309020205020404" charset="0"/>
                <a:ea typeface="Monaco" charset="0"/>
                <a:cs typeface="Courier New" panose="02070309020205020404" charset="0"/>
                <a:sym typeface="Monaco" charset="0"/>
              </a:rPr>
              <a:t>    %</a:t>
            </a:r>
            <a:r>
              <a:rPr lang="en-US" sz="1800" b="1" dirty="0" err="1">
                <a:solidFill>
                  <a:schemeClr val="tx1"/>
                </a:solidFill>
                <a:latin typeface="Courier New" panose="02070309020205020404" charset="0"/>
                <a:ea typeface="Monaco" charset="0"/>
                <a:cs typeface="Courier New" panose="02070309020205020404" charset="0"/>
                <a:sym typeface="Monaco" charset="0"/>
              </a:rPr>
              <a:t>rsi</a:t>
            </a:r>
            <a:r>
              <a:rPr lang="en-US" sz="1800" b="1" dirty="0">
                <a:solidFill>
                  <a:schemeClr val="tx1"/>
                </a:solidFill>
                <a:latin typeface="Courier New" panose="02070309020205020404" charset="0"/>
                <a:ea typeface="Monaco" charset="0"/>
                <a:cs typeface="Courier New" panose="02070309020205020404" charset="0"/>
                <a:sym typeface="Monaco" charset="0"/>
              </a:rPr>
              <a:t>, %</a:t>
            </a:r>
            <a:r>
              <a:rPr lang="en-US" sz="1800" b="1" dirty="0" err="1">
                <a:solidFill>
                  <a:schemeClr val="tx1"/>
                </a:solidFill>
                <a:latin typeface="Courier New" panose="02070309020205020404" charset="0"/>
                <a:ea typeface="Monaco" charset="0"/>
                <a:cs typeface="Courier New" panose="02070309020205020404" charset="0"/>
                <a:sym typeface="Monaco" charset="0"/>
              </a:rPr>
              <a:t>rdi</a:t>
            </a:r>
            <a:r>
              <a:rPr lang="en-US" sz="1800" b="1" dirty="0">
                <a:solidFill>
                  <a:schemeClr val="tx1"/>
                </a:solidFill>
                <a:latin typeface="Courier New" panose="02070309020205020404" charset="0"/>
                <a:ea typeface="Monaco" charset="0"/>
                <a:cs typeface="Courier New" panose="02070309020205020404" charset="0"/>
                <a:sym typeface="Monaco" charset="0"/>
              </a:rPr>
              <a:t>  # </a:t>
            </a:r>
            <a:r>
              <a:rPr lang="en-US" sz="1800" b="1" dirty="0" err="1">
                <a:solidFill>
                  <a:schemeClr val="tx1"/>
                </a:solidFill>
                <a:latin typeface="Courier New" panose="02070309020205020404" charset="0"/>
                <a:ea typeface="Monaco" charset="0"/>
                <a:cs typeface="Courier New" panose="02070309020205020404" charset="0"/>
                <a:sym typeface="Monaco" charset="0"/>
              </a:rPr>
              <a:t>x:y</a:t>
            </a:r>
            <a:endParaRPr lang="en-US"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   </a:t>
            </a:r>
            <a:r>
              <a:rPr lang="en-US" sz="1800" b="1" dirty="0" err="1">
                <a:solidFill>
                  <a:schemeClr val="tx1"/>
                </a:solidFill>
                <a:latin typeface="Courier New" panose="02070309020205020404" charset="0"/>
                <a:ea typeface="Monaco" charset="0"/>
                <a:cs typeface="Courier New" panose="02070309020205020404" charset="0"/>
                <a:sym typeface="Monaco" charset="0"/>
              </a:rPr>
              <a:t>jle</a:t>
            </a:r>
            <a:r>
              <a:rPr lang="en-US" sz="1800" b="1" dirty="0">
                <a:solidFill>
                  <a:schemeClr val="tx1"/>
                </a:solidFill>
                <a:latin typeface="Courier New" panose="02070309020205020404" charset="0"/>
                <a:ea typeface="Monaco" charset="0"/>
                <a:cs typeface="Courier New" panose="02070309020205020404" charset="0"/>
                <a:sym typeface="Monaco" charset="0"/>
              </a:rPr>
              <a:t>     .L4</a:t>
            </a: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   </a:t>
            </a:r>
            <a:r>
              <a:rPr lang="en-US" sz="1800" b="1" dirty="0" err="1">
                <a:solidFill>
                  <a:srgbClr val="0000FF"/>
                </a:solidFill>
                <a:latin typeface="Courier New" panose="02070309020205020404" charset="0"/>
                <a:ea typeface="Monaco" charset="0"/>
                <a:cs typeface="Courier New" panose="02070309020205020404" charset="0"/>
                <a:sym typeface="Monaco" charset="0"/>
              </a:rPr>
              <a:t>movq</a:t>
            </a:r>
            <a:r>
              <a:rPr lang="en-US" sz="1800" b="1" dirty="0">
                <a:solidFill>
                  <a:srgbClr val="0000FF"/>
                </a:solidFill>
                <a:latin typeface="Courier New" panose="02070309020205020404" charset="0"/>
                <a:ea typeface="Monaco" charset="0"/>
                <a:cs typeface="Courier New" panose="02070309020205020404" charset="0"/>
                <a:sym typeface="Monaco" charset="0"/>
              </a:rPr>
              <a:t>    %</a:t>
            </a:r>
            <a:r>
              <a:rPr lang="en-US" sz="1800" b="1" dirty="0" err="1">
                <a:solidFill>
                  <a:srgbClr val="0000FF"/>
                </a:solidFill>
                <a:latin typeface="Courier New" panose="02070309020205020404" charset="0"/>
                <a:ea typeface="Monaco" charset="0"/>
                <a:cs typeface="Courier New" panose="02070309020205020404" charset="0"/>
                <a:sym typeface="Monaco" charset="0"/>
              </a:rPr>
              <a:t>rdi</a:t>
            </a:r>
            <a:r>
              <a:rPr lang="en-US" sz="1800" b="1" dirty="0">
                <a:solidFill>
                  <a:srgbClr val="0000FF"/>
                </a:solidFill>
                <a:latin typeface="Courier New" panose="02070309020205020404" charset="0"/>
                <a:ea typeface="Monaco" charset="0"/>
                <a:cs typeface="Courier New" panose="02070309020205020404" charset="0"/>
                <a:sym typeface="Monaco" charset="0"/>
              </a:rPr>
              <a:t>, %</a:t>
            </a:r>
            <a:r>
              <a:rPr lang="en-US" sz="1800" b="1" dirty="0" err="1">
                <a:solidFill>
                  <a:srgbClr val="0000FF"/>
                </a:solidFill>
                <a:latin typeface="Courier New" panose="02070309020205020404" charset="0"/>
                <a:ea typeface="Monaco" charset="0"/>
                <a:cs typeface="Courier New" panose="02070309020205020404" charset="0"/>
                <a:sym typeface="Monaco" charset="0"/>
              </a:rPr>
              <a:t>rax</a:t>
            </a:r>
            <a:endParaRPr lang="en-US" sz="1800" b="1" dirty="0">
              <a:solidFill>
                <a:srgbClr val="0000FF"/>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a:solidFill>
                  <a:srgbClr val="0000FF"/>
                </a:solidFill>
                <a:latin typeface="Courier New" panose="02070309020205020404" charset="0"/>
                <a:ea typeface="Monaco" charset="0"/>
                <a:cs typeface="Courier New" panose="02070309020205020404" charset="0"/>
                <a:sym typeface="Monaco" charset="0"/>
              </a:rPr>
              <a:t>   </a:t>
            </a:r>
            <a:r>
              <a:rPr lang="en-US" sz="1800" b="1" dirty="0" err="1">
                <a:solidFill>
                  <a:srgbClr val="0000FF"/>
                </a:solidFill>
                <a:latin typeface="Courier New" panose="02070309020205020404" charset="0"/>
                <a:ea typeface="Monaco" charset="0"/>
                <a:cs typeface="Courier New" panose="02070309020205020404" charset="0"/>
                <a:sym typeface="Monaco" charset="0"/>
              </a:rPr>
              <a:t>subq</a:t>
            </a:r>
            <a:r>
              <a:rPr lang="en-US" sz="1800" b="1" dirty="0">
                <a:solidFill>
                  <a:srgbClr val="0000FF"/>
                </a:solidFill>
                <a:latin typeface="Courier New" panose="02070309020205020404" charset="0"/>
                <a:ea typeface="Monaco" charset="0"/>
                <a:cs typeface="Courier New" panose="02070309020205020404" charset="0"/>
                <a:sym typeface="Monaco" charset="0"/>
              </a:rPr>
              <a:t>    %</a:t>
            </a:r>
            <a:r>
              <a:rPr lang="en-US" sz="1800" b="1" dirty="0" err="1">
                <a:solidFill>
                  <a:srgbClr val="0000FF"/>
                </a:solidFill>
                <a:latin typeface="Courier New" panose="02070309020205020404" charset="0"/>
                <a:ea typeface="Monaco" charset="0"/>
                <a:cs typeface="Courier New" panose="02070309020205020404" charset="0"/>
                <a:sym typeface="Monaco" charset="0"/>
              </a:rPr>
              <a:t>rsi</a:t>
            </a:r>
            <a:r>
              <a:rPr lang="en-US" sz="1800" b="1" dirty="0">
                <a:solidFill>
                  <a:srgbClr val="0000FF"/>
                </a:solidFill>
                <a:latin typeface="Courier New" panose="02070309020205020404" charset="0"/>
                <a:ea typeface="Monaco" charset="0"/>
                <a:cs typeface="Courier New" panose="02070309020205020404" charset="0"/>
                <a:sym typeface="Monaco" charset="0"/>
              </a:rPr>
              <a:t>, %</a:t>
            </a:r>
            <a:r>
              <a:rPr lang="en-US" sz="1800" b="1" dirty="0" err="1">
                <a:solidFill>
                  <a:srgbClr val="0000FF"/>
                </a:solidFill>
                <a:latin typeface="Courier New" panose="02070309020205020404" charset="0"/>
                <a:ea typeface="Monaco" charset="0"/>
                <a:cs typeface="Courier New" panose="02070309020205020404" charset="0"/>
                <a:sym typeface="Monaco" charset="0"/>
              </a:rPr>
              <a:t>rax</a:t>
            </a:r>
            <a:endParaRPr lang="en-US" sz="1800" b="1" dirty="0">
              <a:solidFill>
                <a:srgbClr val="0000FF"/>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   ret</a:t>
            </a: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.L4:       # x &lt;= y</a:t>
            </a: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   </a:t>
            </a:r>
            <a:r>
              <a:rPr lang="en-US" sz="1800" b="1" dirty="0" err="1">
                <a:solidFill>
                  <a:srgbClr val="CC0000"/>
                </a:solidFill>
                <a:latin typeface="Courier New" panose="02070309020205020404" charset="0"/>
                <a:ea typeface="Monaco" charset="0"/>
                <a:cs typeface="Courier New" panose="02070309020205020404" charset="0"/>
                <a:sym typeface="Monaco" charset="0"/>
              </a:rPr>
              <a:t>movq</a:t>
            </a:r>
            <a:r>
              <a:rPr lang="en-US" sz="1800" b="1" dirty="0">
                <a:solidFill>
                  <a:srgbClr val="CC0000"/>
                </a:solidFill>
                <a:latin typeface="Courier New" panose="02070309020205020404" charset="0"/>
                <a:ea typeface="Monaco" charset="0"/>
                <a:cs typeface="Courier New" panose="02070309020205020404" charset="0"/>
                <a:sym typeface="Monaco" charset="0"/>
              </a:rPr>
              <a:t>    %</a:t>
            </a:r>
            <a:r>
              <a:rPr lang="en-US" sz="1800" b="1" dirty="0" err="1">
                <a:solidFill>
                  <a:srgbClr val="CC0000"/>
                </a:solidFill>
                <a:latin typeface="Courier New" panose="02070309020205020404" charset="0"/>
                <a:ea typeface="Monaco" charset="0"/>
                <a:cs typeface="Courier New" panose="02070309020205020404" charset="0"/>
                <a:sym typeface="Monaco" charset="0"/>
              </a:rPr>
              <a:t>rsi</a:t>
            </a:r>
            <a:r>
              <a:rPr lang="en-US" sz="1800" b="1" dirty="0">
                <a:solidFill>
                  <a:srgbClr val="CC0000"/>
                </a:solidFill>
                <a:latin typeface="Courier New" panose="02070309020205020404" charset="0"/>
                <a:ea typeface="Monaco" charset="0"/>
                <a:cs typeface="Courier New" panose="02070309020205020404" charset="0"/>
                <a:sym typeface="Monaco" charset="0"/>
              </a:rPr>
              <a:t>, %</a:t>
            </a:r>
            <a:r>
              <a:rPr lang="en-US" sz="1800" b="1" dirty="0" err="1">
                <a:solidFill>
                  <a:srgbClr val="CC0000"/>
                </a:solidFill>
                <a:latin typeface="Courier New" panose="02070309020205020404" charset="0"/>
                <a:ea typeface="Monaco" charset="0"/>
                <a:cs typeface="Courier New" panose="02070309020205020404" charset="0"/>
                <a:sym typeface="Monaco" charset="0"/>
              </a:rPr>
              <a:t>rax</a:t>
            </a:r>
            <a:endParaRPr lang="en-US" sz="1800" b="1" dirty="0">
              <a:solidFill>
                <a:srgbClr val="CC0000"/>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   </a:t>
            </a:r>
            <a:r>
              <a:rPr lang="en-US" sz="1800" b="1" dirty="0" err="1">
                <a:solidFill>
                  <a:srgbClr val="CC0000"/>
                </a:solidFill>
                <a:latin typeface="Courier New" panose="02070309020205020404" charset="0"/>
                <a:ea typeface="Monaco" charset="0"/>
                <a:cs typeface="Courier New" panose="02070309020205020404" charset="0"/>
                <a:sym typeface="Monaco" charset="0"/>
              </a:rPr>
              <a:t>subq</a:t>
            </a:r>
            <a:r>
              <a:rPr lang="en-US" sz="1800" b="1" dirty="0">
                <a:solidFill>
                  <a:srgbClr val="CC0000"/>
                </a:solidFill>
                <a:latin typeface="Courier New" panose="02070309020205020404" charset="0"/>
                <a:ea typeface="Monaco" charset="0"/>
                <a:cs typeface="Courier New" panose="02070309020205020404" charset="0"/>
                <a:sym typeface="Monaco" charset="0"/>
              </a:rPr>
              <a:t>    %</a:t>
            </a:r>
            <a:r>
              <a:rPr lang="en-US" sz="1800" b="1" dirty="0" err="1">
                <a:solidFill>
                  <a:srgbClr val="CC0000"/>
                </a:solidFill>
                <a:latin typeface="Courier New" panose="02070309020205020404" charset="0"/>
                <a:ea typeface="Monaco" charset="0"/>
                <a:cs typeface="Courier New" panose="02070309020205020404" charset="0"/>
                <a:sym typeface="Monaco" charset="0"/>
              </a:rPr>
              <a:t>rdi</a:t>
            </a:r>
            <a:r>
              <a:rPr lang="en-US" sz="1800" b="1" dirty="0">
                <a:solidFill>
                  <a:srgbClr val="CC0000"/>
                </a:solidFill>
                <a:latin typeface="Courier New" panose="02070309020205020404" charset="0"/>
                <a:ea typeface="Monaco" charset="0"/>
                <a:cs typeface="Courier New" panose="02070309020205020404" charset="0"/>
                <a:sym typeface="Monaco" charset="0"/>
              </a:rPr>
              <a:t>, %</a:t>
            </a:r>
            <a:r>
              <a:rPr lang="en-US" sz="1800" b="1" dirty="0" err="1">
                <a:solidFill>
                  <a:srgbClr val="CC0000"/>
                </a:solidFill>
                <a:latin typeface="Courier New" panose="02070309020205020404" charset="0"/>
                <a:ea typeface="Monaco" charset="0"/>
                <a:cs typeface="Courier New" panose="02070309020205020404" charset="0"/>
                <a:sym typeface="Monaco" charset="0"/>
              </a:rPr>
              <a:t>rax</a:t>
            </a:r>
            <a:endParaRPr lang="en-US" sz="1800" b="1" dirty="0">
              <a:solidFill>
                <a:srgbClr val="CC0000"/>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   ret</a:t>
            </a:r>
          </a:p>
        </p:txBody>
      </p:sp>
      <p:graphicFrame>
        <p:nvGraphicFramePr>
          <p:cNvPr id="19" name="Table 17"/>
          <p:cNvGraphicFramePr>
            <a:graphicFrameLocks noGrp="1"/>
          </p:cNvGraphicFramePr>
          <p:nvPr/>
        </p:nvGraphicFramePr>
        <p:xfrm>
          <a:off x="4800600" y="4510405"/>
          <a:ext cx="3352800" cy="1524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81000">
                <a:tc>
                  <a:txBody>
                    <a:bodyPr/>
                    <a:lstStyle/>
                    <a:p>
                      <a:r>
                        <a:rPr lang="zh-CN" altLang="en-US" dirty="0">
                          <a:latin typeface="Calibri" panose="020F0502020204030204"/>
                          <a:cs typeface="Calibri" panose="020F0502020204030204"/>
                        </a:rPr>
                        <a:t>寄存器</a:t>
                      </a:r>
                    </a:p>
                  </a:txBody>
                  <a:tcPr/>
                </a:tc>
                <a:tc>
                  <a:txBody>
                    <a:bodyPr/>
                    <a:lstStyle/>
                    <a:p>
                      <a:r>
                        <a:rPr lang="zh-CN" altLang="en-US" sz="1800" dirty="0">
                          <a:latin typeface="Calibri" panose="020F0502020204030204"/>
                          <a:cs typeface="Calibri" panose="020F0502020204030204"/>
                          <a:sym typeface="+mn-ea"/>
                        </a:rPr>
                        <a:t>用于</a:t>
                      </a:r>
                      <a:endParaRPr lang="en-US" dirty="0">
                        <a:latin typeface="Calibri" panose="020F0502020204030204"/>
                        <a:cs typeface="Calibri" panose="020F0502020204030204"/>
                      </a:endParaRP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a:latin typeface="Courier New" panose="02070309020205020404"/>
                          <a:cs typeface="Courier New" panose="02070309020205020404"/>
                        </a:rPr>
                        <a:t>x</a:t>
                      </a:r>
                    </a:p>
                  </a:txBody>
                  <a:tcPr/>
                </a:tc>
                <a:extLst>
                  <a:ext uri="{0D108BD9-81ED-4DB2-BD59-A6C34878D82A}">
                    <a16:rowId xmlns:a16="http://schemas.microsoft.com/office/drawing/2014/main" val="10001"/>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r>
                        <a:rPr lang="en-US" dirty="0">
                          <a:latin typeface="Calibri" panose="020F0502020204030204"/>
                          <a:cs typeface="Calibri" panose="020F0502020204030204"/>
                        </a:rPr>
                        <a:t> </a:t>
                      </a:r>
                      <a:r>
                        <a:rPr lang="en-US" b="1" i="0" dirty="0">
                          <a:latin typeface="Courier New" panose="02070309020205020404"/>
                          <a:cs typeface="Courier New" panose="02070309020205020404"/>
                        </a:rPr>
                        <a:t>y</a:t>
                      </a:r>
                    </a:p>
                  </a:txBody>
                  <a:tcPr/>
                </a:tc>
                <a:extLst>
                  <a:ext uri="{0D108BD9-81ED-4DB2-BD59-A6C34878D82A}">
                    <a16:rowId xmlns:a16="http://schemas.microsoft.com/office/drawing/2014/main" val="10002"/>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b="1" i="0" dirty="0">
                          <a:latin typeface="Courier New" panose="02070309020205020404"/>
                          <a:cs typeface="Courier New" panose="02070309020205020404"/>
                        </a:rPr>
                        <a:t>返回结果值</a:t>
                      </a:r>
                    </a:p>
                  </a:txBody>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012"/>
                                        </p:tgtEl>
                                        <p:attrNameLst>
                                          <p:attrName>style.visibility</p:attrName>
                                        </p:attrNameLst>
                                      </p:cBhvr>
                                      <p:to>
                                        <p:strVal val="visible"/>
                                      </p:to>
                                    </p:set>
                                    <p:animEffect transition="in" filter="wipe(down)">
                                      <p:cBhvr>
                                        <p:cTn id="22" dur="500"/>
                                        <p:tgtEl>
                                          <p:spTgt spid="4301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013"/>
                                        </p:tgtEl>
                                        <p:attrNameLst>
                                          <p:attrName>style.visibility</p:attrName>
                                        </p:attrNameLst>
                                      </p:cBhvr>
                                      <p:to>
                                        <p:strVal val="visible"/>
                                      </p:to>
                                    </p:set>
                                    <p:anim calcmode="lin" valueType="num">
                                      <p:cBhvr additive="base">
                                        <p:cTn id="33" dur="500" fill="hold"/>
                                        <p:tgtEl>
                                          <p:spTgt spid="43013"/>
                                        </p:tgtEl>
                                        <p:attrNameLst>
                                          <p:attrName>ppt_x</p:attrName>
                                        </p:attrNameLst>
                                      </p:cBhvr>
                                      <p:tavLst>
                                        <p:tav tm="0">
                                          <p:val>
                                            <p:strVal val="#ppt_x"/>
                                          </p:val>
                                        </p:tav>
                                        <p:tav tm="100000">
                                          <p:val>
                                            <p:strVal val="#ppt_x"/>
                                          </p:val>
                                        </p:tav>
                                      </p:tavLst>
                                    </p:anim>
                                    <p:anim calcmode="lin" valueType="num">
                                      <p:cBhvr additive="base">
                                        <p:cTn id="34" dur="500" fill="hold"/>
                                        <p:tgtEl>
                                          <p:spTgt spid="430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3012" grpId="0" animBg="1"/>
      <p:bldP spid="430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893639" y="-7839"/>
            <a:ext cx="171450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Goto</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跳转</a:t>
            </a:r>
          </a:p>
        </p:txBody>
      </p:sp>
      <p:sp>
        <p:nvSpPr>
          <p:cNvPr id="43012" name="Rectangle 4"/>
          <p:cNvSpPr/>
          <p:nvPr/>
        </p:nvSpPr>
        <p:spPr bwMode="auto">
          <a:xfrm>
            <a:off x="257810" y="2998470"/>
            <a:ext cx="3670300" cy="2946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absdiff</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(long x, long y)</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long result;</a:t>
            </a:r>
          </a:p>
          <a:p>
            <a:pPr algn="l"/>
            <a:r>
              <a:rPr lang="en-US" sz="1800" b="1" dirty="0">
                <a:solidFill>
                  <a:schemeClr val="tx1"/>
                </a:solidFill>
                <a:latin typeface="Courier New" panose="02070309020205020404" charset="0"/>
                <a:cs typeface="Courier New" panose="02070309020205020404" charset="0"/>
                <a:sym typeface="Courier New Bold" charset="0"/>
              </a:rPr>
              <a:t>  if (x &gt; y)</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00FF"/>
                </a:solidFill>
                <a:latin typeface="Courier New" panose="02070309020205020404" charset="0"/>
                <a:cs typeface="Courier New" panose="02070309020205020404" charset="0"/>
                <a:sym typeface="Courier New Bold" charset="0"/>
              </a:rPr>
              <a:t>result = x-y;</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result = y-x;</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 name="Rectangle 4"/>
          <p:cNvSpPr/>
          <p:nvPr/>
        </p:nvSpPr>
        <p:spPr bwMode="auto">
          <a:xfrm>
            <a:off x="4799965" y="2211070"/>
            <a:ext cx="3657600" cy="37338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absdiff_j</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(long x, long y)</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long result;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int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ntest</a:t>
            </a:r>
            <a:r>
              <a:rPr lang="en-US" sz="1800" b="1" dirty="0">
                <a:solidFill>
                  <a:schemeClr val="tx1"/>
                </a:solidFill>
                <a:latin typeface="Courier New" panose="02070309020205020404" charset="0"/>
                <a:cs typeface="Courier New" panose="02070309020205020404" charset="0"/>
                <a:sym typeface="Courier New Bold" charset="0"/>
              </a:rPr>
              <a:t> = x &lt;= y;</a:t>
            </a:r>
          </a:p>
          <a:p>
            <a:pPr algn="l"/>
            <a:r>
              <a:rPr lang="en-US" sz="1800" b="1" dirty="0">
                <a:solidFill>
                  <a:schemeClr val="tx1"/>
                </a:solidFill>
                <a:latin typeface="Courier New" panose="02070309020205020404" charset="0"/>
                <a:cs typeface="Courier New" panose="02070309020205020404" charset="0"/>
                <a:sym typeface="Courier New Bold" charset="0"/>
              </a:rPr>
              <a:t>    if (</a:t>
            </a:r>
            <a:r>
              <a:rPr lang="en-US" sz="1800" b="1" dirty="0" err="1">
                <a:solidFill>
                  <a:schemeClr val="tx1"/>
                </a:solidFill>
                <a:latin typeface="Courier New" panose="02070309020205020404" charset="0"/>
                <a:cs typeface="Courier New" panose="02070309020205020404" charset="0"/>
                <a:sym typeface="Courier New Bold" charset="0"/>
              </a:rPr>
              <a:t>ntest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00FF"/>
                </a:solidFill>
                <a:latin typeface="Courier New" panose="02070309020205020404" charset="0"/>
                <a:cs typeface="Courier New" panose="02070309020205020404" charset="0"/>
                <a:sym typeface="Courier New Bold" charset="0"/>
              </a:rPr>
              <a:t>result = x-y;</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Done;</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result = y-x;</a:t>
            </a:r>
          </a:p>
          <a:p>
            <a:pPr algn="l"/>
            <a:r>
              <a:rPr lang="en-US" sz="1800" b="1" dirty="0">
                <a:solidFill>
                  <a:schemeClr val="tx1"/>
                </a:solidFill>
                <a:latin typeface="Courier New" panose="02070309020205020404" charset="0"/>
                <a:cs typeface="Courier New" panose="02070309020205020404" charset="0"/>
                <a:sym typeface="Courier New Bold" charset="0"/>
              </a:rPr>
              <a:t> Done:</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1" name="Content Placeholder 1"/>
          <p:cNvSpPr>
            <a:spLocks noGrp="1"/>
          </p:cNvSpPr>
          <p:nvPr/>
        </p:nvSpPr>
        <p:spPr>
          <a:xfrm>
            <a:off x="151765" y="1221740"/>
            <a:ext cx="8153400" cy="1041400"/>
          </a:xfrm>
          <a:prstGeom prst="rect">
            <a:avLst/>
          </a:prstGeom>
        </p:spPr>
        <p:txBody>
          <a:bodyPr/>
          <a:lstStyle>
            <a:lvl1pPr marL="342900" indent="-342900" algn="l" rtl="0" fontAlgn="base">
              <a:spcBef>
                <a:spcPts val="600"/>
              </a:spcBef>
              <a:spcAft>
                <a:spcPct val="0"/>
              </a:spcAft>
              <a:buClr>
                <a:srgbClr val="990000"/>
              </a:buClr>
              <a:buSzPct val="60000"/>
              <a:buFont typeface="Wingdings 2" panose="05020102010507070707" pitchFamily="18"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7E7E7E"/>
              </a:buClr>
            </a:pPr>
            <a:r>
              <a:rPr lang="en-US" dirty="0"/>
              <a:t>C </a:t>
            </a:r>
            <a:r>
              <a:rPr lang="en-US"/>
              <a:t>允许跳转语句</a:t>
            </a:r>
          </a:p>
          <a:p>
            <a:pPr>
              <a:buClr>
                <a:srgbClr val="7E7E7E"/>
              </a:buClr>
            </a:pPr>
            <a:r>
              <a:rPr lang="en-US" dirty="0"/>
              <a:t>跳转到指定的标记位置</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3012"/>
                                        </p:tgtEl>
                                        <p:attrNameLst>
                                          <p:attrName>style.visibility</p:attrName>
                                        </p:attrNameLst>
                                      </p:cBhvr>
                                      <p:to>
                                        <p:strVal val="visible"/>
                                      </p:to>
                                    </p:set>
                                    <p:anim calcmode="lin" valueType="num">
                                      <p:cBhvr additive="base">
                                        <p:cTn id="22" dur="500" fill="hold"/>
                                        <p:tgtEl>
                                          <p:spTgt spid="43012"/>
                                        </p:tgtEl>
                                        <p:attrNameLst>
                                          <p:attrName>ppt_x</p:attrName>
                                        </p:attrNameLst>
                                      </p:cBhvr>
                                      <p:tavLst>
                                        <p:tav tm="0">
                                          <p:val>
                                            <p:strVal val="#ppt_x"/>
                                          </p:val>
                                        </p:tav>
                                        <p:tav tm="100000">
                                          <p:val>
                                            <p:strVal val="#ppt_x"/>
                                          </p:val>
                                        </p:tav>
                                      </p:tavLst>
                                    </p:anim>
                                    <p:anim calcmode="lin" valueType="num">
                                      <p:cBhvr additive="base">
                                        <p:cTn id="23" dur="500" fill="hold"/>
                                        <p:tgtEl>
                                          <p:spTgt spid="430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3012" grpId="0" animBg="1"/>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9155" name="Rectangle 3"/>
          <p:cNvSpPr/>
          <p:nvPr/>
        </p:nvSpPr>
        <p:spPr bwMode="auto">
          <a:xfrm>
            <a:off x="2761298" y="415290"/>
            <a:ext cx="29337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C </a:t>
            </a:r>
            <a:r>
              <a:rPr lang="zh-CN" altLang="en-US" sz="2400">
                <a:solidFill>
                  <a:schemeClr val="tx1"/>
                </a:solidFill>
                <a:latin typeface="Calibri Bold" charset="0"/>
                <a:ea typeface="宋体" panose="02010600030101010101" pitchFamily="2" charset="-122"/>
                <a:cs typeface="Calibri Bold" charset="0"/>
                <a:sym typeface="Calibri Bold" charset="0"/>
              </a:rPr>
              <a:t>代码</a:t>
            </a:r>
          </a:p>
        </p:txBody>
      </p:sp>
      <p:sp>
        <p:nvSpPr>
          <p:cNvPr id="49156" name="Rectangle 4"/>
          <p:cNvSpPr/>
          <p:nvPr/>
        </p:nvSpPr>
        <p:spPr bwMode="auto">
          <a:xfrm>
            <a:off x="2761615" y="859473"/>
            <a:ext cx="5715000" cy="4191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000" b="1" dirty="0" err="1">
                <a:solidFill>
                  <a:schemeClr val="tx1"/>
                </a:solidFill>
                <a:latin typeface="Courier New" panose="02070309020205020404" charset="0"/>
                <a:cs typeface="Courier New" panose="02070309020205020404" charset="0"/>
                <a:sym typeface="Courier New Bold" charset="0"/>
              </a:rPr>
              <a:t>val</a:t>
            </a:r>
            <a:r>
              <a:rPr lang="en-US" sz="2000" b="1" dirty="0">
                <a:solidFill>
                  <a:schemeClr val="tx1"/>
                </a:solidFill>
                <a:latin typeface="Courier New" panose="02070309020205020404" charset="0"/>
                <a:cs typeface="Courier New" panose="02070309020205020404" charset="0"/>
                <a:sym typeface="Courier New Bold" charset="0"/>
              </a:rPr>
              <a:t> = </a:t>
            </a:r>
            <a:r>
              <a:rPr lang="en-US" sz="2000" b="1" i="1" dirty="0">
                <a:solidFill>
                  <a:schemeClr val="tx1"/>
                </a:solidFill>
                <a:latin typeface="Calibri" panose="020F0502020204030204"/>
                <a:ea typeface="Calibri Bold Italic" charset="0"/>
                <a:cs typeface="Calibri" panose="020F0502020204030204"/>
                <a:sym typeface="Calibri Bold Italic" charset="0"/>
              </a:rPr>
              <a:t>Test</a:t>
            </a:r>
            <a:r>
              <a:rPr lang="en-US" sz="2000" b="1" dirty="0">
                <a:solidFill>
                  <a:schemeClr val="tx1"/>
                </a:solidFill>
                <a:latin typeface="Courier New" panose="02070309020205020404" charset="0"/>
                <a:cs typeface="Courier New" panose="02070309020205020404" charset="0"/>
                <a:sym typeface="Courier New Bold" charset="0"/>
              </a:rPr>
              <a:t> ? </a:t>
            </a:r>
            <a:r>
              <a:rPr lang="en-US" sz="2000" b="1" i="1" dirty="0" err="1">
                <a:solidFill>
                  <a:schemeClr val="tx1"/>
                </a:solidFill>
                <a:latin typeface="Calibri" panose="020F0502020204030204"/>
                <a:ea typeface="Calibri Bold Italic" charset="0"/>
                <a:cs typeface="Calibri" panose="020F0502020204030204"/>
                <a:sym typeface="Calibri Bold Italic" charset="0"/>
              </a:rPr>
              <a:t>Then_Expr</a:t>
            </a:r>
            <a:r>
              <a:rPr lang="en-US" sz="2000" b="1" dirty="0">
                <a:solidFill>
                  <a:schemeClr val="tx1"/>
                </a:solidFill>
                <a:latin typeface="Courier New" panose="02070309020205020404" charset="0"/>
                <a:cs typeface="Courier New" panose="02070309020205020404" charset="0"/>
                <a:sym typeface="Courier New Bold" charset="0"/>
              </a:rPr>
              <a:t> : </a:t>
            </a:r>
            <a:r>
              <a:rPr lang="en-US" sz="2000" b="1" i="1" dirty="0" err="1">
                <a:solidFill>
                  <a:schemeClr val="tx1"/>
                </a:solidFill>
                <a:latin typeface="Calibri" panose="020F0502020204030204"/>
                <a:ea typeface="Calibri Bold Italic" charset="0"/>
                <a:cs typeface="Calibri" panose="020F0502020204030204"/>
                <a:sym typeface="Calibri Bold Italic" charset="0"/>
              </a:rPr>
              <a:t>Else_Expr</a:t>
            </a:r>
            <a:r>
              <a:rPr lang="en-US" sz="2000" b="1" dirty="0">
                <a:solidFill>
                  <a:schemeClr val="tx1"/>
                </a:solidFill>
                <a:latin typeface="Courier New" panose="02070309020205020404" charset="0"/>
                <a:cs typeface="Courier New" panose="02070309020205020404" charset="0"/>
                <a:sym typeface="Courier New Bold" charset="0"/>
              </a:rPr>
              <a:t>;</a:t>
            </a:r>
          </a:p>
        </p:txBody>
      </p:sp>
      <p:sp>
        <p:nvSpPr>
          <p:cNvPr id="49161" name="Rectangle 9"/>
          <p:cNvSpPr/>
          <p:nvPr/>
        </p:nvSpPr>
        <p:spPr bwMode="auto">
          <a:xfrm>
            <a:off x="2761615" y="1487170"/>
            <a:ext cx="3149600" cy="355600"/>
          </a:xfrm>
          <a:prstGeom prst="rect">
            <a:avLst/>
          </a:prstGeom>
          <a:solidFill>
            <a:srgbClr val="99CCF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tabLst>
                <a:tab pos="279400" algn="l"/>
              </a:tabLst>
            </a:pPr>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 = x&gt;y ? x-y : y-x;</a:t>
            </a:r>
          </a:p>
        </p:txBody>
      </p:sp>
      <p:sp>
        <p:nvSpPr>
          <p:cNvPr id="49158" name="Rectangle 6"/>
          <p:cNvSpPr/>
          <p:nvPr/>
        </p:nvSpPr>
        <p:spPr bwMode="auto">
          <a:xfrm>
            <a:off x="2761615" y="3197225"/>
            <a:ext cx="3746500" cy="2355850"/>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a:t>
            </a:r>
            <a:r>
              <a:rPr lang="en-US" sz="1800" b="1" dirty="0" err="1">
                <a:solidFill>
                  <a:schemeClr val="tx1"/>
                </a:solidFill>
                <a:latin typeface="Courier New" panose="02070309020205020404" charset="0"/>
                <a:ea typeface="Monaco" charset="0"/>
                <a:cs typeface="Courier New" panose="02070309020205020404" charset="0"/>
                <a:sym typeface="Courier New Bold" charset="0"/>
              </a:rPr>
              <a:t>ntest</a:t>
            </a:r>
            <a:r>
              <a:rPr lang="en-US" sz="1800" b="1" dirty="0">
                <a:solidFill>
                  <a:schemeClr val="tx1"/>
                </a:solidFill>
                <a:latin typeface="Courier New" panose="02070309020205020404" charset="0"/>
                <a:ea typeface="Monaco" charset="0"/>
                <a:cs typeface="Courier New" panose="02070309020205020404" charset="0"/>
                <a:sym typeface="Courier New Bold" charset="0"/>
              </a:rPr>
              <a:t> = </a:t>
            </a:r>
            <a:r>
              <a:rPr lang="en-US" sz="1800" b="1" dirty="0">
                <a:solidFill>
                  <a:schemeClr val="tx1"/>
                </a:solidFill>
                <a:latin typeface="Courier New" panose="02070309020205020404" charset="0"/>
                <a:ea typeface="Calibri Bold Italic" charset="0"/>
                <a:cs typeface="Courier New" panose="02070309020205020404" charset="0"/>
                <a:sym typeface="Calibri Bold Italic" charset="0"/>
              </a:rPr>
              <a:t>!</a:t>
            </a:r>
            <a:r>
              <a:rPr lang="en-US" sz="1800" b="1" i="1" dirty="0">
                <a:solidFill>
                  <a:schemeClr val="tx1"/>
                </a:solidFill>
                <a:latin typeface="Calibri" panose="020F0502020204030204"/>
                <a:ea typeface="Calibri Bold Italic" charset="0"/>
                <a:cs typeface="Calibri" panose="020F0502020204030204"/>
                <a:sym typeface="Calibri Bold Italic" charset="0"/>
              </a:rPr>
              <a:t>Test</a:t>
            </a:r>
            <a:r>
              <a:rPr lang="en-US" sz="1800" b="1"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if (</a:t>
            </a:r>
            <a:r>
              <a:rPr lang="en-US" sz="1800" b="1" dirty="0" err="1">
                <a:solidFill>
                  <a:schemeClr val="tx1"/>
                </a:solidFill>
                <a:latin typeface="Courier New" panose="02070309020205020404" charset="0"/>
                <a:ea typeface="Monaco" charset="0"/>
                <a:cs typeface="Courier New" panose="02070309020205020404" charset="0"/>
                <a:sym typeface="Courier New Bold" charset="0"/>
              </a:rPr>
              <a:t>ntest</a:t>
            </a:r>
            <a:r>
              <a:rPr lang="en-US" sz="1800" b="1" dirty="0">
                <a:solidFill>
                  <a:schemeClr val="tx1"/>
                </a:solidFill>
                <a:latin typeface="Courier New" panose="02070309020205020404" charset="0"/>
                <a:ea typeface="Monaco" charset="0"/>
                <a:cs typeface="Courier New" panose="02070309020205020404" charset="0"/>
                <a:sym typeface="Courier New Bold" charset="0"/>
              </a:rPr>
              <a:t>) </a:t>
            </a:r>
            <a:r>
              <a:rPr lang="en-US" sz="1800" b="1" dirty="0" err="1">
                <a:solidFill>
                  <a:schemeClr val="tx1"/>
                </a:solidFill>
                <a:latin typeface="Courier New" panose="02070309020205020404" charset="0"/>
                <a:ea typeface="Monaco" charset="0"/>
                <a:cs typeface="Courier New" panose="02070309020205020404" charset="0"/>
                <a:sym typeface="Courier New Bold" charset="0"/>
              </a:rPr>
              <a:t>goto</a:t>
            </a:r>
            <a:r>
              <a:rPr lang="en-US" sz="1800" b="1" dirty="0">
                <a:solidFill>
                  <a:schemeClr val="tx1"/>
                </a:solidFill>
                <a:latin typeface="Courier New" panose="02070309020205020404" charset="0"/>
                <a:ea typeface="Monaco"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Italic" charset="0"/>
              </a:rPr>
              <a:t>Else</a:t>
            </a:r>
            <a:r>
              <a:rPr lang="en-US" sz="1800" b="1"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a:t>
            </a:r>
            <a:r>
              <a:rPr lang="en-US" sz="1800" b="1" dirty="0" err="1">
                <a:solidFill>
                  <a:schemeClr val="tx1"/>
                </a:solidFill>
                <a:latin typeface="Courier New" panose="02070309020205020404" charset="0"/>
                <a:ea typeface="Monaco" charset="0"/>
                <a:cs typeface="Courier New" panose="02070309020205020404" charset="0"/>
                <a:sym typeface="Courier New Bold" charset="0"/>
              </a:rPr>
              <a:t>val</a:t>
            </a:r>
            <a:r>
              <a:rPr lang="en-US" sz="1800" b="1" dirty="0">
                <a:solidFill>
                  <a:schemeClr val="tx1"/>
                </a:solidFill>
                <a:latin typeface="Courier New" panose="02070309020205020404" charset="0"/>
                <a:ea typeface="Monaco" charset="0"/>
                <a:cs typeface="Courier New" panose="02070309020205020404" charset="0"/>
                <a:sym typeface="Courier New Bold" charset="0"/>
              </a:rPr>
              <a:t> = </a:t>
            </a:r>
            <a:r>
              <a:rPr lang="en-US" sz="1800" b="1" i="1" dirty="0" err="1">
                <a:solidFill>
                  <a:schemeClr val="tx1"/>
                </a:solidFill>
                <a:latin typeface="Calibri" panose="020F0502020204030204"/>
                <a:ea typeface="Calibri Bold Italic" charset="0"/>
                <a:cs typeface="Calibri" panose="020F0502020204030204"/>
                <a:sym typeface="Calibri Bold Italic" charset="0"/>
              </a:rPr>
              <a:t>Then_Expr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ea typeface="Lucida Grande" charset="0"/>
                <a:cs typeface="Courier New" panose="02070309020205020404" charset="0"/>
                <a:sym typeface="Courier New Bold" charset="0"/>
              </a:rPr>
              <a:t>  </a:t>
            </a:r>
            <a:r>
              <a:rPr lang="en-US" sz="1800" b="1" dirty="0" err="1">
                <a:solidFill>
                  <a:schemeClr val="tx1"/>
                </a:solidFill>
                <a:latin typeface="Courier New" panose="02070309020205020404" charset="0"/>
                <a:ea typeface="Lucida Grande" charset="0"/>
                <a:cs typeface="Courier New" panose="02070309020205020404" charset="0"/>
                <a:sym typeface="Courier New Bold" charset="0"/>
              </a:rPr>
              <a:t>goto</a:t>
            </a:r>
            <a:r>
              <a:rPr lang="en-US" sz="1800" b="1" dirty="0">
                <a:solidFill>
                  <a:schemeClr val="tx1"/>
                </a:solidFill>
                <a:latin typeface="Courier New" panose="02070309020205020404" charset="0"/>
                <a:ea typeface="Lucida Grande" charset="0"/>
                <a:cs typeface="Courier New" panose="02070309020205020404" charset="0"/>
                <a:sym typeface="Courier New Bold" charset="0"/>
              </a:rPr>
              <a:t> Done;</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cs typeface="Courier New" panose="02070309020205020404" charset="0"/>
                <a:sym typeface="Courier New Bold Italic" charset="0"/>
              </a:rPr>
              <a:t>Else:</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 = </a:t>
            </a:r>
            <a:r>
              <a:rPr lang="en-US" sz="1800" b="1" i="1" dirty="0" err="1">
                <a:solidFill>
                  <a:schemeClr val="tx1"/>
                </a:solidFill>
                <a:latin typeface="Calibri" panose="020F0502020204030204"/>
                <a:ea typeface="Calibri Bold Italic" charset="0"/>
                <a:cs typeface="Calibri" panose="020F0502020204030204"/>
                <a:sym typeface="Calibri Bold Italic" charset="0"/>
              </a:rPr>
              <a:t>Else_Expr</a:t>
            </a:r>
            <a:r>
              <a:rPr lang="en-US" sz="1800" b="1"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cs typeface="Courier New" panose="02070309020205020404" charset="0"/>
                <a:sym typeface="Courier New Bold Italic" charset="0"/>
              </a:rPr>
              <a:t>Done:</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p:txBody>
      </p:sp>
      <p:sp>
        <p:nvSpPr>
          <p:cNvPr id="2" name="下箭头 1"/>
          <p:cNvSpPr/>
          <p:nvPr/>
        </p:nvSpPr>
        <p:spPr>
          <a:xfrm>
            <a:off x="4327525" y="1896110"/>
            <a:ext cx="855980" cy="127635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GOTO</a:t>
            </a:r>
          </a:p>
        </p:txBody>
      </p:sp>
      <p:sp>
        <p:nvSpPr>
          <p:cNvPr id="4" name="左箭头标注 3"/>
          <p:cNvSpPr/>
          <p:nvPr/>
        </p:nvSpPr>
        <p:spPr>
          <a:xfrm>
            <a:off x="6716395" y="3197225"/>
            <a:ext cx="2187575" cy="2223770"/>
          </a:xfrm>
          <a:prstGeom prst="leftArrow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zh-CN" altLang="en-US"/>
              <a:t>为</a:t>
            </a:r>
            <a:r>
              <a:rPr lang="en-US" dirty="0">
                <a:sym typeface="+mn-ea"/>
              </a:rPr>
              <a:t>then &amp; else</a:t>
            </a:r>
            <a:r>
              <a:rPr lang="zh-CN" altLang="en-US"/>
              <a:t>表达式创建单独的代码区域</a:t>
            </a:r>
          </a:p>
          <a:p>
            <a:pPr marL="285750" indent="-285750" algn="ctr">
              <a:buFont typeface="Wingdings" panose="05000000000000000000" charset="0"/>
              <a:buChar char=""/>
            </a:pPr>
            <a:r>
              <a:rPr lang="zh-CN" altLang="en-US"/>
              <a:t>执行适当的代码</a:t>
            </a:r>
            <a:endParaRPr lang="en-US" alt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4302964" y="-7839"/>
            <a:ext cx="4754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用条件传送来实现条件分支</a:t>
            </a:r>
          </a:p>
        </p:txBody>
      </p:sp>
      <p:sp>
        <p:nvSpPr>
          <p:cNvPr id="49160" name="Rectangle 8"/>
          <p:cNvSpPr>
            <a:spLocks noGrp="1" noChangeArrowheads="1"/>
          </p:cNvSpPr>
          <p:nvPr/>
        </p:nvSpPr>
        <p:spPr>
          <a:xfrm>
            <a:off x="140970" y="1409700"/>
            <a:ext cx="9002395" cy="4038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marL="292100">
              <a:buClr>
                <a:srgbClr val="0D0D0D"/>
              </a:buClr>
            </a:pPr>
            <a:r>
              <a:rPr lang="zh-CN" altLang="en-US" dirty="0"/>
              <a:t>条件传送指令</a:t>
            </a:r>
            <a:endParaRPr lang="en-US" dirty="0"/>
          </a:p>
          <a:p>
            <a:pPr marL="552450" lvl="1">
              <a:buClr>
                <a:srgbClr val="0D0D0D"/>
              </a:buClr>
            </a:pPr>
            <a:r>
              <a:rPr lang="en-US" dirty="0"/>
              <a:t>指令支持：</a:t>
            </a:r>
          </a:p>
          <a:p>
            <a:pPr marL="838200" lvl="2">
              <a:buNone/>
            </a:pPr>
            <a:r>
              <a:rPr lang="en-US" dirty="0"/>
              <a:t> (Test) </a:t>
            </a:r>
            <a:r>
              <a:rPr lang="en-US" dirty="0" err="1"/>
              <a:t>Dest</a:t>
            </a:r>
            <a:r>
              <a:rPr lang="en-US" dirty="0"/>
              <a:t> </a:t>
            </a:r>
            <a:r>
              <a:rPr lang="en-US" dirty="0">
                <a:sym typeface="Wingdings" panose="05000000000000000000" pitchFamily="2" charset="2"/>
              </a:rPr>
              <a:t> </a:t>
            </a:r>
            <a:r>
              <a:rPr lang="en-US" dirty="0" err="1">
                <a:sym typeface="Wingdings" panose="05000000000000000000" pitchFamily="2" charset="2"/>
              </a:rPr>
              <a:t>Src</a:t>
            </a:r>
            <a:endParaRPr lang="en-US" dirty="0"/>
          </a:p>
          <a:p>
            <a:pPr marL="552450" lvl="1" algn="l">
              <a:buClr>
                <a:srgbClr val="0D0D0D"/>
              </a:buClr>
            </a:pPr>
            <a:r>
              <a:rPr lang="en-US" dirty="0"/>
              <a:t>在1995年后的x86处理器支持</a:t>
            </a:r>
          </a:p>
          <a:p>
            <a:pPr marL="552450" lvl="1" algn="l">
              <a:buClr>
                <a:srgbClr val="0D0D0D"/>
              </a:buClr>
            </a:pPr>
            <a:r>
              <a:rPr lang="en-US" dirty="0"/>
              <a:t>GCC 试图使用这些指令</a:t>
            </a:r>
          </a:p>
          <a:p>
            <a:pPr marL="838200" lvl="2"/>
            <a:r>
              <a:rPr lang="zh-CN" altLang="en-US" dirty="0">
                <a:ea typeface="宋体" panose="02010600030101010101" pitchFamily="2" charset="-122"/>
              </a:rPr>
              <a:t>但是，在保证安全的前提下</a:t>
            </a:r>
          </a:p>
          <a:p>
            <a:pPr marL="292100">
              <a:buClr>
                <a:srgbClr val="0D0D0D"/>
              </a:buClr>
            </a:pPr>
            <a:r>
              <a:rPr lang="zh-CN" altLang="en-US" dirty="0"/>
              <a:t>为什么？（基于条件数据传送的代码比基于条件控制转移的代码性能要好）</a:t>
            </a:r>
          </a:p>
          <a:p>
            <a:pPr marL="552450" lvl="1" algn="l">
              <a:buClr>
                <a:srgbClr val="0D0D0D"/>
              </a:buClr>
            </a:pPr>
            <a:r>
              <a:rPr lang="en-US" dirty="0"/>
              <a:t>分支对管道的指令流有很大的破坏性</a:t>
            </a:r>
          </a:p>
          <a:p>
            <a:pPr marL="552450" lvl="1" algn="l">
              <a:buClr>
                <a:srgbClr val="0D0D0D"/>
              </a:buClr>
            </a:pPr>
            <a:r>
              <a:rPr lang="en-US" dirty="0"/>
              <a:t>条件传送不需要控制转移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9160">
                                            <p:txEl>
                                              <p:pRg st="1" end="1"/>
                                            </p:txEl>
                                          </p:spTgt>
                                        </p:tgtEl>
                                        <p:attrNameLst>
                                          <p:attrName>style.visibility</p:attrName>
                                        </p:attrNameLst>
                                      </p:cBhvr>
                                      <p:to>
                                        <p:strVal val="visible"/>
                                      </p:to>
                                    </p:set>
                                    <p:animEffect transition="in" filter="wipe(down)">
                                      <p:cBhvr>
                                        <p:cTn id="22" dur="500"/>
                                        <p:tgtEl>
                                          <p:spTgt spid="49160">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49160">
                                            <p:txEl>
                                              <p:pRg st="2" end="2"/>
                                            </p:txEl>
                                          </p:spTgt>
                                        </p:tgtEl>
                                        <p:attrNameLst>
                                          <p:attrName>style.visibility</p:attrName>
                                        </p:attrNameLst>
                                      </p:cBhvr>
                                      <p:to>
                                        <p:strVal val="visible"/>
                                      </p:to>
                                    </p:set>
                                    <p:animEffect transition="in" filter="wipe(down)">
                                      <p:cBhvr>
                                        <p:cTn id="25" dur="500"/>
                                        <p:tgtEl>
                                          <p:spTgt spid="49160">
                                            <p:txEl>
                                              <p:pRg st="2" end="2"/>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9160">
                                            <p:txEl>
                                              <p:pRg st="3" end="3"/>
                                            </p:txEl>
                                          </p:spTgt>
                                        </p:tgtEl>
                                        <p:attrNameLst>
                                          <p:attrName>style.visibility</p:attrName>
                                        </p:attrNameLst>
                                      </p:cBhvr>
                                      <p:to>
                                        <p:strVal val="visible"/>
                                      </p:to>
                                    </p:set>
                                    <p:animEffect transition="in" filter="wipe(down)">
                                      <p:cBhvr>
                                        <p:cTn id="28" dur="500"/>
                                        <p:tgtEl>
                                          <p:spTgt spid="49160">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49160">
                                            <p:txEl>
                                              <p:pRg st="4" end="4"/>
                                            </p:txEl>
                                          </p:spTgt>
                                        </p:tgtEl>
                                        <p:attrNameLst>
                                          <p:attrName>style.visibility</p:attrName>
                                        </p:attrNameLst>
                                      </p:cBhvr>
                                      <p:to>
                                        <p:strVal val="visible"/>
                                      </p:to>
                                    </p:set>
                                    <p:animEffect transition="in" filter="wipe(down)">
                                      <p:cBhvr>
                                        <p:cTn id="31" dur="500"/>
                                        <p:tgtEl>
                                          <p:spTgt spid="49160">
                                            <p:txEl>
                                              <p:pRg st="4" end="4"/>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49160">
                                            <p:txEl>
                                              <p:pRg st="5" end="5"/>
                                            </p:txEl>
                                          </p:spTgt>
                                        </p:tgtEl>
                                        <p:attrNameLst>
                                          <p:attrName>style.visibility</p:attrName>
                                        </p:attrNameLst>
                                      </p:cBhvr>
                                      <p:to>
                                        <p:strVal val="visible"/>
                                      </p:to>
                                    </p:set>
                                    <p:animEffect transition="in" filter="wipe(down)">
                                      <p:cBhvr>
                                        <p:cTn id="34" dur="500"/>
                                        <p:tgtEl>
                                          <p:spTgt spid="49160">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9160">
                                            <p:txEl>
                                              <p:pRg st="6" end="6"/>
                                            </p:txEl>
                                          </p:spTgt>
                                        </p:tgtEl>
                                        <p:attrNameLst>
                                          <p:attrName>style.visibility</p:attrName>
                                        </p:attrNameLst>
                                      </p:cBhvr>
                                      <p:to>
                                        <p:strVal val="visible"/>
                                      </p:to>
                                    </p:set>
                                    <p:animEffect transition="in" filter="wipe(down)">
                                      <p:cBhvr>
                                        <p:cTn id="39" dur="500"/>
                                        <p:tgtEl>
                                          <p:spTgt spid="49160">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9160">
                                            <p:txEl>
                                              <p:pRg st="7" end="7"/>
                                            </p:txEl>
                                          </p:spTgt>
                                        </p:tgtEl>
                                        <p:attrNameLst>
                                          <p:attrName>style.visibility</p:attrName>
                                        </p:attrNameLst>
                                      </p:cBhvr>
                                      <p:to>
                                        <p:strVal val="visible"/>
                                      </p:to>
                                    </p:set>
                                    <p:animEffect transition="in" filter="wipe(down)">
                                      <p:cBhvr>
                                        <p:cTn id="44" dur="500"/>
                                        <p:tgtEl>
                                          <p:spTgt spid="49160">
                                            <p:txEl>
                                              <p:pRg st="7" end="7"/>
                                            </p:txEl>
                                          </p:spTgt>
                                        </p:tgtEl>
                                      </p:cBhvr>
                                    </p:animEffect>
                                  </p:childTnLst>
                                </p:cTn>
                              </p:par>
                              <p:par>
                                <p:cTn id="45" presetID="22" presetClass="entr" presetSubtype="4" fill="hold" nodeType="withEffect">
                                  <p:stCondLst>
                                    <p:cond delay="0"/>
                                  </p:stCondLst>
                                  <p:childTnLst>
                                    <p:set>
                                      <p:cBhvr>
                                        <p:cTn id="46" dur="1" fill="hold">
                                          <p:stCondLst>
                                            <p:cond delay="0"/>
                                          </p:stCondLst>
                                        </p:cTn>
                                        <p:tgtEl>
                                          <p:spTgt spid="49160">
                                            <p:txEl>
                                              <p:pRg st="8" end="8"/>
                                            </p:txEl>
                                          </p:spTgt>
                                        </p:tgtEl>
                                        <p:attrNameLst>
                                          <p:attrName>style.visibility</p:attrName>
                                        </p:attrNameLst>
                                      </p:cBhvr>
                                      <p:to>
                                        <p:strVal val="visible"/>
                                      </p:to>
                                    </p:set>
                                    <p:animEffect transition="in" filter="wipe(down)">
                                      <p:cBhvr>
                                        <p:cTn id="47" dur="500"/>
                                        <p:tgtEl>
                                          <p:spTgt spid="4916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9" name="Rectangle 4"/>
          <p:cNvSpPr/>
          <p:nvPr/>
        </p:nvSpPr>
        <p:spPr bwMode="auto">
          <a:xfrm>
            <a:off x="707390" y="1196340"/>
            <a:ext cx="3670300" cy="2946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absdiff</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(long x, long y)</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long result;</a:t>
            </a:r>
          </a:p>
          <a:p>
            <a:pPr algn="l"/>
            <a:r>
              <a:rPr lang="en-US" sz="1800" b="1" dirty="0">
                <a:solidFill>
                  <a:schemeClr val="tx1"/>
                </a:solidFill>
                <a:latin typeface="Courier New" panose="02070309020205020404" charset="0"/>
                <a:cs typeface="Courier New" panose="02070309020205020404" charset="0"/>
                <a:sym typeface="Courier New Bold" charset="0"/>
              </a:rPr>
              <a:t>    if (x &gt; y)</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00FF"/>
                </a:solidFill>
                <a:latin typeface="Courier New" panose="02070309020205020404" charset="0"/>
                <a:cs typeface="Courier New" panose="02070309020205020404" charset="0"/>
                <a:sym typeface="Courier New Bold" charset="0"/>
              </a:rPr>
              <a:t>result = x-y;</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result = y-x;</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graphicFrame>
        <p:nvGraphicFramePr>
          <p:cNvPr id="10" name="Table 9"/>
          <p:cNvGraphicFramePr>
            <a:graphicFrameLocks noGrp="1"/>
          </p:cNvGraphicFramePr>
          <p:nvPr/>
        </p:nvGraphicFramePr>
        <p:xfrm>
          <a:off x="4711065" y="1562735"/>
          <a:ext cx="3352800" cy="1524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81000">
                <a:tc>
                  <a:txBody>
                    <a:bodyPr/>
                    <a:lstStyle/>
                    <a:p>
                      <a:r>
                        <a:rPr lang="zh-CN" altLang="en-US" dirty="0">
                          <a:latin typeface="Calibri" panose="020F0502020204030204"/>
                          <a:cs typeface="Calibri" panose="020F0502020204030204"/>
                        </a:rPr>
                        <a:t>寄存器</a:t>
                      </a:r>
                    </a:p>
                  </a:txBody>
                  <a:tcPr/>
                </a:tc>
                <a:tc>
                  <a:txBody>
                    <a:bodyPr/>
                    <a:lstStyle/>
                    <a:p>
                      <a:r>
                        <a:rPr lang="zh-CN" altLang="en-US" sz="1800" dirty="0">
                          <a:latin typeface="Calibri" panose="020F0502020204030204"/>
                          <a:cs typeface="Calibri" panose="020F0502020204030204"/>
                          <a:sym typeface="+mn-ea"/>
                        </a:rPr>
                        <a:t>用于</a:t>
                      </a:r>
                      <a:endParaRPr lang="en-US" dirty="0">
                        <a:latin typeface="Calibri" panose="020F0502020204030204"/>
                        <a:cs typeface="Calibri" panose="020F0502020204030204"/>
                      </a:endParaRP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a:latin typeface="Courier New" panose="02070309020205020404"/>
                          <a:cs typeface="Courier New" panose="02070309020205020404"/>
                        </a:rPr>
                        <a:t>x</a:t>
                      </a:r>
                    </a:p>
                  </a:txBody>
                  <a:tcPr/>
                </a:tc>
                <a:extLst>
                  <a:ext uri="{0D108BD9-81ED-4DB2-BD59-A6C34878D82A}">
                    <a16:rowId xmlns:a16="http://schemas.microsoft.com/office/drawing/2014/main" val="10001"/>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r>
                        <a:rPr lang="en-US" b="1" i="0" dirty="0">
                          <a:latin typeface="Courier New" panose="02070309020205020404"/>
                          <a:cs typeface="Courier New" panose="02070309020205020404"/>
                        </a:rPr>
                        <a:t>y</a:t>
                      </a:r>
                    </a:p>
                  </a:txBody>
                  <a:tcPr/>
                </a:tc>
                <a:extLst>
                  <a:ext uri="{0D108BD9-81ED-4DB2-BD59-A6C34878D82A}">
                    <a16:rowId xmlns:a16="http://schemas.microsoft.com/office/drawing/2014/main" val="10002"/>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b="1" i="0" dirty="0">
                          <a:latin typeface="Courier New" panose="02070309020205020404"/>
                          <a:cs typeface="Courier New" panose="02070309020205020404"/>
                        </a:rPr>
                        <a:t>返回结果值</a:t>
                      </a:r>
                    </a:p>
                  </a:txBody>
                  <a:tcPr/>
                </a:tc>
                <a:extLst>
                  <a:ext uri="{0D108BD9-81ED-4DB2-BD59-A6C34878D82A}">
                    <a16:rowId xmlns:a16="http://schemas.microsoft.com/office/drawing/2014/main" val="10003"/>
                  </a:ext>
                </a:extLst>
              </a:tr>
            </a:tbl>
          </a:graphicData>
        </a:graphic>
      </p:graphicFrame>
      <p:sp>
        <p:nvSpPr>
          <p:cNvPr id="12" name="Rectangle 8"/>
          <p:cNvSpPr/>
          <p:nvPr/>
        </p:nvSpPr>
        <p:spPr bwMode="auto">
          <a:xfrm>
            <a:off x="2286000" y="4267200"/>
            <a:ext cx="6642100" cy="2590800"/>
          </a:xfrm>
          <a:prstGeom prst="rect">
            <a:avLst/>
          </a:prstGeom>
          <a:noFill/>
          <a:ln w="12700" cap="flat">
            <a:noFill/>
            <a:miter lim="800000"/>
            <a:headEnd type="none" w="med" len="med"/>
            <a:tailEnd type="none" w="med" len="med"/>
          </a:ln>
        </p:spPr>
        <p:txBody>
          <a:bodyPr lIns="38100" tIns="38100" rIns="38100" bIns="38100"/>
          <a:lstStyle/>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en-US" sz="1800" b="1" dirty="0" err="1">
                <a:solidFill>
                  <a:schemeClr val="tx1"/>
                </a:solidFill>
                <a:latin typeface="Courier New" panose="02070309020205020404" charset="0"/>
                <a:ea typeface="Monaco" charset="0"/>
                <a:cs typeface="Courier New" panose="02070309020205020404" charset="0"/>
                <a:sym typeface="Monaco" charset="0"/>
              </a:rPr>
              <a:t>absdiff</a:t>
            </a:r>
            <a:r>
              <a:rPr lang="en-US" sz="1800" b="1" dirty="0">
                <a:solidFill>
                  <a:schemeClr val="tx1"/>
                </a:solidFill>
                <a:latin typeface="Courier New" panose="02070309020205020404" charset="0"/>
                <a:ea typeface="Monaco" charset="0"/>
                <a:cs typeface="Courier New" panose="02070309020205020404" charset="0"/>
                <a:sym typeface="Monaco" charset="0"/>
              </a:rPr>
              <a:t>:</a:t>
            </a: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movq</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rdi</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rax</a:t>
            </a:r>
            <a:r>
              <a:rPr lang="tr-TR" sz="1800" b="1" dirty="0">
                <a:solidFill>
                  <a:schemeClr val="tx1"/>
                </a:solidFill>
                <a:latin typeface="Courier New" panose="02070309020205020404" charset="0"/>
                <a:ea typeface="Monaco" charset="0"/>
                <a:cs typeface="Courier New" panose="02070309020205020404" charset="0"/>
                <a:sym typeface="Monaco" charset="0"/>
              </a:rPr>
              <a:t>  # x</a:t>
            </a: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rgbClr val="0000FF"/>
                </a:solidFill>
                <a:latin typeface="Courier New" panose="02070309020205020404" charset="0"/>
                <a:ea typeface="Monaco" charset="0"/>
                <a:cs typeface="Courier New" panose="02070309020205020404" charset="0"/>
                <a:sym typeface="Monaco" charset="0"/>
              </a:rPr>
              <a:t>subq</a:t>
            </a:r>
            <a:r>
              <a:rPr lang="tr-TR" sz="1800" b="1" dirty="0">
                <a:solidFill>
                  <a:srgbClr val="0000FF"/>
                </a:solidFill>
                <a:latin typeface="Courier New" panose="02070309020205020404" charset="0"/>
                <a:ea typeface="Monaco" charset="0"/>
                <a:cs typeface="Courier New" panose="02070309020205020404" charset="0"/>
                <a:sym typeface="Monaco" charset="0"/>
              </a:rPr>
              <a:t>    %</a:t>
            </a:r>
            <a:r>
              <a:rPr lang="tr-TR" sz="1800" b="1" dirty="0" err="1">
                <a:solidFill>
                  <a:srgbClr val="0000FF"/>
                </a:solidFill>
                <a:latin typeface="Courier New" panose="02070309020205020404" charset="0"/>
                <a:ea typeface="Monaco" charset="0"/>
                <a:cs typeface="Courier New" panose="02070309020205020404" charset="0"/>
                <a:sym typeface="Monaco" charset="0"/>
              </a:rPr>
              <a:t>rsi</a:t>
            </a:r>
            <a:r>
              <a:rPr lang="tr-TR" sz="1800" b="1" dirty="0">
                <a:solidFill>
                  <a:srgbClr val="0000FF"/>
                </a:solidFill>
                <a:latin typeface="Courier New" panose="02070309020205020404" charset="0"/>
                <a:ea typeface="Monaco" charset="0"/>
                <a:cs typeface="Courier New" panose="02070309020205020404" charset="0"/>
                <a:sym typeface="Monaco" charset="0"/>
              </a:rPr>
              <a:t>, %</a:t>
            </a:r>
            <a:r>
              <a:rPr lang="tr-TR" sz="1800" b="1" dirty="0" err="1">
                <a:solidFill>
                  <a:srgbClr val="0000FF"/>
                </a:solidFill>
                <a:latin typeface="Courier New" panose="02070309020205020404" charset="0"/>
                <a:ea typeface="Monaco" charset="0"/>
                <a:cs typeface="Courier New" panose="02070309020205020404" charset="0"/>
                <a:sym typeface="Monaco" charset="0"/>
              </a:rPr>
              <a:t>rax</a:t>
            </a:r>
            <a:r>
              <a:rPr lang="tr-TR" sz="1800" b="1" dirty="0">
                <a:solidFill>
                  <a:srgbClr val="0000FF"/>
                </a:solidFill>
                <a:latin typeface="Courier New" panose="02070309020205020404" charset="0"/>
                <a:ea typeface="Monaco" charset="0"/>
                <a:cs typeface="Courier New" panose="02070309020205020404" charset="0"/>
                <a:sym typeface="Monaco" charset="0"/>
              </a:rPr>
              <a:t>  # </a:t>
            </a:r>
            <a:r>
              <a:rPr lang="tr-TR" sz="1800" b="1" dirty="0" err="1">
                <a:solidFill>
                  <a:srgbClr val="0000FF"/>
                </a:solidFill>
                <a:latin typeface="Courier New" panose="02070309020205020404" charset="0"/>
                <a:ea typeface="Monaco" charset="0"/>
                <a:cs typeface="Courier New" panose="02070309020205020404" charset="0"/>
                <a:sym typeface="Monaco" charset="0"/>
              </a:rPr>
              <a:t>result</a:t>
            </a:r>
            <a:r>
              <a:rPr lang="tr-TR" sz="1800" b="1" dirty="0">
                <a:solidFill>
                  <a:srgbClr val="0000FF"/>
                </a:solidFill>
                <a:latin typeface="Courier New" panose="02070309020205020404" charset="0"/>
                <a:ea typeface="Monaco" charset="0"/>
                <a:cs typeface="Courier New" panose="02070309020205020404" charset="0"/>
                <a:sym typeface="Monaco" charset="0"/>
              </a:rPr>
              <a:t> = x-y</a:t>
            </a: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movq</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rsi</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rdx</a:t>
            </a:r>
            <a:endParaRPr lang="tr-TR"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rgbClr val="CC0000"/>
                </a:solidFill>
                <a:latin typeface="Courier New" panose="02070309020205020404" charset="0"/>
                <a:ea typeface="Monaco" charset="0"/>
                <a:cs typeface="Courier New" panose="02070309020205020404" charset="0"/>
                <a:sym typeface="Monaco" charset="0"/>
              </a:rPr>
              <a:t>subq</a:t>
            </a:r>
            <a:r>
              <a:rPr lang="tr-TR" sz="1800" b="1" dirty="0">
                <a:solidFill>
                  <a:srgbClr val="CC0000"/>
                </a:solidFill>
                <a:latin typeface="Courier New" panose="02070309020205020404" charset="0"/>
                <a:ea typeface="Monaco" charset="0"/>
                <a:cs typeface="Courier New" panose="02070309020205020404" charset="0"/>
                <a:sym typeface="Monaco" charset="0"/>
              </a:rPr>
              <a:t>    %</a:t>
            </a:r>
            <a:r>
              <a:rPr lang="tr-TR" sz="1800" b="1" dirty="0" err="1">
                <a:solidFill>
                  <a:srgbClr val="CC0000"/>
                </a:solidFill>
                <a:latin typeface="Courier New" panose="02070309020205020404" charset="0"/>
                <a:ea typeface="Monaco" charset="0"/>
                <a:cs typeface="Courier New" panose="02070309020205020404" charset="0"/>
                <a:sym typeface="Monaco" charset="0"/>
              </a:rPr>
              <a:t>rdi</a:t>
            </a:r>
            <a:r>
              <a:rPr lang="tr-TR" sz="1800" b="1" dirty="0">
                <a:solidFill>
                  <a:srgbClr val="CC0000"/>
                </a:solidFill>
                <a:latin typeface="Courier New" panose="02070309020205020404" charset="0"/>
                <a:ea typeface="Monaco" charset="0"/>
                <a:cs typeface="Courier New" panose="02070309020205020404" charset="0"/>
                <a:sym typeface="Monaco" charset="0"/>
              </a:rPr>
              <a:t>, %</a:t>
            </a:r>
            <a:r>
              <a:rPr lang="tr-TR" sz="1800" b="1" dirty="0" err="1">
                <a:solidFill>
                  <a:srgbClr val="CC0000"/>
                </a:solidFill>
                <a:latin typeface="Courier New" panose="02070309020205020404" charset="0"/>
                <a:ea typeface="Monaco" charset="0"/>
                <a:cs typeface="Courier New" panose="02070309020205020404" charset="0"/>
                <a:sym typeface="Monaco" charset="0"/>
              </a:rPr>
              <a:t>rdx</a:t>
            </a:r>
            <a:r>
              <a:rPr lang="tr-TR" sz="1800" b="1" dirty="0">
                <a:solidFill>
                  <a:srgbClr val="CC0000"/>
                </a:solidFill>
                <a:latin typeface="Courier New" panose="02070309020205020404" charset="0"/>
                <a:ea typeface="Monaco" charset="0"/>
                <a:cs typeface="Courier New" panose="02070309020205020404" charset="0"/>
                <a:sym typeface="Monaco" charset="0"/>
              </a:rPr>
              <a:t>  # </a:t>
            </a:r>
            <a:r>
              <a:rPr lang="tr-TR" sz="1800" b="1" dirty="0" err="1">
                <a:solidFill>
                  <a:srgbClr val="CC0000"/>
                </a:solidFill>
                <a:latin typeface="Courier New" panose="02070309020205020404" charset="0"/>
                <a:ea typeface="Monaco" charset="0"/>
                <a:cs typeface="Courier New" panose="02070309020205020404" charset="0"/>
                <a:sym typeface="Monaco" charset="0"/>
              </a:rPr>
              <a:t>eval</a:t>
            </a:r>
            <a:r>
              <a:rPr lang="tr-TR" sz="1800" b="1" dirty="0">
                <a:solidFill>
                  <a:srgbClr val="CC0000"/>
                </a:solidFill>
                <a:latin typeface="Courier New" panose="02070309020205020404" charset="0"/>
                <a:ea typeface="Monaco" charset="0"/>
                <a:cs typeface="Courier New" panose="02070309020205020404" charset="0"/>
                <a:sym typeface="Monaco" charset="0"/>
              </a:rPr>
              <a:t> = y-x</a:t>
            </a: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cmpq</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rsi</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rdi</a:t>
            </a:r>
            <a:r>
              <a:rPr lang="tr-TR" sz="1800" b="1" dirty="0">
                <a:solidFill>
                  <a:schemeClr val="tx1"/>
                </a:solidFill>
                <a:latin typeface="Courier New" panose="02070309020205020404" charset="0"/>
                <a:ea typeface="Monaco" charset="0"/>
                <a:cs typeface="Courier New" panose="02070309020205020404" charset="0"/>
                <a:sym typeface="Monaco" charset="0"/>
              </a:rPr>
              <a:t>  # </a:t>
            </a:r>
            <a:r>
              <a:rPr lang="tr-TR" sz="1800" b="1" dirty="0" err="1">
                <a:solidFill>
                  <a:schemeClr val="tx1"/>
                </a:solidFill>
                <a:latin typeface="Courier New" panose="02070309020205020404" charset="0"/>
                <a:ea typeface="Monaco" charset="0"/>
                <a:cs typeface="Courier New" panose="02070309020205020404" charset="0"/>
                <a:sym typeface="Monaco" charset="0"/>
              </a:rPr>
              <a:t>x:y</a:t>
            </a:r>
            <a:endParaRPr lang="tr-TR"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cmovle</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rdx</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a:solidFill>
                  <a:schemeClr val="tx1"/>
                </a:solidFill>
                <a:latin typeface="Courier New" panose="02070309020205020404" charset="0"/>
                <a:ea typeface="Monaco" charset="0"/>
                <a:cs typeface="Courier New" panose="02070309020205020404" charset="0"/>
                <a:sym typeface="Monaco" charset="0"/>
              </a:rPr>
              <a:t>rax</a:t>
            </a:r>
            <a:r>
              <a:rPr lang="tr-TR" sz="1800" b="1" dirty="0">
                <a:solidFill>
                  <a:schemeClr val="tx1"/>
                </a:solidFill>
                <a:latin typeface="Courier New" panose="02070309020205020404" charset="0"/>
                <a:ea typeface="Monaco" charset="0"/>
                <a:cs typeface="Courier New" panose="02070309020205020404" charset="0"/>
                <a:sym typeface="Monaco" charset="0"/>
              </a:rPr>
              <a:t>  # </a:t>
            </a:r>
            <a:r>
              <a:rPr lang="tr-TR" sz="1800" b="1" dirty="0" err="1">
                <a:solidFill>
                  <a:schemeClr val="tx1"/>
                </a:solidFill>
                <a:latin typeface="Courier New" panose="02070309020205020404" charset="0"/>
                <a:ea typeface="Monaco" charset="0"/>
                <a:cs typeface="Courier New" panose="02070309020205020404" charset="0"/>
                <a:sym typeface="Monaco" charset="0"/>
              </a:rPr>
              <a:t>if</a:t>
            </a:r>
            <a:r>
              <a:rPr lang="tr-TR" sz="1800" b="1" dirty="0">
                <a:solidFill>
                  <a:schemeClr val="tx1"/>
                </a:solidFill>
                <a:latin typeface="Courier New" panose="02070309020205020404" charset="0"/>
                <a:ea typeface="Monaco" charset="0"/>
                <a:cs typeface="Courier New" panose="02070309020205020404" charset="0"/>
                <a:sym typeface="Monaco" charset="0"/>
              </a:rPr>
              <a:t> &lt;=, </a:t>
            </a:r>
            <a:r>
              <a:rPr lang="tr-TR" sz="1800" b="1" dirty="0" err="1">
                <a:solidFill>
                  <a:schemeClr val="tx1"/>
                </a:solidFill>
                <a:latin typeface="Courier New" panose="02070309020205020404" charset="0"/>
                <a:ea typeface="Monaco" charset="0"/>
                <a:cs typeface="Courier New" panose="02070309020205020404" charset="0"/>
                <a:sym typeface="Monaco" charset="0"/>
              </a:rPr>
              <a:t>result</a:t>
            </a:r>
            <a:r>
              <a:rPr lang="tr-TR" sz="1800" b="1" dirty="0">
                <a:solidFill>
                  <a:schemeClr val="tx1"/>
                </a:solidFill>
                <a:latin typeface="Courier New" panose="02070309020205020404" charset="0"/>
                <a:ea typeface="Monaco" charset="0"/>
                <a:cs typeface="Courier New" panose="02070309020205020404" charset="0"/>
                <a:sym typeface="Monaco" charset="0"/>
              </a:rPr>
              <a:t> = </a:t>
            </a:r>
            <a:r>
              <a:rPr lang="tr-TR" sz="1800" b="1" dirty="0" err="1">
                <a:solidFill>
                  <a:schemeClr val="tx1"/>
                </a:solidFill>
                <a:latin typeface="Courier New" panose="02070309020205020404" charset="0"/>
                <a:ea typeface="Monaco" charset="0"/>
                <a:cs typeface="Courier New" panose="02070309020205020404" charset="0"/>
                <a:sym typeface="Monaco" charset="0"/>
              </a:rPr>
              <a:t>eval</a:t>
            </a:r>
            <a:endParaRPr lang="tr-TR"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a:solidFill>
                  <a:schemeClr val="tx1"/>
                </a:solidFill>
                <a:latin typeface="Courier New" panose="02070309020205020404" charset="0"/>
                <a:ea typeface="Monaco" charset="0"/>
                <a:cs typeface="Courier New" panose="02070309020205020404" charset="0"/>
                <a:sym typeface="Monaco" charset="0"/>
              </a:rPr>
              <a:t>   ret</a:t>
            </a:r>
            <a:endParaRPr lang="en-US" sz="1800" b="1" dirty="0">
              <a:solidFill>
                <a:schemeClr val="tx1"/>
              </a:solidFill>
              <a:latin typeface="Courier New" panose="02070309020205020404" charset="0"/>
              <a:ea typeface="Monaco" charset="0"/>
              <a:cs typeface="Courier New" panose="02070309020205020404" charset="0"/>
              <a:sym typeface="Monaco" charset="0"/>
            </a:endParaRPr>
          </a:p>
        </p:txBody>
      </p:sp>
      <p:sp>
        <p:nvSpPr>
          <p:cNvPr id="2" name="右箭头 1"/>
          <p:cNvSpPr/>
          <p:nvPr/>
        </p:nvSpPr>
        <p:spPr>
          <a:xfrm>
            <a:off x="0" y="158750"/>
            <a:ext cx="3758565" cy="91313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条件传送例子：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6" name="图片 5"/>
          <p:cNvPicPr>
            <a:picLocks noChangeAspect="1"/>
          </p:cNvPicPr>
          <p:nvPr/>
        </p:nvPicPr>
        <p:blipFill rotWithShape="1">
          <a:blip r:embed="rId3"/>
          <a:srcRect l="48897"/>
          <a:stretch>
            <a:fillRect/>
          </a:stretch>
        </p:blipFill>
        <p:spPr>
          <a:xfrm>
            <a:off x="0" y="1124512"/>
            <a:ext cx="2353002" cy="4608976"/>
          </a:xfrm>
          <a:prstGeom prst="rect">
            <a:avLst/>
          </a:prstGeom>
        </p:spPr>
      </p:pic>
      <p:grpSp>
        <p:nvGrpSpPr>
          <p:cNvPr id="77" name="组合 76"/>
          <p:cNvGrpSpPr/>
          <p:nvPr/>
        </p:nvGrpSpPr>
        <p:grpSpPr>
          <a:xfrm>
            <a:off x="-19050" y="1341797"/>
            <a:ext cx="3371075" cy="3359602"/>
            <a:chOff x="-25400" y="646062"/>
            <a:chExt cx="4494766" cy="4479469"/>
          </a:xfrm>
        </p:grpSpPr>
        <p:grpSp>
          <p:nvGrpSpPr>
            <p:cNvPr id="12" name="组合 11"/>
            <p:cNvGrpSpPr/>
            <p:nvPr/>
          </p:nvGrpSpPr>
          <p:grpSpPr>
            <a:xfrm>
              <a:off x="-25400" y="702733"/>
              <a:ext cx="4470400" cy="2762673"/>
              <a:chOff x="-25400" y="702733"/>
              <a:chExt cx="4470400" cy="2762673"/>
            </a:xfrm>
          </p:grpSpPr>
          <p:sp>
            <p:nvSpPr>
              <p:cNvPr id="9" name="任意多边形 8"/>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10"/>
              <p:cNvSpPr/>
              <p:nvPr/>
            </p:nvSpPr>
            <p:spPr>
              <a:xfrm flipV="1">
                <a:off x="-25400" y="3363806"/>
                <a:ext cx="4394199" cy="101600"/>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椭圆 1"/>
            <p:cNvSpPr/>
            <p:nvPr/>
          </p:nvSpPr>
          <p:spPr>
            <a:xfrm>
              <a:off x="4361366" y="646062"/>
              <a:ext cx="108000" cy="108000"/>
            </a:xfrm>
            <a:prstGeom prst="ellipse">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椭圆 17"/>
            <p:cNvSpPr/>
            <p:nvPr/>
          </p:nvSpPr>
          <p:spPr>
            <a:xfrm>
              <a:off x="4361366" y="1732467"/>
              <a:ext cx="108000" cy="108000"/>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9" name="椭圆 18"/>
            <p:cNvSpPr/>
            <p:nvPr/>
          </p:nvSpPr>
          <p:spPr>
            <a:xfrm>
              <a:off x="4361366" y="2814032"/>
              <a:ext cx="108000" cy="108000"/>
            </a:xfrm>
            <a:prstGeom prst="ellipse">
              <a:avLst/>
            </a:prstGeom>
            <a:solidFill>
              <a:srgbClr val="FFF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0" name="椭圆 19"/>
            <p:cNvSpPr/>
            <p:nvPr/>
          </p:nvSpPr>
          <p:spPr>
            <a:xfrm>
              <a:off x="4361366" y="3933800"/>
              <a:ext cx="108000" cy="108000"/>
            </a:xfrm>
            <a:prstGeom prst="ellipse">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1" name="椭圆 20"/>
            <p:cNvSpPr/>
            <p:nvPr/>
          </p:nvSpPr>
          <p:spPr>
            <a:xfrm>
              <a:off x="4361366" y="5017531"/>
              <a:ext cx="108000" cy="108000"/>
            </a:xfrm>
            <a:prstGeom prst="ellipse">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78" name="组合 77"/>
          <p:cNvGrpSpPr/>
          <p:nvPr/>
        </p:nvGrpSpPr>
        <p:grpSpPr>
          <a:xfrm>
            <a:off x="3426619" y="1186192"/>
            <a:ext cx="1826662" cy="386733"/>
            <a:chOff x="4568825" y="438589"/>
            <a:chExt cx="2435549" cy="515644"/>
          </a:xfrm>
        </p:grpSpPr>
        <p:grpSp>
          <p:nvGrpSpPr>
            <p:cNvPr id="24" name="组合 23"/>
            <p:cNvGrpSpPr/>
            <p:nvPr/>
          </p:nvGrpSpPr>
          <p:grpSpPr>
            <a:xfrm>
              <a:off x="4568825" y="438589"/>
              <a:ext cx="2300757" cy="509896"/>
              <a:chOff x="888096" y="1000203"/>
              <a:chExt cx="4259825" cy="944066"/>
            </a:xfrm>
          </p:grpSpPr>
          <p:sp>
            <p:nvSpPr>
              <p:cNvPr id="25" name="矩形 2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6" name="椭圆 2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7" name="椭圆 2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8" name="椭圆 2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9" name="椭圆 2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30" name="矩形 29"/>
            <p:cNvSpPr/>
            <p:nvPr/>
          </p:nvSpPr>
          <p:spPr>
            <a:xfrm>
              <a:off x="4626934" y="463166"/>
              <a:ext cx="2377440" cy="491067"/>
            </a:xfrm>
            <a:prstGeom prst="rect">
              <a:avLst/>
            </a:prstGeom>
          </p:spPr>
          <p:txBody>
            <a:bodyPr wrap="none">
              <a:spAutoFit/>
            </a:bodyPr>
            <a:lstStyle/>
            <a:p>
              <a:r>
                <a:rPr lang="zh-CN" altLang="en-US" dirty="0"/>
                <a:t>昂贵的计算代价</a:t>
              </a:r>
            </a:p>
          </p:txBody>
        </p:sp>
      </p:grpSp>
      <p:grpSp>
        <p:nvGrpSpPr>
          <p:cNvPr id="88" name="组合 87"/>
          <p:cNvGrpSpPr/>
          <p:nvPr/>
        </p:nvGrpSpPr>
        <p:grpSpPr>
          <a:xfrm>
            <a:off x="3426619" y="3224799"/>
            <a:ext cx="1725568" cy="382422"/>
            <a:chOff x="4568825" y="438589"/>
            <a:chExt cx="2300757" cy="509896"/>
          </a:xfrm>
        </p:grpSpPr>
        <p:grpSp>
          <p:nvGrpSpPr>
            <p:cNvPr id="90" name="组合 89"/>
            <p:cNvGrpSpPr/>
            <p:nvPr/>
          </p:nvGrpSpPr>
          <p:grpSpPr>
            <a:xfrm>
              <a:off x="4568825" y="438589"/>
              <a:ext cx="2300757" cy="509896"/>
              <a:chOff x="888096" y="1000203"/>
              <a:chExt cx="4259825" cy="944066"/>
            </a:xfrm>
          </p:grpSpPr>
          <p:sp>
            <p:nvSpPr>
              <p:cNvPr id="92" name="矩形 9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3" name="椭圆 9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4" name="椭圆 93"/>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椭圆 94"/>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椭圆 95"/>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91" name="矩形 90"/>
            <p:cNvSpPr/>
            <p:nvPr/>
          </p:nvSpPr>
          <p:spPr>
            <a:xfrm>
              <a:off x="4677733" y="446233"/>
              <a:ext cx="2072640" cy="491067"/>
            </a:xfrm>
            <a:prstGeom prst="rect">
              <a:avLst/>
            </a:prstGeom>
          </p:spPr>
          <p:txBody>
            <a:bodyPr wrap="none">
              <a:spAutoFit/>
            </a:bodyPr>
            <a:lstStyle/>
            <a:p>
              <a:r>
                <a:rPr lang="zh-CN" altLang="en-US" dirty="0"/>
                <a:t>有风险的计算</a:t>
              </a:r>
            </a:p>
          </p:txBody>
        </p:sp>
      </p:grpSp>
      <p:sp>
        <p:nvSpPr>
          <p:cNvPr id="124" name="文本框 123"/>
          <p:cNvSpPr txBox="1"/>
          <p:nvPr/>
        </p:nvSpPr>
        <p:spPr>
          <a:xfrm>
            <a:off x="3005345" y="1182939"/>
            <a:ext cx="326390" cy="414020"/>
          </a:xfrm>
          <a:prstGeom prst="rect">
            <a:avLst/>
          </a:prstGeom>
          <a:noFill/>
        </p:spPr>
        <p:txBody>
          <a:bodyPr wrap="none" rtlCol="0">
            <a:spAutoFit/>
          </a:bodyPr>
          <a:lstStyle/>
          <a:p>
            <a:r>
              <a:rPr lang="en-US" altLang="zh-CN" sz="2100" dirty="0"/>
              <a:t>1</a:t>
            </a:r>
          </a:p>
        </p:txBody>
      </p:sp>
      <p:sp>
        <p:nvSpPr>
          <p:cNvPr id="126" name="文本框 125"/>
          <p:cNvSpPr txBox="1"/>
          <p:nvPr/>
        </p:nvSpPr>
        <p:spPr>
          <a:xfrm>
            <a:off x="3009900" y="3213100"/>
            <a:ext cx="326390" cy="414020"/>
          </a:xfrm>
          <a:prstGeom prst="rect">
            <a:avLst/>
          </a:prstGeom>
          <a:noFill/>
        </p:spPr>
        <p:txBody>
          <a:bodyPr wrap="none" rtlCol="0">
            <a:spAutoFit/>
          </a:bodyPr>
          <a:lstStyle/>
          <a:p>
            <a:r>
              <a:rPr lang="en-US" altLang="zh-CN" sz="2100" dirty="0"/>
              <a:t>2</a:t>
            </a:r>
          </a:p>
        </p:txBody>
      </p:sp>
      <p:pic>
        <p:nvPicPr>
          <p:cNvPr id="5" name="图片 4"/>
          <p:cNvPicPr>
            <a:picLocks noChangeAspect="1"/>
          </p:cNvPicPr>
          <p:nvPr/>
        </p:nvPicPr>
        <p:blipFill rotWithShape="1">
          <a:blip r:embed="rId4"/>
          <a:srcRect l="49574"/>
          <a:stretch>
            <a:fillRect/>
          </a:stretch>
        </p:blipFill>
        <p:spPr>
          <a:xfrm>
            <a:off x="-6351" y="2683700"/>
            <a:ext cx="751651" cy="1490601"/>
          </a:xfrm>
          <a:prstGeom prst="rect">
            <a:avLst/>
          </a:prstGeom>
        </p:spPr>
      </p:pic>
      <p:sp>
        <p:nvSpPr>
          <p:cNvPr id="52232" name="Rectangle 8"/>
          <p:cNvSpPr/>
          <p:nvPr/>
        </p:nvSpPr>
        <p:spPr bwMode="auto">
          <a:xfrm>
            <a:off x="3442970" y="1597342"/>
            <a:ext cx="5410200" cy="398462"/>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a:solidFill>
                  <a:schemeClr val="tx1"/>
                </a:solidFill>
                <a:latin typeface="Courier New" panose="02070309020205020404" charset="0"/>
                <a:ea typeface="Calibri Bold Italic" charset="0"/>
                <a:cs typeface="Courier New" panose="02070309020205020404" charset="0"/>
                <a:sym typeface="Calibri Bold Italic" charset="0"/>
              </a:rPr>
              <a:t>Test(x)</a:t>
            </a:r>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a:solidFill>
                  <a:schemeClr val="tx1"/>
                </a:solidFill>
                <a:latin typeface="Courier New" panose="02070309020205020404" charset="0"/>
                <a:ea typeface="Calibri Bold Italic" charset="0"/>
                <a:cs typeface="Courier New" panose="02070309020205020404" charset="0"/>
                <a:sym typeface="Calibri Bold Italic" charset="0"/>
              </a:rPr>
              <a:t>Hard1(x)</a:t>
            </a:r>
            <a:r>
              <a:rPr lang="en-US" sz="1800" b="1" dirty="0">
                <a:solidFill>
                  <a:schemeClr val="tx1"/>
                </a:solidFill>
                <a:latin typeface="Courier New" panose="02070309020205020404" charset="0"/>
                <a:cs typeface="Courier New" panose="02070309020205020404" charset="0"/>
                <a:sym typeface="Courier New Bold" charset="0"/>
              </a:rPr>
              <a:t> : Hard2(x);</a:t>
            </a:r>
          </a:p>
        </p:txBody>
      </p:sp>
      <p:sp>
        <p:nvSpPr>
          <p:cNvPr id="4" name="Rectangle 8"/>
          <p:cNvSpPr/>
          <p:nvPr/>
        </p:nvSpPr>
        <p:spPr bwMode="auto">
          <a:xfrm>
            <a:off x="5614035" y="3192145"/>
            <a:ext cx="2593340" cy="398145"/>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a:solidFill>
                  <a:schemeClr val="tx1"/>
                </a:solidFill>
                <a:latin typeface="Courier New" panose="02070309020205020404" charset="0"/>
                <a:ea typeface="Calibri Bold Italic" charset="0"/>
                <a:cs typeface="Courier New" panose="02070309020205020404" charset="0"/>
                <a:sym typeface="Calibri Bold Italic" charset="0"/>
              </a:rPr>
              <a:t>p</a:t>
            </a:r>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a:solidFill>
                  <a:schemeClr val="tx1"/>
                </a:solidFill>
                <a:latin typeface="Courier New" panose="02070309020205020404" charset="0"/>
                <a:ea typeface="Calibri Bold Italic" charset="0"/>
                <a:cs typeface="Courier New" panose="02070309020205020404" charset="0"/>
                <a:sym typeface="Calibri Bold Italic" charset="0"/>
              </a:rPr>
              <a:t>*p</a:t>
            </a:r>
            <a:r>
              <a:rPr lang="en-US" sz="1800" b="1" dirty="0">
                <a:solidFill>
                  <a:schemeClr val="tx1"/>
                </a:solidFill>
                <a:latin typeface="Courier New" panose="02070309020205020404" charset="0"/>
                <a:cs typeface="Courier New" panose="02070309020205020404" charset="0"/>
                <a:sym typeface="Courier New Bold" charset="0"/>
              </a:rPr>
              <a:t> : 0;</a:t>
            </a:r>
          </a:p>
        </p:txBody>
      </p:sp>
      <p:sp>
        <p:nvSpPr>
          <p:cNvPr id="8" name="文本框 7"/>
          <p:cNvSpPr txBox="1"/>
          <p:nvPr/>
        </p:nvSpPr>
        <p:spPr>
          <a:xfrm>
            <a:off x="3465195" y="2105025"/>
            <a:ext cx="4133215" cy="706755"/>
          </a:xfrm>
          <a:prstGeom prst="rect">
            <a:avLst/>
          </a:prstGeom>
          <a:noFill/>
        </p:spPr>
        <p:txBody>
          <a:bodyPr wrap="square" rtlCol="0">
            <a:spAutoFit/>
          </a:bodyPr>
          <a:lstStyle/>
          <a:p>
            <a:pPr marL="285750" indent="-285750">
              <a:buFont typeface="Wingdings" panose="05000000000000000000" charset="0"/>
              <a:buChar char=""/>
            </a:pPr>
            <a:r>
              <a:rPr lang="zh-CN" altLang="en-US" sz="2000"/>
              <a:t>两个值都得计算。</a:t>
            </a:r>
          </a:p>
          <a:p>
            <a:pPr marL="285750" indent="-285750">
              <a:buFont typeface="Wingdings" panose="05000000000000000000" charset="0"/>
              <a:buChar char=""/>
            </a:pPr>
            <a:r>
              <a:rPr lang="zh-CN" altLang="en-US" sz="2000"/>
              <a:t>只有在计算非常简单时才有意义。</a:t>
            </a:r>
          </a:p>
        </p:txBody>
      </p:sp>
      <p:sp>
        <p:nvSpPr>
          <p:cNvPr id="31" name="文本框 30"/>
          <p:cNvSpPr txBox="1"/>
          <p:nvPr/>
        </p:nvSpPr>
        <p:spPr>
          <a:xfrm>
            <a:off x="3451860" y="3736975"/>
            <a:ext cx="4935855" cy="706755"/>
          </a:xfrm>
          <a:prstGeom prst="rect">
            <a:avLst/>
          </a:prstGeom>
          <a:noFill/>
        </p:spPr>
        <p:txBody>
          <a:bodyPr wrap="square" rtlCol="0">
            <a:spAutoFit/>
          </a:bodyPr>
          <a:lstStyle/>
          <a:p>
            <a:pPr marL="285750" indent="-285750">
              <a:buFont typeface="Wingdings" panose="05000000000000000000" charset="0"/>
              <a:buChar char=""/>
            </a:pPr>
            <a:r>
              <a:rPr lang="zh-CN" altLang="en-US" sz="2000"/>
              <a:t>两个值都得计算。</a:t>
            </a:r>
          </a:p>
          <a:p>
            <a:pPr marL="285750" indent="-285750">
              <a:buFont typeface="Wingdings" panose="05000000000000000000" charset="0"/>
              <a:buChar char=""/>
            </a:pPr>
            <a:r>
              <a:rPr lang="zh-CN" altLang="en-US" sz="2000"/>
              <a:t>可能产生不良影响。</a:t>
            </a:r>
          </a:p>
        </p:txBody>
      </p:sp>
      <p:sp>
        <p:nvSpPr>
          <p:cNvPr id="33" name="等腰三角形 32"/>
          <p:cNvSpPr/>
          <p:nvPr/>
        </p:nvSpPr>
        <p:spPr>
          <a:xfrm>
            <a:off x="6978015" y="3807460"/>
            <a:ext cx="1769110" cy="103187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a:t>
            </a:r>
          </a:p>
          <a:p>
            <a:pPr algn="ctr"/>
            <a:r>
              <a:rPr lang="zh-CN" altLang="en-US"/>
              <a:t>不安全</a:t>
            </a:r>
          </a:p>
        </p:txBody>
      </p:sp>
      <p:sp>
        <p:nvSpPr>
          <p:cNvPr id="35" name="左箭头 34"/>
          <p:cNvSpPr/>
          <p:nvPr/>
        </p:nvSpPr>
        <p:spPr>
          <a:xfrm>
            <a:off x="5614035" y="73660"/>
            <a:ext cx="3508375" cy="1088390"/>
          </a:xfrm>
          <a:prstGeom prst="lef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条件传送不好的示范：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2232"/>
                                        </p:tgtEl>
                                        <p:attrNameLst>
                                          <p:attrName>style.visibility</p:attrName>
                                        </p:attrNameLst>
                                      </p:cBhvr>
                                      <p:to>
                                        <p:strVal val="visible"/>
                                      </p:to>
                                    </p:set>
                                    <p:animEffect transition="in" filter="wipe(down)">
                                      <p:cBhvr>
                                        <p:cTn id="7" dur="500"/>
                                        <p:tgtEl>
                                          <p:spTgt spid="522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ppt_x"/>
                                          </p:val>
                                        </p:tav>
                                        <p:tav tm="100000">
                                          <p:val>
                                            <p:strVal val="#ppt_x"/>
                                          </p:val>
                                        </p:tav>
                                      </p:tavLst>
                                    </p:anim>
                                    <p:anim calcmode="lin" valueType="num">
                                      <p:cBhvr additive="base">
                                        <p:cTn id="2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2" grpId="0" animBg="1"/>
      <p:bldP spid="4" grpId="0" animBg="1"/>
      <p:bldP spid="8" grpId="0"/>
      <p:bldP spid="31" grpId="0"/>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58591" y="2577148"/>
            <a:ext cx="4996815" cy="684371"/>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7"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194217" y="2534030"/>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p:nvPr/>
        </p:nvSpPr>
        <p:spPr>
          <a:xfrm flipH="1">
            <a:off x="590364" y="3216911"/>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p:nvPr/>
        </p:nvSpPr>
        <p:spPr>
          <a:xfrm flipH="1">
            <a:off x="990600" y="2530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flipH="1">
            <a:off x="1790700" y="2530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p:cNvSpPr/>
          <p:nvPr/>
        </p:nvSpPr>
        <p:spPr>
          <a:xfrm flipH="1">
            <a:off x="2590800" y="2530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椭圆 27"/>
          <p:cNvSpPr/>
          <p:nvPr/>
        </p:nvSpPr>
        <p:spPr>
          <a:xfrm flipH="1">
            <a:off x="3390900" y="2530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p:cNvSpPr/>
          <p:nvPr/>
        </p:nvSpPr>
        <p:spPr>
          <a:xfrm flipH="1">
            <a:off x="4191000" y="2530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p:cNvSpPr/>
          <p:nvPr/>
        </p:nvSpPr>
        <p:spPr>
          <a:xfrm flipH="1">
            <a:off x="1390650" y="3216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p:nvSpPr>
        <p:spPr>
          <a:xfrm flipH="1">
            <a:off x="2190750" y="3216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p:nvPr/>
        </p:nvSpPr>
        <p:spPr>
          <a:xfrm flipH="1">
            <a:off x="2990850" y="3216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flipH="1">
            <a:off x="3790950" y="3216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椭圆 50"/>
          <p:cNvSpPr/>
          <p:nvPr/>
        </p:nvSpPr>
        <p:spPr>
          <a:xfrm flipH="1">
            <a:off x="4316730" y="115125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6" name="组合 65"/>
          <p:cNvGrpSpPr/>
          <p:nvPr/>
        </p:nvGrpSpPr>
        <p:grpSpPr>
          <a:xfrm>
            <a:off x="93345" y="1169035"/>
            <a:ext cx="2012950" cy="1191895"/>
            <a:chOff x="1356175" y="1093399"/>
            <a:chExt cx="2300757" cy="1589432"/>
          </a:xfrm>
        </p:grpSpPr>
        <p:sp>
          <p:nvSpPr>
            <p:cNvPr id="58" name="矩形 57"/>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59" name="椭圆 58"/>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0" name="椭圆 59"/>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1" name="椭圆 60"/>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2" name="椭圆 61"/>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68" name="组合 67"/>
          <p:cNvGrpSpPr/>
          <p:nvPr/>
        </p:nvGrpSpPr>
        <p:grpSpPr>
          <a:xfrm>
            <a:off x="2708771" y="1169299"/>
            <a:ext cx="1725568" cy="1192074"/>
            <a:chOff x="1356175" y="1093399"/>
            <a:chExt cx="2300757" cy="1589432"/>
          </a:xfrm>
        </p:grpSpPr>
        <p:sp>
          <p:nvSpPr>
            <p:cNvPr id="69" name="矩形 68"/>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0" name="椭圆 69"/>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1" name="椭圆 70"/>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2" name="椭圆 71"/>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3" name="椭圆 72"/>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80" name="组合 79"/>
          <p:cNvGrpSpPr/>
          <p:nvPr/>
        </p:nvGrpSpPr>
        <p:grpSpPr>
          <a:xfrm>
            <a:off x="3258026" y="3806349"/>
            <a:ext cx="1725454" cy="505301"/>
            <a:chOff x="1356175" y="1093399"/>
            <a:chExt cx="2300757" cy="1589432"/>
          </a:xfrm>
        </p:grpSpPr>
        <p:sp>
          <p:nvSpPr>
            <p:cNvPr id="81" name="矩形 80"/>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2" name="椭圆 81"/>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3" name="椭圆 82"/>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4" name="椭圆 83"/>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5" name="椭圆 84"/>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92" name="组合 91"/>
          <p:cNvGrpSpPr/>
          <p:nvPr/>
        </p:nvGrpSpPr>
        <p:grpSpPr>
          <a:xfrm>
            <a:off x="537210" y="3468211"/>
            <a:ext cx="1793558" cy="1192054"/>
            <a:chOff x="1356175" y="1093399"/>
            <a:chExt cx="2300757" cy="1589432"/>
          </a:xfrm>
        </p:grpSpPr>
        <p:sp>
          <p:nvSpPr>
            <p:cNvPr id="93" name="矩形 92"/>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4" name="椭圆 93"/>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椭圆 94"/>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椭圆 95"/>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7" name="椭圆 96"/>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98" name="矩形 97"/>
          <p:cNvSpPr/>
          <p:nvPr/>
        </p:nvSpPr>
        <p:spPr>
          <a:xfrm>
            <a:off x="17145" y="1274445"/>
            <a:ext cx="2183765" cy="706755"/>
          </a:xfrm>
          <a:prstGeom prst="rect">
            <a:avLst/>
          </a:prstGeom>
        </p:spPr>
        <p:txBody>
          <a:bodyPr wrap="square">
            <a:spAutoFit/>
          </a:bodyPr>
          <a:lstStyle/>
          <a:p>
            <a:pPr marL="342900" indent="-342900" algn="l">
              <a:buFont typeface="+mj-ea"/>
              <a:buAutoNum type="circleNumDbPlain"/>
            </a:pPr>
            <a:r>
              <a:rPr lang="en-US" altLang="zh-CN" sz="2000">
                <a:latin typeface="微软雅黑" panose="020B0503020204020204" charset="-122"/>
                <a:ea typeface="微软雅黑" panose="020B0503020204020204" charset="-122"/>
                <a:sym typeface="+mn-ea"/>
              </a:rPr>
              <a:t>ISA</a:t>
            </a:r>
            <a:r>
              <a:rPr lang="zh-CN" altLang="en-US" sz="2000">
                <a:latin typeface="微软雅黑" panose="020B0503020204020204" charset="-122"/>
                <a:ea typeface="微软雅黑" panose="020B0503020204020204" charset="-122"/>
                <a:sym typeface="+mn-ea"/>
              </a:rPr>
              <a:t>位于软件和硬件之间</a:t>
            </a:r>
            <a:endParaRPr lang="zh-CN" altLang="en-US" sz="2000" b="1" dirty="0">
              <a:latin typeface="微软雅黑" panose="020B0503020204020204" charset="-122"/>
              <a:ea typeface="微软雅黑" panose="020B0503020204020204" charset="-122"/>
              <a:sym typeface="+mn-ea"/>
            </a:endParaRPr>
          </a:p>
        </p:txBody>
      </p:sp>
      <p:sp>
        <p:nvSpPr>
          <p:cNvPr id="102" name="矩形 101"/>
          <p:cNvSpPr/>
          <p:nvPr/>
        </p:nvSpPr>
        <p:spPr>
          <a:xfrm>
            <a:off x="2717800" y="1175385"/>
            <a:ext cx="1707515" cy="1014730"/>
          </a:xfrm>
          <a:prstGeom prst="rect">
            <a:avLst/>
          </a:prstGeom>
        </p:spPr>
        <p:txBody>
          <a:bodyPr wrap="square">
            <a:spAutoFit/>
          </a:bodyPr>
          <a:lstStyle/>
          <a:p>
            <a:pPr marL="342900" indent="-342900" algn="l">
              <a:buFont typeface="+mj-ea"/>
              <a:buAutoNum type="circleNumDbPlain" startAt="2"/>
            </a:pPr>
            <a:r>
              <a:rPr lang="zh-CN" altLang="en-US" sz="2000">
                <a:latin typeface="微软雅黑" panose="020B0503020204020204" charset="-122"/>
                <a:ea typeface="微软雅黑" panose="020B0503020204020204" charset="-122"/>
                <a:sym typeface="+mn-ea"/>
              </a:rPr>
              <a:t>硬件的功能通过</a:t>
            </a:r>
            <a:r>
              <a:rPr lang="en-US" altLang="zh-CN" sz="2000">
                <a:latin typeface="微软雅黑" panose="020B0503020204020204" charset="-122"/>
                <a:ea typeface="微软雅黑" panose="020B0503020204020204" charset="-122"/>
                <a:sym typeface="+mn-ea"/>
              </a:rPr>
              <a:t>ISA</a:t>
            </a:r>
            <a:r>
              <a:rPr lang="zh-CN" altLang="en-US" sz="2000">
                <a:latin typeface="微软雅黑" panose="020B0503020204020204" charset="-122"/>
                <a:ea typeface="微软雅黑" panose="020B0503020204020204" charset="-122"/>
                <a:sym typeface="+mn-ea"/>
              </a:rPr>
              <a:t>提供出来</a:t>
            </a:r>
            <a:endParaRPr lang="zh-CN" altLang="en-US" sz="2000" b="1" dirty="0">
              <a:latin typeface="微软雅黑" panose="020B0503020204020204" charset="-122"/>
              <a:ea typeface="微软雅黑" panose="020B0503020204020204" charset="-122"/>
              <a:sym typeface="+mn-ea"/>
            </a:endParaRPr>
          </a:p>
        </p:txBody>
      </p:sp>
      <p:sp>
        <p:nvSpPr>
          <p:cNvPr id="104" name="矩形 103"/>
          <p:cNvSpPr/>
          <p:nvPr/>
        </p:nvSpPr>
        <p:spPr>
          <a:xfrm>
            <a:off x="460693" y="3544253"/>
            <a:ext cx="1946910" cy="1014730"/>
          </a:xfrm>
          <a:prstGeom prst="rect">
            <a:avLst/>
          </a:prstGeom>
        </p:spPr>
        <p:txBody>
          <a:bodyPr wrap="square">
            <a:spAutoFit/>
          </a:bodyPr>
          <a:lstStyle/>
          <a:p>
            <a:pPr marL="342900" indent="-342900" algn="l">
              <a:buFont typeface="+mj-ea"/>
              <a:buAutoNum type="circleNumDbPlain" startAt="3"/>
            </a:pPr>
            <a:r>
              <a:rPr lang="zh-CN" altLang="en-US" sz="2000">
                <a:latin typeface="微软雅黑" panose="020B0503020204020204" charset="-122"/>
                <a:ea typeface="微软雅黑" panose="020B0503020204020204" charset="-122"/>
                <a:sym typeface="+mn-ea"/>
              </a:rPr>
              <a:t>软件通过</a:t>
            </a:r>
            <a:r>
              <a:rPr lang="en-US" altLang="zh-CN" sz="2000">
                <a:latin typeface="微软雅黑" panose="020B0503020204020204" charset="-122"/>
                <a:ea typeface="微软雅黑" panose="020B0503020204020204" charset="-122"/>
                <a:sym typeface="+mn-ea"/>
              </a:rPr>
              <a:t>ISA</a:t>
            </a:r>
            <a:r>
              <a:rPr lang="zh-CN" altLang="en-US" sz="2000">
                <a:latin typeface="微软雅黑" panose="020B0503020204020204" charset="-122"/>
                <a:ea typeface="微软雅黑" panose="020B0503020204020204" charset="-122"/>
                <a:sym typeface="+mn-ea"/>
              </a:rPr>
              <a:t>规定的</a:t>
            </a:r>
            <a:r>
              <a:rPr lang="zh-CN" altLang="en-US" sz="2000">
                <a:solidFill>
                  <a:srgbClr val="CC3300"/>
                </a:solidFill>
                <a:latin typeface="微软雅黑" panose="020B0503020204020204" charset="-122"/>
                <a:ea typeface="微软雅黑" panose="020B0503020204020204" charset="-122"/>
                <a:sym typeface="+mn-ea"/>
              </a:rPr>
              <a:t>指令</a:t>
            </a:r>
            <a:r>
              <a:rPr lang="zh-CN" altLang="en-US" sz="2000">
                <a:latin typeface="微软雅黑" panose="020B0503020204020204" charset="-122"/>
                <a:ea typeface="微软雅黑" panose="020B0503020204020204" charset="-122"/>
                <a:sym typeface="+mn-ea"/>
              </a:rPr>
              <a:t>使用硬件</a:t>
            </a:r>
            <a:endParaRPr lang="zh-CN" altLang="en-US" sz="2000" b="1" dirty="0">
              <a:latin typeface="微软雅黑" panose="020B0503020204020204" charset="-122"/>
              <a:ea typeface="微软雅黑" panose="020B0503020204020204" charset="-122"/>
              <a:sym typeface="+mn-ea"/>
            </a:endParaRPr>
          </a:p>
        </p:txBody>
      </p:sp>
      <p:sp>
        <p:nvSpPr>
          <p:cNvPr id="106" name="矩形 105"/>
          <p:cNvSpPr/>
          <p:nvPr/>
        </p:nvSpPr>
        <p:spPr>
          <a:xfrm>
            <a:off x="3320534" y="3868971"/>
            <a:ext cx="1565275" cy="398780"/>
          </a:xfrm>
          <a:prstGeom prst="rect">
            <a:avLst/>
          </a:prstGeom>
        </p:spPr>
        <p:txBody>
          <a:bodyPr wrap="none">
            <a:spAutoFit/>
          </a:bodyPr>
          <a:lstStyle/>
          <a:p>
            <a:pPr algn="l"/>
            <a:r>
              <a:rPr lang="en-US" altLang="zh-CN" sz="2000" dirty="0">
                <a:sym typeface="+mn-ea"/>
              </a:rPr>
              <a:t>ISA</a:t>
            </a:r>
            <a:r>
              <a:rPr lang="zh-CN" altLang="en-US" sz="2000" dirty="0">
                <a:sym typeface="+mn-ea"/>
              </a:rPr>
              <a:t>规定了：</a:t>
            </a:r>
            <a:endParaRPr lang="zh-CN" altLang="en-US" sz="2000" b="1" dirty="0">
              <a:sym typeface="+mn-ea"/>
            </a:endParaRPr>
          </a:p>
        </p:txBody>
      </p:sp>
      <p:sp>
        <p:nvSpPr>
          <p:cNvPr id="4" name="矩形 3"/>
          <p:cNvSpPr/>
          <p:nvPr/>
        </p:nvSpPr>
        <p:spPr>
          <a:xfrm>
            <a:off x="0" y="-117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7" name="椭圆 6"/>
          <p:cNvSpPr/>
          <p:nvPr/>
        </p:nvSpPr>
        <p:spPr>
          <a:xfrm>
            <a:off x="21573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9" name="椭圆 18"/>
          <p:cNvSpPr/>
          <p:nvPr/>
        </p:nvSpPr>
        <p:spPr>
          <a:xfrm>
            <a:off x="3791024" y="2533698"/>
            <a:ext cx="103042" cy="103042"/>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1" name="椭圆 20"/>
          <p:cNvSpPr/>
          <p:nvPr/>
        </p:nvSpPr>
        <p:spPr>
          <a:xfrm>
            <a:off x="4777246" y="3175054"/>
            <a:ext cx="206083" cy="206083"/>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36" name="TextBox 11"/>
          <p:cNvSpPr txBox="1"/>
          <p:nvPr/>
        </p:nvSpPr>
        <p:spPr>
          <a:xfrm>
            <a:off x="6434296" y="338773"/>
            <a:ext cx="2714625" cy="110744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可执行的指令的集合，包括指令格式、操作种类以及每种操作对应的操作数的相应规定；</a:t>
            </a:r>
          </a:p>
        </p:txBody>
      </p:sp>
      <p:cxnSp>
        <p:nvCxnSpPr>
          <p:cNvPr id="37" name="直接连接符 36"/>
          <p:cNvCxnSpPr/>
          <p:nvPr/>
        </p:nvCxnSpPr>
        <p:spPr>
          <a:xfrm>
            <a:off x="5768850" y="930867"/>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8" name="TextBox 14"/>
          <p:cNvSpPr txBox="1"/>
          <p:nvPr/>
        </p:nvSpPr>
        <p:spPr>
          <a:xfrm>
            <a:off x="6523536" y="1438077"/>
            <a:ext cx="2592288" cy="73850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指令可以接受的操作数的类型；</a:t>
            </a:r>
          </a:p>
        </p:txBody>
      </p:sp>
      <p:cxnSp>
        <p:nvCxnSpPr>
          <p:cNvPr id="39" name="直接连接符 38"/>
          <p:cNvCxnSpPr/>
          <p:nvPr/>
        </p:nvCxnSpPr>
        <p:spPr>
          <a:xfrm>
            <a:off x="5768850" y="1824732"/>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0" name="TextBox 17"/>
          <p:cNvSpPr txBox="1"/>
          <p:nvPr/>
        </p:nvSpPr>
        <p:spPr>
          <a:xfrm>
            <a:off x="6482896" y="2204104"/>
            <a:ext cx="2592288" cy="110744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操作数所能存放的寄存器组的结构，包括每个寄存器的名称、编号、长度和用途；</a:t>
            </a:r>
          </a:p>
        </p:txBody>
      </p:sp>
      <p:cxnSp>
        <p:nvCxnSpPr>
          <p:cNvPr id="41" name="直接连接符 40"/>
          <p:cNvCxnSpPr/>
          <p:nvPr/>
        </p:nvCxnSpPr>
        <p:spPr>
          <a:xfrm>
            <a:off x="5768850" y="2558374"/>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2" name="TextBox 20"/>
          <p:cNvSpPr txBox="1"/>
          <p:nvPr/>
        </p:nvSpPr>
        <p:spPr>
          <a:xfrm>
            <a:off x="6523536" y="3511151"/>
            <a:ext cx="2592288" cy="73850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操作数所能存放的存储空间的大小和编址方式；</a:t>
            </a:r>
          </a:p>
        </p:txBody>
      </p:sp>
      <p:cxnSp>
        <p:nvCxnSpPr>
          <p:cNvPr id="43" name="直接连接符 42"/>
          <p:cNvCxnSpPr/>
          <p:nvPr/>
        </p:nvCxnSpPr>
        <p:spPr>
          <a:xfrm>
            <a:off x="5768850" y="3647616"/>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4" name="TextBox 23"/>
          <p:cNvSpPr txBox="1"/>
          <p:nvPr/>
        </p:nvSpPr>
        <p:spPr>
          <a:xfrm>
            <a:off x="6523536" y="4324803"/>
            <a:ext cx="2592288" cy="73850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操作数在存储空间存放时按照大端还是小端方式存放；</a:t>
            </a:r>
          </a:p>
        </p:txBody>
      </p:sp>
      <p:cxnSp>
        <p:nvCxnSpPr>
          <p:cNvPr id="45" name="直接连接符 44"/>
          <p:cNvCxnSpPr/>
          <p:nvPr/>
        </p:nvCxnSpPr>
        <p:spPr>
          <a:xfrm>
            <a:off x="5768850" y="4602238"/>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6" name="TextBox 26"/>
          <p:cNvSpPr txBox="1"/>
          <p:nvPr/>
        </p:nvSpPr>
        <p:spPr>
          <a:xfrm>
            <a:off x="6523536" y="5082575"/>
            <a:ext cx="2592288" cy="73850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指令获取操作数的方式，即寻址方式；</a:t>
            </a:r>
          </a:p>
        </p:txBody>
      </p:sp>
      <p:cxnSp>
        <p:nvCxnSpPr>
          <p:cNvPr id="57" name="直接连接符 56"/>
          <p:cNvCxnSpPr/>
          <p:nvPr/>
        </p:nvCxnSpPr>
        <p:spPr>
          <a:xfrm>
            <a:off x="5768850" y="5445100"/>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5610165" y="827825"/>
            <a:ext cx="206083" cy="206083"/>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cs typeface="+mn-ea"/>
              </a:rPr>
              <a:t>1</a:t>
            </a:r>
            <a:endParaRPr lang="zh-CN" altLang="en-US" sz="1350" dirty="0">
              <a:cs typeface="+mn-ea"/>
            </a:endParaRPr>
          </a:p>
        </p:txBody>
      </p:sp>
      <p:sp>
        <p:nvSpPr>
          <p:cNvPr id="64" name="椭圆 63"/>
          <p:cNvSpPr/>
          <p:nvPr/>
        </p:nvSpPr>
        <p:spPr>
          <a:xfrm>
            <a:off x="4362524" y="3207091"/>
            <a:ext cx="125418" cy="12541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5" name="椭圆 64"/>
          <p:cNvSpPr/>
          <p:nvPr/>
        </p:nvSpPr>
        <p:spPr>
          <a:xfrm>
            <a:off x="4580325" y="2533864"/>
            <a:ext cx="103042" cy="103042"/>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7" name="椭圆 66"/>
          <p:cNvSpPr/>
          <p:nvPr/>
        </p:nvSpPr>
        <p:spPr>
          <a:xfrm>
            <a:off x="5609343" y="1718741"/>
            <a:ext cx="206083" cy="206083"/>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cs typeface="+mn-ea"/>
              </a:rPr>
              <a:t>2</a:t>
            </a:r>
            <a:endParaRPr lang="zh-CN" altLang="en-US" sz="1350" dirty="0">
              <a:cs typeface="+mn-ea"/>
            </a:endParaRPr>
          </a:p>
        </p:txBody>
      </p:sp>
      <p:sp>
        <p:nvSpPr>
          <p:cNvPr id="74" name="椭圆 73"/>
          <p:cNvSpPr/>
          <p:nvPr/>
        </p:nvSpPr>
        <p:spPr>
          <a:xfrm>
            <a:off x="5609201" y="2456807"/>
            <a:ext cx="206083" cy="206083"/>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cs typeface="+mn-ea"/>
              </a:rPr>
              <a:t>3</a:t>
            </a:r>
            <a:endParaRPr lang="zh-CN" altLang="en-US" sz="1350" dirty="0">
              <a:cs typeface="+mn-ea"/>
            </a:endParaRPr>
          </a:p>
        </p:txBody>
      </p:sp>
      <p:sp>
        <p:nvSpPr>
          <p:cNvPr id="75" name="椭圆 74"/>
          <p:cNvSpPr/>
          <p:nvPr/>
        </p:nvSpPr>
        <p:spPr>
          <a:xfrm>
            <a:off x="5608379" y="3544573"/>
            <a:ext cx="206083" cy="206083"/>
          </a:xfrm>
          <a:prstGeom prst="ellipse">
            <a:avLst/>
          </a:prstGeom>
          <a:solidFill>
            <a:schemeClr val="accent6"/>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cs typeface="+mn-ea"/>
              </a:rPr>
              <a:t>4</a:t>
            </a:r>
            <a:endParaRPr lang="zh-CN" altLang="en-US" sz="1350" dirty="0">
              <a:cs typeface="+mn-ea"/>
            </a:endParaRPr>
          </a:p>
        </p:txBody>
      </p:sp>
      <p:sp>
        <p:nvSpPr>
          <p:cNvPr id="76" name="椭圆 75"/>
          <p:cNvSpPr/>
          <p:nvPr/>
        </p:nvSpPr>
        <p:spPr>
          <a:xfrm>
            <a:off x="5610199" y="4497847"/>
            <a:ext cx="206083" cy="206083"/>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cs typeface="+mn-ea"/>
              </a:rPr>
              <a:t>5</a:t>
            </a:r>
            <a:endParaRPr lang="zh-CN" altLang="en-US" sz="1350" dirty="0">
              <a:cs typeface="+mn-ea"/>
            </a:endParaRPr>
          </a:p>
        </p:txBody>
      </p:sp>
      <p:sp>
        <p:nvSpPr>
          <p:cNvPr id="77" name="椭圆 76"/>
          <p:cNvSpPr/>
          <p:nvPr/>
        </p:nvSpPr>
        <p:spPr>
          <a:xfrm>
            <a:off x="5609377" y="5339233"/>
            <a:ext cx="206083" cy="206083"/>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cs typeface="+mn-ea"/>
              </a:rPr>
              <a:t>6</a:t>
            </a:r>
            <a:endParaRPr lang="zh-CN" altLang="en-US" sz="1350" dirty="0">
              <a:cs typeface="+mn-ea"/>
            </a:endParaRPr>
          </a:p>
        </p:txBody>
      </p:sp>
      <p:sp>
        <p:nvSpPr>
          <p:cNvPr id="78" name="TextBox 17"/>
          <p:cNvSpPr txBox="1"/>
          <p:nvPr/>
        </p:nvSpPr>
        <p:spPr>
          <a:xfrm>
            <a:off x="6472736" y="5791537"/>
            <a:ext cx="2592288" cy="110744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指令执行过程的控制方式，包括程序计数器、条件码定义等。</a:t>
            </a:r>
          </a:p>
        </p:txBody>
      </p:sp>
      <p:cxnSp>
        <p:nvCxnSpPr>
          <p:cNvPr id="79" name="直接连接符 78"/>
          <p:cNvCxnSpPr/>
          <p:nvPr/>
        </p:nvCxnSpPr>
        <p:spPr>
          <a:xfrm>
            <a:off x="5772660" y="6128344"/>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0" name="椭圆 99"/>
          <p:cNvSpPr/>
          <p:nvPr/>
        </p:nvSpPr>
        <p:spPr>
          <a:xfrm>
            <a:off x="5613011" y="6026777"/>
            <a:ext cx="206083" cy="206083"/>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cs typeface="+mn-ea"/>
              </a:rPr>
              <a:t>7</a:t>
            </a:r>
          </a:p>
        </p:txBody>
      </p:sp>
      <p:sp>
        <p:nvSpPr>
          <p:cNvPr id="101" name="Freeform 31"/>
          <p:cNvSpPr/>
          <p:nvPr/>
        </p:nvSpPr>
        <p:spPr bwMode="auto">
          <a:xfrm flipV="1">
            <a:off x="4968875" y="4325620"/>
            <a:ext cx="566420" cy="287655"/>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w="44450">
            <a:solidFill>
              <a:srgbClr val="D2C5BC"/>
            </a:solidFill>
          </a:ln>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0" name="Freeform 31"/>
          <p:cNvSpPr/>
          <p:nvPr/>
        </p:nvSpPr>
        <p:spPr bwMode="auto">
          <a:xfrm flipV="1">
            <a:off x="4984115" y="4324985"/>
            <a:ext cx="628015" cy="1120140"/>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1" name="Freeform 31"/>
          <p:cNvSpPr/>
          <p:nvPr/>
        </p:nvSpPr>
        <p:spPr bwMode="auto">
          <a:xfrm>
            <a:off x="4968875" y="3653155"/>
            <a:ext cx="638810" cy="671830"/>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2" name="Freeform 31"/>
          <p:cNvSpPr/>
          <p:nvPr/>
        </p:nvSpPr>
        <p:spPr bwMode="auto">
          <a:xfrm flipV="1">
            <a:off x="4968875" y="4249420"/>
            <a:ext cx="640080" cy="1777365"/>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3" name="Freeform 31"/>
          <p:cNvSpPr/>
          <p:nvPr/>
        </p:nvSpPr>
        <p:spPr bwMode="auto">
          <a:xfrm>
            <a:off x="4982845" y="1925320"/>
            <a:ext cx="553720" cy="2400300"/>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4" name="Freeform 31"/>
          <p:cNvSpPr/>
          <p:nvPr/>
        </p:nvSpPr>
        <p:spPr bwMode="auto">
          <a:xfrm>
            <a:off x="4954270" y="2559050"/>
            <a:ext cx="658495" cy="1766570"/>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5" name="Freeform 31"/>
          <p:cNvSpPr/>
          <p:nvPr/>
        </p:nvSpPr>
        <p:spPr bwMode="auto">
          <a:xfrm>
            <a:off x="4982210" y="975360"/>
            <a:ext cx="553720" cy="3331845"/>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fltVal val="0"/>
                                          </p:val>
                                        </p:tav>
                                        <p:tav tm="100000">
                                          <p:val>
                                            <p:strVal val="#ppt_w"/>
                                          </p:val>
                                        </p:tav>
                                      </p:tavLst>
                                    </p:anim>
                                    <p:anim calcmode="lin" valueType="num">
                                      <p:cBhvr>
                                        <p:cTn id="19" dur="500" fill="hold"/>
                                        <p:tgtEl>
                                          <p:spTgt spid="63"/>
                                        </p:tgtEl>
                                        <p:attrNameLst>
                                          <p:attrName>ppt_h</p:attrName>
                                        </p:attrNameLst>
                                      </p:cBhvr>
                                      <p:tavLst>
                                        <p:tav tm="0">
                                          <p:val>
                                            <p:fltVal val="0"/>
                                          </p:val>
                                        </p:tav>
                                        <p:tav tm="100000">
                                          <p:val>
                                            <p:strVal val="#ppt_h"/>
                                          </p:val>
                                        </p:tav>
                                      </p:tavLst>
                                    </p:anim>
                                    <p:animEffect transition="in" filter="fade">
                                      <p:cBhvr>
                                        <p:cTn id="20" dur="500"/>
                                        <p:tgtEl>
                                          <p:spTgt spid="63"/>
                                        </p:tgtEl>
                                      </p:cBhvr>
                                    </p:animEffect>
                                  </p:childTnLst>
                                </p:cTn>
                              </p:par>
                              <p:par>
                                <p:cTn id="21" presetID="53" presetClass="entr" presetSubtype="16" fill="hold" grpId="0" nodeType="withEffect">
                                  <p:stCondLst>
                                    <p:cond delay="100"/>
                                  </p:stCondLst>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fltVal val="0"/>
                                          </p:val>
                                        </p:tav>
                                        <p:tav tm="100000">
                                          <p:val>
                                            <p:strVal val="#ppt_h"/>
                                          </p:val>
                                        </p:tav>
                                      </p:tavLst>
                                    </p:anim>
                                    <p:animEffect transition="in" filter="fade">
                                      <p:cBhvr>
                                        <p:cTn id="25" dur="500"/>
                                        <p:tgtEl>
                                          <p:spTgt spid="64"/>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65"/>
                                        </p:tgtEl>
                                        <p:attrNameLst>
                                          <p:attrName>style.visibility</p:attrName>
                                        </p:attrNameLst>
                                      </p:cBhvr>
                                      <p:to>
                                        <p:strVal val="visible"/>
                                      </p:to>
                                    </p:set>
                                    <p:anim calcmode="lin" valueType="num">
                                      <p:cBhvr>
                                        <p:cTn id="28" dur="500" fill="hold"/>
                                        <p:tgtEl>
                                          <p:spTgt spid="65"/>
                                        </p:tgtEl>
                                        <p:attrNameLst>
                                          <p:attrName>ppt_w</p:attrName>
                                        </p:attrNameLst>
                                      </p:cBhvr>
                                      <p:tavLst>
                                        <p:tav tm="0">
                                          <p:val>
                                            <p:fltVal val="0"/>
                                          </p:val>
                                        </p:tav>
                                        <p:tav tm="100000">
                                          <p:val>
                                            <p:strVal val="#ppt_w"/>
                                          </p:val>
                                        </p:tav>
                                      </p:tavLst>
                                    </p:anim>
                                    <p:anim calcmode="lin" valueType="num">
                                      <p:cBhvr>
                                        <p:cTn id="29" dur="500" fill="hold"/>
                                        <p:tgtEl>
                                          <p:spTgt spid="65"/>
                                        </p:tgtEl>
                                        <p:attrNameLst>
                                          <p:attrName>ppt_h</p:attrName>
                                        </p:attrNameLst>
                                      </p:cBhvr>
                                      <p:tavLst>
                                        <p:tav tm="0">
                                          <p:val>
                                            <p:fltVal val="0"/>
                                          </p:val>
                                        </p:tav>
                                        <p:tav tm="100000">
                                          <p:val>
                                            <p:strVal val="#ppt_h"/>
                                          </p:val>
                                        </p:tav>
                                      </p:tavLst>
                                    </p:anim>
                                    <p:animEffect transition="in" filter="fade">
                                      <p:cBhvr>
                                        <p:cTn id="30" dur="500"/>
                                        <p:tgtEl>
                                          <p:spTgt spid="65"/>
                                        </p:tgtEl>
                                      </p:cBhvr>
                                    </p:animEffect>
                                  </p:childTnLst>
                                </p:cTn>
                              </p:par>
                              <p:par>
                                <p:cTn id="31" presetID="53" presetClass="entr" presetSubtype="16" fill="hold" grpId="0" nodeType="withEffect">
                                  <p:stCondLst>
                                    <p:cond delay="300"/>
                                  </p:stCondLst>
                                  <p:childTnLst>
                                    <p:set>
                                      <p:cBhvr>
                                        <p:cTn id="32" dur="1" fill="hold">
                                          <p:stCondLst>
                                            <p:cond delay="0"/>
                                          </p:stCondLst>
                                        </p:cTn>
                                        <p:tgtEl>
                                          <p:spTgt spid="67"/>
                                        </p:tgtEl>
                                        <p:attrNameLst>
                                          <p:attrName>style.visibility</p:attrName>
                                        </p:attrNameLst>
                                      </p:cBhvr>
                                      <p:to>
                                        <p:strVal val="visible"/>
                                      </p:to>
                                    </p:set>
                                    <p:anim calcmode="lin" valueType="num">
                                      <p:cBhvr>
                                        <p:cTn id="33" dur="500" fill="hold"/>
                                        <p:tgtEl>
                                          <p:spTgt spid="67"/>
                                        </p:tgtEl>
                                        <p:attrNameLst>
                                          <p:attrName>ppt_w</p:attrName>
                                        </p:attrNameLst>
                                      </p:cBhvr>
                                      <p:tavLst>
                                        <p:tav tm="0">
                                          <p:val>
                                            <p:fltVal val="0"/>
                                          </p:val>
                                        </p:tav>
                                        <p:tav tm="100000">
                                          <p:val>
                                            <p:strVal val="#ppt_w"/>
                                          </p:val>
                                        </p:tav>
                                      </p:tavLst>
                                    </p:anim>
                                    <p:anim calcmode="lin" valueType="num">
                                      <p:cBhvr>
                                        <p:cTn id="34" dur="500" fill="hold"/>
                                        <p:tgtEl>
                                          <p:spTgt spid="67"/>
                                        </p:tgtEl>
                                        <p:attrNameLst>
                                          <p:attrName>ppt_h</p:attrName>
                                        </p:attrNameLst>
                                      </p:cBhvr>
                                      <p:tavLst>
                                        <p:tav tm="0">
                                          <p:val>
                                            <p:fltVal val="0"/>
                                          </p:val>
                                        </p:tav>
                                        <p:tav tm="100000">
                                          <p:val>
                                            <p:strVal val="#ppt_h"/>
                                          </p:val>
                                        </p:tav>
                                      </p:tavLst>
                                    </p:anim>
                                    <p:animEffect transition="in" filter="fade">
                                      <p:cBhvr>
                                        <p:cTn id="35" dur="500"/>
                                        <p:tgtEl>
                                          <p:spTgt spid="67"/>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74"/>
                                        </p:tgtEl>
                                        <p:attrNameLst>
                                          <p:attrName>style.visibility</p:attrName>
                                        </p:attrNameLst>
                                      </p:cBhvr>
                                      <p:to>
                                        <p:strVal val="visible"/>
                                      </p:to>
                                    </p:set>
                                    <p:anim calcmode="lin" valueType="num">
                                      <p:cBhvr>
                                        <p:cTn id="38" dur="500" fill="hold"/>
                                        <p:tgtEl>
                                          <p:spTgt spid="74"/>
                                        </p:tgtEl>
                                        <p:attrNameLst>
                                          <p:attrName>ppt_w</p:attrName>
                                        </p:attrNameLst>
                                      </p:cBhvr>
                                      <p:tavLst>
                                        <p:tav tm="0">
                                          <p:val>
                                            <p:fltVal val="0"/>
                                          </p:val>
                                        </p:tav>
                                        <p:tav tm="100000">
                                          <p:val>
                                            <p:strVal val="#ppt_w"/>
                                          </p:val>
                                        </p:tav>
                                      </p:tavLst>
                                    </p:anim>
                                    <p:anim calcmode="lin" valueType="num">
                                      <p:cBhvr>
                                        <p:cTn id="39" dur="500" fill="hold"/>
                                        <p:tgtEl>
                                          <p:spTgt spid="74"/>
                                        </p:tgtEl>
                                        <p:attrNameLst>
                                          <p:attrName>ppt_h</p:attrName>
                                        </p:attrNameLst>
                                      </p:cBhvr>
                                      <p:tavLst>
                                        <p:tav tm="0">
                                          <p:val>
                                            <p:fltVal val="0"/>
                                          </p:val>
                                        </p:tav>
                                        <p:tav tm="100000">
                                          <p:val>
                                            <p:strVal val="#ppt_h"/>
                                          </p:val>
                                        </p:tav>
                                      </p:tavLst>
                                    </p:anim>
                                    <p:animEffect transition="in" filter="fade">
                                      <p:cBhvr>
                                        <p:cTn id="40" dur="500"/>
                                        <p:tgtEl>
                                          <p:spTgt spid="74"/>
                                        </p:tgtEl>
                                      </p:cBhvr>
                                    </p:animEffect>
                                  </p:childTnLst>
                                </p:cTn>
                              </p:par>
                              <p:par>
                                <p:cTn id="41" presetID="53" presetClass="entr" presetSubtype="16" fill="hold" grpId="0" nodeType="withEffect">
                                  <p:stCondLst>
                                    <p:cond delay="500"/>
                                  </p:stCondLst>
                                  <p:childTnLst>
                                    <p:set>
                                      <p:cBhvr>
                                        <p:cTn id="42" dur="1" fill="hold">
                                          <p:stCondLst>
                                            <p:cond delay="0"/>
                                          </p:stCondLst>
                                        </p:cTn>
                                        <p:tgtEl>
                                          <p:spTgt spid="75"/>
                                        </p:tgtEl>
                                        <p:attrNameLst>
                                          <p:attrName>style.visibility</p:attrName>
                                        </p:attrNameLst>
                                      </p:cBhvr>
                                      <p:to>
                                        <p:strVal val="visible"/>
                                      </p:to>
                                    </p:set>
                                    <p:anim calcmode="lin" valueType="num">
                                      <p:cBhvr>
                                        <p:cTn id="43" dur="500" fill="hold"/>
                                        <p:tgtEl>
                                          <p:spTgt spid="75"/>
                                        </p:tgtEl>
                                        <p:attrNameLst>
                                          <p:attrName>ppt_w</p:attrName>
                                        </p:attrNameLst>
                                      </p:cBhvr>
                                      <p:tavLst>
                                        <p:tav tm="0">
                                          <p:val>
                                            <p:fltVal val="0"/>
                                          </p:val>
                                        </p:tav>
                                        <p:tav tm="100000">
                                          <p:val>
                                            <p:strVal val="#ppt_w"/>
                                          </p:val>
                                        </p:tav>
                                      </p:tavLst>
                                    </p:anim>
                                    <p:anim calcmode="lin" valueType="num">
                                      <p:cBhvr>
                                        <p:cTn id="44" dur="500" fill="hold"/>
                                        <p:tgtEl>
                                          <p:spTgt spid="75"/>
                                        </p:tgtEl>
                                        <p:attrNameLst>
                                          <p:attrName>ppt_h</p:attrName>
                                        </p:attrNameLst>
                                      </p:cBhvr>
                                      <p:tavLst>
                                        <p:tav tm="0">
                                          <p:val>
                                            <p:fltVal val="0"/>
                                          </p:val>
                                        </p:tav>
                                        <p:tav tm="100000">
                                          <p:val>
                                            <p:strVal val="#ppt_h"/>
                                          </p:val>
                                        </p:tav>
                                      </p:tavLst>
                                    </p:anim>
                                    <p:animEffect transition="in" filter="fade">
                                      <p:cBhvr>
                                        <p:cTn id="45" dur="500"/>
                                        <p:tgtEl>
                                          <p:spTgt spid="75"/>
                                        </p:tgtEl>
                                      </p:cBhvr>
                                    </p:animEffect>
                                  </p:childTnLst>
                                </p:cTn>
                              </p:par>
                              <p:par>
                                <p:cTn id="46" presetID="53" presetClass="entr" presetSubtype="16" fill="hold" grpId="0" nodeType="withEffect">
                                  <p:stCondLst>
                                    <p:cond delay="600"/>
                                  </p:stCondLst>
                                  <p:childTnLst>
                                    <p:set>
                                      <p:cBhvr>
                                        <p:cTn id="47" dur="1" fill="hold">
                                          <p:stCondLst>
                                            <p:cond delay="0"/>
                                          </p:stCondLst>
                                        </p:cTn>
                                        <p:tgtEl>
                                          <p:spTgt spid="76"/>
                                        </p:tgtEl>
                                        <p:attrNameLst>
                                          <p:attrName>style.visibility</p:attrName>
                                        </p:attrNameLst>
                                      </p:cBhvr>
                                      <p:to>
                                        <p:strVal val="visible"/>
                                      </p:to>
                                    </p:set>
                                    <p:anim calcmode="lin" valueType="num">
                                      <p:cBhvr>
                                        <p:cTn id="48" dur="500" fill="hold"/>
                                        <p:tgtEl>
                                          <p:spTgt spid="76"/>
                                        </p:tgtEl>
                                        <p:attrNameLst>
                                          <p:attrName>ppt_w</p:attrName>
                                        </p:attrNameLst>
                                      </p:cBhvr>
                                      <p:tavLst>
                                        <p:tav tm="0">
                                          <p:val>
                                            <p:fltVal val="0"/>
                                          </p:val>
                                        </p:tav>
                                        <p:tav tm="100000">
                                          <p:val>
                                            <p:strVal val="#ppt_w"/>
                                          </p:val>
                                        </p:tav>
                                      </p:tavLst>
                                    </p:anim>
                                    <p:anim calcmode="lin" valueType="num">
                                      <p:cBhvr>
                                        <p:cTn id="49" dur="500" fill="hold"/>
                                        <p:tgtEl>
                                          <p:spTgt spid="76"/>
                                        </p:tgtEl>
                                        <p:attrNameLst>
                                          <p:attrName>ppt_h</p:attrName>
                                        </p:attrNameLst>
                                      </p:cBhvr>
                                      <p:tavLst>
                                        <p:tav tm="0">
                                          <p:val>
                                            <p:fltVal val="0"/>
                                          </p:val>
                                        </p:tav>
                                        <p:tav tm="100000">
                                          <p:val>
                                            <p:strVal val="#ppt_h"/>
                                          </p:val>
                                        </p:tav>
                                      </p:tavLst>
                                    </p:anim>
                                    <p:animEffect transition="in" filter="fade">
                                      <p:cBhvr>
                                        <p:cTn id="50" dur="500"/>
                                        <p:tgtEl>
                                          <p:spTgt spid="76"/>
                                        </p:tgtEl>
                                      </p:cBhvr>
                                    </p:animEffect>
                                  </p:childTnLst>
                                </p:cTn>
                              </p:par>
                              <p:par>
                                <p:cTn id="51" presetID="53" presetClass="entr" presetSubtype="16" fill="hold" grpId="0" nodeType="withEffect">
                                  <p:stCondLst>
                                    <p:cond delay="700"/>
                                  </p:stCondLst>
                                  <p:childTnLst>
                                    <p:set>
                                      <p:cBhvr>
                                        <p:cTn id="52" dur="1" fill="hold">
                                          <p:stCondLst>
                                            <p:cond delay="0"/>
                                          </p:stCondLst>
                                        </p:cTn>
                                        <p:tgtEl>
                                          <p:spTgt spid="77"/>
                                        </p:tgtEl>
                                        <p:attrNameLst>
                                          <p:attrName>style.visibility</p:attrName>
                                        </p:attrNameLst>
                                      </p:cBhvr>
                                      <p:to>
                                        <p:strVal val="visible"/>
                                      </p:to>
                                    </p:set>
                                    <p:anim calcmode="lin" valueType="num">
                                      <p:cBhvr>
                                        <p:cTn id="53" dur="500" fill="hold"/>
                                        <p:tgtEl>
                                          <p:spTgt spid="77"/>
                                        </p:tgtEl>
                                        <p:attrNameLst>
                                          <p:attrName>ppt_w</p:attrName>
                                        </p:attrNameLst>
                                      </p:cBhvr>
                                      <p:tavLst>
                                        <p:tav tm="0">
                                          <p:val>
                                            <p:fltVal val="0"/>
                                          </p:val>
                                        </p:tav>
                                        <p:tav tm="100000">
                                          <p:val>
                                            <p:strVal val="#ppt_w"/>
                                          </p:val>
                                        </p:tav>
                                      </p:tavLst>
                                    </p:anim>
                                    <p:anim calcmode="lin" valueType="num">
                                      <p:cBhvr>
                                        <p:cTn id="54" dur="500" fill="hold"/>
                                        <p:tgtEl>
                                          <p:spTgt spid="77"/>
                                        </p:tgtEl>
                                        <p:attrNameLst>
                                          <p:attrName>ppt_h</p:attrName>
                                        </p:attrNameLst>
                                      </p:cBhvr>
                                      <p:tavLst>
                                        <p:tav tm="0">
                                          <p:val>
                                            <p:fltVal val="0"/>
                                          </p:val>
                                        </p:tav>
                                        <p:tav tm="100000">
                                          <p:val>
                                            <p:strVal val="#ppt_h"/>
                                          </p:val>
                                        </p:tav>
                                      </p:tavLst>
                                    </p:anim>
                                    <p:animEffect transition="in" filter="fade">
                                      <p:cBhvr>
                                        <p:cTn id="55" dur="500"/>
                                        <p:tgtEl>
                                          <p:spTgt spid="77"/>
                                        </p:tgtEl>
                                      </p:cBhvr>
                                    </p:animEffect>
                                  </p:childTnLst>
                                </p:cTn>
                              </p:par>
                              <p:par>
                                <p:cTn id="56" presetID="22" presetClass="entr" presetSubtype="8" fill="hold" nodeType="withEffect">
                                  <p:stCondLst>
                                    <p:cond delay="80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par>
                                <p:cTn id="59" presetID="22" presetClass="entr" presetSubtype="8" fill="hold" nodeType="withEffect">
                                  <p:stCondLst>
                                    <p:cond delay="900"/>
                                  </p:stCondLst>
                                  <p:childTnLst>
                                    <p:set>
                                      <p:cBhvr>
                                        <p:cTn id="60" dur="1" fill="hold">
                                          <p:stCondLst>
                                            <p:cond delay="0"/>
                                          </p:stCondLst>
                                        </p:cTn>
                                        <p:tgtEl>
                                          <p:spTgt spid="39"/>
                                        </p:tgtEl>
                                        <p:attrNameLst>
                                          <p:attrName>style.visibility</p:attrName>
                                        </p:attrNameLst>
                                      </p:cBhvr>
                                      <p:to>
                                        <p:strVal val="visible"/>
                                      </p:to>
                                    </p:set>
                                    <p:animEffect transition="in" filter="wipe(left)">
                                      <p:cBhvr>
                                        <p:cTn id="61" dur="500"/>
                                        <p:tgtEl>
                                          <p:spTgt spid="39"/>
                                        </p:tgtEl>
                                      </p:cBhvr>
                                    </p:animEffect>
                                  </p:childTnLst>
                                </p:cTn>
                              </p:par>
                              <p:par>
                                <p:cTn id="62" presetID="22" presetClass="entr" presetSubtype="8" fill="hold" nodeType="withEffect">
                                  <p:stCondLst>
                                    <p:cond delay="1000"/>
                                  </p:stCondLst>
                                  <p:childTnLst>
                                    <p:set>
                                      <p:cBhvr>
                                        <p:cTn id="63" dur="1" fill="hold">
                                          <p:stCondLst>
                                            <p:cond delay="0"/>
                                          </p:stCondLst>
                                        </p:cTn>
                                        <p:tgtEl>
                                          <p:spTgt spid="41"/>
                                        </p:tgtEl>
                                        <p:attrNameLst>
                                          <p:attrName>style.visibility</p:attrName>
                                        </p:attrNameLst>
                                      </p:cBhvr>
                                      <p:to>
                                        <p:strVal val="visible"/>
                                      </p:to>
                                    </p:set>
                                    <p:animEffect transition="in" filter="wipe(left)">
                                      <p:cBhvr>
                                        <p:cTn id="64" dur="500"/>
                                        <p:tgtEl>
                                          <p:spTgt spid="41"/>
                                        </p:tgtEl>
                                      </p:cBhvr>
                                    </p:animEffect>
                                  </p:childTnLst>
                                </p:cTn>
                              </p:par>
                              <p:par>
                                <p:cTn id="65" presetID="22" presetClass="entr" presetSubtype="8" fill="hold" nodeType="withEffect">
                                  <p:stCondLst>
                                    <p:cond delay="1100"/>
                                  </p:stCondLst>
                                  <p:childTnLst>
                                    <p:set>
                                      <p:cBhvr>
                                        <p:cTn id="66" dur="1" fill="hold">
                                          <p:stCondLst>
                                            <p:cond delay="0"/>
                                          </p:stCondLst>
                                        </p:cTn>
                                        <p:tgtEl>
                                          <p:spTgt spid="43"/>
                                        </p:tgtEl>
                                        <p:attrNameLst>
                                          <p:attrName>style.visibility</p:attrName>
                                        </p:attrNameLst>
                                      </p:cBhvr>
                                      <p:to>
                                        <p:strVal val="visible"/>
                                      </p:to>
                                    </p:set>
                                    <p:animEffect transition="in" filter="wipe(left)">
                                      <p:cBhvr>
                                        <p:cTn id="67" dur="500"/>
                                        <p:tgtEl>
                                          <p:spTgt spid="43"/>
                                        </p:tgtEl>
                                      </p:cBhvr>
                                    </p:animEffect>
                                  </p:childTnLst>
                                </p:cTn>
                              </p:par>
                              <p:par>
                                <p:cTn id="68" presetID="22" presetClass="entr" presetSubtype="8" fill="hold" nodeType="withEffect">
                                  <p:stCondLst>
                                    <p:cond delay="1200"/>
                                  </p:stCondLst>
                                  <p:childTnLst>
                                    <p:set>
                                      <p:cBhvr>
                                        <p:cTn id="69" dur="1" fill="hold">
                                          <p:stCondLst>
                                            <p:cond delay="0"/>
                                          </p:stCondLst>
                                        </p:cTn>
                                        <p:tgtEl>
                                          <p:spTgt spid="45"/>
                                        </p:tgtEl>
                                        <p:attrNameLst>
                                          <p:attrName>style.visibility</p:attrName>
                                        </p:attrNameLst>
                                      </p:cBhvr>
                                      <p:to>
                                        <p:strVal val="visible"/>
                                      </p:to>
                                    </p:set>
                                    <p:animEffect transition="in" filter="wipe(left)">
                                      <p:cBhvr>
                                        <p:cTn id="70" dur="500"/>
                                        <p:tgtEl>
                                          <p:spTgt spid="45"/>
                                        </p:tgtEl>
                                      </p:cBhvr>
                                    </p:animEffect>
                                  </p:childTnLst>
                                </p:cTn>
                              </p:par>
                              <p:par>
                                <p:cTn id="71" presetID="22" presetClass="entr" presetSubtype="8" fill="hold" nodeType="withEffect">
                                  <p:stCondLst>
                                    <p:cond delay="1300"/>
                                  </p:stCondLst>
                                  <p:childTnLst>
                                    <p:set>
                                      <p:cBhvr>
                                        <p:cTn id="72" dur="1" fill="hold">
                                          <p:stCondLst>
                                            <p:cond delay="0"/>
                                          </p:stCondLst>
                                        </p:cTn>
                                        <p:tgtEl>
                                          <p:spTgt spid="57"/>
                                        </p:tgtEl>
                                        <p:attrNameLst>
                                          <p:attrName>style.visibility</p:attrName>
                                        </p:attrNameLst>
                                      </p:cBhvr>
                                      <p:to>
                                        <p:strVal val="visible"/>
                                      </p:to>
                                    </p:set>
                                    <p:animEffect transition="in" filter="wipe(left)">
                                      <p:cBhvr>
                                        <p:cTn id="73" dur="500"/>
                                        <p:tgtEl>
                                          <p:spTgt spid="5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1400"/>
                                  </p:stCondLst>
                                  <p:childTnLst>
                                    <p:set>
                                      <p:cBhvr>
                                        <p:cTn id="77" dur="1" fill="hold">
                                          <p:stCondLst>
                                            <p:cond delay="0"/>
                                          </p:stCondLst>
                                        </p:cTn>
                                        <p:tgtEl>
                                          <p:spTgt spid="36"/>
                                        </p:tgtEl>
                                        <p:attrNameLst>
                                          <p:attrName>style.visibility</p:attrName>
                                        </p:attrNameLst>
                                      </p:cBhvr>
                                      <p:to>
                                        <p:strVal val="visible"/>
                                      </p:to>
                                    </p:set>
                                    <p:animEffect transition="in" filter="wipe(left)">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1500"/>
                                  </p:stCondLst>
                                  <p:childTnLst>
                                    <p:set>
                                      <p:cBhvr>
                                        <p:cTn id="82" dur="1" fill="hold">
                                          <p:stCondLst>
                                            <p:cond delay="0"/>
                                          </p:stCondLst>
                                        </p:cTn>
                                        <p:tgtEl>
                                          <p:spTgt spid="38"/>
                                        </p:tgtEl>
                                        <p:attrNameLst>
                                          <p:attrName>style.visibility</p:attrName>
                                        </p:attrNameLst>
                                      </p:cBhvr>
                                      <p:to>
                                        <p:strVal val="visible"/>
                                      </p:to>
                                    </p:set>
                                    <p:animEffect transition="in" filter="wipe(left)">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1600"/>
                                  </p:stCondLst>
                                  <p:childTnLst>
                                    <p:set>
                                      <p:cBhvr>
                                        <p:cTn id="87" dur="1" fill="hold">
                                          <p:stCondLst>
                                            <p:cond delay="0"/>
                                          </p:stCondLst>
                                        </p:cTn>
                                        <p:tgtEl>
                                          <p:spTgt spid="40"/>
                                        </p:tgtEl>
                                        <p:attrNameLst>
                                          <p:attrName>style.visibility</p:attrName>
                                        </p:attrNameLst>
                                      </p:cBhvr>
                                      <p:to>
                                        <p:strVal val="visible"/>
                                      </p:to>
                                    </p:set>
                                    <p:animEffect transition="in" filter="wipe(left)">
                                      <p:cBhvr>
                                        <p:cTn id="88" dur="500"/>
                                        <p:tgtEl>
                                          <p:spTgt spid="4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170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1800"/>
                                  </p:stCondLst>
                                  <p:childTnLst>
                                    <p:set>
                                      <p:cBhvr>
                                        <p:cTn id="97" dur="1" fill="hold">
                                          <p:stCondLst>
                                            <p:cond delay="0"/>
                                          </p:stCondLst>
                                        </p:cTn>
                                        <p:tgtEl>
                                          <p:spTgt spid="44"/>
                                        </p:tgtEl>
                                        <p:attrNameLst>
                                          <p:attrName>style.visibility</p:attrName>
                                        </p:attrNameLst>
                                      </p:cBhvr>
                                      <p:to>
                                        <p:strVal val="visible"/>
                                      </p:to>
                                    </p:set>
                                    <p:animEffect transition="in" filter="wipe(left)">
                                      <p:cBhvr>
                                        <p:cTn id="98" dur="500"/>
                                        <p:tgtEl>
                                          <p:spTgt spid="4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1900"/>
                                  </p:stCondLst>
                                  <p:childTnLst>
                                    <p:set>
                                      <p:cBhvr>
                                        <p:cTn id="102" dur="1" fill="hold">
                                          <p:stCondLst>
                                            <p:cond delay="0"/>
                                          </p:stCondLst>
                                        </p:cTn>
                                        <p:tgtEl>
                                          <p:spTgt spid="46"/>
                                        </p:tgtEl>
                                        <p:attrNameLst>
                                          <p:attrName>style.visibility</p:attrName>
                                        </p:attrNameLst>
                                      </p:cBhvr>
                                      <p:to>
                                        <p:strVal val="visible"/>
                                      </p:to>
                                    </p:set>
                                    <p:animEffect transition="in" filter="wipe(left)">
                                      <p:cBhvr>
                                        <p:cTn id="103" dur="500"/>
                                        <p:tgtEl>
                                          <p:spTgt spid="46"/>
                                        </p:tgtEl>
                                      </p:cBhvr>
                                    </p:animEffect>
                                  </p:childTnLst>
                                </p:cTn>
                              </p:par>
                              <p:par>
                                <p:cTn id="104" presetID="53" presetClass="entr" presetSubtype="16" fill="hold" grpId="0" nodeType="withEffect">
                                  <p:stCondLst>
                                    <p:cond delay="400"/>
                                  </p:stCondLst>
                                  <p:childTnLst>
                                    <p:set>
                                      <p:cBhvr>
                                        <p:cTn id="105" dur="1" fill="hold">
                                          <p:stCondLst>
                                            <p:cond delay="0"/>
                                          </p:stCondLst>
                                        </p:cTn>
                                        <p:tgtEl>
                                          <p:spTgt spid="100"/>
                                        </p:tgtEl>
                                        <p:attrNameLst>
                                          <p:attrName>style.visibility</p:attrName>
                                        </p:attrNameLst>
                                      </p:cBhvr>
                                      <p:to>
                                        <p:strVal val="visible"/>
                                      </p:to>
                                    </p:set>
                                    <p:anim calcmode="lin" valueType="num">
                                      <p:cBhvr>
                                        <p:cTn id="106" dur="500" fill="hold"/>
                                        <p:tgtEl>
                                          <p:spTgt spid="100"/>
                                        </p:tgtEl>
                                        <p:attrNameLst>
                                          <p:attrName>ppt_w</p:attrName>
                                        </p:attrNameLst>
                                      </p:cBhvr>
                                      <p:tavLst>
                                        <p:tav tm="0">
                                          <p:val>
                                            <p:fltVal val="0"/>
                                          </p:val>
                                        </p:tav>
                                        <p:tav tm="100000">
                                          <p:val>
                                            <p:strVal val="#ppt_w"/>
                                          </p:val>
                                        </p:tav>
                                      </p:tavLst>
                                    </p:anim>
                                    <p:anim calcmode="lin" valueType="num">
                                      <p:cBhvr>
                                        <p:cTn id="107" dur="500" fill="hold"/>
                                        <p:tgtEl>
                                          <p:spTgt spid="100"/>
                                        </p:tgtEl>
                                        <p:attrNameLst>
                                          <p:attrName>ppt_h</p:attrName>
                                        </p:attrNameLst>
                                      </p:cBhvr>
                                      <p:tavLst>
                                        <p:tav tm="0">
                                          <p:val>
                                            <p:fltVal val="0"/>
                                          </p:val>
                                        </p:tav>
                                        <p:tav tm="100000">
                                          <p:val>
                                            <p:strVal val="#ppt_h"/>
                                          </p:val>
                                        </p:tav>
                                      </p:tavLst>
                                    </p:anim>
                                    <p:animEffect transition="in" filter="fade">
                                      <p:cBhvr>
                                        <p:cTn id="108" dur="500"/>
                                        <p:tgtEl>
                                          <p:spTgt spid="100"/>
                                        </p:tgtEl>
                                      </p:cBhvr>
                                    </p:animEffect>
                                  </p:childTnLst>
                                </p:cTn>
                              </p:par>
                              <p:par>
                                <p:cTn id="109" presetID="22" presetClass="entr" presetSubtype="8" fill="hold" nodeType="withEffect">
                                  <p:stCondLst>
                                    <p:cond delay="1000"/>
                                  </p:stCondLst>
                                  <p:childTnLst>
                                    <p:set>
                                      <p:cBhvr>
                                        <p:cTn id="110" dur="1" fill="hold">
                                          <p:stCondLst>
                                            <p:cond delay="0"/>
                                          </p:stCondLst>
                                        </p:cTn>
                                        <p:tgtEl>
                                          <p:spTgt spid="79"/>
                                        </p:tgtEl>
                                        <p:attrNameLst>
                                          <p:attrName>style.visibility</p:attrName>
                                        </p:attrNameLst>
                                      </p:cBhvr>
                                      <p:to>
                                        <p:strVal val="visible"/>
                                      </p:to>
                                    </p:set>
                                    <p:animEffect transition="in" filter="wipe(left)">
                                      <p:cBhvr>
                                        <p:cTn id="111" dur="500"/>
                                        <p:tgtEl>
                                          <p:spTgt spid="7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1600"/>
                                  </p:stCondLst>
                                  <p:childTnLst>
                                    <p:set>
                                      <p:cBhvr>
                                        <p:cTn id="115" dur="1" fill="hold">
                                          <p:stCondLst>
                                            <p:cond delay="0"/>
                                          </p:stCondLst>
                                        </p:cTn>
                                        <p:tgtEl>
                                          <p:spTgt spid="78"/>
                                        </p:tgtEl>
                                        <p:attrNameLst>
                                          <p:attrName>style.visibility</p:attrName>
                                        </p:attrNameLst>
                                      </p:cBhvr>
                                      <p:to>
                                        <p:strVal val="visible"/>
                                      </p:to>
                                    </p:set>
                                    <p:animEffect transition="in" filter="wipe(left)">
                                      <p:cBhvr>
                                        <p:cTn id="116" dur="500"/>
                                        <p:tgtEl>
                                          <p:spTgt spid="78"/>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101"/>
                                        </p:tgtEl>
                                        <p:attrNameLst>
                                          <p:attrName>style.visibility</p:attrName>
                                        </p:attrNameLst>
                                      </p:cBhvr>
                                      <p:to>
                                        <p:strVal val="visible"/>
                                      </p:to>
                                    </p:set>
                                    <p:animEffect transition="in" filter="wipe(down)">
                                      <p:cBhvr>
                                        <p:cTn id="119" dur="500"/>
                                        <p:tgtEl>
                                          <p:spTgt spid="101"/>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110"/>
                                        </p:tgtEl>
                                        <p:attrNameLst>
                                          <p:attrName>style.visibility</p:attrName>
                                        </p:attrNameLst>
                                      </p:cBhvr>
                                      <p:to>
                                        <p:strVal val="visible"/>
                                      </p:to>
                                    </p:set>
                                    <p:animEffect transition="in" filter="wipe(down)">
                                      <p:cBhvr>
                                        <p:cTn id="122" dur="500"/>
                                        <p:tgtEl>
                                          <p:spTgt spid="110"/>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111"/>
                                        </p:tgtEl>
                                        <p:attrNameLst>
                                          <p:attrName>style.visibility</p:attrName>
                                        </p:attrNameLst>
                                      </p:cBhvr>
                                      <p:to>
                                        <p:strVal val="visible"/>
                                      </p:to>
                                    </p:set>
                                    <p:animEffect transition="in" filter="wipe(down)">
                                      <p:cBhvr>
                                        <p:cTn id="125" dur="500"/>
                                        <p:tgtEl>
                                          <p:spTgt spid="111"/>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112"/>
                                        </p:tgtEl>
                                        <p:attrNameLst>
                                          <p:attrName>style.visibility</p:attrName>
                                        </p:attrNameLst>
                                      </p:cBhvr>
                                      <p:to>
                                        <p:strVal val="visible"/>
                                      </p:to>
                                    </p:set>
                                    <p:animEffect transition="in" filter="wipe(down)">
                                      <p:cBhvr>
                                        <p:cTn id="128" dur="500"/>
                                        <p:tgtEl>
                                          <p:spTgt spid="112"/>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13"/>
                                        </p:tgtEl>
                                        <p:attrNameLst>
                                          <p:attrName>style.visibility</p:attrName>
                                        </p:attrNameLst>
                                      </p:cBhvr>
                                      <p:to>
                                        <p:strVal val="visible"/>
                                      </p:to>
                                    </p:set>
                                    <p:animEffect transition="in" filter="wipe(down)">
                                      <p:cBhvr>
                                        <p:cTn id="131" dur="500"/>
                                        <p:tgtEl>
                                          <p:spTgt spid="113"/>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14"/>
                                        </p:tgtEl>
                                        <p:attrNameLst>
                                          <p:attrName>style.visibility</p:attrName>
                                        </p:attrNameLst>
                                      </p:cBhvr>
                                      <p:to>
                                        <p:strVal val="visible"/>
                                      </p:to>
                                    </p:set>
                                    <p:animEffect transition="in" filter="wipe(down)">
                                      <p:cBhvr>
                                        <p:cTn id="134" dur="500"/>
                                        <p:tgtEl>
                                          <p:spTgt spid="114"/>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15"/>
                                        </p:tgtEl>
                                        <p:attrNameLst>
                                          <p:attrName>style.visibility</p:attrName>
                                        </p:attrNameLst>
                                      </p:cBhvr>
                                      <p:to>
                                        <p:strVal val="visible"/>
                                      </p:to>
                                    </p:set>
                                    <p:animEffect transition="in" filter="wipe(down)">
                                      <p:cBhvr>
                                        <p:cTn id="13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bldLvl="0" animBg="1"/>
      <p:bldP spid="36" grpId="0"/>
      <p:bldP spid="38" grpId="0"/>
      <p:bldP spid="40" grpId="0"/>
      <p:bldP spid="42" grpId="0"/>
      <p:bldP spid="44" grpId="0"/>
      <p:bldP spid="46" grpId="0"/>
      <p:bldP spid="63" grpId="0" bldLvl="0" animBg="1"/>
      <p:bldP spid="64" grpId="0" bldLvl="0" animBg="1"/>
      <p:bldP spid="65" grpId="0" bldLvl="0" animBg="1"/>
      <p:bldP spid="67" grpId="0" bldLvl="0" animBg="1"/>
      <p:bldP spid="74" grpId="0" bldLvl="0" animBg="1"/>
      <p:bldP spid="75" grpId="0" bldLvl="0" animBg="1"/>
      <p:bldP spid="76" grpId="0" bldLvl="0" animBg="1"/>
      <p:bldP spid="77" grpId="0" bldLvl="0" animBg="1"/>
      <p:bldP spid="78" grpId="0"/>
      <p:bldP spid="100" grpId="0" bldLvl="0" animBg="1"/>
      <p:bldP spid="101" grpId="0" bldLvl="0" animBg="1"/>
      <p:bldP spid="110" grpId="0" bldLvl="0" animBg="1"/>
      <p:bldP spid="111" grpId="0" bldLvl="0" animBg="1"/>
      <p:bldP spid="112" grpId="0" bldLvl="0" animBg="1"/>
      <p:bldP spid="113" grpId="0" bldLvl="0" animBg="1"/>
      <p:bldP spid="114" grpId="0" bldLvl="0" animBg="1"/>
      <p:bldP spid="115"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2" name="图片 1"/>
          <p:cNvPicPr>
            <a:picLocks noChangeAspect="1"/>
          </p:cNvPicPr>
          <p:nvPr/>
        </p:nvPicPr>
        <p:blipFill>
          <a:blip r:embed="rId2"/>
          <a:stretch>
            <a:fillRect/>
          </a:stretch>
        </p:blipFill>
        <p:spPr>
          <a:xfrm>
            <a:off x="2975610" y="451485"/>
            <a:ext cx="6104890" cy="3637915"/>
          </a:xfrm>
          <a:prstGeom prst="rect">
            <a:avLst/>
          </a:prstGeom>
        </p:spPr>
      </p:pic>
      <p:sp>
        <p:nvSpPr>
          <p:cNvPr id="220" name=" 220"/>
          <p:cNvSpPr/>
          <p:nvPr/>
        </p:nvSpPr>
        <p:spPr>
          <a:xfrm>
            <a:off x="0" y="554990"/>
            <a:ext cx="2860675" cy="500380"/>
          </a:xfrm>
          <a:prstGeom prst="homePlat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a:solidFill>
                  <a:srgbClr val="FFFFFF"/>
                </a:solidFill>
              </a:rPr>
              <a:t>条件传送指令：</a:t>
            </a:r>
          </a:p>
        </p:txBody>
      </p:sp>
      <p:sp>
        <p:nvSpPr>
          <p:cNvPr id="4" name="文本框 3"/>
          <p:cNvSpPr txBox="1"/>
          <p:nvPr/>
        </p:nvSpPr>
        <p:spPr>
          <a:xfrm>
            <a:off x="647065" y="4431665"/>
            <a:ext cx="7665085" cy="1476375"/>
          </a:xfrm>
          <a:prstGeom prst="rect">
            <a:avLst/>
          </a:prstGeom>
          <a:noFill/>
        </p:spPr>
        <p:txBody>
          <a:bodyPr wrap="square" rtlCol="0">
            <a:spAutoFit/>
          </a:bodyPr>
          <a:lstStyle/>
          <a:p>
            <a:pPr marL="285750" indent="-285750" fontAlgn="auto">
              <a:lnSpc>
                <a:spcPct val="150000"/>
              </a:lnSpc>
              <a:buFont typeface="Wingdings" panose="05000000000000000000" charset="0"/>
              <a:buChar char=""/>
            </a:pPr>
            <a:r>
              <a:rPr lang="zh-CN" altLang="en-US" sz="2000" dirty="0"/>
              <a:t>与条件跳转不同，处理器无需预测测试结果就可以执行条件传送。</a:t>
            </a:r>
          </a:p>
          <a:p>
            <a:pPr marL="285750" indent="-285750" fontAlgn="auto">
              <a:lnSpc>
                <a:spcPct val="150000"/>
              </a:lnSpc>
              <a:buFont typeface="Wingdings" panose="05000000000000000000" charset="0"/>
              <a:buChar char=""/>
            </a:pPr>
            <a:r>
              <a:rPr lang="zh-CN" altLang="en-US" sz="2000" dirty="0"/>
              <a:t>处理器只是读源值（可能是从内存中</a:t>
            </a:r>
            <a:r>
              <a:rPr lang="en-US" altLang="zh-CN" sz="2000" dirty="0"/>
              <a:t>)</a:t>
            </a:r>
            <a:r>
              <a:rPr lang="zh-CN" altLang="en-US" sz="2000" dirty="0"/>
              <a:t>，检查条件码，然后要么更新目的寄存器，要么保持不变。</a:t>
            </a:r>
          </a:p>
        </p:txBody>
      </p:sp>
      <p:sp>
        <p:nvSpPr>
          <p:cNvPr id="5" name="左大括号 4"/>
          <p:cNvSpPr/>
          <p:nvPr/>
        </p:nvSpPr>
        <p:spPr>
          <a:xfrm>
            <a:off x="2413635" y="804545"/>
            <a:ext cx="561975" cy="3231515"/>
          </a:xfrm>
          <a:prstGeom prst="leftBrace">
            <a:avLst>
              <a:gd name="adj1" fmla="val 113898"/>
              <a:gd name="adj2" fmla="val 63225"/>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6" name="流程图: 顺序访问存储器 5"/>
          <p:cNvSpPr/>
          <p:nvPr/>
        </p:nvSpPr>
        <p:spPr>
          <a:xfrm>
            <a:off x="124460" y="1566545"/>
            <a:ext cx="2145030" cy="1407795"/>
          </a:xfrm>
          <a:prstGeom prst="flowChartMagneticTap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当传送条件满足时，指令把源值</a:t>
            </a:r>
            <a:r>
              <a:rPr lang="en-US" altLang="zh-CN">
                <a:solidFill>
                  <a:schemeClr val="tx1"/>
                </a:solidFill>
              </a:rPr>
              <a:t>S</a:t>
            </a:r>
            <a:r>
              <a:rPr lang="zh-CN" altLang="en-US">
                <a:solidFill>
                  <a:schemeClr val="tx1"/>
                </a:solidFill>
              </a:rPr>
              <a:t>复制到目的</a:t>
            </a:r>
            <a:r>
              <a:rPr lang="en-US" altLang="zh-CN">
                <a:solidFill>
                  <a:schemeClr val="tx1"/>
                </a:solidFill>
              </a:rPr>
              <a:t>R</a:t>
            </a:r>
            <a:r>
              <a:rPr lang="zh-CN" altLang="en-US">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down)">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wipe(down)">
                                      <p:cBhvr>
                                        <p:cTn id="2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944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循环</a:t>
            </a:r>
          </a:p>
        </p:txBody>
      </p:sp>
      <p:sp>
        <p:nvSpPr>
          <p:cNvPr id="220" name=" 220"/>
          <p:cNvSpPr/>
          <p:nvPr/>
        </p:nvSpPr>
        <p:spPr>
          <a:xfrm>
            <a:off x="0" y="1473835"/>
            <a:ext cx="2225040" cy="539115"/>
          </a:xfrm>
          <a:prstGeom prst="homePlat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a:solidFill>
                  <a:schemeClr val="tx1"/>
                </a:solidFill>
                <a:sym typeface="+mn-ea"/>
              </a:rPr>
              <a:t>Do-While</a:t>
            </a:r>
            <a:endParaRPr lang="en-US" altLang="en-US" sz="2400">
              <a:solidFill>
                <a:schemeClr val="tx1"/>
              </a:solidFill>
              <a:sym typeface="+mn-ea"/>
            </a:endParaRPr>
          </a:p>
        </p:txBody>
      </p:sp>
      <p:sp>
        <p:nvSpPr>
          <p:cNvPr id="54276" name="Rectangle 4"/>
          <p:cNvSpPr/>
          <p:nvPr/>
        </p:nvSpPr>
        <p:spPr bwMode="auto">
          <a:xfrm>
            <a:off x="424815" y="2245359"/>
            <a:ext cx="3736976" cy="2632076"/>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pcount_do</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long result = 0;</a:t>
            </a:r>
          </a:p>
          <a:p>
            <a:pPr algn="l"/>
            <a:r>
              <a:rPr lang="en-US" sz="1800" b="1" dirty="0">
                <a:solidFill>
                  <a:schemeClr val="tx1"/>
                </a:solidFill>
                <a:latin typeface="Courier New" panose="02070309020205020404" charset="0"/>
                <a:cs typeface="Courier New" panose="02070309020205020404" charset="0"/>
                <a:sym typeface="Courier New Bold" charset="0"/>
              </a:rPr>
              <a:t>  do {</a:t>
            </a:r>
          </a:p>
          <a:p>
            <a:pPr algn="l"/>
            <a:r>
              <a:rPr lang="en-US" sz="1800" b="1" dirty="0">
                <a:solidFill>
                  <a:schemeClr val="tx1"/>
                </a:solidFill>
                <a:latin typeface="Courier New" panose="02070309020205020404" charset="0"/>
                <a:cs typeface="Courier New" panose="02070309020205020404" charset="0"/>
                <a:sym typeface="Courier New Bold" charset="0"/>
              </a:rPr>
              <a:t>    result += x &amp; 0x1;</a:t>
            </a:r>
          </a:p>
          <a:p>
            <a:pPr algn="l"/>
            <a:r>
              <a:rPr lang="en-US" sz="1800" b="1" dirty="0">
                <a:solidFill>
                  <a:schemeClr val="tx1"/>
                </a:solidFill>
                <a:latin typeface="Courier New" panose="02070309020205020404" charset="0"/>
                <a:cs typeface="Courier New" panose="02070309020205020404" charset="0"/>
                <a:sym typeface="Courier New Bold" charset="0"/>
              </a:rPr>
              <a:t>    x &gt;&gt;= 1;</a:t>
            </a:r>
          </a:p>
          <a:p>
            <a:pPr algn="l"/>
            <a:r>
              <a:rPr lang="en-US" sz="1800" b="1" dirty="0">
                <a:solidFill>
                  <a:schemeClr val="tx1"/>
                </a:solidFill>
                <a:latin typeface="Courier New" panose="02070309020205020404" charset="0"/>
                <a:cs typeface="Courier New" panose="02070309020205020404" charset="0"/>
                <a:sym typeface="Courier New Bold" charset="0"/>
              </a:rPr>
              <a:t>  } while (x);</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4278" name="Rectangle 6"/>
          <p:cNvSpPr/>
          <p:nvPr/>
        </p:nvSpPr>
        <p:spPr bwMode="auto">
          <a:xfrm>
            <a:off x="4902199" y="3217544"/>
            <a:ext cx="4041775" cy="2936875"/>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pcount_goto</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long result = 0;</a:t>
            </a:r>
          </a:p>
          <a:p>
            <a:pPr algn="l"/>
            <a:r>
              <a:rPr lang="en-US" sz="1800" b="1" dirty="0">
                <a:solidFill>
                  <a:srgbClr val="CC0000"/>
                </a:solidFill>
                <a:latin typeface="Courier New" panose="02070309020205020404" charset="0"/>
                <a:cs typeface="Courier New" panose="02070309020205020404" charset="0"/>
                <a:sym typeface="Courier New Bold" charset="0"/>
              </a:rPr>
              <a:t> loop:</a:t>
            </a:r>
          </a:p>
          <a:p>
            <a:pPr algn="l"/>
            <a:r>
              <a:rPr lang="en-US" sz="1800" b="1" dirty="0">
                <a:solidFill>
                  <a:schemeClr val="tx1"/>
                </a:solidFill>
                <a:latin typeface="Courier New" panose="02070309020205020404" charset="0"/>
                <a:cs typeface="Courier New" panose="02070309020205020404" charset="0"/>
                <a:sym typeface="Courier New Bold" charset="0"/>
              </a:rPr>
              <a:t>  result += x &amp; 0x1;</a:t>
            </a:r>
          </a:p>
          <a:p>
            <a:pPr algn="l"/>
            <a:r>
              <a:rPr lang="en-US" sz="1800" b="1" dirty="0">
                <a:solidFill>
                  <a:schemeClr val="tx1"/>
                </a:solidFill>
                <a:latin typeface="Courier New" panose="02070309020205020404" charset="0"/>
                <a:cs typeface="Courier New" panose="02070309020205020404" charset="0"/>
                <a:sym typeface="Courier New Bold" charset="0"/>
              </a:rPr>
              <a:t>  x &gt;&gt;= 1;</a:t>
            </a:r>
          </a:p>
          <a:p>
            <a:pPr algn="l"/>
            <a:r>
              <a:rPr lang="en-US" sz="1800" b="1" dirty="0">
                <a:solidFill>
                  <a:schemeClr val="tx1"/>
                </a:solidFill>
                <a:latin typeface="Courier New" panose="02070309020205020404" charset="0"/>
                <a:cs typeface="Courier New" panose="02070309020205020404" charset="0"/>
                <a:sym typeface="Courier New Bold" charset="0"/>
              </a:rPr>
              <a:t>  if(x)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loop</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1" name="椭圆形标注 20"/>
          <p:cNvSpPr/>
          <p:nvPr/>
        </p:nvSpPr>
        <p:spPr>
          <a:xfrm>
            <a:off x="4744720" y="1409700"/>
            <a:ext cx="3880485" cy="1367155"/>
          </a:xfrm>
          <a:prstGeom prst="wedgeEllipseCallout">
            <a:avLst>
              <a:gd name="adj1" fmla="val 1219"/>
              <a:gd name="adj2" fmla="val 73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a:solidFill>
                  <a:schemeClr val="tx1"/>
                </a:solidFill>
              </a:rPr>
              <a:t>goto</a:t>
            </a:r>
            <a:r>
              <a:rPr lang="zh-CN" altLang="en-US" sz="2000" dirty="0">
                <a:solidFill>
                  <a:schemeClr val="tx1"/>
                </a:solidFill>
              </a:rPr>
              <a:t>代码展示如何把循环变成低级的测试和条件跳转组合。</a:t>
            </a:r>
          </a:p>
        </p:txBody>
      </p:sp>
      <p:sp>
        <p:nvSpPr>
          <p:cNvPr id="23" name="文本框 22"/>
          <p:cNvSpPr txBox="1"/>
          <p:nvPr/>
        </p:nvSpPr>
        <p:spPr>
          <a:xfrm>
            <a:off x="414020" y="5194300"/>
            <a:ext cx="4093845" cy="1076325"/>
          </a:xfrm>
          <a:prstGeom prst="rect">
            <a:avLst/>
          </a:prstGeom>
          <a:noFill/>
        </p:spPr>
        <p:txBody>
          <a:bodyPr wrap="square" rtlCol="0">
            <a:spAutoFit/>
          </a:bodyPr>
          <a:lstStyle/>
          <a:p>
            <a:pPr marL="285750" indent="-285750">
              <a:buFont typeface="Wingdings" panose="05000000000000000000" charset="0"/>
              <a:buChar char=""/>
            </a:pPr>
            <a:r>
              <a:rPr lang="zh-CN" altLang="en-US" sz="2000">
                <a:sym typeface="+mn-ea"/>
              </a:rPr>
              <a:t>使用条件分支要么继续循环，要么退出循环。</a:t>
            </a:r>
            <a:endParaRPr lang="zh-CN" altLang="en-US" sz="2400">
              <a:solidFill>
                <a:schemeClr val="tx1"/>
              </a:solidFill>
              <a:sym typeface="+mn-ea"/>
            </a:endParaRPr>
          </a:p>
          <a:p>
            <a:endParaRPr lang="zh-CN" altLang="en-US" sz="2400">
              <a:solidFill>
                <a:schemeClr val="tx1"/>
              </a:solidFill>
              <a:sym typeface="+mn-ea"/>
            </a:endParaRPr>
          </a:p>
        </p:txBody>
      </p:sp>
      <p:sp>
        <p:nvSpPr>
          <p:cNvPr id="24" name="左右箭头 23"/>
          <p:cNvSpPr/>
          <p:nvPr/>
        </p:nvSpPr>
        <p:spPr>
          <a:xfrm>
            <a:off x="3954780" y="3803015"/>
            <a:ext cx="1144905" cy="500380"/>
          </a:xfrm>
          <a:prstGeom prst="leftRightArrow">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4278"/>
                                        </p:tgtEl>
                                        <p:attrNameLst>
                                          <p:attrName>style.visibility</p:attrName>
                                        </p:attrNameLst>
                                      </p:cBhvr>
                                      <p:to>
                                        <p:strVal val="visible"/>
                                      </p:to>
                                    </p:set>
                                    <p:anim calcmode="lin" valueType="num">
                                      <p:cBhvr additive="base">
                                        <p:cTn id="28" dur="500" fill="hold"/>
                                        <p:tgtEl>
                                          <p:spTgt spid="54278"/>
                                        </p:tgtEl>
                                        <p:attrNameLst>
                                          <p:attrName>ppt_x</p:attrName>
                                        </p:attrNameLst>
                                      </p:cBhvr>
                                      <p:tavLst>
                                        <p:tav tm="0">
                                          <p:val>
                                            <p:strVal val="#ppt_x"/>
                                          </p:val>
                                        </p:tav>
                                        <p:tav tm="100000">
                                          <p:val>
                                            <p:strVal val="#ppt_x"/>
                                          </p:val>
                                        </p:tav>
                                      </p:tavLst>
                                    </p:anim>
                                    <p:anim calcmode="lin" valueType="num">
                                      <p:cBhvr additive="base">
                                        <p:cTn id="29" dur="500" fill="hold"/>
                                        <p:tgtEl>
                                          <p:spTgt spid="5427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4278" grpId="0" animBg="1"/>
      <p:bldP spid="21" grpId="0" animBg="1"/>
      <p:bldP spid="23" grpId="0"/>
      <p:bldP spid="2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46405"/>
            <a:ext cx="2435225" cy="65849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循环编译</a:t>
            </a:r>
            <a:r>
              <a:rPr lang="en-US" altLang="zh-CN" sz="2400"/>
              <a:t>:</a:t>
            </a:r>
          </a:p>
        </p:txBody>
      </p:sp>
      <p:sp>
        <p:nvSpPr>
          <p:cNvPr id="9" name="Rectangle 6"/>
          <p:cNvSpPr/>
          <p:nvPr/>
        </p:nvSpPr>
        <p:spPr bwMode="auto">
          <a:xfrm>
            <a:off x="381000" y="1524001"/>
            <a:ext cx="4041775" cy="2590800"/>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pcount_goto</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long result = 0;</a:t>
            </a:r>
          </a:p>
          <a:p>
            <a:pPr algn="l"/>
            <a:r>
              <a:rPr lang="en-US" sz="1800" b="1" dirty="0">
                <a:solidFill>
                  <a:srgbClr val="CC0000"/>
                </a:solidFill>
                <a:latin typeface="Courier New" panose="02070309020205020404" charset="0"/>
                <a:cs typeface="Courier New" panose="02070309020205020404" charset="0"/>
                <a:sym typeface="Courier New Bold" charset="0"/>
              </a:rPr>
              <a:t> loop:</a:t>
            </a:r>
          </a:p>
          <a:p>
            <a:pPr algn="l"/>
            <a:r>
              <a:rPr lang="en-US" sz="1800" b="1" dirty="0">
                <a:solidFill>
                  <a:schemeClr val="tx1"/>
                </a:solidFill>
                <a:latin typeface="Courier New" panose="02070309020205020404" charset="0"/>
                <a:cs typeface="Courier New" panose="02070309020205020404" charset="0"/>
                <a:sym typeface="Courier New Bold" charset="0"/>
              </a:rPr>
              <a:t>  result += x &amp; 0x1;</a:t>
            </a:r>
          </a:p>
          <a:p>
            <a:pPr algn="l"/>
            <a:r>
              <a:rPr lang="en-US" sz="1800" b="1" dirty="0">
                <a:solidFill>
                  <a:schemeClr val="tx1"/>
                </a:solidFill>
                <a:latin typeface="Courier New" panose="02070309020205020404" charset="0"/>
                <a:cs typeface="Courier New" panose="02070309020205020404" charset="0"/>
                <a:sym typeface="Courier New Bold" charset="0"/>
              </a:rPr>
              <a:t>  x &gt;&gt;= 1;</a:t>
            </a:r>
          </a:p>
          <a:p>
            <a:pPr algn="l"/>
            <a:r>
              <a:rPr lang="en-US" sz="1800" b="1" dirty="0">
                <a:solidFill>
                  <a:schemeClr val="tx1"/>
                </a:solidFill>
                <a:latin typeface="Courier New" panose="02070309020205020404" charset="0"/>
                <a:cs typeface="Courier New" panose="02070309020205020404" charset="0"/>
                <a:sym typeface="Courier New Bold" charset="0"/>
              </a:rPr>
              <a:t>  if(x)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loop</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graphicFrame>
        <p:nvGraphicFramePr>
          <p:cNvPr id="11" name="Table 10"/>
          <p:cNvGraphicFramePr>
            <a:graphicFrameLocks noGrp="1"/>
          </p:cNvGraphicFramePr>
          <p:nvPr/>
        </p:nvGraphicFramePr>
        <p:xfrm>
          <a:off x="4710430" y="1917700"/>
          <a:ext cx="3352800" cy="1143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810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val="10000"/>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dirty="0">
                          <a:latin typeface="Calibri" panose="020F0502020204030204"/>
                          <a:cs typeface="Calibri" panose="020F0502020204030204"/>
                        </a:rPr>
                        <a:t> </a:t>
                      </a:r>
                      <a:r>
                        <a:rPr lang="en-US" b="1" i="0" dirty="0">
                          <a:latin typeface="Courier New" panose="02070309020205020404"/>
                          <a:cs typeface="Courier New" panose="02070309020205020404"/>
                        </a:rPr>
                        <a:t>x</a:t>
                      </a:r>
                    </a:p>
                  </a:txBody>
                  <a:tcPr/>
                </a:tc>
                <a:extLst>
                  <a:ext uri="{0D108BD9-81ED-4DB2-BD59-A6C34878D82A}">
                    <a16:rowId xmlns:a16="http://schemas.microsoft.com/office/drawing/2014/main" val="10001"/>
                  </a:ext>
                </a:extLst>
              </a:tr>
              <a:tr h="381000">
                <a:tc>
                  <a:txBody>
                    <a:bodyPr/>
                    <a:lstStyle/>
                    <a:p>
                      <a:r>
                        <a:rPr lang="en-US" b="1" i="0" dirty="0">
                          <a:latin typeface="Courier New" panose="02070309020205020404"/>
                          <a:cs typeface="Courier New" panose="02070309020205020404"/>
                        </a:rPr>
                        <a:t>%</a:t>
                      </a:r>
                      <a:r>
                        <a:rPr lang="en-US" b="1" i="0" dirty="0" err="1">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en-US" b="1" i="0" dirty="0">
                          <a:latin typeface="Courier New" panose="02070309020205020404"/>
                          <a:cs typeface="Courier New" panose="02070309020205020404"/>
                        </a:rPr>
                        <a:t>result</a:t>
                      </a:r>
                    </a:p>
                  </a:txBody>
                  <a:tcPr/>
                </a:tc>
                <a:extLst>
                  <a:ext uri="{0D108BD9-81ED-4DB2-BD59-A6C34878D82A}">
                    <a16:rowId xmlns:a16="http://schemas.microsoft.com/office/drawing/2014/main" val="10002"/>
                  </a:ext>
                </a:extLst>
              </a:tr>
            </a:tbl>
          </a:graphicData>
        </a:graphic>
      </p:graphicFrame>
      <p:sp>
        <p:nvSpPr>
          <p:cNvPr id="55307" name="Rectangle 11"/>
          <p:cNvSpPr/>
          <p:nvPr/>
        </p:nvSpPr>
        <p:spPr bwMode="auto">
          <a:xfrm>
            <a:off x="1003300" y="4330065"/>
            <a:ext cx="5791200" cy="2057400"/>
          </a:xfrm>
          <a:prstGeom prst="rect">
            <a:avLst/>
          </a:prstGeom>
          <a:noFill/>
          <a:ln w="12700" cap="flat">
            <a:noFill/>
            <a:miter lim="800000"/>
            <a:headEnd type="none" w="med" len="med"/>
            <a:tailEnd type="none" w="med" len="med"/>
          </a:ln>
        </p:spPr>
        <p:txBody>
          <a:bodyPr lIns="38100" tIns="38100" rIns="38100" bIns="38100"/>
          <a:lstStyle/>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movl</a:t>
            </a:r>
            <a:r>
              <a:rPr lang="cs-CZ" sz="1800" b="1" dirty="0">
                <a:solidFill>
                  <a:schemeClr val="tx1"/>
                </a:solidFill>
                <a:latin typeface="Courier New" panose="02070309020205020404" charset="0"/>
                <a:ea typeface="Monaco" charset="0"/>
                <a:cs typeface="Courier New" panose="02070309020205020404" charset="0"/>
                <a:sym typeface="Monaco" charset="0"/>
              </a:rPr>
              <a:t>    $0, %</a:t>
            </a:r>
            <a:r>
              <a:rPr lang="cs-CZ" sz="1800" b="1" dirty="0" err="1">
                <a:solidFill>
                  <a:schemeClr val="tx1"/>
                </a:solidFill>
                <a:latin typeface="Courier New" panose="02070309020205020404" charset="0"/>
                <a:ea typeface="Monaco" charset="0"/>
                <a:cs typeface="Courier New" panose="02070309020205020404" charset="0"/>
                <a:sym typeface="Monaco" charset="0"/>
              </a:rPr>
              <a:t>eax</a:t>
            </a:r>
            <a:r>
              <a:rPr lang="cs-CZ" sz="1800" b="1" dirty="0">
                <a:solidFill>
                  <a:schemeClr val="tx1"/>
                </a:solidFill>
                <a:latin typeface="Courier New" panose="02070309020205020404" charset="0"/>
                <a:ea typeface="Monaco" charset="0"/>
                <a:cs typeface="Courier New" panose="02070309020205020404" charset="0"/>
                <a:sym typeface="Monaco" charset="0"/>
              </a:rPr>
              <a:t>		#  </a:t>
            </a:r>
            <a:r>
              <a:rPr lang="cs-CZ" sz="1800" b="1" dirty="0" err="1">
                <a:solidFill>
                  <a:schemeClr val="tx1"/>
                </a:solidFill>
                <a:latin typeface="Courier New" panose="02070309020205020404" charset="0"/>
                <a:ea typeface="Monaco" charset="0"/>
                <a:cs typeface="Courier New" panose="02070309020205020404" charset="0"/>
                <a:sym typeface="Monaco" charset="0"/>
              </a:rPr>
              <a:t>result</a:t>
            </a:r>
            <a:r>
              <a:rPr lang="cs-CZ" sz="1800" b="1" dirty="0">
                <a:solidFill>
                  <a:schemeClr val="tx1"/>
                </a:solidFill>
                <a:latin typeface="Courier New" panose="02070309020205020404" charset="0"/>
                <a:ea typeface="Monaco" charset="0"/>
                <a:cs typeface="Courier New" panose="02070309020205020404" charset="0"/>
                <a:sym typeface="Monaco" charset="0"/>
              </a:rPr>
              <a:t> = 0</a:t>
            </a: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a:solidFill>
                  <a:schemeClr val="tx1"/>
                </a:solidFill>
                <a:latin typeface="Courier New" panose="02070309020205020404" charset="0"/>
                <a:ea typeface="Monaco" charset="0"/>
                <a:cs typeface="Courier New" panose="02070309020205020404" charset="0"/>
                <a:sym typeface="Monaco" charset="0"/>
              </a:rPr>
              <a:t>.L2:			# </a:t>
            </a:r>
            <a:r>
              <a:rPr lang="cs-CZ" sz="1800" b="1" dirty="0" err="1">
                <a:solidFill>
                  <a:schemeClr val="tx1"/>
                </a:solidFill>
                <a:latin typeface="Courier New" panose="02070309020205020404" charset="0"/>
                <a:ea typeface="Monaco" charset="0"/>
                <a:cs typeface="Courier New" panose="02070309020205020404" charset="0"/>
                <a:sym typeface="Monaco" charset="0"/>
              </a:rPr>
              <a:t>loop</a:t>
            </a:r>
            <a:r>
              <a:rPr lang="cs-CZ" sz="1800" b="1" dirty="0">
                <a:solidFill>
                  <a:schemeClr val="tx1"/>
                </a:solidFill>
                <a:latin typeface="Courier New" panose="02070309020205020404" charset="0"/>
                <a:ea typeface="Monaco" charset="0"/>
                <a:cs typeface="Courier New" panose="02070309020205020404" charset="0"/>
                <a:sym typeface="Monaco" charset="0"/>
              </a:rPr>
              <a:t>:</a:t>
            </a: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movq</a:t>
            </a:r>
            <a:r>
              <a:rPr lang="cs-CZ" sz="1800" b="1" dirty="0">
                <a:solidFill>
                  <a:schemeClr val="tx1"/>
                </a:solidFill>
                <a:latin typeface="Courier New" panose="02070309020205020404" charset="0"/>
                <a:ea typeface="Monaco" charset="0"/>
                <a:cs typeface="Courier New" panose="02070309020205020404" charset="0"/>
                <a:sym typeface="Monaco" charset="0"/>
              </a:rPr>
              <a:t>    %rdi, %</a:t>
            </a:r>
            <a:r>
              <a:rPr lang="cs-CZ" sz="1800" b="1" dirty="0" err="1">
                <a:solidFill>
                  <a:schemeClr val="tx1"/>
                </a:solidFill>
                <a:latin typeface="Courier New" panose="02070309020205020404" charset="0"/>
                <a:ea typeface="Monaco" charset="0"/>
                <a:cs typeface="Courier New" panose="02070309020205020404" charset="0"/>
                <a:sym typeface="Monaco" charset="0"/>
              </a:rPr>
              <a:t>rdx</a:t>
            </a:r>
            <a:r>
              <a:rPr lang="cs-CZ" sz="1800" b="1" dirty="0">
                <a:solidFill>
                  <a:schemeClr val="tx1"/>
                </a:solidFill>
                <a:latin typeface="Courier New" panose="02070309020205020404" charset="0"/>
                <a:ea typeface="Monaco" charset="0"/>
                <a:cs typeface="Courier New" panose="02070309020205020404" charset="0"/>
                <a:sym typeface="Monaco" charset="0"/>
              </a:rPr>
              <a:t>	</a:t>
            </a: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andl</a:t>
            </a:r>
            <a:r>
              <a:rPr lang="cs-CZ" sz="1800" b="1" dirty="0">
                <a:solidFill>
                  <a:schemeClr val="tx1"/>
                </a:solidFill>
                <a:latin typeface="Courier New" panose="02070309020205020404" charset="0"/>
                <a:ea typeface="Monaco" charset="0"/>
                <a:cs typeface="Courier New" panose="02070309020205020404" charset="0"/>
                <a:sym typeface="Monaco" charset="0"/>
              </a:rPr>
              <a:t>    $1, %</a:t>
            </a:r>
            <a:r>
              <a:rPr lang="cs-CZ" sz="1800" b="1" dirty="0" err="1">
                <a:solidFill>
                  <a:schemeClr val="tx1"/>
                </a:solidFill>
                <a:latin typeface="Courier New" panose="02070309020205020404" charset="0"/>
                <a:ea typeface="Monaco" charset="0"/>
                <a:cs typeface="Courier New" panose="02070309020205020404" charset="0"/>
                <a:sym typeface="Monaco" charset="0"/>
              </a:rPr>
              <a:t>edx</a:t>
            </a:r>
            <a:r>
              <a:rPr lang="cs-CZ" sz="1800" b="1" dirty="0">
                <a:solidFill>
                  <a:schemeClr val="tx1"/>
                </a:solidFill>
                <a:latin typeface="Courier New" panose="02070309020205020404" charset="0"/>
                <a:ea typeface="Monaco" charset="0"/>
                <a:cs typeface="Courier New" panose="02070309020205020404" charset="0"/>
                <a:sym typeface="Monaco" charset="0"/>
              </a:rPr>
              <a:t>		#  t = </a:t>
            </a:r>
            <a:r>
              <a:rPr lang="cs-CZ" sz="1800" b="1" dirty="0" err="1">
                <a:solidFill>
                  <a:schemeClr val="tx1"/>
                </a:solidFill>
                <a:latin typeface="Courier New" panose="02070309020205020404" charset="0"/>
                <a:ea typeface="Monaco" charset="0"/>
                <a:cs typeface="Courier New" panose="02070309020205020404" charset="0"/>
                <a:sym typeface="Monaco" charset="0"/>
              </a:rPr>
              <a:t>x</a:t>
            </a:r>
            <a:r>
              <a:rPr lang="cs-CZ" sz="1800" b="1" dirty="0">
                <a:solidFill>
                  <a:schemeClr val="tx1"/>
                </a:solidFill>
                <a:latin typeface="Courier New" panose="02070309020205020404" charset="0"/>
                <a:ea typeface="Monaco" charset="0"/>
                <a:cs typeface="Courier New" panose="02070309020205020404" charset="0"/>
                <a:sym typeface="Monaco" charset="0"/>
              </a:rPr>
              <a:t> &amp; 0x1</a:t>
            </a: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addq</a:t>
            </a: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rdx</a:t>
            </a: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rax</a:t>
            </a:r>
            <a:r>
              <a:rPr lang="cs-CZ" sz="1800" b="1" dirty="0">
                <a:solidFill>
                  <a:schemeClr val="tx1"/>
                </a:solidFill>
                <a:latin typeface="Courier New" panose="02070309020205020404" charset="0"/>
                <a:ea typeface="Monaco" charset="0"/>
                <a:cs typeface="Courier New" panose="02070309020205020404" charset="0"/>
                <a:sym typeface="Monaco" charset="0"/>
              </a:rPr>
              <a:t>	#  </a:t>
            </a:r>
            <a:r>
              <a:rPr lang="cs-CZ" sz="1800" b="1" dirty="0" err="1">
                <a:solidFill>
                  <a:schemeClr val="tx1"/>
                </a:solidFill>
                <a:latin typeface="Courier New" panose="02070309020205020404" charset="0"/>
                <a:ea typeface="Monaco" charset="0"/>
                <a:cs typeface="Courier New" panose="02070309020205020404" charset="0"/>
                <a:sym typeface="Monaco" charset="0"/>
              </a:rPr>
              <a:t>result</a:t>
            </a:r>
            <a:r>
              <a:rPr lang="cs-CZ" sz="1800" b="1" dirty="0">
                <a:solidFill>
                  <a:schemeClr val="tx1"/>
                </a:solidFill>
                <a:latin typeface="Courier New" panose="02070309020205020404" charset="0"/>
                <a:ea typeface="Monaco" charset="0"/>
                <a:cs typeface="Courier New" panose="02070309020205020404" charset="0"/>
                <a:sym typeface="Monaco" charset="0"/>
              </a:rPr>
              <a:t> += t</a:t>
            </a: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shrq</a:t>
            </a:r>
            <a:r>
              <a:rPr lang="cs-CZ" sz="1800" b="1" dirty="0">
                <a:solidFill>
                  <a:schemeClr val="tx1"/>
                </a:solidFill>
                <a:latin typeface="Courier New" panose="02070309020205020404" charset="0"/>
                <a:ea typeface="Monaco" charset="0"/>
                <a:cs typeface="Courier New" panose="02070309020205020404" charset="0"/>
                <a:sym typeface="Monaco" charset="0"/>
              </a:rPr>
              <a:t>    %rdi		#  </a:t>
            </a:r>
            <a:r>
              <a:rPr lang="cs-CZ" sz="1800" b="1" dirty="0" err="1">
                <a:solidFill>
                  <a:schemeClr val="tx1"/>
                </a:solidFill>
                <a:latin typeface="Courier New" panose="02070309020205020404" charset="0"/>
                <a:ea typeface="Monaco" charset="0"/>
                <a:cs typeface="Courier New" panose="02070309020205020404" charset="0"/>
                <a:sym typeface="Monaco" charset="0"/>
              </a:rPr>
              <a:t>x</a:t>
            </a:r>
            <a:r>
              <a:rPr lang="cs-CZ" sz="1800" b="1" dirty="0">
                <a:solidFill>
                  <a:schemeClr val="tx1"/>
                </a:solidFill>
                <a:latin typeface="Courier New" panose="02070309020205020404" charset="0"/>
                <a:ea typeface="Monaco" charset="0"/>
                <a:cs typeface="Courier New" panose="02070309020205020404" charset="0"/>
                <a:sym typeface="Monaco" charset="0"/>
              </a:rPr>
              <a:t> &gt;&gt;= 1</a:t>
            </a: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jne</a:t>
            </a:r>
            <a:r>
              <a:rPr lang="cs-CZ" sz="1800" b="1" dirty="0">
                <a:solidFill>
                  <a:schemeClr val="tx1"/>
                </a:solidFill>
                <a:latin typeface="Courier New" panose="02070309020205020404" charset="0"/>
                <a:ea typeface="Monaco" charset="0"/>
                <a:cs typeface="Courier New" panose="02070309020205020404" charset="0"/>
                <a:sym typeface="Monaco" charset="0"/>
              </a:rPr>
              <a:t>     .L2		#  </a:t>
            </a:r>
            <a:r>
              <a:rPr lang="cs-CZ" sz="1800" b="1" dirty="0" err="1">
                <a:solidFill>
                  <a:schemeClr val="tx1"/>
                </a:solidFill>
                <a:latin typeface="Courier New" panose="02070309020205020404" charset="0"/>
                <a:ea typeface="Monaco" charset="0"/>
                <a:cs typeface="Courier New" panose="02070309020205020404" charset="0"/>
                <a:sym typeface="Monaco" charset="0"/>
              </a:rPr>
              <a:t>if</a:t>
            </a: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x</a:t>
            </a: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goto</a:t>
            </a: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loop</a:t>
            </a:r>
            <a:endParaRPr lang="cs-CZ"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rep</a:t>
            </a:r>
            <a:r>
              <a:rPr lang="cs-CZ" sz="1800" b="1" dirty="0">
                <a:solidFill>
                  <a:schemeClr val="tx1"/>
                </a:solidFill>
                <a:latin typeface="Courier New" panose="02070309020205020404" charset="0"/>
                <a:ea typeface="Monaco" charset="0"/>
                <a:cs typeface="Courier New" panose="02070309020205020404" charset="0"/>
                <a:sym typeface="Monaco" charset="0"/>
              </a:rPr>
              <a:t>; ret</a:t>
            </a:r>
            <a:endParaRPr lang="en-US" sz="1800" b="1" dirty="0">
              <a:solidFill>
                <a:schemeClr val="tx1"/>
              </a:solidFill>
              <a:latin typeface="Courier New" panose="02070309020205020404" charset="0"/>
              <a:ea typeface="Monaco" charset="0"/>
              <a:cs typeface="Courier New" panose="02070309020205020404" charset="0"/>
              <a:sym typeface="Monac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 calcmode="lin" valueType="num">
                                      <p:cBhvr additive="base">
                                        <p:cTn id="7" dur="500" fill="hold"/>
                                        <p:tgtEl>
                                          <p:spTgt spid="55307"/>
                                        </p:tgtEl>
                                        <p:attrNameLst>
                                          <p:attrName>ppt_x</p:attrName>
                                        </p:attrNameLst>
                                      </p:cBhvr>
                                      <p:tavLst>
                                        <p:tav tm="0">
                                          <p:val>
                                            <p:strVal val="#ppt_x"/>
                                          </p:val>
                                        </p:tav>
                                        <p:tav tm="100000">
                                          <p:val>
                                            <p:strVal val="#ppt_x"/>
                                          </p:val>
                                        </p:tav>
                                      </p:tavLst>
                                    </p:anim>
                                    <p:anim calcmode="lin" valueType="num">
                                      <p:cBhvr additive="base">
                                        <p:cTn id="8" dur="500" fill="hold"/>
                                        <p:tgtEl>
                                          <p:spTgt spid="553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云形 1"/>
          <p:cNvSpPr/>
          <p:nvPr/>
        </p:nvSpPr>
        <p:spPr>
          <a:xfrm>
            <a:off x="708025" y="358775"/>
            <a:ext cx="6009005" cy="10928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一般的</a:t>
            </a:r>
            <a:r>
              <a:rPr lang="en-US" sz="2400">
                <a:solidFill>
                  <a:schemeClr val="tx1"/>
                </a:solidFill>
                <a:sym typeface="+mn-ea"/>
              </a:rPr>
              <a:t>“Do-While”</a:t>
            </a:r>
            <a:r>
              <a:rPr lang="zh-CN" altLang="en-US" sz="2400">
                <a:solidFill>
                  <a:schemeClr val="tx1"/>
                </a:solidFill>
                <a:sym typeface="+mn-ea"/>
              </a:rPr>
              <a:t>翻译方法：</a:t>
            </a:r>
          </a:p>
        </p:txBody>
      </p:sp>
      <p:sp>
        <p:nvSpPr>
          <p:cNvPr id="56323" name="Rectangle 3"/>
          <p:cNvSpPr/>
          <p:nvPr/>
        </p:nvSpPr>
        <p:spPr bwMode="auto">
          <a:xfrm>
            <a:off x="444500" y="1520825"/>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C </a:t>
            </a:r>
            <a:r>
              <a:rPr lang="zh-CN" altLang="en-US" sz="2400">
                <a:solidFill>
                  <a:schemeClr val="tx1"/>
                </a:solidFill>
                <a:latin typeface="Calibri Bold" charset="0"/>
                <a:ea typeface="宋体" panose="02010600030101010101" pitchFamily="2" charset="-122"/>
                <a:cs typeface="Calibri Bold" charset="0"/>
                <a:sym typeface="Calibri Bold" charset="0"/>
              </a:rPr>
              <a:t>代码</a:t>
            </a:r>
          </a:p>
        </p:txBody>
      </p:sp>
      <p:sp>
        <p:nvSpPr>
          <p:cNvPr id="56324" name="Rectangle 4"/>
          <p:cNvSpPr/>
          <p:nvPr/>
        </p:nvSpPr>
        <p:spPr bwMode="auto">
          <a:xfrm>
            <a:off x="533400" y="1933575"/>
            <a:ext cx="2895600" cy="12192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charset="0"/>
              </a:rPr>
              <a:t>do </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ea typeface="Calibri Bold Italic" charset="0"/>
                <a:cs typeface="Courier New" panose="02070309020205020404" charset="0"/>
                <a:sym typeface="Calibri Bold Italic" charset="0"/>
              </a:rPr>
              <a:t>Body</a:t>
            </a:r>
            <a:endParaRPr lang="en-US" sz="3200" i="1" dirty="0">
              <a:solidFill>
                <a:schemeClr val="tx1"/>
              </a:solidFill>
              <a:latin typeface="+mj-lt"/>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while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p>
        </p:txBody>
      </p:sp>
      <p:sp>
        <p:nvSpPr>
          <p:cNvPr id="56325" name="Rectangle 5"/>
          <p:cNvSpPr/>
          <p:nvPr/>
        </p:nvSpPr>
        <p:spPr bwMode="auto">
          <a:xfrm>
            <a:off x="4279900" y="1511300"/>
            <a:ext cx="23114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Goto </a:t>
            </a:r>
            <a:r>
              <a:rPr lang="zh-CN" altLang="en-US" sz="2400">
                <a:solidFill>
                  <a:schemeClr val="tx1"/>
                </a:solidFill>
                <a:latin typeface="Calibri Bold" charset="0"/>
                <a:ea typeface="宋体" panose="02010600030101010101" pitchFamily="2" charset="-122"/>
                <a:cs typeface="Calibri Bold" charset="0"/>
                <a:sym typeface="Calibri Bold" charset="0"/>
              </a:rPr>
              <a:t>版本</a:t>
            </a:r>
          </a:p>
        </p:txBody>
      </p:sp>
      <p:sp>
        <p:nvSpPr>
          <p:cNvPr id="56326" name="Rectangle 6"/>
          <p:cNvSpPr/>
          <p:nvPr/>
        </p:nvSpPr>
        <p:spPr bwMode="auto">
          <a:xfrm>
            <a:off x="4356100" y="1924049"/>
            <a:ext cx="2743200" cy="1685925"/>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Italic" charset="0"/>
              </a:rPr>
              <a:t>loop:</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ea typeface="Calibri Bold Italic" charset="0"/>
                <a:cs typeface="Courier New" panose="02070309020205020404" charset="0"/>
                <a:sym typeface="Calibri Bold Italic" charset="0"/>
              </a:rPr>
              <a:t>Body</a:t>
            </a:r>
            <a:endParaRPr lang="en-US" sz="3200" i="1" dirty="0">
              <a:solidFill>
                <a:schemeClr val="tx1"/>
              </a:solidFill>
              <a:latin typeface="+mj-lt"/>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if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dirty="0" err="1">
                <a:solidFill>
                  <a:schemeClr val="tx1"/>
                </a:solidFill>
                <a:latin typeface="Courier New" panose="02070309020205020404" charset="0"/>
                <a:cs typeface="Courier New" panose="02070309020205020404" charset="0"/>
                <a:sym typeface="Courier New Bold" charset="0"/>
              </a:rPr>
              <a:t>goto</a:t>
            </a:r>
            <a:r>
              <a:rPr lang="en-US" sz="2400" dirty="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Italic" charset="0"/>
              </a:rPr>
              <a:t>loop</a:t>
            </a:r>
          </a:p>
        </p:txBody>
      </p:sp>
      <p:sp>
        <p:nvSpPr>
          <p:cNvPr id="56329" name="Rectangle 9"/>
          <p:cNvSpPr/>
          <p:nvPr/>
        </p:nvSpPr>
        <p:spPr bwMode="auto">
          <a:xfrm>
            <a:off x="1625600" y="3438525"/>
            <a:ext cx="2222500" cy="2260600"/>
          </a:xfrm>
          <a:prstGeom prst="rect">
            <a:avLst/>
          </a:prstGeom>
          <a:noFill/>
          <a:ln w="12700" cap="flat">
            <a:noFill/>
            <a:miter lim="800000"/>
            <a:headEnd type="none" w="med" len="med"/>
            <a:tailEnd type="none" w="med" len="med"/>
          </a:ln>
        </p:spPr>
        <p:txBody>
          <a:bodyPr lIns="38100" tIns="38100" rIns="38100" bIns="38100"/>
          <a:lstStyle/>
          <a:p>
            <a:pPr algn="l"/>
            <a:r>
              <a:rPr lang="en-US" sz="2000" b="1" dirty="0">
                <a:solidFill>
                  <a:schemeClr val="tx1"/>
                </a:solidFill>
                <a:latin typeface="Courier New" panose="02070309020205020404"/>
                <a:ea typeface="Monaco" charset="0"/>
                <a:cs typeface="Courier New" panose="02070309020205020404"/>
                <a:sym typeface="Monaco" charset="0"/>
              </a:rPr>
              <a:t>{</a:t>
            </a:r>
            <a:endParaRPr lang="en-US" b="1" dirty="0">
              <a:solidFill>
                <a:schemeClr val="tx1"/>
              </a:solidFill>
              <a:latin typeface="Courier New" panose="02070309020205020404"/>
              <a:ea typeface="Monaco" charset="0"/>
              <a:cs typeface="Courier New" panose="02070309020205020404"/>
              <a:sym typeface="Monaco" charset="0"/>
            </a:endParaRPr>
          </a:p>
          <a:p>
            <a:pPr algn="l"/>
            <a:r>
              <a:rPr lang="en-US" sz="2000" b="1" dirty="0">
                <a:solidFill>
                  <a:schemeClr val="tx1"/>
                </a:solidFill>
                <a:latin typeface="Courier New" panose="02070309020205020404"/>
                <a:ea typeface="Monaco" charset="0"/>
                <a:cs typeface="Courier New" panose="02070309020205020404"/>
                <a:sym typeface="Monaco" charset="0"/>
              </a:rPr>
              <a:t>  Statement</a:t>
            </a:r>
            <a:r>
              <a:rPr lang="en-US" sz="2000" b="1" baseline="-25000" dirty="0">
                <a:solidFill>
                  <a:schemeClr val="tx1"/>
                </a:solidFill>
                <a:latin typeface="Courier New" panose="02070309020205020404"/>
                <a:ea typeface="Monaco" charset="0"/>
                <a:cs typeface="Courier New" panose="02070309020205020404"/>
                <a:sym typeface="Monaco" charset="0"/>
              </a:rPr>
              <a:t>1</a:t>
            </a:r>
            <a:r>
              <a:rPr lang="en-US" sz="2000" b="1" dirty="0">
                <a:solidFill>
                  <a:schemeClr val="tx1"/>
                </a:solidFill>
                <a:latin typeface="Courier New" panose="02070309020205020404"/>
                <a:ea typeface="Monaco" charset="0"/>
                <a:cs typeface="Courier New" panose="02070309020205020404"/>
                <a:sym typeface="Monaco" charset="0"/>
              </a:rPr>
              <a:t>;</a:t>
            </a:r>
            <a:endParaRPr lang="en-US" b="1" dirty="0">
              <a:solidFill>
                <a:schemeClr val="tx1"/>
              </a:solidFill>
              <a:latin typeface="Courier New" panose="02070309020205020404"/>
              <a:ea typeface="Monaco" charset="0"/>
              <a:cs typeface="Courier New" panose="02070309020205020404"/>
              <a:sym typeface="Monaco" charset="0"/>
            </a:endParaRPr>
          </a:p>
          <a:p>
            <a:pPr algn="l"/>
            <a:r>
              <a:rPr lang="en-US" sz="2000" b="1" dirty="0">
                <a:solidFill>
                  <a:schemeClr val="tx1"/>
                </a:solidFill>
                <a:latin typeface="Courier New" panose="02070309020205020404"/>
                <a:ea typeface="Monaco" charset="0"/>
                <a:cs typeface="Courier New" panose="02070309020205020404"/>
                <a:sym typeface="Monaco" charset="0"/>
              </a:rPr>
              <a:t>  Statement</a:t>
            </a:r>
            <a:r>
              <a:rPr lang="en-US" sz="2000" b="1" baseline="-25000" dirty="0">
                <a:solidFill>
                  <a:schemeClr val="tx1"/>
                </a:solidFill>
                <a:latin typeface="Courier New" panose="02070309020205020404"/>
                <a:ea typeface="Monaco" charset="0"/>
                <a:cs typeface="Courier New" panose="02070309020205020404"/>
                <a:sym typeface="Monaco" charset="0"/>
              </a:rPr>
              <a:t>2</a:t>
            </a:r>
            <a:r>
              <a:rPr lang="en-US" sz="2000" b="1" dirty="0">
                <a:solidFill>
                  <a:schemeClr val="tx1"/>
                </a:solidFill>
                <a:latin typeface="Courier New" panose="02070309020205020404"/>
                <a:ea typeface="Monaco" charset="0"/>
                <a:cs typeface="Courier New" panose="02070309020205020404"/>
                <a:sym typeface="Monaco" charset="0"/>
              </a:rPr>
              <a:t>;</a:t>
            </a:r>
            <a:endParaRPr lang="en-US" b="1" dirty="0">
              <a:solidFill>
                <a:schemeClr val="tx1"/>
              </a:solidFill>
              <a:latin typeface="Courier New" panose="02070309020205020404"/>
              <a:ea typeface="Monaco" charset="0"/>
              <a:cs typeface="Courier New" panose="02070309020205020404"/>
              <a:sym typeface="Monaco" charset="0"/>
            </a:endParaRPr>
          </a:p>
          <a:p>
            <a:pPr algn="l"/>
            <a:r>
              <a:rPr lang="en-US" sz="2000" b="1" dirty="0">
                <a:solidFill>
                  <a:schemeClr val="tx1"/>
                </a:solidFill>
                <a:latin typeface="Courier New" panose="02070309020205020404"/>
                <a:ea typeface="Monaco" charset="0"/>
                <a:cs typeface="Courier New" panose="02070309020205020404"/>
                <a:sym typeface="Monaco" charset="0"/>
              </a:rPr>
              <a:t>    …</a:t>
            </a:r>
            <a:endParaRPr lang="en-US" b="1" dirty="0">
              <a:solidFill>
                <a:schemeClr val="tx1"/>
              </a:solidFill>
              <a:latin typeface="Courier New" panose="02070309020205020404"/>
              <a:ea typeface="Monaco" charset="0"/>
              <a:cs typeface="Courier New" panose="02070309020205020404"/>
              <a:sym typeface="Monaco" charset="0"/>
            </a:endParaRPr>
          </a:p>
          <a:p>
            <a:pPr algn="l"/>
            <a:r>
              <a:rPr lang="en-US" sz="2000" b="1" dirty="0">
                <a:solidFill>
                  <a:schemeClr val="tx1"/>
                </a:solidFill>
                <a:latin typeface="Courier New" panose="02070309020205020404"/>
                <a:ea typeface="Monaco" charset="0"/>
                <a:cs typeface="Courier New" panose="02070309020205020404"/>
                <a:sym typeface="Monaco" charset="0"/>
              </a:rPr>
              <a:t>  </a:t>
            </a:r>
            <a:r>
              <a:rPr lang="en-US" sz="2000" b="1" dirty="0" err="1">
                <a:solidFill>
                  <a:schemeClr val="tx1"/>
                </a:solidFill>
                <a:latin typeface="Courier New" panose="02070309020205020404"/>
                <a:ea typeface="Monaco" charset="0"/>
                <a:cs typeface="Courier New" panose="02070309020205020404"/>
                <a:sym typeface="Monaco" charset="0"/>
              </a:rPr>
              <a:t>Statement</a:t>
            </a:r>
            <a:r>
              <a:rPr lang="en-US" sz="2000" b="1" baseline="-25000" dirty="0" err="1">
                <a:solidFill>
                  <a:schemeClr val="tx1"/>
                </a:solidFill>
                <a:latin typeface="Courier New" panose="02070309020205020404"/>
                <a:ea typeface="Monaco" charset="0"/>
                <a:cs typeface="Courier New" panose="02070309020205020404"/>
                <a:sym typeface="Monaco" charset="0"/>
              </a:rPr>
              <a:t>n</a:t>
            </a:r>
            <a:r>
              <a:rPr lang="en-US" sz="2000" b="1" dirty="0">
                <a:solidFill>
                  <a:schemeClr val="tx1"/>
                </a:solidFill>
                <a:latin typeface="Courier New" panose="02070309020205020404"/>
                <a:ea typeface="Monaco" charset="0"/>
                <a:cs typeface="Courier New" panose="02070309020205020404"/>
                <a:sym typeface="Monaco" charset="0"/>
              </a:rPr>
              <a:t>;</a:t>
            </a:r>
            <a:endParaRPr lang="en-US" b="1" dirty="0">
              <a:solidFill>
                <a:schemeClr val="tx1"/>
              </a:solidFill>
              <a:latin typeface="Courier New" panose="02070309020205020404"/>
              <a:ea typeface="Monaco" charset="0"/>
              <a:cs typeface="Courier New" panose="02070309020205020404"/>
              <a:sym typeface="Monaco" charset="0"/>
            </a:endParaRPr>
          </a:p>
          <a:p>
            <a:pPr algn="l"/>
            <a:r>
              <a:rPr lang="en-US" sz="2000" b="1" dirty="0">
                <a:solidFill>
                  <a:schemeClr val="tx1"/>
                </a:solidFill>
                <a:latin typeface="Courier New" panose="02070309020205020404"/>
                <a:ea typeface="Monaco" charset="0"/>
                <a:cs typeface="Courier New" panose="02070309020205020404"/>
                <a:sym typeface="Monaco" charset="0"/>
              </a:rPr>
              <a:t>}</a:t>
            </a:r>
          </a:p>
        </p:txBody>
      </p:sp>
      <p:sp>
        <p:nvSpPr>
          <p:cNvPr id="4" name="文本框 3"/>
          <p:cNvSpPr txBox="1"/>
          <p:nvPr/>
        </p:nvSpPr>
        <p:spPr>
          <a:xfrm>
            <a:off x="708025" y="3413125"/>
            <a:ext cx="863600" cy="398780"/>
          </a:xfrm>
          <a:prstGeom prst="rect">
            <a:avLst/>
          </a:prstGeom>
          <a:noFill/>
        </p:spPr>
        <p:txBody>
          <a:bodyPr wrap="none" rtlCol="0" anchor="t">
            <a:spAutoFit/>
          </a:bodyPr>
          <a:lstStyle/>
          <a:p>
            <a:r>
              <a:rPr lang="en-US" sz="2000" b="1" dirty="0">
                <a:solidFill>
                  <a:schemeClr val="tx1"/>
                </a:solidFill>
                <a:sym typeface="+mn-ea"/>
              </a:rPr>
              <a:t>Body:</a:t>
            </a:r>
            <a:endParaRPr lang="en-US" altLang="en-US" sz="2000" b="1" dirty="0">
              <a:solidFill>
                <a:schemeClr val="tx1"/>
              </a:solidFill>
              <a:sym typeface="+mn-ea"/>
            </a:endParaRPr>
          </a:p>
        </p:txBody>
      </p:sp>
      <p:sp>
        <p:nvSpPr>
          <p:cNvPr id="5" name="左右箭头 4"/>
          <p:cNvSpPr/>
          <p:nvPr/>
        </p:nvSpPr>
        <p:spPr>
          <a:xfrm>
            <a:off x="3244850" y="2333625"/>
            <a:ext cx="1359535" cy="543560"/>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29"/>
                                        </p:tgtEl>
                                        <p:attrNameLst>
                                          <p:attrName>style.visibility</p:attrName>
                                        </p:attrNameLst>
                                      </p:cBhvr>
                                      <p:to>
                                        <p:strVal val="visible"/>
                                      </p:to>
                                    </p:set>
                                    <p:anim calcmode="lin" valueType="num">
                                      <p:cBhvr additive="base">
                                        <p:cTn id="7" dur="500" fill="hold"/>
                                        <p:tgtEl>
                                          <p:spTgt spid="56329"/>
                                        </p:tgtEl>
                                        <p:attrNameLst>
                                          <p:attrName>ppt_x</p:attrName>
                                        </p:attrNameLst>
                                      </p:cBhvr>
                                      <p:tavLst>
                                        <p:tav tm="0">
                                          <p:val>
                                            <p:strVal val="#ppt_x"/>
                                          </p:val>
                                        </p:tav>
                                        <p:tav tm="100000">
                                          <p:val>
                                            <p:strVal val="#ppt_x"/>
                                          </p:val>
                                        </p:tav>
                                      </p:tavLst>
                                    </p:anim>
                                    <p:anim calcmode="lin" valueType="num">
                                      <p:cBhvr additive="base">
                                        <p:cTn id="8" dur="500" fill="hold"/>
                                        <p:tgtEl>
                                          <p:spTgt spid="563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9"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云形 1"/>
          <p:cNvSpPr/>
          <p:nvPr/>
        </p:nvSpPr>
        <p:spPr>
          <a:xfrm>
            <a:off x="708025" y="358775"/>
            <a:ext cx="6009005" cy="10928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一般的</a:t>
            </a:r>
            <a:r>
              <a:rPr lang="en-US" sz="2400">
                <a:solidFill>
                  <a:schemeClr val="tx1"/>
                </a:solidFill>
                <a:sym typeface="+mn-ea"/>
              </a:rPr>
              <a:t>“While”</a:t>
            </a:r>
            <a:r>
              <a:rPr lang="zh-CN" altLang="en-US" sz="2400">
                <a:solidFill>
                  <a:schemeClr val="tx1"/>
                </a:solidFill>
                <a:sym typeface="+mn-ea"/>
              </a:rPr>
              <a:t>翻译方法：</a:t>
            </a:r>
          </a:p>
        </p:txBody>
      </p:sp>
      <p:sp>
        <p:nvSpPr>
          <p:cNvPr id="6" name="Content Placeholder 1"/>
          <p:cNvSpPr>
            <a:spLocks noGrp="1"/>
          </p:cNvSpPr>
          <p:nvPr/>
        </p:nvSpPr>
        <p:spPr>
          <a:xfrm>
            <a:off x="457200" y="1600200"/>
            <a:ext cx="8229600" cy="4525963"/>
          </a:xfrm>
          <a:prstGeom prst="rect">
            <a:avLst/>
          </a:prstGeom>
        </p:spPr>
        <p:txBody>
          <a:bodyPr/>
          <a:lstStyle>
            <a:lvl1pPr marL="342900" indent="-342900" algn="l" rtl="0" fontAlgn="base">
              <a:spcBef>
                <a:spcPts val="600"/>
              </a:spcBef>
              <a:spcAft>
                <a:spcPct val="0"/>
              </a:spcAft>
              <a:buClr>
                <a:srgbClr val="990000"/>
              </a:buClr>
              <a:buSzPct val="60000"/>
              <a:buFont typeface="Wingdings 2" panose="05020102010507070707" pitchFamily="18"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r>
              <a:rPr lang="en-US" dirty="0"/>
              <a:t>“Jump-to-middle” </a:t>
            </a:r>
          </a:p>
          <a:p>
            <a:r>
              <a:rPr lang="zh-CN" altLang="en-US" dirty="0"/>
              <a:t>与 -Og 一起使用</a:t>
            </a:r>
            <a:endParaRPr lang="zh-CN" altLang="en-US" dirty="0">
              <a:latin typeface="Courier New" panose="02070309020205020404"/>
              <a:cs typeface="Courier New" panose="02070309020205020404"/>
            </a:endParaRPr>
          </a:p>
        </p:txBody>
      </p:sp>
      <p:sp>
        <p:nvSpPr>
          <p:cNvPr id="59395" name="Rectangle 3"/>
          <p:cNvSpPr/>
          <p:nvPr/>
        </p:nvSpPr>
        <p:spPr bwMode="auto">
          <a:xfrm>
            <a:off x="304800" y="3086100"/>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While </a:t>
            </a:r>
            <a:r>
              <a:rPr lang="zh-CN" altLang="en-US" sz="2400">
                <a:solidFill>
                  <a:schemeClr val="tx1"/>
                </a:solidFill>
                <a:latin typeface="Calibri Bold" charset="0"/>
                <a:ea typeface="宋体" panose="02010600030101010101" pitchFamily="2" charset="-122"/>
                <a:cs typeface="Calibri Bold" charset="0"/>
                <a:sym typeface="Calibri Bold" charset="0"/>
              </a:rPr>
              <a:t>版本</a:t>
            </a:r>
          </a:p>
        </p:txBody>
      </p:sp>
      <p:sp>
        <p:nvSpPr>
          <p:cNvPr id="59396" name="Rectangle 4"/>
          <p:cNvSpPr/>
          <p:nvPr/>
        </p:nvSpPr>
        <p:spPr bwMode="auto">
          <a:xfrm>
            <a:off x="381000" y="3505200"/>
            <a:ext cx="2514600" cy="8001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charset="0"/>
              </a:rPr>
              <a:t>while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cs typeface="Courier New" panose="02070309020205020404" charset="0"/>
                <a:sym typeface="Courier New Bold" charset="0"/>
              </a:rPr>
              <a:t>Body</a:t>
            </a:r>
          </a:p>
        </p:txBody>
      </p:sp>
      <p:sp>
        <p:nvSpPr>
          <p:cNvPr id="59400" name="Rectangle 8"/>
          <p:cNvSpPr/>
          <p:nvPr/>
        </p:nvSpPr>
        <p:spPr bwMode="auto">
          <a:xfrm>
            <a:off x="5181600" y="2095501"/>
            <a:ext cx="2908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dirty="0" err="1">
                <a:solidFill>
                  <a:schemeClr val="tx1"/>
                </a:solidFill>
                <a:latin typeface="Calibri Bold" charset="0"/>
                <a:ea typeface="Calibri Bold" charset="0"/>
                <a:cs typeface="Calibri Bold" charset="0"/>
                <a:sym typeface="Calibri Bold" charset="0"/>
              </a:rPr>
              <a:t>Goto</a:t>
            </a:r>
            <a:r>
              <a:rPr lang="en-US" sz="2400" dirty="0">
                <a:solidFill>
                  <a:schemeClr val="tx1"/>
                </a:solidFill>
                <a:latin typeface="Calibri Bold" charset="0"/>
                <a:ea typeface="Calibri Bold" charset="0"/>
                <a:cs typeface="Calibri Bold" charset="0"/>
                <a:sym typeface="Calibri Bold" charset="0"/>
              </a:rPr>
              <a:t> </a:t>
            </a:r>
            <a:r>
              <a:rPr lang="zh-CN" altLang="en-US" sz="2400" dirty="0">
                <a:solidFill>
                  <a:schemeClr val="tx1"/>
                </a:solidFill>
                <a:latin typeface="Calibri Bold" charset="0"/>
                <a:ea typeface="宋体" panose="02010600030101010101" pitchFamily="2" charset="-122"/>
                <a:cs typeface="Calibri Bold" charset="0"/>
                <a:sym typeface="Calibri Bold" charset="0"/>
              </a:rPr>
              <a:t>版本</a:t>
            </a:r>
          </a:p>
        </p:txBody>
      </p:sp>
      <p:sp>
        <p:nvSpPr>
          <p:cNvPr id="59401" name="Rectangle 9"/>
          <p:cNvSpPr/>
          <p:nvPr/>
        </p:nvSpPr>
        <p:spPr bwMode="auto">
          <a:xfrm>
            <a:off x="5257800" y="2514600"/>
            <a:ext cx="3429000" cy="2624138"/>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dirty="0" err="1">
                <a:solidFill>
                  <a:schemeClr val="tx1"/>
                </a:solidFill>
                <a:latin typeface="Courier New" panose="02070309020205020404" charset="0"/>
                <a:cs typeface="Courier New" panose="02070309020205020404" charset="0"/>
                <a:sym typeface="Courier New Bold" charset="0"/>
              </a:rPr>
              <a:t>goto</a:t>
            </a:r>
            <a:r>
              <a:rPr lang="en-US" sz="2400" dirty="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Italic" charset="0"/>
              </a:rPr>
              <a:t>loop:</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ea typeface="Calibri Bold Italic" charset="0"/>
                <a:cs typeface="Courier New" panose="02070309020205020404" charset="0"/>
                <a:sym typeface="Calibri Bold Italic" charset="0"/>
              </a:rPr>
              <a:t>Body</a:t>
            </a:r>
            <a:endParaRPr lang="en-US" sz="3200" i="1" dirty="0">
              <a:solidFill>
                <a:schemeClr val="tx1"/>
              </a:solidFill>
              <a:latin typeface="+mj-lt"/>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test:</a:t>
            </a:r>
          </a:p>
          <a:p>
            <a:pPr algn="l"/>
            <a:r>
              <a:rPr lang="en-US" sz="2400" dirty="0">
                <a:solidFill>
                  <a:schemeClr val="tx1"/>
                </a:solidFill>
                <a:latin typeface="Courier New" panose="02070309020205020404" charset="0"/>
                <a:cs typeface="Courier New" panose="02070309020205020404" charset="0"/>
                <a:sym typeface="Courier New Bold" charset="0"/>
              </a:rPr>
              <a:t>  if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dirty="0" err="1">
                <a:solidFill>
                  <a:schemeClr val="tx1"/>
                </a:solidFill>
                <a:latin typeface="Courier New" panose="02070309020205020404" charset="0"/>
                <a:cs typeface="Courier New" panose="02070309020205020404" charset="0"/>
                <a:sym typeface="Courier New Bold" charset="0"/>
              </a:rPr>
              <a:t>goto</a:t>
            </a:r>
            <a:r>
              <a:rPr lang="en-US" sz="2400" dirty="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Italic" charset="0"/>
              </a:rPr>
              <a:t>loop</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Italic" charset="0"/>
              </a:rPr>
              <a:t>done:</a:t>
            </a:r>
          </a:p>
        </p:txBody>
      </p:sp>
      <p:sp>
        <p:nvSpPr>
          <p:cNvPr id="59403" name="AutoShape 11"/>
          <p:cNvSpPr/>
          <p:nvPr/>
        </p:nvSpPr>
        <p:spPr bwMode="auto">
          <a:xfrm rot="16200000">
            <a:off x="3657600" y="3048000"/>
            <a:ext cx="762000" cy="1524000"/>
          </a:xfrm>
          <a:custGeom>
            <a:avLst/>
            <a:gdLst>
              <a:gd name="T0" fmla="*/ 10800 w 21600"/>
              <a:gd name="T1" fmla="*/ 10800 h 21600"/>
            </a:gdLst>
            <a:ahLst/>
            <a:cxnLst>
              <a:cxn ang="0">
                <a:pos x="T0" y="T1"/>
              </a:cxn>
            </a:cxnLst>
            <a:rect l="0" t="0" r="r" b="b"/>
            <a:pathLst>
              <a:path w="21600" h="21600">
                <a:moveTo>
                  <a:pt x="0" y="16200"/>
                </a:moveTo>
                <a:lnTo>
                  <a:pt x="5400" y="16200"/>
                </a:lnTo>
                <a:lnTo>
                  <a:pt x="5400" y="0"/>
                </a:lnTo>
                <a:lnTo>
                  <a:pt x="16200" y="0"/>
                </a:lnTo>
                <a:lnTo>
                  <a:pt x="16200" y="16200"/>
                </a:lnTo>
                <a:lnTo>
                  <a:pt x="21600" y="16200"/>
                </a:lnTo>
                <a:lnTo>
                  <a:pt x="10800" y="21600"/>
                </a:lnTo>
                <a:close/>
                <a:moveTo>
                  <a:pt x="0" y="16200"/>
                </a:moveTo>
              </a:path>
            </a:pathLst>
          </a:custGeom>
          <a:solidFill>
            <a:srgbClr val="980002"/>
          </a:solidFill>
          <a:ln w="25400" cap="flat">
            <a:noFill/>
            <a:round/>
            <a:headEnd type="none" w="med" len="med"/>
            <a:tailEnd type="triangle" w="med" len="med"/>
          </a:ln>
          <a:effectLst>
            <a:outerShdw dist="50799" dir="5400000" algn="ctr" rotWithShape="0">
              <a:schemeClr val="bg2">
                <a:alpha val="50000"/>
              </a:schemeClr>
            </a:outerShdw>
          </a:effectLst>
        </p:spPr>
        <p:txBody>
          <a:bodyPr lIns="0" tIns="0" rIns="0" bIns="0"/>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944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循环</a:t>
            </a:r>
          </a:p>
        </p:txBody>
      </p:sp>
      <p:sp>
        <p:nvSpPr>
          <p:cNvPr id="220" name=" 220"/>
          <p:cNvSpPr/>
          <p:nvPr/>
        </p:nvSpPr>
        <p:spPr>
          <a:xfrm>
            <a:off x="0" y="1473835"/>
            <a:ext cx="2225040" cy="539115"/>
          </a:xfrm>
          <a:prstGeom prst="homePlat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a:solidFill>
                  <a:schemeClr val="tx1"/>
                </a:solidFill>
                <a:sym typeface="+mn-ea"/>
              </a:rPr>
              <a:t>While</a:t>
            </a:r>
            <a:endParaRPr lang="en-US" altLang="en-US" sz="2400">
              <a:solidFill>
                <a:schemeClr val="tx1"/>
              </a:solidFill>
              <a:sym typeface="+mn-ea"/>
            </a:endParaRPr>
          </a:p>
        </p:txBody>
      </p:sp>
      <p:sp>
        <p:nvSpPr>
          <p:cNvPr id="23" name="文本框 22"/>
          <p:cNvSpPr txBox="1"/>
          <p:nvPr/>
        </p:nvSpPr>
        <p:spPr>
          <a:xfrm>
            <a:off x="334645" y="5154930"/>
            <a:ext cx="4093845" cy="1383665"/>
          </a:xfrm>
          <a:prstGeom prst="rect">
            <a:avLst/>
          </a:prstGeom>
          <a:noFill/>
        </p:spPr>
        <p:txBody>
          <a:bodyPr wrap="square" rtlCol="0">
            <a:spAutoFit/>
          </a:bodyPr>
          <a:lstStyle/>
          <a:p>
            <a:pPr marL="285750" indent="-285750" fontAlgn="auto">
              <a:lnSpc>
                <a:spcPct val="150000"/>
              </a:lnSpc>
              <a:buFont typeface="Wingdings" panose="05000000000000000000" charset="0"/>
              <a:buChar char=""/>
            </a:pPr>
            <a:r>
              <a:rPr lang="zh-CN" altLang="en-US" sz="2000" dirty="0">
                <a:sym typeface="+mn-ea"/>
              </a:rPr>
              <a:t>与do</a:t>
            </a:r>
            <a:r>
              <a:rPr lang="en-US" altLang="zh-CN" sz="2000" dirty="0">
                <a:sym typeface="+mn-ea"/>
              </a:rPr>
              <a:t>-</a:t>
            </a:r>
            <a:r>
              <a:rPr lang="zh-CN" altLang="en-US" sz="2000" dirty="0">
                <a:sym typeface="+mn-ea"/>
              </a:rPr>
              <a:t>while的函数版本比较</a:t>
            </a:r>
          </a:p>
          <a:p>
            <a:pPr marL="285750" indent="-285750" fontAlgn="auto">
              <a:lnSpc>
                <a:spcPct val="150000"/>
              </a:lnSpc>
              <a:buFont typeface="Wingdings" panose="05000000000000000000" charset="0"/>
              <a:buChar char=""/>
            </a:pPr>
            <a:r>
              <a:rPr lang="zh-CN" altLang="en-US" sz="2000" dirty="0">
                <a:sym typeface="+mn-ea"/>
              </a:rPr>
              <a:t>初始跳转在测试时启动循环</a:t>
            </a:r>
          </a:p>
          <a:p>
            <a:endParaRPr lang="zh-CN" altLang="en-US" sz="2400" dirty="0">
              <a:solidFill>
                <a:schemeClr val="tx1"/>
              </a:solidFill>
              <a:sym typeface="+mn-ea"/>
            </a:endParaRPr>
          </a:p>
        </p:txBody>
      </p:sp>
      <p:sp>
        <p:nvSpPr>
          <p:cNvPr id="2" name="Rectangle 4"/>
          <p:cNvSpPr/>
          <p:nvPr/>
        </p:nvSpPr>
        <p:spPr bwMode="auto">
          <a:xfrm>
            <a:off x="334645" y="2337434"/>
            <a:ext cx="3736976" cy="2632076"/>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pcount_while</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long result = 0;</a:t>
            </a:r>
          </a:p>
          <a:p>
            <a:pPr algn="l"/>
            <a:r>
              <a:rPr lang="en-US" sz="1800" b="1" dirty="0">
                <a:solidFill>
                  <a:schemeClr val="tx1"/>
                </a:solidFill>
                <a:latin typeface="Courier New" panose="02070309020205020404" charset="0"/>
                <a:cs typeface="Courier New" panose="02070309020205020404" charset="0"/>
                <a:sym typeface="Courier New Bold" charset="0"/>
              </a:rPr>
              <a:t>  while (x) {</a:t>
            </a:r>
          </a:p>
          <a:p>
            <a:pPr algn="l"/>
            <a:r>
              <a:rPr lang="en-US" sz="1800" b="1" dirty="0">
                <a:solidFill>
                  <a:schemeClr val="tx1"/>
                </a:solidFill>
                <a:latin typeface="Courier New" panose="02070309020205020404" charset="0"/>
                <a:cs typeface="Courier New" panose="02070309020205020404" charset="0"/>
                <a:sym typeface="Courier New Bold" charset="0"/>
              </a:rPr>
              <a:t>    result += x &amp; 0x1;</a:t>
            </a:r>
          </a:p>
          <a:p>
            <a:pPr algn="l"/>
            <a:r>
              <a:rPr lang="en-US" sz="1800" b="1" dirty="0">
                <a:solidFill>
                  <a:schemeClr val="tx1"/>
                </a:solidFill>
                <a:latin typeface="Courier New" panose="02070309020205020404" charset="0"/>
                <a:cs typeface="Courier New" panose="02070309020205020404" charset="0"/>
                <a:sym typeface="Courier New Bold" charset="0"/>
              </a:rPr>
              <a:t>    x &gt;&gt;= 1;</a:t>
            </a:r>
          </a:p>
          <a:p>
            <a:pPr algn="l"/>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19" name="Rectangle 6"/>
          <p:cNvSpPr/>
          <p:nvPr/>
        </p:nvSpPr>
        <p:spPr bwMode="auto">
          <a:xfrm>
            <a:off x="4994909" y="2070734"/>
            <a:ext cx="4041775" cy="3165476"/>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pcount_goto_jtm</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long result = 0;</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00FF"/>
                </a:solidFill>
                <a:latin typeface="Courier New" panose="02070309020205020404" charset="0"/>
                <a:cs typeface="Courier New" panose="02070309020205020404" charset="0"/>
                <a:sym typeface="Courier New Bold" charset="0"/>
              </a:rPr>
              <a:t>test</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rgbClr val="CC0000"/>
                </a:solidFill>
                <a:latin typeface="Courier New" panose="02070309020205020404" charset="0"/>
                <a:cs typeface="Courier New" panose="02070309020205020404" charset="0"/>
                <a:sym typeface="Courier New Bold" charset="0"/>
              </a:rPr>
              <a:t> loop:</a:t>
            </a:r>
          </a:p>
          <a:p>
            <a:pPr algn="l"/>
            <a:r>
              <a:rPr lang="en-US" sz="1800" b="1" dirty="0">
                <a:solidFill>
                  <a:schemeClr val="tx1"/>
                </a:solidFill>
                <a:latin typeface="Courier New" panose="02070309020205020404" charset="0"/>
                <a:cs typeface="Courier New" panose="02070309020205020404" charset="0"/>
                <a:sym typeface="Courier New Bold" charset="0"/>
              </a:rPr>
              <a:t>  result += x &amp; 0x1;</a:t>
            </a:r>
          </a:p>
          <a:p>
            <a:pPr algn="l"/>
            <a:r>
              <a:rPr lang="en-US" sz="1800" b="1" dirty="0">
                <a:solidFill>
                  <a:schemeClr val="tx1"/>
                </a:solidFill>
                <a:latin typeface="Courier New" panose="02070309020205020404" charset="0"/>
                <a:cs typeface="Courier New" panose="02070309020205020404" charset="0"/>
                <a:sym typeface="Courier New Bold" charset="0"/>
              </a:rPr>
              <a:t>  x &gt;&gt;= 1;</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00FF"/>
                </a:solidFill>
                <a:latin typeface="Courier New" panose="02070309020205020404" charset="0"/>
                <a:cs typeface="Courier New" panose="02070309020205020404" charset="0"/>
                <a:sym typeface="Courier New Bold" charset="0"/>
              </a:rPr>
              <a:t>test:</a:t>
            </a:r>
          </a:p>
          <a:p>
            <a:pPr algn="l"/>
            <a:r>
              <a:rPr lang="en-US" sz="1800" b="1" dirty="0">
                <a:solidFill>
                  <a:schemeClr val="tx1"/>
                </a:solidFill>
                <a:latin typeface="Courier New" panose="02070309020205020404" charset="0"/>
                <a:cs typeface="Courier New" panose="02070309020205020404" charset="0"/>
                <a:sym typeface="Courier New Bold" charset="0"/>
              </a:rPr>
              <a:t>  if(x)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loop</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4" name="左右箭头 23"/>
          <p:cNvSpPr/>
          <p:nvPr/>
        </p:nvSpPr>
        <p:spPr>
          <a:xfrm>
            <a:off x="3999230" y="3603625"/>
            <a:ext cx="1144905" cy="500380"/>
          </a:xfrm>
          <a:prstGeom prst="leftRightArrow">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994910" y="1702435"/>
            <a:ext cx="3484880" cy="398780"/>
          </a:xfrm>
          <a:prstGeom prst="rect">
            <a:avLst/>
          </a:prstGeom>
          <a:noFill/>
        </p:spPr>
        <p:txBody>
          <a:bodyPr wrap="none" rtlCol="0" anchor="t">
            <a:spAutoFit/>
          </a:bodyPr>
          <a:lstStyle/>
          <a:p>
            <a:r>
              <a:rPr lang="zh-CN" altLang="en-US" sz="2000" dirty="0">
                <a:latin typeface="Calibri Bold" charset="0"/>
                <a:ea typeface="宋体" panose="02010600030101010101" pitchFamily="2" charset="-122"/>
                <a:cs typeface="Calibri Bold" charset="0"/>
                <a:sym typeface="Calibri Bold" charset="0"/>
              </a:rPr>
              <a:t>第一种翻译方法：跳转到中间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 calcmode="lin" valueType="num">
                                      <p:cBhvr additive="base">
                                        <p:cTn id="2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3">
                                            <p:txEl>
                                              <p:pRg st="1" end="1"/>
                                            </p:txEl>
                                          </p:spTgt>
                                        </p:tgtEl>
                                        <p:attrNameLst>
                                          <p:attrName>style.visibility</p:attrName>
                                        </p:attrNameLst>
                                      </p:cBhvr>
                                      <p:to>
                                        <p:strVal val="visible"/>
                                      </p:to>
                                    </p:set>
                                    <p:anim calcmode="lin" valueType="num">
                                      <p:cBhvr additive="base">
                                        <p:cTn id="28" dur="500" fill="hold"/>
                                        <p:tgtEl>
                                          <p:spTgt spid="23">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9395" name="Rectangle 3"/>
          <p:cNvSpPr/>
          <p:nvPr/>
        </p:nvSpPr>
        <p:spPr bwMode="auto">
          <a:xfrm>
            <a:off x="533400" y="901700"/>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dirty="0">
                <a:solidFill>
                  <a:schemeClr val="tx1"/>
                </a:solidFill>
                <a:latin typeface="Calibri Bold" charset="0"/>
                <a:ea typeface="Calibri Bold" charset="0"/>
                <a:cs typeface="Calibri Bold" charset="0"/>
                <a:sym typeface="Calibri Bold" charset="0"/>
              </a:rPr>
              <a:t>While </a:t>
            </a:r>
            <a:r>
              <a:rPr lang="zh-CN" altLang="en-US" sz="2400" dirty="0">
                <a:solidFill>
                  <a:schemeClr val="tx1"/>
                </a:solidFill>
                <a:latin typeface="Calibri Bold" charset="0"/>
                <a:ea typeface="宋体" panose="02010600030101010101" pitchFamily="2" charset="-122"/>
                <a:cs typeface="Calibri Bold" charset="0"/>
                <a:sym typeface="Calibri Bold" charset="0"/>
              </a:rPr>
              <a:t>版本</a:t>
            </a:r>
          </a:p>
        </p:txBody>
      </p:sp>
      <p:sp>
        <p:nvSpPr>
          <p:cNvPr id="59396" name="Rectangle 4"/>
          <p:cNvSpPr/>
          <p:nvPr/>
        </p:nvSpPr>
        <p:spPr bwMode="auto">
          <a:xfrm>
            <a:off x="609600" y="1384301"/>
            <a:ext cx="2514600" cy="8001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charset="0"/>
              </a:rPr>
              <a:t>while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cs typeface="Courier New" panose="02070309020205020404" charset="0"/>
                <a:sym typeface="Courier New Bold" charset="0"/>
              </a:rPr>
              <a:t>Body</a:t>
            </a:r>
          </a:p>
        </p:txBody>
      </p:sp>
      <p:sp>
        <p:nvSpPr>
          <p:cNvPr id="59397" name="Rectangle 5"/>
          <p:cNvSpPr/>
          <p:nvPr/>
        </p:nvSpPr>
        <p:spPr bwMode="auto">
          <a:xfrm>
            <a:off x="533400" y="3065464"/>
            <a:ext cx="2908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Do-While </a:t>
            </a:r>
            <a:r>
              <a:rPr lang="zh-CN" altLang="en-US" sz="2400">
                <a:solidFill>
                  <a:schemeClr val="tx1"/>
                </a:solidFill>
                <a:latin typeface="Calibri Bold" charset="0"/>
                <a:ea typeface="宋体" panose="02010600030101010101" pitchFamily="2" charset="-122"/>
                <a:cs typeface="Calibri Bold" charset="0"/>
                <a:sym typeface="Calibri Bold" charset="0"/>
              </a:rPr>
              <a:t>版本</a:t>
            </a:r>
          </a:p>
        </p:txBody>
      </p:sp>
      <p:sp>
        <p:nvSpPr>
          <p:cNvPr id="59398" name="Rectangle 6"/>
          <p:cNvSpPr/>
          <p:nvPr/>
        </p:nvSpPr>
        <p:spPr bwMode="auto">
          <a:xfrm>
            <a:off x="457200" y="3484563"/>
            <a:ext cx="3048000" cy="2205037"/>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charset="0"/>
              </a:rPr>
              <a:t>  if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 </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dirty="0" err="1">
                <a:solidFill>
                  <a:schemeClr val="tx1"/>
                </a:solidFill>
                <a:latin typeface="Courier New" panose="02070309020205020404" charset="0"/>
                <a:cs typeface="Courier New" panose="02070309020205020404" charset="0"/>
                <a:sym typeface="Courier New Bold" charset="0"/>
              </a:rPr>
              <a:t>goto</a:t>
            </a:r>
            <a:r>
              <a:rPr lang="en-US" sz="2400" dirty="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Italic" charset="0"/>
              </a:rPr>
              <a:t>done</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do</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ea typeface="Calibri Bold Italic" charset="0"/>
                <a:cs typeface="Courier New" panose="02070309020205020404" charset="0"/>
                <a:sym typeface="Calibri Bold Italic" charset="0"/>
              </a:rPr>
              <a:t>Body</a:t>
            </a:r>
            <a:endParaRPr lang="en-US" sz="3200" i="1" dirty="0">
              <a:solidFill>
                <a:schemeClr val="tx1"/>
              </a:solidFill>
              <a:latin typeface="+mj-lt"/>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while(</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done:</a:t>
            </a:r>
          </a:p>
        </p:txBody>
      </p:sp>
      <p:sp>
        <p:nvSpPr>
          <p:cNvPr id="21" name="Content Placeholder 1"/>
          <p:cNvSpPr>
            <a:spLocks noGrp="1"/>
          </p:cNvSpPr>
          <p:nvPr/>
        </p:nvSpPr>
        <p:spPr>
          <a:xfrm>
            <a:off x="4267200" y="1130300"/>
            <a:ext cx="4419600" cy="3992563"/>
          </a:xfrm>
          <a:prstGeom prst="rect">
            <a:avLst/>
          </a:prstGeom>
        </p:spPr>
        <p:txBody>
          <a:bodyPr/>
          <a:lstStyle>
            <a:lvl1pPr marL="342900" indent="-342900" algn="l" rtl="0" fontAlgn="base">
              <a:spcBef>
                <a:spcPts val="600"/>
              </a:spcBef>
              <a:spcAft>
                <a:spcPct val="0"/>
              </a:spcAft>
              <a:buClr>
                <a:srgbClr val="990000"/>
              </a:buClr>
              <a:buSzPct val="60000"/>
              <a:buFont typeface="Wingdings 2" panose="05020102010507070707" pitchFamily="18"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marL="0" indent="0">
              <a:buNone/>
            </a:pPr>
            <a:endParaRPr lang="en-US" b="1" dirty="0">
              <a:latin typeface="Courier New" panose="02070309020205020404"/>
              <a:cs typeface="Courier New" panose="02070309020205020404"/>
            </a:endParaRPr>
          </a:p>
        </p:txBody>
      </p:sp>
      <p:sp>
        <p:nvSpPr>
          <p:cNvPr id="59400" name="Rectangle 8"/>
          <p:cNvSpPr/>
          <p:nvPr/>
        </p:nvSpPr>
        <p:spPr bwMode="auto">
          <a:xfrm>
            <a:off x="5257800" y="2730500"/>
            <a:ext cx="2908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Goto </a:t>
            </a:r>
            <a:r>
              <a:rPr lang="zh-CN" altLang="en-US" sz="2400">
                <a:solidFill>
                  <a:schemeClr val="tx1"/>
                </a:solidFill>
                <a:latin typeface="Calibri Bold" charset="0"/>
                <a:ea typeface="宋体" panose="02010600030101010101" pitchFamily="2" charset="-122"/>
                <a:cs typeface="Calibri Bold" charset="0"/>
                <a:sym typeface="Calibri Bold" charset="0"/>
              </a:rPr>
              <a:t>版本</a:t>
            </a:r>
          </a:p>
        </p:txBody>
      </p:sp>
      <p:sp>
        <p:nvSpPr>
          <p:cNvPr id="59401" name="Rectangle 9"/>
          <p:cNvSpPr/>
          <p:nvPr/>
        </p:nvSpPr>
        <p:spPr bwMode="auto">
          <a:xfrm>
            <a:off x="5334000" y="3149599"/>
            <a:ext cx="3429000" cy="2624138"/>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charset="0"/>
              </a:rPr>
              <a:t>  if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dirty="0" err="1">
                <a:solidFill>
                  <a:schemeClr val="tx1"/>
                </a:solidFill>
                <a:latin typeface="Courier New" panose="02070309020205020404" charset="0"/>
                <a:cs typeface="Courier New" panose="02070309020205020404" charset="0"/>
                <a:sym typeface="Courier New Bold" charset="0"/>
              </a:rPr>
              <a:t>goto</a:t>
            </a:r>
            <a:r>
              <a:rPr lang="en-US" sz="2400" dirty="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Italic" charset="0"/>
              </a:rPr>
              <a:t>done</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Italic" charset="0"/>
              </a:rPr>
              <a:t>loop:</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ea typeface="Calibri Bold Italic" charset="0"/>
                <a:cs typeface="Courier New" panose="02070309020205020404" charset="0"/>
                <a:sym typeface="Calibri Bold Italic" charset="0"/>
              </a:rPr>
              <a:t>Body</a:t>
            </a:r>
            <a:endParaRPr lang="en-US" sz="3200" i="1" dirty="0">
              <a:solidFill>
                <a:schemeClr val="tx1"/>
              </a:solidFill>
              <a:latin typeface="+mj-lt"/>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if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dirty="0" err="1">
                <a:solidFill>
                  <a:schemeClr val="tx1"/>
                </a:solidFill>
                <a:latin typeface="Courier New" panose="02070309020205020404" charset="0"/>
                <a:cs typeface="Courier New" panose="02070309020205020404" charset="0"/>
                <a:sym typeface="Courier New Bold" charset="0"/>
              </a:rPr>
              <a:t>goto</a:t>
            </a:r>
            <a:r>
              <a:rPr lang="en-US" sz="2400" dirty="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Italic" charset="0"/>
              </a:rPr>
              <a:t>loop</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Italic" charset="0"/>
              </a:rPr>
              <a:t>done:</a:t>
            </a:r>
          </a:p>
        </p:txBody>
      </p:sp>
      <p:sp>
        <p:nvSpPr>
          <p:cNvPr id="59402" name="AutoShape 10"/>
          <p:cNvSpPr/>
          <p:nvPr/>
        </p:nvSpPr>
        <p:spPr bwMode="auto">
          <a:xfrm>
            <a:off x="1371600" y="2255838"/>
            <a:ext cx="762000" cy="842963"/>
          </a:xfrm>
          <a:custGeom>
            <a:avLst/>
            <a:gdLst>
              <a:gd name="T0" fmla="*/ 10800 w 21600"/>
              <a:gd name="T1" fmla="*/ 10800 h 21600"/>
            </a:gdLst>
            <a:ahLst/>
            <a:cxnLst>
              <a:cxn ang="0">
                <a:pos x="T0" y="T1"/>
              </a:cxn>
            </a:cxnLst>
            <a:rect l="0" t="0" r="r" b="b"/>
            <a:pathLst>
              <a:path w="21600" h="21600">
                <a:moveTo>
                  <a:pt x="0" y="11842"/>
                </a:moveTo>
                <a:lnTo>
                  <a:pt x="5400" y="11842"/>
                </a:lnTo>
                <a:lnTo>
                  <a:pt x="5400" y="0"/>
                </a:lnTo>
                <a:lnTo>
                  <a:pt x="16200" y="0"/>
                </a:lnTo>
                <a:lnTo>
                  <a:pt x="16200" y="11842"/>
                </a:lnTo>
                <a:lnTo>
                  <a:pt x="21600" y="11842"/>
                </a:lnTo>
                <a:lnTo>
                  <a:pt x="10800" y="21600"/>
                </a:lnTo>
                <a:close/>
                <a:moveTo>
                  <a:pt x="0" y="11842"/>
                </a:moveTo>
              </a:path>
            </a:pathLst>
          </a:custGeom>
          <a:solidFill>
            <a:srgbClr val="980002"/>
          </a:solidFill>
          <a:ln w="25400" cap="flat">
            <a:noFill/>
            <a:round/>
            <a:headEnd type="none" w="med" len="med"/>
            <a:tailEnd type="triangle" w="med" len="med"/>
          </a:ln>
          <a:effectLst>
            <a:outerShdw dist="50799" dir="5400000" algn="ctr" rotWithShape="0">
              <a:schemeClr val="bg2">
                <a:alpha val="50000"/>
              </a:schemeClr>
            </a:outerShdw>
          </a:effectLst>
        </p:spPr>
        <p:txBody>
          <a:bodyPr lIns="0" tIns="0" rIns="0" bIns="0"/>
          <a:lstStyle/>
          <a:p>
            <a:endParaRPr lang="en-US"/>
          </a:p>
        </p:txBody>
      </p:sp>
      <p:sp>
        <p:nvSpPr>
          <p:cNvPr id="59403" name="AutoShape 11"/>
          <p:cNvSpPr/>
          <p:nvPr/>
        </p:nvSpPr>
        <p:spPr bwMode="auto">
          <a:xfrm rot="16200000">
            <a:off x="4038600" y="3556001"/>
            <a:ext cx="762000" cy="1524000"/>
          </a:xfrm>
          <a:custGeom>
            <a:avLst/>
            <a:gdLst>
              <a:gd name="T0" fmla="*/ 10800 w 21600"/>
              <a:gd name="T1" fmla="*/ 10800 h 21600"/>
            </a:gdLst>
            <a:ahLst/>
            <a:cxnLst>
              <a:cxn ang="0">
                <a:pos x="T0" y="T1"/>
              </a:cxn>
            </a:cxnLst>
            <a:rect l="0" t="0" r="r" b="b"/>
            <a:pathLst>
              <a:path w="21600" h="21600">
                <a:moveTo>
                  <a:pt x="0" y="16200"/>
                </a:moveTo>
                <a:lnTo>
                  <a:pt x="5400" y="16200"/>
                </a:lnTo>
                <a:lnTo>
                  <a:pt x="5400" y="0"/>
                </a:lnTo>
                <a:lnTo>
                  <a:pt x="16200" y="0"/>
                </a:lnTo>
                <a:lnTo>
                  <a:pt x="16200" y="16200"/>
                </a:lnTo>
                <a:lnTo>
                  <a:pt x="21600" y="16200"/>
                </a:lnTo>
                <a:lnTo>
                  <a:pt x="10800" y="21600"/>
                </a:lnTo>
                <a:close/>
                <a:moveTo>
                  <a:pt x="0" y="16200"/>
                </a:moveTo>
              </a:path>
            </a:pathLst>
          </a:custGeom>
          <a:solidFill>
            <a:srgbClr val="980002"/>
          </a:solidFill>
          <a:ln w="25400" cap="flat">
            <a:noFill/>
            <a:round/>
            <a:headEnd type="none" w="med" len="med"/>
            <a:tailEnd type="triangle" w="med" len="med"/>
          </a:ln>
          <a:effectLst>
            <a:outerShdw dist="50799" dir="5400000" algn="ctr" rotWithShape="0">
              <a:schemeClr val="bg2">
                <a:alpha val="50000"/>
              </a:schemeClr>
            </a:outerShdw>
          </a:effectLst>
        </p:spPr>
        <p:txBody>
          <a:bodyPr lIns="0" tIns="0" rIns="0" bIns="0"/>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9402"/>
                                        </p:tgtEl>
                                        <p:attrNameLst>
                                          <p:attrName>style.visibility</p:attrName>
                                        </p:attrNameLst>
                                      </p:cBhvr>
                                      <p:to>
                                        <p:strVal val="visible"/>
                                      </p:to>
                                    </p:set>
                                    <p:anim calcmode="lin" valueType="num">
                                      <p:cBhvr additive="base">
                                        <p:cTn id="7" dur="500" fill="hold"/>
                                        <p:tgtEl>
                                          <p:spTgt spid="59402"/>
                                        </p:tgtEl>
                                        <p:attrNameLst>
                                          <p:attrName>ppt_x</p:attrName>
                                        </p:attrNameLst>
                                      </p:cBhvr>
                                      <p:tavLst>
                                        <p:tav tm="0">
                                          <p:val>
                                            <p:strVal val="#ppt_x"/>
                                          </p:val>
                                        </p:tav>
                                        <p:tav tm="100000">
                                          <p:val>
                                            <p:strVal val="#ppt_x"/>
                                          </p:val>
                                        </p:tav>
                                      </p:tavLst>
                                    </p:anim>
                                    <p:anim calcmode="lin" valueType="num">
                                      <p:cBhvr additive="base">
                                        <p:cTn id="8" dur="500" fill="hold"/>
                                        <p:tgtEl>
                                          <p:spTgt spid="594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8"/>
                                        </p:tgtEl>
                                        <p:attrNameLst>
                                          <p:attrName>style.visibility</p:attrName>
                                        </p:attrNameLst>
                                      </p:cBhvr>
                                      <p:to>
                                        <p:strVal val="visible"/>
                                      </p:to>
                                    </p:set>
                                    <p:anim calcmode="lin" valueType="num">
                                      <p:cBhvr additive="base">
                                        <p:cTn id="13" dur="500" fill="hold"/>
                                        <p:tgtEl>
                                          <p:spTgt spid="59398"/>
                                        </p:tgtEl>
                                        <p:attrNameLst>
                                          <p:attrName>ppt_x</p:attrName>
                                        </p:attrNameLst>
                                      </p:cBhvr>
                                      <p:tavLst>
                                        <p:tav tm="0">
                                          <p:val>
                                            <p:strVal val="#ppt_x"/>
                                          </p:val>
                                        </p:tav>
                                        <p:tav tm="100000">
                                          <p:val>
                                            <p:strVal val="#ppt_x"/>
                                          </p:val>
                                        </p:tav>
                                      </p:tavLst>
                                    </p:anim>
                                    <p:anim calcmode="lin" valueType="num">
                                      <p:cBhvr additive="base">
                                        <p:cTn id="14" dur="500" fill="hold"/>
                                        <p:tgtEl>
                                          <p:spTgt spid="593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403"/>
                                        </p:tgtEl>
                                        <p:attrNameLst>
                                          <p:attrName>style.visibility</p:attrName>
                                        </p:attrNameLst>
                                      </p:cBhvr>
                                      <p:to>
                                        <p:strVal val="visible"/>
                                      </p:to>
                                    </p:set>
                                    <p:anim calcmode="lin" valueType="num">
                                      <p:cBhvr additive="base">
                                        <p:cTn id="19" dur="500" fill="hold"/>
                                        <p:tgtEl>
                                          <p:spTgt spid="59403"/>
                                        </p:tgtEl>
                                        <p:attrNameLst>
                                          <p:attrName>ppt_x</p:attrName>
                                        </p:attrNameLst>
                                      </p:cBhvr>
                                      <p:tavLst>
                                        <p:tav tm="0">
                                          <p:val>
                                            <p:strVal val="#ppt_x"/>
                                          </p:val>
                                        </p:tav>
                                        <p:tav tm="100000">
                                          <p:val>
                                            <p:strVal val="#ppt_x"/>
                                          </p:val>
                                        </p:tav>
                                      </p:tavLst>
                                    </p:anim>
                                    <p:anim calcmode="lin" valueType="num">
                                      <p:cBhvr additive="base">
                                        <p:cTn id="20" dur="500" fill="hold"/>
                                        <p:tgtEl>
                                          <p:spTgt spid="5940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9401"/>
                                        </p:tgtEl>
                                        <p:attrNameLst>
                                          <p:attrName>style.visibility</p:attrName>
                                        </p:attrNameLst>
                                      </p:cBhvr>
                                      <p:to>
                                        <p:strVal val="visible"/>
                                      </p:to>
                                    </p:set>
                                    <p:anim calcmode="lin" valueType="num">
                                      <p:cBhvr additive="base">
                                        <p:cTn id="23" dur="500" fill="hold"/>
                                        <p:tgtEl>
                                          <p:spTgt spid="59401"/>
                                        </p:tgtEl>
                                        <p:attrNameLst>
                                          <p:attrName>ppt_x</p:attrName>
                                        </p:attrNameLst>
                                      </p:cBhvr>
                                      <p:tavLst>
                                        <p:tav tm="0">
                                          <p:val>
                                            <p:strVal val="#ppt_x"/>
                                          </p:val>
                                        </p:tav>
                                        <p:tav tm="100000">
                                          <p:val>
                                            <p:strVal val="#ppt_x"/>
                                          </p:val>
                                        </p:tav>
                                      </p:tavLst>
                                    </p:anim>
                                    <p:anim calcmode="lin" valueType="num">
                                      <p:cBhvr additive="base">
                                        <p:cTn id="24" dur="500" fill="hold"/>
                                        <p:tgtEl>
                                          <p:spTgt spid="59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animBg="1"/>
      <p:bldP spid="59401" grpId="0" animBg="1"/>
      <p:bldP spid="59402" grpId="0" animBg="1"/>
      <p:bldP spid="5940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944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循环</a:t>
            </a:r>
          </a:p>
        </p:txBody>
      </p:sp>
      <p:sp>
        <p:nvSpPr>
          <p:cNvPr id="220" name=" 220"/>
          <p:cNvSpPr/>
          <p:nvPr/>
        </p:nvSpPr>
        <p:spPr>
          <a:xfrm>
            <a:off x="0" y="1473835"/>
            <a:ext cx="2225040" cy="539115"/>
          </a:xfrm>
          <a:prstGeom prst="homePlat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a:solidFill>
                  <a:schemeClr val="tx1"/>
                </a:solidFill>
                <a:sym typeface="+mn-ea"/>
              </a:rPr>
              <a:t>While</a:t>
            </a:r>
            <a:endParaRPr lang="en-US" altLang="en-US" sz="2400">
              <a:solidFill>
                <a:schemeClr val="tx1"/>
              </a:solidFill>
              <a:sym typeface="+mn-ea"/>
            </a:endParaRPr>
          </a:p>
        </p:txBody>
      </p:sp>
      <p:sp>
        <p:nvSpPr>
          <p:cNvPr id="23" name="文本框 22"/>
          <p:cNvSpPr txBox="1"/>
          <p:nvPr/>
        </p:nvSpPr>
        <p:spPr>
          <a:xfrm>
            <a:off x="334645" y="5154930"/>
            <a:ext cx="4093845" cy="1383665"/>
          </a:xfrm>
          <a:prstGeom prst="rect">
            <a:avLst/>
          </a:prstGeom>
          <a:noFill/>
        </p:spPr>
        <p:txBody>
          <a:bodyPr wrap="square" rtlCol="0">
            <a:spAutoFit/>
          </a:bodyPr>
          <a:lstStyle/>
          <a:p>
            <a:pPr marL="285750" indent="-285750" fontAlgn="auto">
              <a:lnSpc>
                <a:spcPct val="150000"/>
              </a:lnSpc>
              <a:buFont typeface="Wingdings" panose="05000000000000000000" charset="0"/>
              <a:buChar char=""/>
            </a:pPr>
            <a:r>
              <a:rPr lang="zh-CN" altLang="en-US" sz="2000" dirty="0">
                <a:sym typeface="+mn-ea"/>
              </a:rPr>
              <a:t>与do</a:t>
            </a:r>
            <a:r>
              <a:rPr lang="en-US" altLang="zh-CN" sz="2000" dirty="0">
                <a:sym typeface="+mn-ea"/>
              </a:rPr>
              <a:t>-</a:t>
            </a:r>
            <a:r>
              <a:rPr lang="zh-CN" altLang="en-US" sz="2000" dirty="0">
                <a:sym typeface="+mn-ea"/>
              </a:rPr>
              <a:t>while的函数版本比较</a:t>
            </a:r>
          </a:p>
          <a:p>
            <a:pPr marL="285750" indent="-285750" fontAlgn="auto">
              <a:lnSpc>
                <a:spcPct val="150000"/>
              </a:lnSpc>
              <a:buFont typeface="Wingdings" panose="05000000000000000000" charset="0"/>
              <a:buChar char=""/>
            </a:pPr>
            <a:r>
              <a:rPr lang="zh-CN" altLang="en-US" sz="2000" dirty="0">
                <a:sym typeface="+mn-ea"/>
              </a:rPr>
              <a:t>初始条件不成立就跳过循环</a:t>
            </a:r>
          </a:p>
          <a:p>
            <a:endParaRPr lang="zh-CN" altLang="en-US" sz="2400" dirty="0">
              <a:solidFill>
                <a:schemeClr val="tx1"/>
              </a:solidFill>
              <a:sym typeface="+mn-ea"/>
            </a:endParaRPr>
          </a:p>
        </p:txBody>
      </p:sp>
      <p:sp>
        <p:nvSpPr>
          <p:cNvPr id="2" name="Rectangle 4"/>
          <p:cNvSpPr/>
          <p:nvPr/>
        </p:nvSpPr>
        <p:spPr bwMode="auto">
          <a:xfrm>
            <a:off x="334645" y="2337434"/>
            <a:ext cx="3736976" cy="2632076"/>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pcount_while</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long result = 0;</a:t>
            </a:r>
          </a:p>
          <a:p>
            <a:pPr algn="l"/>
            <a:r>
              <a:rPr lang="en-US" sz="1800" b="1" dirty="0">
                <a:solidFill>
                  <a:schemeClr val="tx1"/>
                </a:solidFill>
                <a:latin typeface="Courier New" panose="02070309020205020404" charset="0"/>
                <a:cs typeface="Courier New" panose="02070309020205020404" charset="0"/>
                <a:sym typeface="Courier New Bold" charset="0"/>
              </a:rPr>
              <a:t>  while (x) {</a:t>
            </a:r>
          </a:p>
          <a:p>
            <a:pPr algn="l"/>
            <a:r>
              <a:rPr lang="en-US" sz="1800" b="1" dirty="0">
                <a:solidFill>
                  <a:schemeClr val="tx1"/>
                </a:solidFill>
                <a:latin typeface="Courier New" panose="02070309020205020404" charset="0"/>
                <a:cs typeface="Courier New" panose="02070309020205020404" charset="0"/>
                <a:sym typeface="Courier New Bold" charset="0"/>
              </a:rPr>
              <a:t>    result += x &amp; 0x1;</a:t>
            </a:r>
          </a:p>
          <a:p>
            <a:pPr algn="l"/>
            <a:r>
              <a:rPr lang="en-US" sz="1800" b="1" dirty="0">
                <a:solidFill>
                  <a:schemeClr val="tx1"/>
                </a:solidFill>
                <a:latin typeface="Courier New" panose="02070309020205020404" charset="0"/>
                <a:cs typeface="Courier New" panose="02070309020205020404" charset="0"/>
                <a:sym typeface="Courier New Bold" charset="0"/>
              </a:rPr>
              <a:t>    x &gt;&gt;= 1;</a:t>
            </a:r>
          </a:p>
          <a:p>
            <a:pPr algn="l"/>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4278" name="Rectangle 6"/>
          <p:cNvSpPr/>
          <p:nvPr/>
        </p:nvSpPr>
        <p:spPr bwMode="auto">
          <a:xfrm>
            <a:off x="4850129" y="2101214"/>
            <a:ext cx="4041775" cy="3165476"/>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pcount_goto_dw</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long result = 0;</a:t>
            </a:r>
          </a:p>
          <a:p>
            <a:pPr algn="l"/>
            <a:r>
              <a:rPr lang="en-US" sz="1800" b="1" dirty="0">
                <a:solidFill>
                  <a:schemeClr val="tx1"/>
                </a:solidFill>
                <a:latin typeface="Courier New" panose="02070309020205020404" charset="0"/>
                <a:cs typeface="Courier New" panose="02070309020205020404" charset="0"/>
                <a:sym typeface="Courier New Bold" charset="0"/>
              </a:rPr>
              <a:t>  if (!x)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00FF"/>
                </a:solidFill>
                <a:latin typeface="Courier New" panose="02070309020205020404" charset="0"/>
                <a:cs typeface="Courier New" panose="02070309020205020404" charset="0"/>
                <a:sym typeface="Courier New Bold" charset="0"/>
              </a:rPr>
              <a:t>done</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rgbClr val="CC0000"/>
                </a:solidFill>
                <a:latin typeface="Courier New" panose="02070309020205020404" charset="0"/>
                <a:cs typeface="Courier New" panose="02070309020205020404" charset="0"/>
                <a:sym typeface="Courier New Bold" charset="0"/>
              </a:rPr>
              <a:t> loop:</a:t>
            </a:r>
          </a:p>
          <a:p>
            <a:pPr algn="l"/>
            <a:r>
              <a:rPr lang="en-US" sz="1800" b="1" dirty="0">
                <a:solidFill>
                  <a:schemeClr val="tx1"/>
                </a:solidFill>
                <a:latin typeface="Courier New" panose="02070309020205020404" charset="0"/>
                <a:cs typeface="Courier New" panose="02070309020205020404" charset="0"/>
                <a:sym typeface="Courier New Bold" charset="0"/>
              </a:rPr>
              <a:t>  result += x &amp; 0x1;</a:t>
            </a:r>
          </a:p>
          <a:p>
            <a:pPr algn="l"/>
            <a:r>
              <a:rPr lang="en-US" sz="1800" b="1" dirty="0">
                <a:solidFill>
                  <a:schemeClr val="tx1"/>
                </a:solidFill>
                <a:latin typeface="Courier New" panose="02070309020205020404" charset="0"/>
                <a:cs typeface="Courier New" panose="02070309020205020404" charset="0"/>
                <a:sym typeface="Courier New Bold" charset="0"/>
              </a:rPr>
              <a:t>  x &gt;&gt;= 1;</a:t>
            </a:r>
          </a:p>
          <a:p>
            <a:pPr algn="l"/>
            <a:r>
              <a:rPr lang="en-US" sz="1800" b="1" dirty="0">
                <a:solidFill>
                  <a:schemeClr val="tx1"/>
                </a:solidFill>
                <a:latin typeface="Courier New" panose="02070309020205020404" charset="0"/>
                <a:cs typeface="Courier New" panose="02070309020205020404" charset="0"/>
                <a:sym typeface="Courier New Bold" charset="0"/>
              </a:rPr>
              <a:t>  if(x)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loop</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rgbClr val="CC0000"/>
                </a:solidFill>
                <a:latin typeface="Courier New" panose="02070309020205020404" charset="0"/>
                <a:cs typeface="Courier New" panose="02070309020205020404" charset="0"/>
                <a:sym typeface="Courier New Bold" charset="0"/>
              </a:rPr>
              <a:t> </a:t>
            </a:r>
            <a:r>
              <a:rPr lang="en-US" sz="1800" b="1" dirty="0">
                <a:solidFill>
                  <a:srgbClr val="0000FF"/>
                </a:solidFill>
                <a:latin typeface="Courier New" panose="02070309020205020404" charset="0"/>
                <a:cs typeface="Courier New" panose="02070309020205020404" charset="0"/>
                <a:sym typeface="Courier New Bold" charset="0"/>
              </a:rPr>
              <a:t>done:</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4" name="左右箭头 23"/>
          <p:cNvSpPr/>
          <p:nvPr/>
        </p:nvSpPr>
        <p:spPr>
          <a:xfrm>
            <a:off x="3919220" y="3550920"/>
            <a:ext cx="1144905" cy="500380"/>
          </a:xfrm>
          <a:prstGeom prst="leftRightArrow">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994910" y="1702435"/>
            <a:ext cx="3554730" cy="398780"/>
          </a:xfrm>
          <a:prstGeom prst="rect">
            <a:avLst/>
          </a:prstGeom>
          <a:noFill/>
        </p:spPr>
        <p:txBody>
          <a:bodyPr wrap="none" rtlCol="0" anchor="t">
            <a:spAutoFit/>
          </a:bodyPr>
          <a:lstStyle/>
          <a:p>
            <a:pPr algn="l"/>
            <a:r>
              <a:rPr lang="zh-CN" altLang="en-US" sz="2000" dirty="0">
                <a:latin typeface="Calibri Bold" charset="0"/>
                <a:ea typeface="宋体" panose="02010600030101010101" pitchFamily="2" charset="-122"/>
                <a:cs typeface="Calibri Bold" charset="0"/>
                <a:sym typeface="Calibri Bold" charset="0"/>
              </a:rPr>
              <a:t>第二种翻译方法：</a:t>
            </a:r>
            <a:r>
              <a:rPr lang="en-US" sz="2000" dirty="0">
                <a:sym typeface="+mn-ea"/>
              </a:rPr>
              <a:t>guarded-do</a:t>
            </a:r>
            <a:endParaRPr lang="zh-CN" altLang="en-US" sz="2000" dirty="0">
              <a:latin typeface="Calibri Bold" charset="0"/>
              <a:ea typeface="宋体" panose="02010600030101010101" pitchFamily="2" charset="-122"/>
              <a:cs typeface="Calibri Bold" charset="0"/>
              <a:sym typeface="Calibri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 calcmode="lin" valueType="num">
                                      <p:cBhvr additive="base">
                                        <p:cTn id="2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3">
                                            <p:txEl>
                                              <p:pRg st="1" end="1"/>
                                            </p:txEl>
                                          </p:spTgt>
                                        </p:tgtEl>
                                        <p:attrNameLst>
                                          <p:attrName>style.visibility</p:attrName>
                                        </p:attrNameLst>
                                      </p:cBhvr>
                                      <p:to>
                                        <p:strVal val="visible"/>
                                      </p:to>
                                    </p:set>
                                    <p:anim calcmode="lin" valueType="num">
                                      <p:cBhvr additive="base">
                                        <p:cTn id="28" dur="500" fill="hold"/>
                                        <p:tgtEl>
                                          <p:spTgt spid="23">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4690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944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循环</a:t>
            </a:r>
          </a:p>
        </p:txBody>
      </p:sp>
      <p:sp>
        <p:nvSpPr>
          <p:cNvPr id="2" name="Rectangle 3"/>
          <p:cNvSpPr>
            <a:spLocks noChangeArrowheads="1"/>
          </p:cNvSpPr>
          <p:nvPr/>
        </p:nvSpPr>
        <p:spPr bwMode="auto">
          <a:xfrm>
            <a:off x="205105" y="1526540"/>
            <a:ext cx="4419600" cy="1012190"/>
          </a:xfrm>
          <a:prstGeom prst="rect">
            <a:avLst/>
          </a:prstGeom>
          <a:solidFill>
            <a:schemeClr val="accent2">
              <a:lumMod val="20000"/>
              <a:lumOff val="80000"/>
            </a:schemeClr>
          </a:solidFill>
          <a:ln w="57150" cmpd="thickThin">
            <a:solidFill>
              <a:schemeClr val="tx1"/>
            </a:solidFill>
            <a:miter lim="800000"/>
          </a:ln>
          <a:effectLst/>
        </p:spPr>
        <p:txBody>
          <a:bodyPr wrap="square" lIns="90487" tIns="44450" rIns="90487" bIns="44450">
            <a:spAutoFit/>
          </a:bodyPr>
          <a:lstStyle/>
          <a:p>
            <a:pPr>
              <a:lnSpc>
                <a:spcPct val="100000"/>
              </a:lnSpc>
              <a:spcBef>
                <a:spcPct val="50000"/>
              </a:spcBef>
            </a:pPr>
            <a:r>
              <a:rPr lang="en-US" sz="2400">
                <a:latin typeface="Courier New" panose="02070309020205020404" charset="0"/>
              </a:rPr>
              <a:t>for (</a:t>
            </a:r>
            <a:r>
              <a:rPr lang="zh-CN" altLang="en-US" sz="2400">
                <a:latin typeface="Courier New" panose="02070309020205020404" charset="0"/>
              </a:rPr>
              <a:t>初始化</a:t>
            </a:r>
            <a:r>
              <a:rPr lang="en-US" sz="2400">
                <a:latin typeface="Courier New" panose="02070309020205020404" charset="0"/>
              </a:rPr>
              <a:t>; </a:t>
            </a:r>
            <a:r>
              <a:rPr lang="zh-CN" altLang="en-US" sz="2400">
                <a:latin typeface="Courier New" panose="02070309020205020404" charset="0"/>
              </a:rPr>
              <a:t>判断</a:t>
            </a:r>
            <a:r>
              <a:rPr lang="en-US" sz="2400">
                <a:latin typeface="Courier New" panose="02070309020205020404" charset="0"/>
              </a:rPr>
              <a:t>; </a:t>
            </a:r>
            <a:r>
              <a:rPr lang="zh-CN" altLang="en-US" sz="2400">
                <a:latin typeface="Courier New" panose="02070309020205020404" charset="0"/>
              </a:rPr>
              <a:t>更新</a:t>
            </a:r>
            <a:r>
              <a:rPr lang="en-US" sz="2400" i="1"/>
              <a:t> </a:t>
            </a:r>
            <a:r>
              <a:rPr lang="en-US" sz="2400">
                <a:latin typeface="Courier New" panose="02070309020205020404" charset="0"/>
              </a:rPr>
              <a:t>)</a:t>
            </a:r>
          </a:p>
          <a:p>
            <a:pPr>
              <a:lnSpc>
                <a:spcPct val="100000"/>
              </a:lnSpc>
              <a:spcBef>
                <a:spcPct val="50000"/>
              </a:spcBef>
            </a:pPr>
            <a:r>
              <a:rPr lang="en-US" sz="2400">
                <a:latin typeface="Courier New" panose="02070309020205020404" charset="0"/>
              </a:rPr>
              <a:t>    </a:t>
            </a:r>
            <a:r>
              <a:rPr lang="zh-CN" altLang="en-US" sz="2400">
                <a:latin typeface="Courier New" panose="02070309020205020404" charset="0"/>
              </a:rPr>
              <a:t>代码主体</a:t>
            </a:r>
            <a:endParaRPr lang="zh-CN" altLang="en-US" sz="2400" i="1">
              <a:latin typeface="Courier New" panose="02070309020205020404" charset="0"/>
            </a:endParaRPr>
          </a:p>
        </p:txBody>
      </p:sp>
      <p:sp>
        <p:nvSpPr>
          <p:cNvPr id="19" name="Rectangle 4"/>
          <p:cNvSpPr/>
          <p:nvPr/>
        </p:nvSpPr>
        <p:spPr bwMode="auto">
          <a:xfrm>
            <a:off x="167005" y="2660015"/>
            <a:ext cx="4495800" cy="3962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#define WSIZE 8*</a:t>
            </a:r>
            <a:r>
              <a:rPr lang="en-US" sz="1800" b="1" dirty="0" err="1">
                <a:solidFill>
                  <a:schemeClr val="tx1"/>
                </a:solidFill>
                <a:latin typeface="Courier New" panose="02070309020205020404" charset="0"/>
                <a:cs typeface="Courier New" panose="02070309020205020404" charset="0"/>
                <a:sym typeface="Courier New Bold" charset="0"/>
              </a:rPr>
              <a:t>sizeof</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int</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pcount_for</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(unsigned long x)</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size_t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long result = 0;</a:t>
            </a:r>
          </a:p>
          <a:p>
            <a:pPr algn="l"/>
            <a:r>
              <a:rPr lang="en-US" sz="1800" b="1" dirty="0">
                <a:solidFill>
                  <a:schemeClr val="tx1"/>
                </a:solidFill>
                <a:latin typeface="Courier New" panose="02070309020205020404" charset="0"/>
                <a:cs typeface="Courier New" panose="02070309020205020404" charset="0"/>
                <a:sym typeface="Courier New Bold" charset="0"/>
              </a:rPr>
              <a:t>  for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 0;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&lt; WSIZE;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unsigned bit = </a:t>
            </a:r>
          </a:p>
          <a:p>
            <a:pPr algn="l"/>
            <a:r>
              <a:rPr lang="en-US" sz="1800" b="1" dirty="0">
                <a:solidFill>
                  <a:schemeClr val="tx1"/>
                </a:solidFill>
                <a:latin typeface="Courier New" panose="02070309020205020404" charset="0"/>
                <a:cs typeface="Courier New" panose="02070309020205020404" charset="0"/>
                <a:sym typeface="Courier New Bold" charset="0"/>
              </a:rPr>
              <a:t>      (x &gt;&gt;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&amp; 0x1;</a:t>
            </a:r>
          </a:p>
          <a:p>
            <a:pPr algn="l"/>
            <a:r>
              <a:rPr lang="en-US" sz="1800" b="1" dirty="0">
                <a:solidFill>
                  <a:schemeClr val="tx1"/>
                </a:solidFill>
                <a:latin typeface="Courier New" panose="02070309020205020404" charset="0"/>
                <a:cs typeface="Courier New" panose="02070309020205020404" charset="0"/>
                <a:sym typeface="Courier New Bold" charset="0"/>
              </a:rPr>
              <a:t>    result += bit;</a:t>
            </a:r>
          </a:p>
          <a:p>
            <a:pPr algn="l"/>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5" name="Rectangle 4"/>
          <p:cNvSpPr/>
          <p:nvPr/>
        </p:nvSpPr>
        <p:spPr bwMode="auto">
          <a:xfrm>
            <a:off x="5067300" y="2158365"/>
            <a:ext cx="2133600" cy="381000"/>
          </a:xfrm>
          <a:prstGeom prst="rect">
            <a:avLst/>
          </a:prstGeom>
          <a:solidFill>
            <a:srgbClr val="CCFFCC"/>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 0</a:t>
            </a:r>
          </a:p>
        </p:txBody>
      </p:sp>
      <p:sp>
        <p:nvSpPr>
          <p:cNvPr id="26" name="Rectangle 4"/>
          <p:cNvSpPr/>
          <p:nvPr/>
        </p:nvSpPr>
        <p:spPr bwMode="auto">
          <a:xfrm>
            <a:off x="5067300" y="3072765"/>
            <a:ext cx="2133600" cy="381000"/>
          </a:xfrm>
          <a:prstGeom prst="rect">
            <a:avLst/>
          </a:prstGeom>
          <a:solidFill>
            <a:srgbClr val="CCFFCC"/>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&lt; WSIZE</a:t>
            </a:r>
          </a:p>
        </p:txBody>
      </p:sp>
      <p:sp>
        <p:nvSpPr>
          <p:cNvPr id="27" name="Rectangle 4"/>
          <p:cNvSpPr/>
          <p:nvPr/>
        </p:nvSpPr>
        <p:spPr bwMode="auto">
          <a:xfrm>
            <a:off x="5067300" y="4063365"/>
            <a:ext cx="2133600" cy="381000"/>
          </a:xfrm>
          <a:prstGeom prst="rect">
            <a:avLst/>
          </a:prstGeom>
          <a:solidFill>
            <a:srgbClr val="CCFFCC"/>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8" name="Rectangle 4"/>
          <p:cNvSpPr/>
          <p:nvPr/>
        </p:nvSpPr>
        <p:spPr bwMode="auto">
          <a:xfrm>
            <a:off x="4914900" y="5053965"/>
            <a:ext cx="4114800" cy="1524000"/>
          </a:xfrm>
          <a:prstGeom prst="rect">
            <a:avLst/>
          </a:prstGeom>
          <a:solidFill>
            <a:srgbClr val="CCFFCC"/>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unsigned bit =</a:t>
            </a:r>
          </a:p>
          <a:p>
            <a:pPr algn="l"/>
            <a:r>
              <a:rPr lang="en-US" sz="1800" b="1" dirty="0">
                <a:solidFill>
                  <a:schemeClr val="tx1"/>
                </a:solidFill>
                <a:latin typeface="Courier New" panose="02070309020205020404" charset="0"/>
                <a:cs typeface="Courier New" panose="02070309020205020404" charset="0"/>
                <a:sym typeface="Courier New Bold" charset="0"/>
              </a:rPr>
              <a:t>     (x &gt;&gt;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&amp; 0x1;</a:t>
            </a:r>
          </a:p>
          <a:p>
            <a:pPr algn="l"/>
            <a:r>
              <a:rPr lang="en-US" sz="1800" b="1" dirty="0">
                <a:solidFill>
                  <a:schemeClr val="tx1"/>
                </a:solidFill>
                <a:latin typeface="Courier New" panose="02070309020205020404" charset="0"/>
                <a:cs typeface="Courier New" panose="02070309020205020404" charset="0"/>
                <a:sym typeface="Courier New Bold" charset="0"/>
              </a:rPr>
              <a:t>  result += bit;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9" name="Rectangle 5"/>
          <p:cNvSpPr>
            <a:spLocks noChangeArrowheads="1"/>
          </p:cNvSpPr>
          <p:nvPr/>
        </p:nvSpPr>
        <p:spPr bwMode="auto">
          <a:xfrm>
            <a:off x="5124450" y="1701165"/>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zh-CN" altLang="en-US" sz="2400" dirty="0">
                <a:solidFill>
                  <a:schemeClr val="tx2"/>
                </a:solidFill>
                <a:latin typeface="+mj-lt"/>
                <a:cs typeface="Calibri" panose="020F0502020204030204"/>
              </a:rPr>
              <a:t>初始化</a:t>
            </a:r>
          </a:p>
          <a:p>
            <a:pPr marL="224155" indent="-224155" algn="l" defTabSz="895350">
              <a:lnSpc>
                <a:spcPct val="100000"/>
              </a:lnSpc>
            </a:pPr>
            <a:endParaRPr lang="en-US" sz="2400" dirty="0">
              <a:solidFill>
                <a:schemeClr val="tx2"/>
              </a:solidFill>
              <a:latin typeface="+mj-lt"/>
              <a:cs typeface="Calibri" panose="020F0502020204030204"/>
            </a:endParaRPr>
          </a:p>
        </p:txBody>
      </p:sp>
      <p:sp>
        <p:nvSpPr>
          <p:cNvPr id="30" name="Rectangle 5"/>
          <p:cNvSpPr>
            <a:spLocks noChangeArrowheads="1"/>
          </p:cNvSpPr>
          <p:nvPr/>
        </p:nvSpPr>
        <p:spPr bwMode="auto">
          <a:xfrm>
            <a:off x="5124450" y="2660015"/>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zh-CN" altLang="en-US" sz="2400" dirty="0">
                <a:solidFill>
                  <a:schemeClr val="tx2"/>
                </a:solidFill>
                <a:latin typeface="+mj-lt"/>
                <a:cs typeface="Calibri" panose="020F0502020204030204"/>
              </a:rPr>
              <a:t>判断</a:t>
            </a:r>
          </a:p>
          <a:p>
            <a:pPr marL="224155" indent="-224155" algn="l" defTabSz="895350">
              <a:lnSpc>
                <a:spcPct val="100000"/>
              </a:lnSpc>
            </a:pPr>
            <a:endParaRPr lang="en-US" sz="2400" dirty="0">
              <a:solidFill>
                <a:schemeClr val="tx2"/>
              </a:solidFill>
              <a:latin typeface="+mj-lt"/>
              <a:cs typeface="Calibri" panose="020F0502020204030204"/>
            </a:endParaRPr>
          </a:p>
        </p:txBody>
      </p:sp>
      <p:sp>
        <p:nvSpPr>
          <p:cNvPr id="31" name="Rectangle 5"/>
          <p:cNvSpPr>
            <a:spLocks noChangeArrowheads="1"/>
          </p:cNvSpPr>
          <p:nvPr/>
        </p:nvSpPr>
        <p:spPr bwMode="auto">
          <a:xfrm>
            <a:off x="5143500" y="3650615"/>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zh-CN" altLang="en-US" sz="2400" dirty="0">
                <a:solidFill>
                  <a:schemeClr val="tx2"/>
                </a:solidFill>
                <a:latin typeface="+mj-lt"/>
                <a:cs typeface="Calibri" panose="020F0502020204030204"/>
              </a:rPr>
              <a:t>更新</a:t>
            </a:r>
          </a:p>
          <a:p>
            <a:pPr marL="224155" indent="-224155" algn="l" defTabSz="895350">
              <a:lnSpc>
                <a:spcPct val="100000"/>
              </a:lnSpc>
            </a:pPr>
            <a:endParaRPr lang="en-US" sz="2400" dirty="0">
              <a:solidFill>
                <a:schemeClr val="tx2"/>
              </a:solidFill>
              <a:latin typeface="+mj-lt"/>
              <a:cs typeface="Calibri" panose="020F0502020204030204"/>
            </a:endParaRPr>
          </a:p>
        </p:txBody>
      </p:sp>
      <p:sp>
        <p:nvSpPr>
          <p:cNvPr id="32" name="Rectangle 5"/>
          <p:cNvSpPr>
            <a:spLocks noChangeArrowheads="1"/>
          </p:cNvSpPr>
          <p:nvPr/>
        </p:nvSpPr>
        <p:spPr bwMode="auto">
          <a:xfrm>
            <a:off x="5162550" y="4641215"/>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zh-CN" altLang="en-US" sz="2400" dirty="0">
                <a:solidFill>
                  <a:schemeClr val="tx2"/>
                </a:solidFill>
                <a:latin typeface="+mj-lt"/>
                <a:cs typeface="Calibri" panose="020F0502020204030204"/>
              </a:rPr>
              <a:t>代码主体</a:t>
            </a:r>
          </a:p>
          <a:p>
            <a:pPr marL="224155" indent="-224155" algn="l" defTabSz="895350">
              <a:lnSpc>
                <a:spcPct val="100000"/>
              </a:lnSpc>
            </a:pPr>
            <a:endParaRPr lang="en-US" sz="2400" dirty="0">
              <a:solidFill>
                <a:schemeClr val="tx2"/>
              </a:solidFill>
              <a:latin typeface="+mj-lt"/>
              <a:cs typeface="Calibri" panose="020F0502020204030204"/>
            </a:endParaRPr>
          </a:p>
        </p:txBody>
      </p:sp>
      <p:sp>
        <p:nvSpPr>
          <p:cNvPr id="33" name="左箭头 32"/>
          <p:cNvSpPr/>
          <p:nvPr/>
        </p:nvSpPr>
        <p:spPr>
          <a:xfrm>
            <a:off x="7321550" y="1153795"/>
            <a:ext cx="1822450" cy="657225"/>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for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ppt_x"/>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ppt_x"/>
                                          </p:val>
                                        </p:tav>
                                        <p:tav tm="100000">
                                          <p:val>
                                            <p:strVal val="#ppt_x"/>
                                          </p:val>
                                        </p:tav>
                                      </p:tavLst>
                                    </p:anim>
                                    <p:anim calcmode="lin" valueType="num">
                                      <p:cBhvr additive="base">
                                        <p:cTn id="6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1" name="Rectangle 3"/>
          <p:cNvSpPr>
            <a:spLocks noChangeArrowheads="1"/>
          </p:cNvSpPr>
          <p:nvPr/>
        </p:nvSpPr>
        <p:spPr bwMode="auto">
          <a:xfrm>
            <a:off x="381000" y="1346200"/>
            <a:ext cx="4419600" cy="1012190"/>
          </a:xfrm>
          <a:prstGeom prst="rect">
            <a:avLst/>
          </a:prstGeom>
          <a:solidFill>
            <a:schemeClr val="accent2">
              <a:lumMod val="20000"/>
              <a:lumOff val="80000"/>
            </a:schemeClr>
          </a:solidFill>
          <a:ln w="57150" cmpd="thickThin">
            <a:solidFill>
              <a:schemeClr val="tx1"/>
            </a:solidFill>
            <a:miter lim="800000"/>
          </a:ln>
          <a:effectLst/>
        </p:spPr>
        <p:txBody>
          <a:bodyPr wrap="square" lIns="90487" tIns="44450" rIns="90487" bIns="44450">
            <a:spAutoFit/>
          </a:bodyPr>
          <a:lstStyle/>
          <a:p>
            <a:pPr>
              <a:lnSpc>
                <a:spcPct val="100000"/>
              </a:lnSpc>
              <a:spcBef>
                <a:spcPct val="50000"/>
              </a:spcBef>
            </a:pPr>
            <a:r>
              <a:rPr lang="en-US" sz="2400" dirty="0">
                <a:latin typeface="Courier New" panose="02070309020205020404" charset="0"/>
              </a:rPr>
              <a:t>for (</a:t>
            </a:r>
            <a:r>
              <a:rPr lang="zh-CN" altLang="en-US" sz="2400">
                <a:latin typeface="Courier New" panose="02070309020205020404" charset="0"/>
                <a:sym typeface="+mn-ea"/>
              </a:rPr>
              <a:t>初始化</a:t>
            </a:r>
            <a:r>
              <a:rPr lang="en-US" sz="2400">
                <a:latin typeface="Courier New" panose="02070309020205020404" charset="0"/>
                <a:sym typeface="+mn-ea"/>
              </a:rPr>
              <a:t>; </a:t>
            </a:r>
            <a:r>
              <a:rPr lang="zh-CN" altLang="en-US" sz="2400">
                <a:latin typeface="Courier New" panose="02070309020205020404" charset="0"/>
                <a:sym typeface="+mn-ea"/>
              </a:rPr>
              <a:t>判断</a:t>
            </a:r>
            <a:r>
              <a:rPr lang="en-US" sz="2400">
                <a:latin typeface="Courier New" panose="02070309020205020404" charset="0"/>
                <a:sym typeface="+mn-ea"/>
              </a:rPr>
              <a:t>; </a:t>
            </a:r>
            <a:r>
              <a:rPr lang="zh-CN" altLang="en-US" sz="2400">
                <a:latin typeface="Courier New" panose="02070309020205020404" charset="0"/>
                <a:sym typeface="+mn-ea"/>
              </a:rPr>
              <a:t>更新</a:t>
            </a:r>
            <a:r>
              <a:rPr lang="en-US" sz="2400" i="1" dirty="0"/>
              <a:t> </a:t>
            </a:r>
            <a:r>
              <a:rPr lang="en-US" sz="2400" dirty="0">
                <a:latin typeface="Courier New" panose="02070309020205020404" charset="0"/>
              </a:rPr>
              <a:t>)</a:t>
            </a:r>
          </a:p>
          <a:p>
            <a:pPr>
              <a:lnSpc>
                <a:spcPct val="100000"/>
              </a:lnSpc>
              <a:spcBef>
                <a:spcPct val="50000"/>
              </a:spcBef>
            </a:pPr>
            <a:r>
              <a:rPr lang="en-US" sz="2400" dirty="0">
                <a:latin typeface="Courier New" panose="02070309020205020404" charset="0"/>
              </a:rPr>
              <a:t>    </a:t>
            </a:r>
            <a:r>
              <a:rPr lang="zh-CN" altLang="en-US" sz="2400">
                <a:latin typeface="Courier New" panose="02070309020205020404" charset="0"/>
                <a:sym typeface="+mn-ea"/>
              </a:rPr>
              <a:t>代码主体</a:t>
            </a:r>
            <a:endParaRPr lang="en-US" sz="2400" i="1" dirty="0">
              <a:latin typeface="+mj-lt"/>
            </a:endParaRPr>
          </a:p>
        </p:txBody>
      </p:sp>
      <p:sp>
        <p:nvSpPr>
          <p:cNvPr id="12" name="Rectangle 5"/>
          <p:cNvSpPr>
            <a:spLocks noChangeArrowheads="1"/>
          </p:cNvSpPr>
          <p:nvPr/>
        </p:nvSpPr>
        <p:spPr bwMode="auto">
          <a:xfrm>
            <a:off x="514350" y="812800"/>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en-US" sz="2400" dirty="0">
                <a:solidFill>
                  <a:schemeClr val="tx2"/>
                </a:solidFill>
                <a:latin typeface="+mj-lt"/>
              </a:rPr>
              <a:t>For </a:t>
            </a:r>
            <a:r>
              <a:rPr lang="zh-CN" altLang="en-US" sz="2400" dirty="0">
                <a:solidFill>
                  <a:schemeClr val="tx2"/>
                </a:solidFill>
                <a:latin typeface="+mj-lt"/>
              </a:rPr>
              <a:t>版本</a:t>
            </a:r>
          </a:p>
          <a:p>
            <a:pPr marL="224155" indent="-224155" algn="l" defTabSz="895350">
              <a:lnSpc>
                <a:spcPct val="100000"/>
              </a:lnSpc>
            </a:pPr>
            <a:endParaRPr lang="en-US" sz="2400" dirty="0">
              <a:solidFill>
                <a:schemeClr val="tx2"/>
              </a:solidFill>
              <a:latin typeface="+mj-lt"/>
            </a:endParaRPr>
          </a:p>
        </p:txBody>
      </p:sp>
      <p:sp>
        <p:nvSpPr>
          <p:cNvPr id="2" name="Rectangle 3"/>
          <p:cNvSpPr>
            <a:spLocks noChangeArrowheads="1"/>
          </p:cNvSpPr>
          <p:nvPr/>
        </p:nvSpPr>
        <p:spPr bwMode="auto">
          <a:xfrm>
            <a:off x="1447800" y="3632200"/>
            <a:ext cx="2819400" cy="2673985"/>
          </a:xfrm>
          <a:prstGeom prst="rect">
            <a:avLst/>
          </a:prstGeom>
          <a:solidFill>
            <a:schemeClr val="accent2">
              <a:lumMod val="20000"/>
              <a:lumOff val="80000"/>
            </a:schemeClr>
          </a:solidFill>
          <a:ln w="57150" cmpd="thickThin">
            <a:solidFill>
              <a:schemeClr val="tx1"/>
            </a:solidFill>
            <a:miter lim="800000"/>
          </a:ln>
          <a:effectLst/>
        </p:spPr>
        <p:txBody>
          <a:bodyPr wrap="square" lIns="90487" tIns="44450" rIns="90487" bIns="44450">
            <a:spAutoFit/>
          </a:bodyPr>
          <a:lstStyle/>
          <a:p>
            <a:pPr algn="l">
              <a:lnSpc>
                <a:spcPct val="100000"/>
              </a:lnSpc>
              <a:spcBef>
                <a:spcPct val="50000"/>
              </a:spcBef>
            </a:pPr>
            <a:r>
              <a:rPr lang="en-US" sz="2400" i="1" dirty="0">
                <a:latin typeface="+mj-lt"/>
              </a:rPr>
              <a:t>Init</a:t>
            </a:r>
            <a:r>
              <a:rPr lang="en-US" sz="2400" i="1" dirty="0">
                <a:latin typeface="Courier New" panose="02070309020205020404" charset="0"/>
              </a:rPr>
              <a:t>;</a:t>
            </a:r>
          </a:p>
          <a:p>
            <a:pPr algn="l">
              <a:lnSpc>
                <a:spcPct val="100000"/>
              </a:lnSpc>
              <a:spcBef>
                <a:spcPct val="50000"/>
              </a:spcBef>
            </a:pPr>
            <a:r>
              <a:rPr lang="en-US" sz="2400" dirty="0">
                <a:latin typeface="Courier New" panose="02070309020205020404" charset="0"/>
              </a:rPr>
              <a:t>while (</a:t>
            </a:r>
            <a:r>
              <a:rPr lang="zh-CN" altLang="en-US" sz="2400" dirty="0">
                <a:latin typeface="Courier New" panose="02070309020205020404" charset="0"/>
                <a:sym typeface="+mn-ea"/>
              </a:rPr>
              <a:t>判断</a:t>
            </a:r>
            <a:r>
              <a:rPr lang="en-US" sz="2400" i="1" dirty="0">
                <a:latin typeface="+mj-lt"/>
              </a:rPr>
              <a:t> </a:t>
            </a:r>
            <a:r>
              <a:rPr lang="en-US" sz="2400" dirty="0">
                <a:latin typeface="Courier New" panose="02070309020205020404" charset="0"/>
              </a:rPr>
              <a:t>) {</a:t>
            </a:r>
          </a:p>
          <a:p>
            <a:pPr algn="l">
              <a:lnSpc>
                <a:spcPct val="100000"/>
              </a:lnSpc>
              <a:spcBef>
                <a:spcPct val="50000"/>
              </a:spcBef>
            </a:pPr>
            <a:r>
              <a:rPr lang="en-US" sz="2400" dirty="0">
                <a:latin typeface="Courier New" panose="02070309020205020404" charset="0"/>
              </a:rPr>
              <a:t>    </a:t>
            </a:r>
            <a:r>
              <a:rPr lang="zh-CN" altLang="en-US" sz="2400" dirty="0">
                <a:latin typeface="Courier New" panose="02070309020205020404" charset="0"/>
                <a:sym typeface="+mn-ea"/>
              </a:rPr>
              <a:t>代码主体</a:t>
            </a:r>
            <a:endParaRPr lang="en-US" sz="2400" i="1" dirty="0"/>
          </a:p>
          <a:p>
            <a:pPr algn="l">
              <a:spcBef>
                <a:spcPct val="50000"/>
              </a:spcBef>
            </a:pPr>
            <a:r>
              <a:rPr lang="en-US" sz="2400" i="1" dirty="0">
                <a:latin typeface="Courier New" panose="02070309020205020404" charset="0"/>
                <a:cs typeface="Courier New" panose="02070309020205020404" charset="0"/>
              </a:rPr>
              <a:t>    </a:t>
            </a:r>
            <a:r>
              <a:rPr lang="zh-CN" altLang="en-US" sz="2400" dirty="0">
                <a:latin typeface="Courier New" panose="02070309020205020404" charset="0"/>
                <a:sym typeface="+mn-ea"/>
              </a:rPr>
              <a:t>更新</a:t>
            </a:r>
            <a:r>
              <a:rPr lang="en-US" sz="2400" dirty="0">
                <a:latin typeface="Courier New" panose="02070309020205020404" charset="0"/>
                <a:cs typeface="Courier New" panose="02070309020205020404" charset="0"/>
              </a:rPr>
              <a:t>;</a:t>
            </a:r>
          </a:p>
          <a:p>
            <a:pPr algn="l">
              <a:spcBef>
                <a:spcPct val="50000"/>
              </a:spcBef>
            </a:pPr>
            <a:r>
              <a:rPr lang="en-US" sz="2400" dirty="0">
                <a:latin typeface="Courier New" panose="02070309020205020404" charset="0"/>
                <a:cs typeface="Courier New" panose="02070309020205020404" charset="0"/>
              </a:rPr>
              <a:t>}</a:t>
            </a:r>
          </a:p>
        </p:txBody>
      </p:sp>
      <p:sp>
        <p:nvSpPr>
          <p:cNvPr id="18" name="Rectangle 5"/>
          <p:cNvSpPr>
            <a:spLocks noChangeArrowheads="1"/>
          </p:cNvSpPr>
          <p:nvPr/>
        </p:nvSpPr>
        <p:spPr bwMode="auto">
          <a:xfrm>
            <a:off x="590550" y="3098800"/>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en-US" sz="2400" dirty="0">
                <a:solidFill>
                  <a:schemeClr val="tx2"/>
                </a:solidFill>
                <a:latin typeface="+mj-lt"/>
              </a:rPr>
              <a:t>While </a:t>
            </a:r>
            <a:r>
              <a:rPr lang="zh-CN" altLang="en-US" sz="2400" dirty="0">
                <a:solidFill>
                  <a:schemeClr val="tx2"/>
                </a:solidFill>
                <a:latin typeface="+mj-lt"/>
              </a:rPr>
              <a:t>版本</a:t>
            </a:r>
          </a:p>
          <a:p>
            <a:pPr marL="224155" indent="-224155" algn="l" defTabSz="895350">
              <a:lnSpc>
                <a:spcPct val="100000"/>
              </a:lnSpc>
            </a:pPr>
            <a:endParaRPr lang="en-US" sz="2400" dirty="0">
              <a:solidFill>
                <a:schemeClr val="tx2"/>
              </a:solidFill>
              <a:latin typeface="+mj-lt"/>
            </a:endParaRPr>
          </a:p>
        </p:txBody>
      </p:sp>
      <p:sp>
        <p:nvSpPr>
          <p:cNvPr id="19" name="AutoShape 10"/>
          <p:cNvSpPr/>
          <p:nvPr/>
        </p:nvSpPr>
        <p:spPr bwMode="auto">
          <a:xfrm>
            <a:off x="2438400" y="2565400"/>
            <a:ext cx="762000" cy="842963"/>
          </a:xfrm>
          <a:custGeom>
            <a:avLst/>
            <a:gdLst>
              <a:gd name="T0" fmla="*/ 10800 w 21600"/>
              <a:gd name="T1" fmla="*/ 10800 h 21600"/>
            </a:gdLst>
            <a:ahLst/>
            <a:cxnLst>
              <a:cxn ang="0">
                <a:pos x="T0" y="T1"/>
              </a:cxn>
            </a:cxnLst>
            <a:rect l="0" t="0" r="r" b="b"/>
            <a:pathLst>
              <a:path w="21600" h="21600">
                <a:moveTo>
                  <a:pt x="0" y="11842"/>
                </a:moveTo>
                <a:lnTo>
                  <a:pt x="5400" y="11842"/>
                </a:lnTo>
                <a:lnTo>
                  <a:pt x="5400" y="0"/>
                </a:lnTo>
                <a:lnTo>
                  <a:pt x="16200" y="0"/>
                </a:lnTo>
                <a:lnTo>
                  <a:pt x="16200" y="11842"/>
                </a:lnTo>
                <a:lnTo>
                  <a:pt x="21600" y="11842"/>
                </a:lnTo>
                <a:lnTo>
                  <a:pt x="10800" y="21600"/>
                </a:lnTo>
                <a:close/>
                <a:moveTo>
                  <a:pt x="0" y="11842"/>
                </a:moveTo>
              </a:path>
            </a:pathLst>
          </a:custGeom>
          <a:solidFill>
            <a:srgbClr val="980002"/>
          </a:solidFill>
          <a:ln w="25400" cap="flat">
            <a:noFill/>
            <a:round/>
            <a:headEnd type="none" w="med" len="med"/>
            <a:tailEnd type="triangle" w="med" len="med"/>
          </a:ln>
          <a:effectLst>
            <a:outerShdw dist="50799" dir="5400000" algn="ctr" rotWithShape="0">
              <a:schemeClr val="bg2">
                <a:alpha val="50000"/>
              </a:schemeClr>
            </a:outerShdw>
          </a:effectLst>
        </p:spPr>
        <p:txBody>
          <a:bodyPr lIns="0" tIns="0" rIns="0" bIns="0"/>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组合 20"/>
          <p:cNvGrpSpPr/>
          <p:nvPr/>
        </p:nvGrpSpPr>
        <p:grpSpPr>
          <a:xfrm>
            <a:off x="1024255" y="339090"/>
            <a:ext cx="7519670" cy="1017270"/>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38" name="TextBox 37"/>
          <p:cNvSpPr txBox="1"/>
          <p:nvPr/>
        </p:nvSpPr>
        <p:spPr>
          <a:xfrm>
            <a:off x="778050" y="512296"/>
            <a:ext cx="7647305" cy="614045"/>
          </a:xfrm>
          <a:prstGeom prst="rect">
            <a:avLst/>
          </a:prstGeom>
          <a:noFill/>
        </p:spPr>
        <p:txBody>
          <a:bodyPr wrap="none" rtlCol="0">
            <a:spAutoFit/>
          </a:bodyPr>
          <a:lstStyle/>
          <a:p>
            <a:pPr lvl="1" algn="l"/>
            <a:r>
              <a:rPr lang="en-US" altLang="zh-CN" sz="1600" dirty="0">
                <a:sym typeface="+mn-ea"/>
              </a:rPr>
              <a:t>Intel</a:t>
            </a:r>
            <a:r>
              <a:rPr lang="zh-CN" altLang="en-US" dirty="0">
                <a:sym typeface="+mn-ea"/>
              </a:rPr>
              <a:t>术语：</a:t>
            </a:r>
          </a:p>
          <a:p>
            <a:pPr marL="1200150" lvl="2" indent="-285750" algn="l">
              <a:buFont typeface="Wingdings" panose="05000000000000000000" charset="0"/>
              <a:buChar char=""/>
            </a:pPr>
            <a:r>
              <a:rPr lang="zh-CN" altLang="en-US" sz="1600" dirty="0">
                <a:sym typeface="+mn-ea"/>
              </a:rPr>
              <a:t>字</a:t>
            </a:r>
            <a:r>
              <a:rPr lang="en-US" altLang="zh-CN" sz="1600" dirty="0">
                <a:sym typeface="+mn-ea"/>
              </a:rPr>
              <a:t>/word/16-bit</a:t>
            </a:r>
            <a:r>
              <a:rPr lang="zh-CN" altLang="en-US" sz="1600" dirty="0">
                <a:sym typeface="+mn-ea"/>
              </a:rPr>
              <a:t>；双字</a:t>
            </a:r>
            <a:r>
              <a:rPr lang="en-US" altLang="zh-CN" sz="1600" dirty="0">
                <a:sym typeface="+mn-ea"/>
              </a:rPr>
              <a:t>/double</a:t>
            </a:r>
            <a:r>
              <a:rPr lang="zh-CN" altLang="en-US" sz="1600" dirty="0">
                <a:sym typeface="+mn-ea"/>
              </a:rPr>
              <a:t> </a:t>
            </a:r>
            <a:r>
              <a:rPr lang="en-US" altLang="zh-CN" sz="1600" dirty="0">
                <a:sym typeface="+mn-ea"/>
              </a:rPr>
              <a:t>words/32-bit</a:t>
            </a:r>
            <a:r>
              <a:rPr lang="zh-CN" altLang="en-US" sz="1600" dirty="0">
                <a:sym typeface="+mn-ea"/>
              </a:rPr>
              <a:t>；四字</a:t>
            </a:r>
            <a:r>
              <a:rPr lang="en-US" altLang="zh-CN" sz="1600" dirty="0">
                <a:sym typeface="+mn-ea"/>
              </a:rPr>
              <a:t>/quad words/64-bit</a:t>
            </a:r>
            <a:endParaRPr lang="en-US" altLang="zh-CN" sz="1600" b="1" dirty="0">
              <a:solidFill>
                <a:schemeClr val="accent1"/>
              </a:solidFill>
              <a:latin typeface="+mn-ea"/>
              <a:cs typeface="+mn-ea"/>
              <a:sym typeface="+mn-ea"/>
            </a:endParaRPr>
          </a:p>
        </p:txBody>
      </p:sp>
      <p:sp>
        <p:nvSpPr>
          <p:cNvPr id="42" name="椭圆 41"/>
          <p:cNvSpPr/>
          <p:nvPr/>
        </p:nvSpPr>
        <p:spPr>
          <a:xfrm>
            <a:off x="102776" y="339160"/>
            <a:ext cx="375681" cy="375681"/>
          </a:xfrm>
          <a:prstGeom prst="ellipse">
            <a:avLst/>
          </a:prstGeom>
          <a:gradFill>
            <a:gsLst>
              <a:gs pos="0">
                <a:schemeClr val="accent2"/>
              </a:gs>
              <a:gs pos="60000">
                <a:schemeClr val="accent1"/>
              </a:gs>
              <a:gs pos="100000">
                <a:schemeClr val="accent5"/>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3" name="椭圆 42"/>
          <p:cNvSpPr/>
          <p:nvPr/>
        </p:nvSpPr>
        <p:spPr>
          <a:xfrm>
            <a:off x="287059" y="5725506"/>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8" name="椭圆 47"/>
          <p:cNvSpPr/>
          <p:nvPr/>
        </p:nvSpPr>
        <p:spPr>
          <a:xfrm>
            <a:off x="148" y="2175014"/>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9" name="椭圆 48"/>
          <p:cNvSpPr/>
          <p:nvPr/>
        </p:nvSpPr>
        <p:spPr>
          <a:xfrm>
            <a:off x="328443" y="2381402"/>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50" name="椭圆 49"/>
          <p:cNvSpPr/>
          <p:nvPr/>
        </p:nvSpPr>
        <p:spPr>
          <a:xfrm>
            <a:off x="52019" y="4066205"/>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51" name="椭圆 50"/>
          <p:cNvSpPr/>
          <p:nvPr/>
        </p:nvSpPr>
        <p:spPr>
          <a:xfrm>
            <a:off x="1348469" y="827474"/>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52" name="椭圆 51"/>
          <p:cNvSpPr/>
          <p:nvPr/>
        </p:nvSpPr>
        <p:spPr>
          <a:xfrm>
            <a:off x="1218782" y="475973"/>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0" name="椭圆 59"/>
          <p:cNvSpPr/>
          <p:nvPr/>
        </p:nvSpPr>
        <p:spPr>
          <a:xfrm>
            <a:off x="684141" y="5743885"/>
            <a:ext cx="187841" cy="187841"/>
          </a:xfrm>
          <a:prstGeom prst="ellipse">
            <a:avLst/>
          </a:prstGeom>
          <a:gradFill>
            <a:gsLst>
              <a:gs pos="0">
                <a:schemeClr val="accent2"/>
              </a:gs>
              <a:gs pos="60000">
                <a:schemeClr val="accent1"/>
              </a:gs>
              <a:gs pos="100000">
                <a:schemeClr val="accent5"/>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1" name="椭圆 60"/>
          <p:cNvSpPr/>
          <p:nvPr/>
        </p:nvSpPr>
        <p:spPr>
          <a:xfrm>
            <a:off x="129383" y="1765161"/>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2" name="椭圆 61"/>
          <p:cNvSpPr/>
          <p:nvPr/>
        </p:nvSpPr>
        <p:spPr>
          <a:xfrm>
            <a:off x="80907" y="5171945"/>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3" name="椭圆 62"/>
          <p:cNvSpPr/>
          <p:nvPr/>
        </p:nvSpPr>
        <p:spPr>
          <a:xfrm>
            <a:off x="1115923" y="724585"/>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6" name="椭圆 65"/>
          <p:cNvSpPr/>
          <p:nvPr/>
        </p:nvSpPr>
        <p:spPr>
          <a:xfrm>
            <a:off x="51676" y="2760330"/>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7" name="椭圆 66"/>
          <p:cNvSpPr/>
          <p:nvPr/>
        </p:nvSpPr>
        <p:spPr>
          <a:xfrm>
            <a:off x="52106" y="2554541"/>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8" name="椭圆 67"/>
          <p:cNvSpPr/>
          <p:nvPr/>
        </p:nvSpPr>
        <p:spPr>
          <a:xfrm>
            <a:off x="52208" y="4471740"/>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9" name="椭圆 68"/>
          <p:cNvSpPr/>
          <p:nvPr/>
        </p:nvSpPr>
        <p:spPr>
          <a:xfrm>
            <a:off x="335693" y="900805"/>
            <a:ext cx="241613" cy="241613"/>
          </a:xfrm>
          <a:prstGeom prst="ellipse">
            <a:avLst/>
          </a:prstGeom>
          <a:gradFill>
            <a:gsLst>
              <a:gs pos="0">
                <a:schemeClr val="accent2"/>
              </a:gs>
              <a:gs pos="60000">
                <a:schemeClr val="accent1"/>
              </a:gs>
              <a:gs pos="100000">
                <a:schemeClr val="accent5"/>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0" name="椭圆 69"/>
          <p:cNvSpPr/>
          <p:nvPr/>
        </p:nvSpPr>
        <p:spPr>
          <a:xfrm>
            <a:off x="51737" y="5505532"/>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1" name="椭圆 70"/>
          <p:cNvSpPr/>
          <p:nvPr/>
        </p:nvSpPr>
        <p:spPr>
          <a:xfrm>
            <a:off x="276500" y="1356243"/>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2" name="椭圆 71"/>
          <p:cNvSpPr/>
          <p:nvPr/>
        </p:nvSpPr>
        <p:spPr>
          <a:xfrm>
            <a:off x="62593" y="1454667"/>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3" name="椭圆 72"/>
          <p:cNvSpPr/>
          <p:nvPr/>
        </p:nvSpPr>
        <p:spPr>
          <a:xfrm>
            <a:off x="10908" y="4843846"/>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4" name="椭圆 73"/>
          <p:cNvSpPr/>
          <p:nvPr/>
        </p:nvSpPr>
        <p:spPr>
          <a:xfrm>
            <a:off x="276907" y="797870"/>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5" name="椭圆 74"/>
          <p:cNvSpPr/>
          <p:nvPr/>
        </p:nvSpPr>
        <p:spPr>
          <a:xfrm>
            <a:off x="1069909" y="930185"/>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6" name="椭圆 75"/>
          <p:cNvSpPr/>
          <p:nvPr/>
        </p:nvSpPr>
        <p:spPr>
          <a:xfrm>
            <a:off x="454" y="900645"/>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nvGrpSpPr>
          <p:cNvPr id="2" name="组合 1"/>
          <p:cNvGrpSpPr/>
          <p:nvPr/>
        </p:nvGrpSpPr>
        <p:grpSpPr>
          <a:xfrm>
            <a:off x="967105" y="1454150"/>
            <a:ext cx="7141845" cy="1306195"/>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endParaRPr>
            </a:p>
          </p:txBody>
        </p:sp>
        <p:sp>
          <p:nvSpPr>
            <p:cNvPr id="4" name="椭圆 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5" name="TextBox 37"/>
          <p:cNvSpPr txBox="1"/>
          <p:nvPr/>
        </p:nvSpPr>
        <p:spPr>
          <a:xfrm>
            <a:off x="943150" y="1692126"/>
            <a:ext cx="6797675" cy="891540"/>
          </a:xfrm>
          <a:prstGeom prst="rect">
            <a:avLst/>
          </a:prstGeom>
          <a:noFill/>
        </p:spPr>
        <p:txBody>
          <a:bodyPr wrap="none" rtlCol="0">
            <a:spAutoFit/>
          </a:bodyPr>
          <a:lstStyle/>
          <a:p>
            <a:pPr lvl="1" algn="l"/>
            <a:r>
              <a:rPr lang="en-US" altLang="zh-CN" sz="1600" dirty="0">
                <a:sym typeface="+mn-ea"/>
              </a:rPr>
              <a:t>C</a:t>
            </a:r>
            <a:r>
              <a:rPr lang="zh-CN" altLang="en-US" sz="1600" dirty="0">
                <a:sym typeface="+mn-ea"/>
              </a:rPr>
              <a:t>语言数据在</a:t>
            </a:r>
            <a:r>
              <a:rPr lang="en-US" altLang="zh-CN" sz="1600" dirty="0">
                <a:sym typeface="+mn-ea"/>
              </a:rPr>
              <a:t>x86-64</a:t>
            </a:r>
            <a:r>
              <a:rPr lang="zh-CN" altLang="en-US" dirty="0">
                <a:sym typeface="+mn-ea"/>
              </a:rPr>
              <a:t>上的表示：</a:t>
            </a:r>
          </a:p>
          <a:p>
            <a:pPr marL="1200150" lvl="2" indent="-285750" algn="l">
              <a:buFont typeface="Wingdings" panose="05000000000000000000" charset="0"/>
              <a:buChar char=""/>
            </a:pPr>
            <a:r>
              <a:rPr lang="en-US" altLang="zh-CN" sz="1600" dirty="0">
                <a:sym typeface="+mn-ea"/>
              </a:rPr>
              <a:t>GCC</a:t>
            </a:r>
            <a:r>
              <a:rPr lang="zh-CN" altLang="en-US" dirty="0">
                <a:sym typeface="+mn-ea"/>
              </a:rPr>
              <a:t>生成的汇编指令都是用一个后缀表示操作数的大小</a:t>
            </a:r>
          </a:p>
          <a:p>
            <a:pPr marL="514350" lvl="1" indent="0" algn="l">
              <a:buNone/>
            </a:pPr>
            <a:r>
              <a:rPr lang="en-US" altLang="zh-CN" sz="1600" dirty="0">
                <a:sym typeface="+mn-ea"/>
              </a:rPr>
              <a:t>		</a:t>
            </a:r>
            <a:r>
              <a:rPr lang="zh-CN" altLang="en-US" sz="1600" dirty="0">
                <a:sym typeface="+mn-ea"/>
              </a:rPr>
              <a:t>例如</a:t>
            </a:r>
            <a:r>
              <a:rPr lang="en-US" altLang="zh-CN" sz="1600" dirty="0" err="1">
                <a:sym typeface="+mn-ea"/>
              </a:rPr>
              <a:t>mov</a:t>
            </a:r>
            <a:r>
              <a:rPr lang="zh-CN" altLang="en-US" sz="1600" dirty="0">
                <a:sym typeface="+mn-ea"/>
              </a:rPr>
              <a:t>指令可能会是</a:t>
            </a:r>
            <a:r>
              <a:rPr lang="en-US" altLang="zh-CN" sz="1600" dirty="0" err="1">
                <a:sym typeface="+mn-ea"/>
              </a:rPr>
              <a:t>movq</a:t>
            </a:r>
            <a:r>
              <a:rPr lang="zh-CN" altLang="en-US" sz="1600" dirty="0">
                <a:sym typeface="+mn-ea"/>
              </a:rPr>
              <a:t>或</a:t>
            </a:r>
            <a:r>
              <a:rPr lang="en-US" altLang="zh-CN" sz="1600" dirty="0" err="1">
                <a:sym typeface="+mn-ea"/>
              </a:rPr>
              <a:t>movw</a:t>
            </a:r>
            <a:r>
              <a:rPr lang="zh-CN" altLang="en-US" sz="1600" dirty="0">
                <a:sym typeface="+mn-ea"/>
              </a:rPr>
              <a:t>或</a:t>
            </a:r>
            <a:r>
              <a:rPr lang="en-US" altLang="zh-CN" sz="1600" dirty="0" err="1">
                <a:sym typeface="+mn-ea"/>
              </a:rPr>
              <a:t>movl</a:t>
            </a:r>
            <a:endParaRPr lang="en-US" altLang="zh-CN" sz="1600" b="1" dirty="0" err="1">
              <a:solidFill>
                <a:schemeClr val="accent1"/>
              </a:solidFill>
              <a:latin typeface="+mn-ea"/>
              <a:cs typeface="+mn-ea"/>
              <a:sym typeface="+mn-ea"/>
            </a:endParaRPr>
          </a:p>
        </p:txBody>
      </p:sp>
      <p:sp>
        <p:nvSpPr>
          <p:cNvPr id="6" name="椭圆 5"/>
          <p:cNvSpPr/>
          <p:nvPr/>
        </p:nvSpPr>
        <p:spPr>
          <a:xfrm>
            <a:off x="8665751" y="1171645"/>
            <a:ext cx="375681" cy="375681"/>
          </a:xfrm>
          <a:prstGeom prst="ellipse">
            <a:avLst/>
          </a:prstGeom>
          <a:gradFill>
            <a:gsLst>
              <a:gs pos="0">
                <a:srgbClr val="FFFF00"/>
              </a:gs>
              <a:gs pos="60000">
                <a:srgbClr val="A45EA3"/>
              </a:gs>
              <a:gs pos="100000">
                <a:srgbClr val="7030A0"/>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 name="椭圆 6"/>
          <p:cNvSpPr/>
          <p:nvPr/>
        </p:nvSpPr>
        <p:spPr>
          <a:xfrm>
            <a:off x="8369498" y="3944331"/>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8" name="椭圆 7"/>
          <p:cNvSpPr/>
          <p:nvPr/>
        </p:nvSpPr>
        <p:spPr>
          <a:xfrm>
            <a:off x="8596461" y="5711488"/>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9" name="椭圆 8"/>
          <p:cNvSpPr/>
          <p:nvPr/>
        </p:nvSpPr>
        <p:spPr>
          <a:xfrm>
            <a:off x="8108939" y="2342984"/>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0" name="椭圆 9"/>
          <p:cNvSpPr/>
          <p:nvPr/>
        </p:nvSpPr>
        <p:spPr>
          <a:xfrm>
            <a:off x="8750725" y="4066205"/>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1" name="椭圆 10"/>
          <p:cNvSpPr/>
          <p:nvPr/>
        </p:nvSpPr>
        <p:spPr>
          <a:xfrm>
            <a:off x="8006127" y="1482477"/>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2" name="椭圆 11"/>
          <p:cNvSpPr/>
          <p:nvPr/>
        </p:nvSpPr>
        <p:spPr>
          <a:xfrm>
            <a:off x="9041665" y="4515367"/>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3" name="椭圆 12"/>
          <p:cNvSpPr/>
          <p:nvPr/>
        </p:nvSpPr>
        <p:spPr>
          <a:xfrm>
            <a:off x="8956604" y="2455537"/>
            <a:ext cx="187841" cy="187841"/>
          </a:xfrm>
          <a:prstGeom prst="ellipse">
            <a:avLst/>
          </a:prstGeom>
          <a:gradFill>
            <a:gsLst>
              <a:gs pos="0">
                <a:srgbClr val="FFFF00"/>
              </a:gs>
              <a:gs pos="60000">
                <a:srgbClr val="A45EA3"/>
              </a:gs>
              <a:gs pos="100000">
                <a:srgbClr val="7030A0"/>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4" name="椭圆 13"/>
          <p:cNvSpPr/>
          <p:nvPr/>
        </p:nvSpPr>
        <p:spPr>
          <a:xfrm>
            <a:off x="8544245" y="789801"/>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5" name="椭圆 14"/>
          <p:cNvSpPr/>
          <p:nvPr/>
        </p:nvSpPr>
        <p:spPr>
          <a:xfrm>
            <a:off x="8665790" y="1663569"/>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6" name="椭圆 15"/>
          <p:cNvSpPr/>
          <p:nvPr/>
        </p:nvSpPr>
        <p:spPr>
          <a:xfrm>
            <a:off x="8369686" y="2657684"/>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7" name="椭圆 16"/>
          <p:cNvSpPr/>
          <p:nvPr/>
        </p:nvSpPr>
        <p:spPr>
          <a:xfrm>
            <a:off x="8472252" y="4618022"/>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8" name="椭圆 17"/>
          <p:cNvSpPr/>
          <p:nvPr/>
        </p:nvSpPr>
        <p:spPr>
          <a:xfrm>
            <a:off x="8369494" y="1557432"/>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9" name="椭圆 18"/>
          <p:cNvSpPr/>
          <p:nvPr/>
        </p:nvSpPr>
        <p:spPr>
          <a:xfrm>
            <a:off x="8802349" y="4947514"/>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0" name="椭圆 19"/>
          <p:cNvSpPr/>
          <p:nvPr/>
        </p:nvSpPr>
        <p:spPr>
          <a:xfrm>
            <a:off x="8902955" y="5136890"/>
            <a:ext cx="241613" cy="241613"/>
          </a:xfrm>
          <a:prstGeom prst="ellipse">
            <a:avLst/>
          </a:prstGeom>
          <a:gradFill>
            <a:gsLst>
              <a:gs pos="0">
                <a:srgbClr val="FFFF00"/>
              </a:gs>
              <a:gs pos="60000">
                <a:srgbClr val="A45EA3"/>
              </a:gs>
              <a:gs pos="100000">
                <a:srgbClr val="7030A0"/>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4" name="椭圆 23"/>
          <p:cNvSpPr/>
          <p:nvPr/>
        </p:nvSpPr>
        <p:spPr>
          <a:xfrm>
            <a:off x="8544227" y="2239568"/>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5" name="椭圆 24"/>
          <p:cNvSpPr/>
          <p:nvPr/>
        </p:nvSpPr>
        <p:spPr>
          <a:xfrm>
            <a:off x="8544200" y="133233"/>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6" name="椭圆 25"/>
          <p:cNvSpPr/>
          <p:nvPr/>
        </p:nvSpPr>
        <p:spPr>
          <a:xfrm>
            <a:off x="8957038" y="5711707"/>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7" name="椭圆 26"/>
          <p:cNvSpPr/>
          <p:nvPr/>
        </p:nvSpPr>
        <p:spPr>
          <a:xfrm>
            <a:off x="8266225" y="-73277"/>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8" name="椭圆 27"/>
          <p:cNvSpPr/>
          <p:nvPr/>
        </p:nvSpPr>
        <p:spPr>
          <a:xfrm>
            <a:off x="8938942" y="102545"/>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4" name="椭圆 43"/>
          <p:cNvSpPr/>
          <p:nvPr/>
        </p:nvSpPr>
        <p:spPr>
          <a:xfrm>
            <a:off x="8562750" y="1987460"/>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5" name="椭圆 44"/>
          <p:cNvSpPr/>
          <p:nvPr/>
        </p:nvSpPr>
        <p:spPr>
          <a:xfrm>
            <a:off x="8750595" y="512025"/>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6" name="矩形 45"/>
          <p:cNvSpPr/>
          <p:nvPr/>
        </p:nvSpPr>
        <p:spPr>
          <a:xfrm>
            <a:off x="0" y="-24458"/>
            <a:ext cx="2208530" cy="252730"/>
          </a:xfrm>
          <a:prstGeom prst="rect">
            <a:avLst/>
          </a:prstGeom>
        </p:spPr>
        <p:txBody>
          <a:bodyPr wrap="none">
            <a:spAutoFit/>
          </a:bodyPr>
          <a:lstStyle/>
          <a:p>
            <a:pPr algn="l"/>
            <a:r>
              <a:rPr lang="en-US" altLang="zh-CN" sz="1050" b="1" dirty="0"/>
              <a:t>PART ONE </a:t>
            </a:r>
            <a:r>
              <a:rPr lang="en-US" altLang="zh-CN" sz="1050" b="1" dirty="0">
                <a:sym typeface="+mn-ea"/>
              </a:rPr>
              <a:t>第一讲：程序转换概述</a:t>
            </a:r>
            <a:endParaRPr lang="zh-CN" altLang="en-US" sz="1050" b="1" dirty="0"/>
          </a:p>
        </p:txBody>
      </p:sp>
      <p:sp>
        <p:nvSpPr>
          <p:cNvPr id="47" name="椭圆 46"/>
          <p:cNvSpPr/>
          <p:nvPr/>
        </p:nvSpPr>
        <p:spPr>
          <a:xfrm>
            <a:off x="2106533" y="484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4" name="椭圆形标注 53"/>
          <p:cNvSpPr/>
          <p:nvPr/>
        </p:nvSpPr>
        <p:spPr>
          <a:xfrm>
            <a:off x="80645" y="2966720"/>
            <a:ext cx="3672840" cy="739775"/>
          </a:xfrm>
          <a:prstGeom prst="wedgeEllipseCallout">
            <a:avLst>
              <a:gd name="adj1" fmla="val 62465"/>
              <a:gd name="adj2" fmla="val 557"/>
            </a:avLst>
          </a:prstGeom>
          <a:gradFill>
            <a:gsLst>
              <a:gs pos="42000">
                <a:schemeClr val="bg1">
                  <a:lumMod val="85000"/>
                </a:schemeClr>
              </a:gs>
              <a:gs pos="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sym typeface="+mn-ea"/>
              </a:rPr>
              <a:t>IA32</a:t>
            </a:r>
            <a:r>
              <a:rPr lang="zh-CN" altLang="en-US" sz="1600" dirty="0">
                <a:solidFill>
                  <a:schemeClr val="tx1"/>
                </a:solidFill>
                <a:sym typeface="+mn-ea"/>
              </a:rPr>
              <a:t>上不能直接表示</a:t>
            </a:r>
            <a:r>
              <a:rPr lang="en-US" altLang="zh-CN" sz="1600" dirty="0">
                <a:solidFill>
                  <a:schemeClr val="tx1"/>
                </a:solidFill>
                <a:sym typeface="+mn-ea"/>
              </a:rPr>
              <a:t>64</a:t>
            </a:r>
            <a:r>
              <a:rPr lang="zh-CN" altLang="en-US" sz="1600" dirty="0">
                <a:solidFill>
                  <a:schemeClr val="tx1"/>
                </a:solidFill>
                <a:sym typeface="+mn-ea"/>
              </a:rPr>
              <a:t>位的</a:t>
            </a:r>
            <a:r>
              <a:rPr lang="en-US" altLang="zh-CN" sz="1600" dirty="0">
                <a:solidFill>
                  <a:schemeClr val="tx1"/>
                </a:solidFill>
                <a:sym typeface="+mn-ea"/>
              </a:rPr>
              <a:t>long</a:t>
            </a:r>
            <a:r>
              <a:rPr lang="zh-CN" altLang="en-US" sz="1600" dirty="0">
                <a:solidFill>
                  <a:schemeClr val="tx1"/>
                </a:solidFill>
                <a:sym typeface="+mn-ea"/>
              </a:rPr>
              <a:t> </a:t>
            </a:r>
            <a:r>
              <a:rPr lang="en-US" altLang="zh-CN" sz="1600" dirty="0">
                <a:solidFill>
                  <a:schemeClr val="tx1"/>
                </a:solidFill>
                <a:sym typeface="+mn-ea"/>
              </a:rPr>
              <a:t>long</a:t>
            </a:r>
            <a:r>
              <a:rPr lang="zh-CN" altLang="en-US" sz="1600" dirty="0">
                <a:solidFill>
                  <a:schemeClr val="tx1"/>
                </a:solidFill>
                <a:sym typeface="+mn-ea"/>
              </a:rPr>
              <a:t>，需要序列指令来处理</a:t>
            </a:r>
          </a:p>
        </p:txBody>
      </p:sp>
      <p:pic>
        <p:nvPicPr>
          <p:cNvPr id="29" name="图片 28"/>
          <p:cNvPicPr>
            <a:picLocks noChangeAspect="1"/>
          </p:cNvPicPr>
          <p:nvPr/>
        </p:nvPicPr>
        <p:blipFill>
          <a:blip r:embed="rId2"/>
          <a:stretch>
            <a:fillRect/>
          </a:stretch>
        </p:blipFill>
        <p:spPr>
          <a:xfrm>
            <a:off x="822960" y="3706495"/>
            <a:ext cx="7979410" cy="2331085"/>
          </a:xfrm>
          <a:prstGeom prst="rect">
            <a:avLst/>
          </a:prstGeom>
        </p:spPr>
      </p:pic>
      <p:sp>
        <p:nvSpPr>
          <p:cNvPr id="30" name="文本框 29"/>
          <p:cNvSpPr txBox="1"/>
          <p:nvPr/>
        </p:nvSpPr>
        <p:spPr>
          <a:xfrm>
            <a:off x="3176270" y="5974715"/>
            <a:ext cx="3750945" cy="368300"/>
          </a:xfrm>
          <a:prstGeom prst="rect">
            <a:avLst/>
          </a:prstGeom>
          <a:noFill/>
        </p:spPr>
        <p:txBody>
          <a:bodyPr wrap="square" rtlCol="0">
            <a:spAutoFit/>
          </a:bodyPr>
          <a:lstStyle/>
          <a:p>
            <a:r>
              <a:rPr lang="en-US" altLang="zh-CN" dirty="0"/>
              <a:t>C</a:t>
            </a:r>
            <a:r>
              <a:rPr lang="zh-CN" altLang="zh-CN" dirty="0"/>
              <a:t>语言数据类型在</a:t>
            </a:r>
            <a:r>
              <a:rPr lang="en-US" altLang="zh-CN" dirty="0"/>
              <a:t>x86-64</a:t>
            </a:r>
            <a:r>
              <a:rPr lang="zh-CN" altLang="en-US" dirty="0"/>
              <a:t>中的大小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strVal val="#ppt_w*0.05"/>
                                          </p:val>
                                        </p:tav>
                                        <p:tav tm="100000">
                                          <p:val>
                                            <p:strVal val="#ppt_w"/>
                                          </p:val>
                                        </p:tav>
                                      </p:tavLst>
                                    </p:anim>
                                    <p:anim calcmode="lin" valueType="num">
                                      <p:cBhvr>
                                        <p:cTn id="8" dur="500" fill="hold"/>
                                        <p:tgtEl>
                                          <p:spTgt spid="54"/>
                                        </p:tgtEl>
                                        <p:attrNameLst>
                                          <p:attrName>ppt_h</p:attrName>
                                        </p:attrNameLst>
                                      </p:cBhvr>
                                      <p:tavLst>
                                        <p:tav tm="0">
                                          <p:val>
                                            <p:strVal val="#ppt_h"/>
                                          </p:val>
                                        </p:tav>
                                        <p:tav tm="100000">
                                          <p:val>
                                            <p:strVal val="#ppt_h"/>
                                          </p:val>
                                        </p:tav>
                                      </p:tavLst>
                                    </p:anim>
                                    <p:anim calcmode="lin" valueType="num">
                                      <p:cBhvr>
                                        <p:cTn id="9" dur="500" fill="hold"/>
                                        <p:tgtEl>
                                          <p:spTgt spid="54"/>
                                        </p:tgtEl>
                                        <p:attrNameLst>
                                          <p:attrName>ppt_x</p:attrName>
                                        </p:attrNameLst>
                                      </p:cBhvr>
                                      <p:tavLst>
                                        <p:tav tm="0">
                                          <p:val>
                                            <p:strVal val="#ppt_x-.2"/>
                                          </p:val>
                                        </p:tav>
                                        <p:tav tm="100000">
                                          <p:val>
                                            <p:strVal val="#ppt_x"/>
                                          </p:val>
                                        </p:tav>
                                      </p:tavLst>
                                    </p:anim>
                                    <p:anim calcmode="lin" valueType="num">
                                      <p:cBhvr>
                                        <p:cTn id="10" dur="500" fill="hold"/>
                                        <p:tgtEl>
                                          <p:spTgt spid="54"/>
                                        </p:tgtEl>
                                        <p:attrNameLst>
                                          <p:attrName>ppt_y</p:attrName>
                                        </p:attrNameLst>
                                      </p:cBhvr>
                                      <p:tavLst>
                                        <p:tav tm="0">
                                          <p:val>
                                            <p:strVal val="#ppt_y"/>
                                          </p:val>
                                        </p:tav>
                                        <p:tav tm="100000">
                                          <p:val>
                                            <p:strVal val="#ppt_y"/>
                                          </p:val>
                                        </p:tav>
                                      </p:tavLst>
                                    </p:anim>
                                    <p:animEffect transition="in" filter="fade">
                                      <p:cBhvr>
                                        <p:cTn id="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2" name="图片 1"/>
          <p:cNvPicPr>
            <a:picLocks noChangeAspect="1"/>
          </p:cNvPicPr>
          <p:nvPr/>
        </p:nvPicPr>
        <p:blipFill>
          <a:blip r:embed="rId2"/>
          <a:srcRect r="32072" b="5703"/>
          <a:stretch>
            <a:fillRect/>
          </a:stretch>
        </p:blipFill>
        <p:spPr>
          <a:xfrm>
            <a:off x="5618480" y="1105535"/>
            <a:ext cx="3066415" cy="4157980"/>
          </a:xfrm>
          <a:prstGeom prst="rect">
            <a:avLst/>
          </a:prstGeom>
        </p:spPr>
      </p:pic>
      <p:sp>
        <p:nvSpPr>
          <p:cNvPr id="4" name="Rectangle 4"/>
          <p:cNvSpPr/>
          <p:nvPr/>
        </p:nvSpPr>
        <p:spPr bwMode="auto">
          <a:xfrm>
            <a:off x="222885" y="1203325"/>
            <a:ext cx="4495800" cy="3962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#define WSIZE 8*</a:t>
            </a:r>
            <a:r>
              <a:rPr lang="en-US" sz="1800" b="1" dirty="0" err="1">
                <a:solidFill>
                  <a:schemeClr val="tx1"/>
                </a:solidFill>
                <a:latin typeface="Courier New" panose="02070309020205020404" charset="0"/>
                <a:cs typeface="Courier New" panose="02070309020205020404" charset="0"/>
                <a:sym typeface="Courier New Bold" charset="0"/>
              </a:rPr>
              <a:t>sizeof</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int</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pcount_for</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(unsigned long x)</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size_t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long result = 0;</a:t>
            </a:r>
          </a:p>
          <a:p>
            <a:pPr algn="l"/>
            <a:r>
              <a:rPr lang="en-US" sz="1800" b="1" dirty="0">
                <a:solidFill>
                  <a:schemeClr val="tx1"/>
                </a:solidFill>
                <a:latin typeface="Courier New" panose="02070309020205020404" charset="0"/>
                <a:cs typeface="Courier New" panose="02070309020205020404" charset="0"/>
                <a:sym typeface="Courier New Bold" charset="0"/>
              </a:rPr>
              <a:t>  for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 0;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&lt; WSIZE;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unsigned bit = </a:t>
            </a:r>
          </a:p>
          <a:p>
            <a:pPr algn="l"/>
            <a:r>
              <a:rPr lang="en-US" sz="1800" b="1" dirty="0">
                <a:solidFill>
                  <a:schemeClr val="tx1"/>
                </a:solidFill>
                <a:latin typeface="Courier New" panose="02070309020205020404" charset="0"/>
                <a:cs typeface="Courier New" panose="02070309020205020404" charset="0"/>
                <a:sym typeface="Courier New Bold" charset="0"/>
              </a:rPr>
              <a:t>      (x &gt;&gt;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&amp; 0x1;</a:t>
            </a:r>
          </a:p>
          <a:p>
            <a:pPr algn="l"/>
            <a:r>
              <a:rPr lang="en-US" sz="1800" b="1" dirty="0">
                <a:solidFill>
                  <a:schemeClr val="tx1"/>
                </a:solidFill>
                <a:latin typeface="Courier New" panose="02070309020205020404" charset="0"/>
                <a:cs typeface="Courier New" panose="02070309020205020404" charset="0"/>
                <a:sym typeface="Courier New Bold" charset="0"/>
              </a:rPr>
              <a:t>    result += bit;</a:t>
            </a:r>
          </a:p>
          <a:p>
            <a:pPr algn="l"/>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 name="左右箭头 4"/>
          <p:cNvSpPr/>
          <p:nvPr/>
        </p:nvSpPr>
        <p:spPr>
          <a:xfrm>
            <a:off x="4361180" y="2947035"/>
            <a:ext cx="1520190" cy="803275"/>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22885" y="2855595"/>
            <a:ext cx="4138295" cy="394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618480" y="2723515"/>
            <a:ext cx="3066415" cy="34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p:nvSpPr>
        <p:spPr>
          <a:xfrm>
            <a:off x="156845" y="381000"/>
            <a:ext cx="2959735" cy="60642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ym typeface="+mn-ea"/>
              </a:rPr>
              <a:t>For-While</a:t>
            </a:r>
            <a:r>
              <a:rPr lang="zh-CN" altLang="en-US" sz="2400" dirty="0">
                <a:sym typeface="+mn-ea"/>
              </a:rPr>
              <a:t>转换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Rectangle 4"/>
          <p:cNvSpPr/>
          <p:nvPr/>
        </p:nvSpPr>
        <p:spPr bwMode="auto">
          <a:xfrm>
            <a:off x="156845" y="1203325"/>
            <a:ext cx="4204335" cy="3962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#define WSIZE 8*</a:t>
            </a:r>
            <a:r>
              <a:rPr lang="en-US" sz="1800" b="1" dirty="0" err="1">
                <a:solidFill>
                  <a:schemeClr val="tx1"/>
                </a:solidFill>
                <a:latin typeface="Courier New" panose="02070309020205020404" charset="0"/>
                <a:cs typeface="Courier New" panose="02070309020205020404" charset="0"/>
                <a:sym typeface="Courier New Bold" charset="0"/>
              </a:rPr>
              <a:t>sizeof</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int</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pcount_for</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(unsigned long x)</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size_t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long result = 0;</a:t>
            </a:r>
          </a:p>
          <a:p>
            <a:pPr algn="l"/>
            <a:r>
              <a:rPr lang="en-US" sz="1800" b="1" dirty="0">
                <a:solidFill>
                  <a:schemeClr val="tx1"/>
                </a:solidFill>
                <a:latin typeface="Courier New" panose="02070309020205020404" charset="0"/>
                <a:cs typeface="Courier New" panose="02070309020205020404" charset="0"/>
                <a:sym typeface="Courier New Bold" charset="0"/>
              </a:rPr>
              <a:t>  for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 0;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&lt; WSIZE;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unsigned bit = </a:t>
            </a:r>
          </a:p>
          <a:p>
            <a:pPr algn="l"/>
            <a:r>
              <a:rPr lang="en-US" sz="1800" b="1" dirty="0">
                <a:solidFill>
                  <a:schemeClr val="tx1"/>
                </a:solidFill>
                <a:latin typeface="Courier New" panose="02070309020205020404" charset="0"/>
                <a:cs typeface="Courier New" panose="02070309020205020404" charset="0"/>
                <a:sym typeface="Courier New Bold" charset="0"/>
              </a:rPr>
              <a:t>      (x &gt;&gt;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&amp; 0x1;</a:t>
            </a:r>
          </a:p>
          <a:p>
            <a:pPr algn="l"/>
            <a:r>
              <a:rPr lang="en-US" sz="1800" b="1" dirty="0">
                <a:solidFill>
                  <a:schemeClr val="tx1"/>
                </a:solidFill>
                <a:latin typeface="Courier New" panose="02070309020205020404" charset="0"/>
                <a:cs typeface="Courier New" panose="02070309020205020404" charset="0"/>
                <a:sym typeface="Courier New Bold" charset="0"/>
              </a:rPr>
              <a:t>    result += bit;</a:t>
            </a:r>
          </a:p>
          <a:p>
            <a:pPr algn="l"/>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 name="椭圆 5"/>
          <p:cNvSpPr/>
          <p:nvPr/>
        </p:nvSpPr>
        <p:spPr>
          <a:xfrm>
            <a:off x="222885" y="2855595"/>
            <a:ext cx="4138295" cy="394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p:nvSpPr>
        <p:spPr>
          <a:xfrm>
            <a:off x="156845" y="381000"/>
            <a:ext cx="2959735" cy="60642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ym typeface="Wingdings" panose="05000000000000000000"/>
              </a:rPr>
              <a:t>Do-While</a:t>
            </a:r>
            <a:r>
              <a:rPr lang="zh-CN" altLang="en-US" sz="2400" dirty="0">
                <a:sym typeface="+mn-ea"/>
              </a:rPr>
              <a:t>转换</a:t>
            </a:r>
          </a:p>
        </p:txBody>
      </p:sp>
      <p:sp>
        <p:nvSpPr>
          <p:cNvPr id="9" name="Rectangle 4"/>
          <p:cNvSpPr/>
          <p:nvPr/>
        </p:nvSpPr>
        <p:spPr bwMode="auto">
          <a:xfrm>
            <a:off x="4686300" y="347980"/>
            <a:ext cx="4343400" cy="54102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pcount_for_goto_dw</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size_t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long result = 0;</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 0;</a:t>
            </a:r>
          </a:p>
          <a:p>
            <a:pPr algn="l"/>
            <a:r>
              <a:rPr lang="en-US" sz="1800" b="1" dirty="0">
                <a:solidFill>
                  <a:schemeClr val="tx1"/>
                </a:solidFill>
                <a:latin typeface="Courier New" panose="02070309020205020404" charset="0"/>
                <a:cs typeface="Courier New" panose="02070309020205020404" charset="0"/>
                <a:sym typeface="Courier New Bold" charset="0"/>
              </a:rPr>
              <a:t>  if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&lt; WSIZE))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done;</a:t>
            </a:r>
          </a:p>
          <a:p>
            <a:pPr algn="l"/>
            <a:r>
              <a:rPr lang="en-US" sz="1800" b="1" dirty="0">
                <a:solidFill>
                  <a:schemeClr val="tx1"/>
                </a:solidFill>
                <a:latin typeface="Courier New" panose="02070309020205020404" charset="0"/>
                <a:cs typeface="Courier New" panose="02070309020205020404" charset="0"/>
                <a:sym typeface="Courier New Bold" charset="0"/>
              </a:rPr>
              <a:t> loop:</a:t>
            </a:r>
          </a:p>
          <a:p>
            <a:pPr algn="l"/>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unsigned bit = </a:t>
            </a:r>
          </a:p>
          <a:p>
            <a:pPr algn="l"/>
            <a:r>
              <a:rPr lang="en-US" sz="1800" b="1" dirty="0">
                <a:solidFill>
                  <a:schemeClr val="tx1"/>
                </a:solidFill>
                <a:latin typeface="Courier New" panose="02070309020205020404" charset="0"/>
                <a:cs typeface="Courier New" panose="02070309020205020404" charset="0"/>
                <a:sym typeface="Courier New Bold" charset="0"/>
              </a:rPr>
              <a:t>      (x &gt;&gt;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&amp; 0x1;</a:t>
            </a:r>
          </a:p>
          <a:p>
            <a:pPr algn="l"/>
            <a:r>
              <a:rPr lang="en-US" sz="1800" b="1" dirty="0">
                <a:solidFill>
                  <a:schemeClr val="tx1"/>
                </a:solidFill>
                <a:latin typeface="Courier New" panose="02070309020205020404" charset="0"/>
                <a:cs typeface="Courier New" panose="02070309020205020404" charset="0"/>
                <a:sym typeface="Courier New Bold" charset="0"/>
              </a:rPr>
              <a:t>    result += bit;</a:t>
            </a:r>
          </a:p>
          <a:p>
            <a:pPr algn="l"/>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if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&lt; WSIZE)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loop;</a:t>
            </a:r>
          </a:p>
          <a:p>
            <a:pPr algn="l"/>
            <a:r>
              <a:rPr lang="en-US" sz="1800" b="1" dirty="0">
                <a:solidFill>
                  <a:schemeClr val="tx1"/>
                </a:solidFill>
                <a:latin typeface="Courier New" panose="02070309020205020404" charset="0"/>
                <a:cs typeface="Courier New" panose="02070309020205020404" charset="0"/>
                <a:sym typeface="Courier New Bold" charset="0"/>
              </a:rPr>
              <a:t> done:</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 name="左右箭头 4"/>
          <p:cNvSpPr/>
          <p:nvPr/>
        </p:nvSpPr>
        <p:spPr>
          <a:xfrm>
            <a:off x="3503930" y="3395980"/>
            <a:ext cx="1520190" cy="803275"/>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7315200" y="1498600"/>
            <a:ext cx="868680" cy="368300"/>
          </a:xfrm>
          <a:prstGeom prst="rect">
            <a:avLst/>
          </a:prstGeom>
          <a:solidFill>
            <a:schemeClr val="accent1">
              <a:lumMod val="20000"/>
              <a:lumOff val="80000"/>
            </a:schemeClr>
          </a:solidFill>
        </p:spPr>
        <p:txBody>
          <a:bodyPr wrap="none" rtlCol="0">
            <a:spAutoFit/>
          </a:bodyPr>
          <a:lstStyle/>
          <a:p>
            <a:r>
              <a:rPr lang="zh-CN" altLang="en-US" sz="1800" i="1" dirty="0">
                <a:latin typeface="+mj-lt"/>
              </a:rPr>
              <a:t>初始化</a:t>
            </a:r>
          </a:p>
        </p:txBody>
      </p:sp>
      <p:sp>
        <p:nvSpPr>
          <p:cNvPr id="11" name="TextBox 10"/>
          <p:cNvSpPr txBox="1"/>
          <p:nvPr/>
        </p:nvSpPr>
        <p:spPr>
          <a:xfrm>
            <a:off x="7315200" y="1955800"/>
            <a:ext cx="777240" cy="368300"/>
          </a:xfrm>
          <a:prstGeom prst="rect">
            <a:avLst/>
          </a:prstGeom>
          <a:solidFill>
            <a:schemeClr val="accent1">
              <a:lumMod val="20000"/>
              <a:lumOff val="80000"/>
            </a:schemeClr>
          </a:solidFill>
        </p:spPr>
        <p:txBody>
          <a:bodyPr wrap="none" rtlCol="0">
            <a:spAutoFit/>
          </a:bodyPr>
          <a:lstStyle/>
          <a:p>
            <a:r>
              <a:rPr lang="en-US" sz="1800" dirty="0">
                <a:latin typeface="Courier New" panose="02070309020205020404" charset="0"/>
                <a:cs typeface="Courier New" panose="02070309020205020404" charset="0"/>
              </a:rPr>
              <a:t>!</a:t>
            </a:r>
            <a:r>
              <a:rPr lang="zh-CN" altLang="en-US" sz="1800" dirty="0">
                <a:latin typeface="Courier New" panose="02070309020205020404" charset="0"/>
                <a:cs typeface="Courier New" panose="02070309020205020404" charset="0"/>
              </a:rPr>
              <a:t>判断</a:t>
            </a:r>
            <a:endParaRPr lang="zh-CN" altLang="en-US" sz="1800" i="1" dirty="0">
              <a:latin typeface="Courier New" panose="02070309020205020404" charset="0"/>
              <a:cs typeface="Courier New" panose="02070309020205020404" charset="0"/>
            </a:endParaRPr>
          </a:p>
        </p:txBody>
      </p:sp>
      <p:sp>
        <p:nvSpPr>
          <p:cNvPr id="13" name="TextBox 12"/>
          <p:cNvSpPr txBox="1"/>
          <p:nvPr/>
        </p:nvSpPr>
        <p:spPr>
          <a:xfrm>
            <a:off x="7696200" y="3022600"/>
            <a:ext cx="1097280" cy="368300"/>
          </a:xfrm>
          <a:prstGeom prst="rect">
            <a:avLst/>
          </a:prstGeom>
          <a:solidFill>
            <a:schemeClr val="accent1">
              <a:lumMod val="20000"/>
              <a:lumOff val="80000"/>
            </a:schemeClr>
          </a:solidFill>
        </p:spPr>
        <p:txBody>
          <a:bodyPr wrap="none" rtlCol="0">
            <a:spAutoFit/>
          </a:bodyPr>
          <a:lstStyle/>
          <a:p>
            <a:r>
              <a:rPr lang="zh-CN" altLang="en-US" sz="1800" i="1" dirty="0">
                <a:latin typeface="+mj-lt"/>
              </a:rPr>
              <a:t>代码主体</a:t>
            </a:r>
          </a:p>
        </p:txBody>
      </p:sp>
      <p:sp>
        <p:nvSpPr>
          <p:cNvPr id="14" name="TextBox 13"/>
          <p:cNvSpPr txBox="1"/>
          <p:nvPr/>
        </p:nvSpPr>
        <p:spPr>
          <a:xfrm>
            <a:off x="5638800" y="3860800"/>
            <a:ext cx="640080" cy="368300"/>
          </a:xfrm>
          <a:prstGeom prst="rect">
            <a:avLst/>
          </a:prstGeom>
          <a:solidFill>
            <a:schemeClr val="accent1">
              <a:lumMod val="20000"/>
              <a:lumOff val="80000"/>
            </a:schemeClr>
          </a:solidFill>
        </p:spPr>
        <p:txBody>
          <a:bodyPr wrap="none" rtlCol="0">
            <a:spAutoFit/>
          </a:bodyPr>
          <a:lstStyle/>
          <a:p>
            <a:r>
              <a:rPr lang="zh-CN" altLang="en-US" sz="1800" i="1" dirty="0">
                <a:latin typeface="+mj-lt"/>
              </a:rPr>
              <a:t>更新</a:t>
            </a:r>
          </a:p>
        </p:txBody>
      </p:sp>
      <p:sp>
        <p:nvSpPr>
          <p:cNvPr id="16" name="TextBox 15"/>
          <p:cNvSpPr txBox="1"/>
          <p:nvPr/>
        </p:nvSpPr>
        <p:spPr>
          <a:xfrm>
            <a:off x="7010400" y="4318000"/>
            <a:ext cx="640080" cy="368300"/>
          </a:xfrm>
          <a:prstGeom prst="rect">
            <a:avLst/>
          </a:prstGeom>
          <a:solidFill>
            <a:schemeClr val="accent1">
              <a:lumMod val="20000"/>
              <a:lumOff val="80000"/>
            </a:schemeClr>
          </a:solidFill>
        </p:spPr>
        <p:txBody>
          <a:bodyPr wrap="none" rtlCol="0">
            <a:spAutoFit/>
          </a:bodyPr>
          <a:lstStyle/>
          <a:p>
            <a:r>
              <a:rPr lang="zh-CN" altLang="en-US" sz="1800" i="1" dirty="0">
                <a:latin typeface="+mj-lt"/>
              </a:rPr>
              <a:t>判断</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4690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2099310" cy="553085"/>
          </a:xfrm>
          <a:prstGeom prst="rect">
            <a:avLst/>
          </a:prstGeom>
          <a:noFill/>
        </p:spPr>
        <p:txBody>
          <a:bodyPr wrap="none" rtlCol="0">
            <a:spAutoFit/>
          </a:bodyPr>
          <a:lstStyle/>
          <a:p>
            <a:pPr algn="l"/>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switch</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语句</a:t>
            </a:r>
          </a:p>
        </p:txBody>
      </p:sp>
      <p:sp>
        <p:nvSpPr>
          <p:cNvPr id="21" name="流程图: 多文档 20"/>
          <p:cNvSpPr/>
          <p:nvPr/>
        </p:nvSpPr>
        <p:spPr>
          <a:xfrm>
            <a:off x="4402455" y="1316355"/>
            <a:ext cx="4570095" cy="5592445"/>
          </a:xfrm>
          <a:prstGeom prst="flowChartMultidocumen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50000"/>
              </a:lnSpc>
            </a:pPr>
            <a:r>
              <a:rPr lang="en-US" altLang="zh-CN" dirty="0">
                <a:solidFill>
                  <a:schemeClr val="tx1"/>
                </a:solidFill>
              </a:rPr>
              <a:t>switch</a:t>
            </a:r>
            <a:r>
              <a:rPr lang="zh-CN" altLang="en-US" dirty="0">
                <a:solidFill>
                  <a:schemeClr val="tx1"/>
                </a:solidFill>
              </a:rPr>
              <a:t>语句可以根究一个整数索引值进行多重分支。</a:t>
            </a:r>
          </a:p>
          <a:p>
            <a:pPr marL="285750" indent="0" algn="ctr" fontAlgn="auto">
              <a:lnSpc>
                <a:spcPct val="150000"/>
              </a:lnSpc>
              <a:buFont typeface="Wingdings" panose="05000000000000000000" charset="0"/>
              <a:buChar char=""/>
            </a:pPr>
            <a:r>
              <a:rPr lang="zh-CN" altLang="en-US" dirty="0">
                <a:solidFill>
                  <a:schemeClr val="tx1"/>
                </a:solidFill>
              </a:rPr>
              <a:t>提高了</a:t>
            </a:r>
            <a:r>
              <a:rPr lang="en-US" altLang="zh-CN" dirty="0">
                <a:solidFill>
                  <a:schemeClr val="tx1"/>
                </a:solidFill>
              </a:rPr>
              <a:t>C</a:t>
            </a:r>
            <a:r>
              <a:rPr lang="zh-CN" altLang="en-US" dirty="0">
                <a:solidFill>
                  <a:schemeClr val="tx1"/>
                </a:solidFill>
              </a:rPr>
              <a:t>代码的可读性，使用跳转表这种数据结构使得实现更加高校。</a:t>
            </a:r>
          </a:p>
          <a:p>
            <a:pPr marL="285750" indent="0" algn="ctr" fontAlgn="auto">
              <a:lnSpc>
                <a:spcPct val="150000"/>
              </a:lnSpc>
              <a:buFont typeface="Wingdings" panose="05000000000000000000" charset="0"/>
              <a:buChar char=""/>
            </a:pPr>
            <a:r>
              <a:rPr lang="zh-CN" altLang="en-US" dirty="0">
                <a:solidFill>
                  <a:schemeClr val="tx1"/>
                </a:solidFill>
              </a:rPr>
              <a:t>使用跳转表的优点是执行开关语句的时间与开关情况的数量无关。</a:t>
            </a:r>
          </a:p>
          <a:p>
            <a:pPr marL="285750" indent="0" algn="ctr" fontAlgn="auto">
              <a:lnSpc>
                <a:spcPct val="150000"/>
              </a:lnSpc>
              <a:buFont typeface="Wingdings" panose="05000000000000000000" charset="0"/>
              <a:buChar char=""/>
            </a:pPr>
            <a:r>
              <a:rPr lang="zh-CN" altLang="en-US" dirty="0">
                <a:solidFill>
                  <a:schemeClr val="tx1"/>
                </a:solidFill>
              </a:rPr>
              <a:t>左图是一个</a:t>
            </a:r>
            <a:r>
              <a:rPr lang="en-US" altLang="zh-CN" dirty="0">
                <a:solidFill>
                  <a:schemeClr val="tx1"/>
                </a:solidFill>
              </a:rPr>
              <a:t>C</a:t>
            </a:r>
            <a:r>
              <a:rPr lang="zh-CN" altLang="en-US" dirty="0">
                <a:solidFill>
                  <a:schemeClr val="tx1"/>
                </a:solidFill>
              </a:rPr>
              <a:t>语言</a:t>
            </a:r>
            <a:r>
              <a:rPr lang="en-US" altLang="zh-CN" dirty="0">
                <a:solidFill>
                  <a:schemeClr val="tx1"/>
                </a:solidFill>
              </a:rPr>
              <a:t>switch</a:t>
            </a:r>
            <a:r>
              <a:rPr lang="zh-CN" altLang="en-US" dirty="0">
                <a:solidFill>
                  <a:schemeClr val="tx1"/>
                </a:solidFill>
              </a:rPr>
              <a:t>语句的示例。</a:t>
            </a:r>
          </a:p>
        </p:txBody>
      </p:sp>
      <p:pic>
        <p:nvPicPr>
          <p:cNvPr id="154625" name="Picture 1"/>
          <p:cNvPicPr>
            <a:picLocks noChangeAspect="1" noChangeArrowheads="1"/>
          </p:cNvPicPr>
          <p:nvPr/>
        </p:nvPicPr>
        <p:blipFill>
          <a:blip r:embed="rId2"/>
          <a:srcRect/>
          <a:stretch>
            <a:fillRect/>
          </a:stretch>
        </p:blipFill>
        <p:spPr bwMode="auto">
          <a:xfrm>
            <a:off x="595444" y="283553"/>
            <a:ext cx="3228975" cy="6572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 calcmode="lin" valueType="num">
                                      <p:cBhvr additive="base">
                                        <p:cTn id="2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1">
                                            <p:txEl>
                                              <p:pRg st="1" end="1"/>
                                            </p:txEl>
                                          </p:spTgt>
                                        </p:tgtEl>
                                        <p:attrNameLst>
                                          <p:attrName>style.visibility</p:attrName>
                                        </p:attrNameLst>
                                      </p:cBhvr>
                                      <p:to>
                                        <p:strVal val="visible"/>
                                      </p:to>
                                    </p:set>
                                    <p:anim calcmode="lin" valueType="num">
                                      <p:cBhvr additive="base">
                                        <p:cTn id="28"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1">
                                            <p:txEl>
                                              <p:pRg st="2" end="2"/>
                                            </p:txEl>
                                          </p:spTgt>
                                        </p:tgtEl>
                                        <p:attrNameLst>
                                          <p:attrName>style.visibility</p:attrName>
                                        </p:attrNameLst>
                                      </p:cBhvr>
                                      <p:to>
                                        <p:strVal val="visible"/>
                                      </p:to>
                                    </p:set>
                                    <p:anim calcmode="lin" valueType="num">
                                      <p:cBhvr additive="base">
                                        <p:cTn id="34"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1">
                                            <p:txEl>
                                              <p:pRg st="3" end="3"/>
                                            </p:txEl>
                                          </p:spTgt>
                                        </p:tgtEl>
                                        <p:attrNameLst>
                                          <p:attrName>style.visibility</p:attrName>
                                        </p:attrNameLst>
                                      </p:cBhvr>
                                      <p:to>
                                        <p:strVal val="visible"/>
                                      </p:to>
                                    </p:set>
                                    <p:anim calcmode="lin" valueType="num">
                                      <p:cBhvr additive="base">
                                        <p:cTn id="40"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2532" name="Rectangle 4"/>
          <p:cNvSpPr/>
          <p:nvPr/>
        </p:nvSpPr>
        <p:spPr bwMode="auto">
          <a:xfrm>
            <a:off x="7235825" y="1587500"/>
            <a:ext cx="1160463" cy="838200"/>
          </a:xfrm>
          <a:prstGeom prst="rect">
            <a:avLst/>
          </a:prstGeom>
          <a:solidFill>
            <a:srgbClr val="CCFFCC"/>
          </a:solidFill>
          <a:ln w="25400" cap="flat">
            <a:solidFill>
              <a:schemeClr val="tx1"/>
            </a:solidFill>
            <a:prstDash val="solid"/>
            <a:miter lim="800000"/>
            <a:headEnd type="none" w="med" len="med"/>
            <a:tailEnd type="none" w="med" len="med"/>
          </a:ln>
        </p:spPr>
        <p:txBody>
          <a:bodyPr wrap="none" lIns="38100" tIns="38100" rIns="38100" bIns="38100" anchor="ctr"/>
          <a:lstStyle/>
          <a:p>
            <a:r>
              <a:rPr lang="en-US" sz="1800">
                <a:solidFill>
                  <a:schemeClr val="tx1"/>
                </a:solidFill>
                <a:latin typeface="Calibri Bold" charset="0"/>
                <a:ea typeface="Calibri Bold" charset="0"/>
                <a:cs typeface="Calibri Bold" charset="0"/>
                <a:sym typeface="Calibri Bold" charset="0"/>
              </a:rPr>
              <a:t>Code Block</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alibri Bold" charset="0"/>
                <a:ea typeface="Calibri Bold" charset="0"/>
                <a:cs typeface="Calibri Bold" charset="0"/>
                <a:sym typeface="Calibri Bold" charset="0"/>
              </a:rPr>
              <a:t>0</a:t>
            </a:r>
          </a:p>
        </p:txBody>
      </p:sp>
      <p:sp>
        <p:nvSpPr>
          <p:cNvPr id="22533" name="Rectangle 5"/>
          <p:cNvSpPr/>
          <p:nvPr/>
        </p:nvSpPr>
        <p:spPr bwMode="auto">
          <a:xfrm>
            <a:off x="6030913" y="1587500"/>
            <a:ext cx="1004887" cy="36830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2000">
                <a:solidFill>
                  <a:schemeClr val="tx1"/>
                </a:solidFill>
                <a:latin typeface="Courier New Bold" charset="0"/>
                <a:cs typeface="Courier New Bold" charset="0"/>
                <a:sym typeface="Courier New Bold" charset="0"/>
              </a:rPr>
              <a:t>Targ0:</a:t>
            </a:r>
          </a:p>
        </p:txBody>
      </p:sp>
      <p:sp>
        <p:nvSpPr>
          <p:cNvPr id="22534" name="Rectangle 6"/>
          <p:cNvSpPr/>
          <p:nvPr/>
        </p:nvSpPr>
        <p:spPr bwMode="auto">
          <a:xfrm>
            <a:off x="7235825" y="2578100"/>
            <a:ext cx="1160463" cy="838200"/>
          </a:xfrm>
          <a:prstGeom prst="rect">
            <a:avLst/>
          </a:prstGeom>
          <a:solidFill>
            <a:srgbClr val="CCFFCC"/>
          </a:solidFill>
          <a:ln w="25400" cap="flat">
            <a:solidFill>
              <a:schemeClr val="tx1"/>
            </a:solidFill>
            <a:prstDash val="solid"/>
            <a:miter lim="800000"/>
            <a:headEnd type="none" w="med" len="med"/>
            <a:tailEnd type="none" w="med" len="med"/>
          </a:ln>
        </p:spPr>
        <p:txBody>
          <a:bodyPr wrap="none" lIns="38100" tIns="38100" rIns="38100" bIns="38100" anchor="ctr"/>
          <a:lstStyle/>
          <a:p>
            <a:r>
              <a:rPr lang="en-US" sz="1800">
                <a:solidFill>
                  <a:schemeClr val="tx1"/>
                </a:solidFill>
                <a:latin typeface="Calibri Bold" charset="0"/>
                <a:ea typeface="Calibri Bold" charset="0"/>
                <a:cs typeface="Calibri Bold" charset="0"/>
                <a:sym typeface="Calibri Bold" charset="0"/>
              </a:rPr>
              <a:t>Code Block</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alibri Bold" charset="0"/>
                <a:ea typeface="Calibri Bold" charset="0"/>
                <a:cs typeface="Calibri Bold" charset="0"/>
                <a:sym typeface="Calibri Bold" charset="0"/>
              </a:rPr>
              <a:t>1</a:t>
            </a:r>
          </a:p>
        </p:txBody>
      </p:sp>
      <p:sp>
        <p:nvSpPr>
          <p:cNvPr id="22535" name="Rectangle 7"/>
          <p:cNvSpPr/>
          <p:nvPr/>
        </p:nvSpPr>
        <p:spPr bwMode="auto">
          <a:xfrm>
            <a:off x="6030913" y="2578100"/>
            <a:ext cx="1004887" cy="36830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2000">
                <a:solidFill>
                  <a:schemeClr val="tx1"/>
                </a:solidFill>
                <a:latin typeface="Courier New Bold" charset="0"/>
                <a:cs typeface="Courier New Bold" charset="0"/>
                <a:sym typeface="Courier New Bold" charset="0"/>
              </a:rPr>
              <a:t>Targ1:</a:t>
            </a:r>
          </a:p>
        </p:txBody>
      </p:sp>
      <p:sp>
        <p:nvSpPr>
          <p:cNvPr id="22536" name="Rectangle 8"/>
          <p:cNvSpPr/>
          <p:nvPr/>
        </p:nvSpPr>
        <p:spPr bwMode="auto">
          <a:xfrm>
            <a:off x="7235825" y="3568700"/>
            <a:ext cx="1160463" cy="838200"/>
          </a:xfrm>
          <a:prstGeom prst="rect">
            <a:avLst/>
          </a:prstGeom>
          <a:solidFill>
            <a:srgbClr val="CCFFCC"/>
          </a:solidFill>
          <a:ln w="25400" cap="flat">
            <a:solidFill>
              <a:schemeClr val="tx1"/>
            </a:solidFill>
            <a:prstDash val="solid"/>
            <a:miter lim="800000"/>
            <a:headEnd type="none" w="med" len="med"/>
            <a:tailEnd type="none" w="med" len="med"/>
          </a:ln>
        </p:spPr>
        <p:txBody>
          <a:bodyPr wrap="none" lIns="38100" tIns="38100" rIns="38100" bIns="38100" anchor="ctr"/>
          <a:lstStyle/>
          <a:p>
            <a:r>
              <a:rPr lang="en-US" sz="1800">
                <a:solidFill>
                  <a:schemeClr val="tx1"/>
                </a:solidFill>
                <a:latin typeface="Calibri Bold" charset="0"/>
                <a:ea typeface="Calibri Bold" charset="0"/>
                <a:cs typeface="Calibri Bold" charset="0"/>
                <a:sym typeface="Calibri Bold" charset="0"/>
              </a:rPr>
              <a:t>Code Block</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alibri Bold" charset="0"/>
                <a:ea typeface="Calibri Bold" charset="0"/>
                <a:cs typeface="Calibri Bold" charset="0"/>
                <a:sym typeface="Calibri Bold" charset="0"/>
              </a:rPr>
              <a:t>2</a:t>
            </a:r>
          </a:p>
        </p:txBody>
      </p:sp>
      <p:sp>
        <p:nvSpPr>
          <p:cNvPr id="22537" name="Rectangle 9"/>
          <p:cNvSpPr/>
          <p:nvPr/>
        </p:nvSpPr>
        <p:spPr bwMode="auto">
          <a:xfrm>
            <a:off x="6030913" y="3568700"/>
            <a:ext cx="1004887" cy="36830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2000">
                <a:solidFill>
                  <a:schemeClr val="tx1"/>
                </a:solidFill>
                <a:latin typeface="Courier New Bold" charset="0"/>
                <a:cs typeface="Courier New Bold" charset="0"/>
                <a:sym typeface="Courier New Bold" charset="0"/>
              </a:rPr>
              <a:t>Targ2:</a:t>
            </a:r>
          </a:p>
        </p:txBody>
      </p:sp>
      <p:sp>
        <p:nvSpPr>
          <p:cNvPr id="22538" name="Rectangle 10"/>
          <p:cNvSpPr/>
          <p:nvPr/>
        </p:nvSpPr>
        <p:spPr bwMode="auto">
          <a:xfrm>
            <a:off x="7204075" y="5702300"/>
            <a:ext cx="1160463" cy="838200"/>
          </a:xfrm>
          <a:prstGeom prst="rect">
            <a:avLst/>
          </a:prstGeom>
          <a:solidFill>
            <a:srgbClr val="CCFFCC"/>
          </a:solidFill>
          <a:ln w="25400" cap="flat">
            <a:solidFill>
              <a:schemeClr val="tx1"/>
            </a:solidFill>
            <a:prstDash val="solid"/>
            <a:miter lim="800000"/>
            <a:headEnd type="none" w="med" len="med"/>
            <a:tailEnd type="none" w="med" len="med"/>
          </a:ln>
        </p:spPr>
        <p:txBody>
          <a:bodyPr wrap="none" lIns="38100" tIns="38100" rIns="38100" bIns="38100" anchor="ctr"/>
          <a:lstStyle/>
          <a:p>
            <a:r>
              <a:rPr lang="en-US" sz="1800">
                <a:solidFill>
                  <a:schemeClr val="tx1"/>
                </a:solidFill>
                <a:latin typeface="Calibri Bold" charset="0"/>
                <a:ea typeface="Calibri Bold" charset="0"/>
                <a:cs typeface="Calibri Bold" charset="0"/>
                <a:sym typeface="Calibri Bold" charset="0"/>
              </a:rPr>
              <a:t>Code Block</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alibri Bold Italic" charset="0"/>
                <a:ea typeface="Calibri Bold Italic" charset="0"/>
                <a:cs typeface="Calibri Bold Italic" charset="0"/>
                <a:sym typeface="Calibri Bold Italic" charset="0"/>
              </a:rPr>
              <a:t>n</a:t>
            </a:r>
            <a:r>
              <a:rPr lang="en-US" sz="1800">
                <a:solidFill>
                  <a:schemeClr val="tx1"/>
                </a:solidFill>
                <a:latin typeface="Calibri Bold" charset="0"/>
                <a:ea typeface="Calibri Bold" charset="0"/>
                <a:cs typeface="Calibri Bold" charset="0"/>
                <a:sym typeface="Calibri Bold" charset="0"/>
              </a:rPr>
              <a:t>–1</a:t>
            </a:r>
          </a:p>
        </p:txBody>
      </p:sp>
      <p:sp>
        <p:nvSpPr>
          <p:cNvPr id="22539" name="Rectangle 11"/>
          <p:cNvSpPr/>
          <p:nvPr/>
        </p:nvSpPr>
        <p:spPr bwMode="auto">
          <a:xfrm>
            <a:off x="5694363" y="5702300"/>
            <a:ext cx="1309687" cy="36830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2000">
                <a:solidFill>
                  <a:schemeClr val="tx1"/>
                </a:solidFill>
                <a:latin typeface="Courier New Bold" charset="0"/>
                <a:cs typeface="Courier New Bold" charset="0"/>
                <a:sym typeface="Courier New Bold" charset="0"/>
              </a:rPr>
              <a:t>Targ</a:t>
            </a:r>
            <a:r>
              <a:rPr lang="en-US" sz="2000">
                <a:solidFill>
                  <a:schemeClr val="tx1"/>
                </a:solidFill>
                <a:latin typeface="Courier New Bold Italic" charset="0"/>
                <a:cs typeface="Courier New Bold Italic" charset="0"/>
                <a:sym typeface="Courier New Bold Italic" charset="0"/>
              </a:rPr>
              <a:t>n</a:t>
            </a:r>
            <a:r>
              <a:rPr lang="en-US" sz="2000">
                <a:solidFill>
                  <a:schemeClr val="tx1"/>
                </a:solidFill>
                <a:latin typeface="Courier New Bold" charset="0"/>
                <a:cs typeface="Courier New Bold" charset="0"/>
                <a:sym typeface="Courier New Bold" charset="0"/>
              </a:rPr>
              <a:t>-1:</a:t>
            </a:r>
          </a:p>
        </p:txBody>
      </p:sp>
      <p:sp>
        <p:nvSpPr>
          <p:cNvPr id="22540" name="Rectangle 12"/>
          <p:cNvSpPr/>
          <p:nvPr/>
        </p:nvSpPr>
        <p:spPr bwMode="auto">
          <a:xfrm>
            <a:off x="7702550" y="4559300"/>
            <a:ext cx="227013" cy="9144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r>
              <a:rPr lang="en-US" sz="1800" dirty="0">
                <a:solidFill>
                  <a:schemeClr val="tx1"/>
                </a:solidFill>
                <a:latin typeface="Courier New Bold" charset="0"/>
                <a:cs typeface="Courier New Bold" charset="0"/>
                <a:sym typeface="Courier New Bold" charset="0"/>
              </a:rPr>
              <a:t>•</a:t>
            </a:r>
            <a:endParaRPr lang="en-US" sz="2400" dirty="0">
              <a:solidFill>
                <a:schemeClr val="tx1"/>
              </a:solidFill>
              <a:latin typeface="Arial Narrow Bold" charset="0"/>
              <a:ea typeface="Lucida Grande" charset="0"/>
              <a:cs typeface="Lucida Grande" charset="0"/>
              <a:sym typeface="Arial Narrow Bold" charset="0"/>
            </a:endParaRPr>
          </a:p>
          <a:p>
            <a:r>
              <a:rPr lang="en-US" sz="1800" dirty="0">
                <a:solidFill>
                  <a:schemeClr val="tx1"/>
                </a:solidFill>
                <a:latin typeface="Courier New Bold" charset="0"/>
                <a:cs typeface="Courier New Bold" charset="0"/>
                <a:sym typeface="Courier New Bold" charset="0"/>
              </a:rPr>
              <a:t>•</a:t>
            </a:r>
            <a:endParaRPr lang="en-US" sz="2400" dirty="0">
              <a:solidFill>
                <a:schemeClr val="tx1"/>
              </a:solidFill>
              <a:latin typeface="Arial Narrow Bold" charset="0"/>
              <a:ea typeface="Lucida Grande" charset="0"/>
              <a:cs typeface="Lucida Grande" charset="0"/>
              <a:sym typeface="Arial Narrow Bold" charset="0"/>
            </a:endParaRPr>
          </a:p>
          <a:p>
            <a:r>
              <a:rPr lang="en-US" sz="1800" dirty="0">
                <a:solidFill>
                  <a:schemeClr val="tx1"/>
                </a:solidFill>
                <a:latin typeface="Courier New Bold" charset="0"/>
                <a:cs typeface="Courier New Bold" charset="0"/>
                <a:sym typeface="Courier New Bold" charset="0"/>
              </a:rPr>
              <a:t>•</a:t>
            </a:r>
          </a:p>
        </p:txBody>
      </p:sp>
      <p:sp>
        <p:nvSpPr>
          <p:cNvPr id="22541" name="Rectangle 13"/>
          <p:cNvSpPr/>
          <p:nvPr/>
        </p:nvSpPr>
        <p:spPr bwMode="auto">
          <a:xfrm>
            <a:off x="3937000" y="1714500"/>
            <a:ext cx="1270000" cy="381000"/>
          </a:xfrm>
          <a:prstGeom prst="rect">
            <a:avLst/>
          </a:prstGeom>
          <a:solidFill>
            <a:srgbClr val="D6D6F4"/>
          </a:solidFill>
          <a:ln w="28575"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Targ0</a:t>
            </a:r>
          </a:p>
        </p:txBody>
      </p:sp>
      <p:sp>
        <p:nvSpPr>
          <p:cNvPr id="22542" name="Rectangle 14"/>
          <p:cNvSpPr/>
          <p:nvPr/>
        </p:nvSpPr>
        <p:spPr bwMode="auto">
          <a:xfrm>
            <a:off x="3937000" y="2095500"/>
            <a:ext cx="1270000" cy="381000"/>
          </a:xfrm>
          <a:prstGeom prst="rect">
            <a:avLst/>
          </a:prstGeom>
          <a:solidFill>
            <a:srgbClr val="D6D6F4"/>
          </a:solidFill>
          <a:ln w="28575" cap="flat">
            <a:solidFill>
              <a:schemeClr val="tx1"/>
            </a:solidFill>
            <a:prstDash val="solid"/>
            <a:miter lim="800000"/>
            <a:headEnd type="none" w="med" len="med"/>
            <a:tailEnd type="none" w="med" len="med"/>
          </a:ln>
        </p:spPr>
        <p:txBody>
          <a:bodyPr lIns="38100" tIns="38100" rIns="38100" bIns="38100" anchor="ctr"/>
          <a:lstStyle/>
          <a:p>
            <a:r>
              <a:rPr lang="en-US" sz="1800">
                <a:solidFill>
                  <a:schemeClr val="tx1"/>
                </a:solidFill>
                <a:latin typeface="Courier New Bold" charset="0"/>
                <a:cs typeface="Courier New Bold" charset="0"/>
                <a:sym typeface="Courier New Bold" charset="0"/>
              </a:rPr>
              <a:t>Targ1</a:t>
            </a:r>
          </a:p>
        </p:txBody>
      </p:sp>
      <p:sp>
        <p:nvSpPr>
          <p:cNvPr id="22543" name="Rectangle 15"/>
          <p:cNvSpPr/>
          <p:nvPr/>
        </p:nvSpPr>
        <p:spPr bwMode="auto">
          <a:xfrm>
            <a:off x="3937000" y="2476500"/>
            <a:ext cx="1270000" cy="381000"/>
          </a:xfrm>
          <a:prstGeom prst="rect">
            <a:avLst/>
          </a:prstGeom>
          <a:solidFill>
            <a:srgbClr val="D6D6F4"/>
          </a:solidFill>
          <a:ln w="28575" cap="flat">
            <a:solidFill>
              <a:schemeClr val="tx1"/>
            </a:solidFill>
            <a:prstDash val="solid"/>
            <a:miter lim="800000"/>
            <a:headEnd type="none" w="med" len="med"/>
            <a:tailEnd type="none" w="med" len="med"/>
          </a:ln>
        </p:spPr>
        <p:txBody>
          <a:bodyPr lIns="38100" tIns="38100" rIns="38100" bIns="38100" anchor="ctr"/>
          <a:lstStyle/>
          <a:p>
            <a:r>
              <a:rPr lang="en-US" sz="1800">
                <a:solidFill>
                  <a:schemeClr val="tx1"/>
                </a:solidFill>
                <a:latin typeface="Courier New Bold" charset="0"/>
                <a:cs typeface="Courier New Bold" charset="0"/>
                <a:sym typeface="Courier New Bold" charset="0"/>
              </a:rPr>
              <a:t>Targ2</a:t>
            </a:r>
          </a:p>
        </p:txBody>
      </p:sp>
      <p:sp>
        <p:nvSpPr>
          <p:cNvPr id="22544" name="Rectangle 16"/>
          <p:cNvSpPr/>
          <p:nvPr/>
        </p:nvSpPr>
        <p:spPr bwMode="auto">
          <a:xfrm>
            <a:off x="3937000" y="3771900"/>
            <a:ext cx="1270000" cy="381000"/>
          </a:xfrm>
          <a:prstGeom prst="rect">
            <a:avLst/>
          </a:prstGeom>
          <a:solidFill>
            <a:srgbClr val="D6D6F4"/>
          </a:solidFill>
          <a:ln w="28575" cap="flat">
            <a:solidFill>
              <a:schemeClr val="tx1"/>
            </a:solidFill>
            <a:prstDash val="solid"/>
            <a:miter lim="800000"/>
            <a:headEnd type="none" w="med" len="med"/>
            <a:tailEnd type="none" w="med" len="med"/>
          </a:ln>
        </p:spPr>
        <p:txBody>
          <a:bodyPr lIns="38100" tIns="38100" rIns="38100" bIns="38100" anchor="ctr"/>
          <a:lstStyle/>
          <a:p>
            <a:r>
              <a:rPr lang="en-US" sz="1800">
                <a:solidFill>
                  <a:schemeClr val="tx1"/>
                </a:solidFill>
                <a:latin typeface="Courier New Bold" charset="0"/>
                <a:cs typeface="Courier New Bold" charset="0"/>
                <a:sym typeface="Courier New Bold" charset="0"/>
              </a:rPr>
              <a:t>Targ</a:t>
            </a:r>
            <a:r>
              <a:rPr lang="en-US" sz="1800">
                <a:solidFill>
                  <a:schemeClr val="tx1"/>
                </a:solidFill>
                <a:latin typeface="Courier New Bold Italic" charset="0"/>
                <a:cs typeface="Courier New Bold Italic" charset="0"/>
                <a:sym typeface="Courier New Bold Italic" charset="0"/>
              </a:rPr>
              <a:t>n</a:t>
            </a:r>
            <a:r>
              <a:rPr lang="en-US" sz="1800">
                <a:solidFill>
                  <a:schemeClr val="tx1"/>
                </a:solidFill>
                <a:latin typeface="Courier New Bold" charset="0"/>
                <a:cs typeface="Courier New Bold" charset="0"/>
                <a:sym typeface="Courier New Bold" charset="0"/>
              </a:rPr>
              <a:t>-1</a:t>
            </a:r>
          </a:p>
        </p:txBody>
      </p:sp>
      <p:sp>
        <p:nvSpPr>
          <p:cNvPr id="22545" name="Rectangle 17"/>
          <p:cNvSpPr/>
          <p:nvPr/>
        </p:nvSpPr>
        <p:spPr bwMode="auto">
          <a:xfrm>
            <a:off x="3937000" y="2857500"/>
            <a:ext cx="1270000" cy="914400"/>
          </a:xfrm>
          <a:prstGeom prst="rect">
            <a:avLst/>
          </a:prstGeom>
          <a:solidFill>
            <a:srgbClr val="D6D6F4"/>
          </a:solidFill>
          <a:ln w="28575" cap="flat">
            <a:solidFill>
              <a:schemeClr val="tx1"/>
            </a:solidFill>
            <a:prstDash val="solid"/>
            <a:miter lim="800000"/>
            <a:headEnd type="none" w="med" len="med"/>
            <a:tailEnd type="none" w="med" len="med"/>
          </a:ln>
        </p:spPr>
        <p:txBody>
          <a:bodyPr lIns="38100" tIns="38100" rIns="38100" bIns="38100" anchor="ctr"/>
          <a:lstStyle/>
          <a:p>
            <a:r>
              <a:rPr lang="en-US" sz="1800">
                <a:solidFill>
                  <a:schemeClr val="tx1"/>
                </a:solidFill>
                <a:latin typeface="Courier New Bold" charset="0"/>
                <a:cs typeface="Courier New Bold" charset="0"/>
                <a:sym typeface="Courier New Bold" charset="0"/>
              </a:rPr>
              <a:t>•</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ourier New Bold" charset="0"/>
                <a:cs typeface="Courier New Bold" charset="0"/>
                <a:sym typeface="Courier New Bold" charset="0"/>
              </a:rPr>
              <a:t>•</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ourier New Bold" charset="0"/>
                <a:cs typeface="Courier New Bold" charset="0"/>
                <a:sym typeface="Courier New Bold" charset="0"/>
              </a:rPr>
              <a:t>•</a:t>
            </a:r>
          </a:p>
        </p:txBody>
      </p:sp>
      <p:sp>
        <p:nvSpPr>
          <p:cNvPr id="22546" name="Rectangle 18"/>
          <p:cNvSpPr/>
          <p:nvPr/>
        </p:nvSpPr>
        <p:spPr bwMode="auto">
          <a:xfrm>
            <a:off x="3111500" y="1701800"/>
            <a:ext cx="852488" cy="36830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2000">
                <a:solidFill>
                  <a:schemeClr val="tx1"/>
                </a:solidFill>
                <a:latin typeface="Courier New Bold" charset="0"/>
                <a:cs typeface="Courier New Bold" charset="0"/>
                <a:sym typeface="Courier New Bold" charset="0"/>
              </a:rPr>
              <a:t>jtab:</a:t>
            </a:r>
          </a:p>
        </p:txBody>
      </p:sp>
      <p:sp>
        <p:nvSpPr>
          <p:cNvPr id="22547" name="Rectangle 19"/>
          <p:cNvSpPr/>
          <p:nvPr/>
        </p:nvSpPr>
        <p:spPr bwMode="auto">
          <a:xfrm>
            <a:off x="304800" y="5092700"/>
            <a:ext cx="2667000" cy="3937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Bold" charset="0"/>
                <a:cs typeface="Courier New Bold" charset="0"/>
                <a:sym typeface="Courier New Bold" charset="0"/>
              </a:rPr>
              <a:t>goto</a:t>
            </a:r>
            <a:r>
              <a:rPr lang="en-US" sz="1800" dirty="0">
                <a:solidFill>
                  <a:schemeClr val="tx1"/>
                </a:solidFill>
                <a:latin typeface="Courier New Bold" charset="0"/>
                <a:cs typeface="Courier New Bold" charset="0"/>
                <a:sym typeface="Courier New Bold" charset="0"/>
              </a:rPr>
              <a:t> *</a:t>
            </a:r>
            <a:r>
              <a:rPr lang="en-US" sz="1800" dirty="0" err="1">
                <a:solidFill>
                  <a:schemeClr val="tx1"/>
                </a:solidFill>
                <a:latin typeface="Courier New Bold" charset="0"/>
                <a:cs typeface="Courier New Bold" charset="0"/>
                <a:sym typeface="Courier New Bold" charset="0"/>
              </a:rPr>
              <a:t>JTab</a:t>
            </a:r>
            <a:r>
              <a:rPr lang="en-US" sz="1800" dirty="0">
                <a:solidFill>
                  <a:schemeClr val="tx1"/>
                </a:solidFill>
                <a:latin typeface="Courier New Bold" charset="0"/>
                <a:cs typeface="Courier New Bold" charset="0"/>
                <a:sym typeface="Courier New Bold" charset="0"/>
              </a:rPr>
              <a:t>[x];</a:t>
            </a:r>
            <a:endParaRPr lang="en-US" sz="2400" dirty="0">
              <a:solidFill>
                <a:schemeClr val="tx1"/>
              </a:solidFill>
              <a:latin typeface="Arial Narrow Bold" charset="0"/>
              <a:ea typeface="Lucida Grande" charset="0"/>
              <a:cs typeface="Lucida Grande" charset="0"/>
              <a:sym typeface="Arial Narrow Bold" charset="0"/>
            </a:endParaRPr>
          </a:p>
        </p:txBody>
      </p:sp>
      <p:sp>
        <p:nvSpPr>
          <p:cNvPr id="22548" name="Rectangle 20"/>
          <p:cNvSpPr/>
          <p:nvPr/>
        </p:nvSpPr>
        <p:spPr bwMode="auto">
          <a:xfrm>
            <a:off x="304800" y="1663700"/>
            <a:ext cx="2298700" cy="26035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Bold" charset="0"/>
                <a:cs typeface="Courier New Bold" charset="0"/>
                <a:sym typeface="Courier New Bold" charset="0"/>
              </a:rPr>
              <a:t>switch(x) {</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case val_0:</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a:t>
            </a:r>
            <a:r>
              <a:rPr lang="en-US" sz="1800" dirty="0">
                <a:solidFill>
                  <a:schemeClr val="tx1"/>
                </a:solidFill>
                <a:latin typeface="Calibri Bold Italic" charset="0"/>
                <a:ea typeface="Calibri Bold Italic" charset="0"/>
                <a:cs typeface="Calibri Bold Italic" charset="0"/>
                <a:sym typeface="Calibri Bold Italic" charset="0"/>
              </a:rPr>
              <a:t>Block</a:t>
            </a:r>
            <a:r>
              <a:rPr lang="en-US" sz="1800" dirty="0">
                <a:solidFill>
                  <a:schemeClr val="tx1"/>
                </a:solidFill>
                <a:latin typeface="Calibri Bold" charset="0"/>
                <a:ea typeface="Calibri Bold" charset="0"/>
                <a:cs typeface="Calibri Bold" charset="0"/>
                <a:sym typeface="Calibri Bold" charset="0"/>
              </a:rPr>
              <a:t> 0</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case val_1:</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a:t>
            </a:r>
            <a:r>
              <a:rPr lang="en-US" sz="1800" dirty="0">
                <a:solidFill>
                  <a:schemeClr val="tx1"/>
                </a:solidFill>
                <a:latin typeface="Calibri Bold Italic" charset="0"/>
                <a:ea typeface="Calibri Bold Italic" charset="0"/>
                <a:cs typeface="Calibri Bold Italic" charset="0"/>
                <a:sym typeface="Calibri Bold Italic" charset="0"/>
              </a:rPr>
              <a:t>Block</a:t>
            </a:r>
            <a:r>
              <a:rPr lang="en-US" sz="1800" dirty="0">
                <a:solidFill>
                  <a:schemeClr val="tx1"/>
                </a:solidFill>
                <a:latin typeface="Calibri Bold" charset="0"/>
                <a:ea typeface="Calibri Bold" charset="0"/>
                <a:cs typeface="Calibri Bold" charset="0"/>
                <a:sym typeface="Calibri Bold" charset="0"/>
              </a:rPr>
              <a:t> 1</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 • •</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case val_</a:t>
            </a:r>
            <a:r>
              <a:rPr lang="en-US" sz="1800" dirty="0">
                <a:solidFill>
                  <a:schemeClr val="tx1"/>
                </a:solidFill>
                <a:latin typeface="Courier New Bold Italic" charset="0"/>
                <a:cs typeface="Courier New Bold Italic" charset="0"/>
                <a:sym typeface="Courier New Bold Italic" charset="0"/>
              </a:rPr>
              <a:t>n</a:t>
            </a:r>
            <a:r>
              <a:rPr lang="en-US" sz="1800" dirty="0">
                <a:solidFill>
                  <a:schemeClr val="tx1"/>
                </a:solidFill>
                <a:latin typeface="Courier New Bold" charset="0"/>
                <a:cs typeface="Courier New Bold" charset="0"/>
                <a:sym typeface="Courier New Bold" charset="0"/>
              </a:rPr>
              <a:t>-1:</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a:t>
            </a:r>
            <a:r>
              <a:rPr lang="en-US" sz="1800" dirty="0">
                <a:solidFill>
                  <a:schemeClr val="tx1"/>
                </a:solidFill>
                <a:latin typeface="Calibri Bold Italic" charset="0"/>
                <a:ea typeface="Calibri Bold Italic" charset="0"/>
                <a:cs typeface="Calibri Bold Italic" charset="0"/>
                <a:sym typeface="Calibri Bold Italic" charset="0"/>
              </a:rPr>
              <a:t>Block</a:t>
            </a:r>
            <a:r>
              <a:rPr lang="en-US" sz="1800" dirty="0">
                <a:solidFill>
                  <a:schemeClr val="tx1"/>
                </a:solidFill>
                <a:latin typeface="Calibri Bold" charset="0"/>
                <a:ea typeface="Calibri Bold" charset="0"/>
                <a:cs typeface="Calibri Bold" charset="0"/>
                <a:sym typeface="Calibri Bold" charset="0"/>
              </a:rPr>
              <a:t> </a:t>
            </a:r>
            <a:r>
              <a:rPr lang="en-US" sz="1800" dirty="0">
                <a:solidFill>
                  <a:schemeClr val="tx1"/>
                </a:solidFill>
                <a:latin typeface="Calibri Bold Italic" charset="0"/>
                <a:ea typeface="Calibri Bold Italic" charset="0"/>
                <a:cs typeface="Calibri Bold Italic" charset="0"/>
                <a:sym typeface="Calibri Bold Italic" charset="0"/>
              </a:rPr>
              <a:t>n</a:t>
            </a:r>
            <a:r>
              <a:rPr lang="en-US" sz="1800" dirty="0">
                <a:solidFill>
                  <a:schemeClr val="tx1"/>
                </a:solidFill>
                <a:latin typeface="Calibri Bold" charset="0"/>
                <a:ea typeface="Calibri Bold" charset="0"/>
                <a:cs typeface="Calibri Bold" charset="0"/>
                <a:sym typeface="Calibri Bold" charset="0"/>
              </a:rPr>
              <a:t>–1</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a:t>
            </a:r>
          </a:p>
        </p:txBody>
      </p:sp>
      <p:sp>
        <p:nvSpPr>
          <p:cNvPr id="22549" name="Rectangle 21"/>
          <p:cNvSpPr/>
          <p:nvPr/>
        </p:nvSpPr>
        <p:spPr bwMode="auto">
          <a:xfrm>
            <a:off x="285750" y="1295400"/>
            <a:ext cx="131826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2000">
                <a:solidFill>
                  <a:schemeClr val="tx1"/>
                </a:solidFill>
                <a:latin typeface="Calibri Bold" charset="0"/>
                <a:ea typeface="Calibri Bold" charset="0"/>
                <a:cs typeface="Calibri Bold" charset="0"/>
                <a:sym typeface="Calibri Bold" charset="0"/>
              </a:rPr>
              <a:t>Switch </a:t>
            </a:r>
            <a:r>
              <a:rPr lang="zh-CN" altLang="en-US" sz="2000">
                <a:solidFill>
                  <a:schemeClr val="tx1"/>
                </a:solidFill>
                <a:latin typeface="Calibri Bold" charset="0"/>
                <a:ea typeface="宋体" panose="02010600030101010101" pitchFamily="2" charset="-122"/>
                <a:cs typeface="Calibri Bold" charset="0"/>
                <a:sym typeface="Calibri Bold" charset="0"/>
              </a:rPr>
              <a:t>形式</a:t>
            </a:r>
          </a:p>
        </p:txBody>
      </p:sp>
      <p:sp>
        <p:nvSpPr>
          <p:cNvPr id="22550" name="Rectangle 22"/>
          <p:cNvSpPr/>
          <p:nvPr/>
        </p:nvSpPr>
        <p:spPr bwMode="auto">
          <a:xfrm>
            <a:off x="271463" y="4724400"/>
            <a:ext cx="1438275"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翻译</a:t>
            </a:r>
            <a:r>
              <a:rPr lang="en-US" sz="2000" dirty="0">
                <a:solidFill>
                  <a:schemeClr val="tx1"/>
                </a:solidFill>
                <a:latin typeface="Calibri Bold" charset="0"/>
                <a:ea typeface="Calibri Bold" charset="0"/>
                <a:cs typeface="Calibri Bold" charset="0"/>
                <a:sym typeface="Calibri Bold" charset="0"/>
              </a:rPr>
              <a:t> (C</a:t>
            </a:r>
            <a:r>
              <a:rPr lang="zh-CN" altLang="en-US" sz="2000" dirty="0">
                <a:solidFill>
                  <a:schemeClr val="tx1"/>
                </a:solidFill>
                <a:latin typeface="Calibri Bold" charset="0"/>
                <a:ea typeface="宋体" panose="02010600030101010101" pitchFamily="2" charset="-122"/>
                <a:cs typeface="Calibri Bold" charset="0"/>
                <a:sym typeface="Calibri Bold" charset="0"/>
              </a:rPr>
              <a:t>扩展</a:t>
            </a:r>
            <a:r>
              <a:rPr lang="en-US" sz="2000" dirty="0">
                <a:solidFill>
                  <a:schemeClr val="tx1"/>
                </a:solidFill>
                <a:latin typeface="Calibri Bold" charset="0"/>
                <a:ea typeface="Calibri Bold" charset="0"/>
                <a:cs typeface="Calibri Bold" charset="0"/>
                <a:sym typeface="Calibri Bold" charset="0"/>
              </a:rPr>
              <a:t>)</a:t>
            </a:r>
          </a:p>
        </p:txBody>
      </p:sp>
      <p:sp>
        <p:nvSpPr>
          <p:cNvPr id="22551" name="Rectangle 23"/>
          <p:cNvSpPr/>
          <p:nvPr/>
        </p:nvSpPr>
        <p:spPr bwMode="auto">
          <a:xfrm>
            <a:off x="3725863" y="12827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r>
              <a:rPr lang="zh-CN" altLang="en-US" sz="2000">
                <a:solidFill>
                  <a:schemeClr val="tx1"/>
                </a:solidFill>
                <a:latin typeface="Calibri Bold" charset="0"/>
                <a:ea typeface="宋体" panose="02010600030101010101" pitchFamily="2" charset="-122"/>
                <a:cs typeface="Calibri Bold" charset="0"/>
                <a:sym typeface="Calibri Bold" charset="0"/>
              </a:rPr>
              <a:t>跳转表</a:t>
            </a:r>
          </a:p>
        </p:txBody>
      </p:sp>
      <p:sp>
        <p:nvSpPr>
          <p:cNvPr id="22552" name="Rectangle 24"/>
          <p:cNvSpPr/>
          <p:nvPr/>
        </p:nvSpPr>
        <p:spPr bwMode="auto">
          <a:xfrm>
            <a:off x="6923088" y="1219200"/>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r>
              <a:rPr lang="zh-CN" altLang="en-US" sz="2000" dirty="0">
                <a:solidFill>
                  <a:schemeClr val="tx1"/>
                </a:solidFill>
                <a:latin typeface="Calibri Bold" charset="0"/>
                <a:ea typeface="宋体" panose="02010600030101010101" pitchFamily="2" charset="-122"/>
                <a:cs typeface="Calibri Bold" charset="0"/>
                <a:sym typeface="Calibri Bold" charset="0"/>
              </a:rPr>
              <a:t>跳转目标块</a:t>
            </a:r>
          </a:p>
        </p:txBody>
      </p:sp>
      <p:sp>
        <p:nvSpPr>
          <p:cNvPr id="22531" name="Rectangle 3"/>
          <p:cNvSpPr>
            <a:spLocks noGrp="1" noChangeArrowheads="1"/>
          </p:cNvSpPr>
          <p:nvPr/>
        </p:nvSpPr>
        <p:spPr>
          <a:xfrm>
            <a:off x="169545" y="15875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endParaRPr lang="zh-CN" altLang="en-US"/>
          </a:p>
        </p:txBody>
      </p:sp>
      <p:sp>
        <p:nvSpPr>
          <p:cNvPr id="2" name="左箭头 1"/>
          <p:cNvSpPr/>
          <p:nvPr/>
        </p:nvSpPr>
        <p:spPr>
          <a:xfrm>
            <a:off x="6653530" y="635"/>
            <a:ext cx="2478405" cy="1061085"/>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380" indent="-119380"/>
            <a:r>
              <a:rPr lang="zh-CN" altLang="en-US" sz="2800">
                <a:sym typeface="+mn-ea"/>
              </a:rPr>
              <a:t>跳转表结构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41"/>
                                        </p:tgtEl>
                                        <p:attrNameLst>
                                          <p:attrName>style.visibility</p:attrName>
                                        </p:attrNameLst>
                                      </p:cBhvr>
                                      <p:to>
                                        <p:strVal val="visible"/>
                                      </p:to>
                                    </p:set>
                                    <p:anim calcmode="lin" valueType="num">
                                      <p:cBhvr additive="base">
                                        <p:cTn id="7" dur="500" fill="hold"/>
                                        <p:tgtEl>
                                          <p:spTgt spid="22541"/>
                                        </p:tgtEl>
                                        <p:attrNameLst>
                                          <p:attrName>ppt_x</p:attrName>
                                        </p:attrNameLst>
                                      </p:cBhvr>
                                      <p:tavLst>
                                        <p:tav tm="0">
                                          <p:val>
                                            <p:strVal val="#ppt_x"/>
                                          </p:val>
                                        </p:tav>
                                        <p:tav tm="100000">
                                          <p:val>
                                            <p:strVal val="#ppt_x"/>
                                          </p:val>
                                        </p:tav>
                                      </p:tavLst>
                                    </p:anim>
                                    <p:anim calcmode="lin" valueType="num">
                                      <p:cBhvr additive="base">
                                        <p:cTn id="8" dur="500" fill="hold"/>
                                        <p:tgtEl>
                                          <p:spTgt spid="225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542"/>
                                        </p:tgtEl>
                                        <p:attrNameLst>
                                          <p:attrName>style.visibility</p:attrName>
                                        </p:attrNameLst>
                                      </p:cBhvr>
                                      <p:to>
                                        <p:strVal val="visible"/>
                                      </p:to>
                                    </p:set>
                                    <p:anim calcmode="lin" valueType="num">
                                      <p:cBhvr additive="base">
                                        <p:cTn id="11" dur="500" fill="hold"/>
                                        <p:tgtEl>
                                          <p:spTgt spid="22542"/>
                                        </p:tgtEl>
                                        <p:attrNameLst>
                                          <p:attrName>ppt_x</p:attrName>
                                        </p:attrNameLst>
                                      </p:cBhvr>
                                      <p:tavLst>
                                        <p:tav tm="0">
                                          <p:val>
                                            <p:strVal val="#ppt_x"/>
                                          </p:val>
                                        </p:tav>
                                        <p:tav tm="100000">
                                          <p:val>
                                            <p:strVal val="#ppt_x"/>
                                          </p:val>
                                        </p:tav>
                                      </p:tavLst>
                                    </p:anim>
                                    <p:anim calcmode="lin" valueType="num">
                                      <p:cBhvr additive="base">
                                        <p:cTn id="12" dur="500" fill="hold"/>
                                        <p:tgtEl>
                                          <p:spTgt spid="2254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543"/>
                                        </p:tgtEl>
                                        <p:attrNameLst>
                                          <p:attrName>style.visibility</p:attrName>
                                        </p:attrNameLst>
                                      </p:cBhvr>
                                      <p:to>
                                        <p:strVal val="visible"/>
                                      </p:to>
                                    </p:set>
                                    <p:anim calcmode="lin" valueType="num">
                                      <p:cBhvr additive="base">
                                        <p:cTn id="15" dur="500" fill="hold"/>
                                        <p:tgtEl>
                                          <p:spTgt spid="22543"/>
                                        </p:tgtEl>
                                        <p:attrNameLst>
                                          <p:attrName>ppt_x</p:attrName>
                                        </p:attrNameLst>
                                      </p:cBhvr>
                                      <p:tavLst>
                                        <p:tav tm="0">
                                          <p:val>
                                            <p:strVal val="#ppt_x"/>
                                          </p:val>
                                        </p:tav>
                                        <p:tav tm="100000">
                                          <p:val>
                                            <p:strVal val="#ppt_x"/>
                                          </p:val>
                                        </p:tav>
                                      </p:tavLst>
                                    </p:anim>
                                    <p:anim calcmode="lin" valueType="num">
                                      <p:cBhvr additive="base">
                                        <p:cTn id="16" dur="500" fill="hold"/>
                                        <p:tgtEl>
                                          <p:spTgt spid="2254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544"/>
                                        </p:tgtEl>
                                        <p:attrNameLst>
                                          <p:attrName>style.visibility</p:attrName>
                                        </p:attrNameLst>
                                      </p:cBhvr>
                                      <p:to>
                                        <p:strVal val="visible"/>
                                      </p:to>
                                    </p:set>
                                    <p:anim calcmode="lin" valueType="num">
                                      <p:cBhvr additive="base">
                                        <p:cTn id="19" dur="500" fill="hold"/>
                                        <p:tgtEl>
                                          <p:spTgt spid="22544"/>
                                        </p:tgtEl>
                                        <p:attrNameLst>
                                          <p:attrName>ppt_x</p:attrName>
                                        </p:attrNameLst>
                                      </p:cBhvr>
                                      <p:tavLst>
                                        <p:tav tm="0">
                                          <p:val>
                                            <p:strVal val="#ppt_x"/>
                                          </p:val>
                                        </p:tav>
                                        <p:tav tm="100000">
                                          <p:val>
                                            <p:strVal val="#ppt_x"/>
                                          </p:val>
                                        </p:tav>
                                      </p:tavLst>
                                    </p:anim>
                                    <p:anim calcmode="lin" valueType="num">
                                      <p:cBhvr additive="base">
                                        <p:cTn id="20" dur="500" fill="hold"/>
                                        <p:tgtEl>
                                          <p:spTgt spid="2254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545"/>
                                        </p:tgtEl>
                                        <p:attrNameLst>
                                          <p:attrName>style.visibility</p:attrName>
                                        </p:attrNameLst>
                                      </p:cBhvr>
                                      <p:to>
                                        <p:strVal val="visible"/>
                                      </p:to>
                                    </p:set>
                                    <p:anim calcmode="lin" valueType="num">
                                      <p:cBhvr additive="base">
                                        <p:cTn id="23" dur="500" fill="hold"/>
                                        <p:tgtEl>
                                          <p:spTgt spid="22545"/>
                                        </p:tgtEl>
                                        <p:attrNameLst>
                                          <p:attrName>ppt_x</p:attrName>
                                        </p:attrNameLst>
                                      </p:cBhvr>
                                      <p:tavLst>
                                        <p:tav tm="0">
                                          <p:val>
                                            <p:strVal val="#ppt_x"/>
                                          </p:val>
                                        </p:tav>
                                        <p:tav tm="100000">
                                          <p:val>
                                            <p:strVal val="#ppt_x"/>
                                          </p:val>
                                        </p:tav>
                                      </p:tavLst>
                                    </p:anim>
                                    <p:anim calcmode="lin" valueType="num">
                                      <p:cBhvr additive="base">
                                        <p:cTn id="24" dur="500" fill="hold"/>
                                        <p:tgtEl>
                                          <p:spTgt spid="2254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546"/>
                                        </p:tgtEl>
                                        <p:attrNameLst>
                                          <p:attrName>style.visibility</p:attrName>
                                        </p:attrNameLst>
                                      </p:cBhvr>
                                      <p:to>
                                        <p:strVal val="visible"/>
                                      </p:to>
                                    </p:set>
                                    <p:anim calcmode="lin" valueType="num">
                                      <p:cBhvr additive="base">
                                        <p:cTn id="27" dur="500" fill="hold"/>
                                        <p:tgtEl>
                                          <p:spTgt spid="22546"/>
                                        </p:tgtEl>
                                        <p:attrNameLst>
                                          <p:attrName>ppt_x</p:attrName>
                                        </p:attrNameLst>
                                      </p:cBhvr>
                                      <p:tavLst>
                                        <p:tav tm="0">
                                          <p:val>
                                            <p:strVal val="#ppt_x"/>
                                          </p:val>
                                        </p:tav>
                                        <p:tav tm="100000">
                                          <p:val>
                                            <p:strVal val="#ppt_x"/>
                                          </p:val>
                                        </p:tav>
                                      </p:tavLst>
                                    </p:anim>
                                    <p:anim calcmode="lin" valueType="num">
                                      <p:cBhvr additive="base">
                                        <p:cTn id="28" dur="500" fill="hold"/>
                                        <p:tgtEl>
                                          <p:spTgt spid="2254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551"/>
                                        </p:tgtEl>
                                        <p:attrNameLst>
                                          <p:attrName>style.visibility</p:attrName>
                                        </p:attrNameLst>
                                      </p:cBhvr>
                                      <p:to>
                                        <p:strVal val="visible"/>
                                      </p:to>
                                    </p:set>
                                    <p:anim calcmode="lin" valueType="num">
                                      <p:cBhvr additive="base">
                                        <p:cTn id="31" dur="500" fill="hold"/>
                                        <p:tgtEl>
                                          <p:spTgt spid="22551"/>
                                        </p:tgtEl>
                                        <p:attrNameLst>
                                          <p:attrName>ppt_x</p:attrName>
                                        </p:attrNameLst>
                                      </p:cBhvr>
                                      <p:tavLst>
                                        <p:tav tm="0">
                                          <p:val>
                                            <p:strVal val="#ppt_x"/>
                                          </p:val>
                                        </p:tav>
                                        <p:tav tm="100000">
                                          <p:val>
                                            <p:strVal val="#ppt_x"/>
                                          </p:val>
                                        </p:tav>
                                      </p:tavLst>
                                    </p:anim>
                                    <p:anim calcmode="lin" valueType="num">
                                      <p:cBhvr additive="base">
                                        <p:cTn id="32" dur="500" fill="hold"/>
                                        <p:tgtEl>
                                          <p:spTgt spid="225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532"/>
                                        </p:tgtEl>
                                        <p:attrNameLst>
                                          <p:attrName>style.visibility</p:attrName>
                                        </p:attrNameLst>
                                      </p:cBhvr>
                                      <p:to>
                                        <p:strVal val="visible"/>
                                      </p:to>
                                    </p:set>
                                    <p:anim calcmode="lin" valueType="num">
                                      <p:cBhvr additive="base">
                                        <p:cTn id="37" dur="500" fill="hold"/>
                                        <p:tgtEl>
                                          <p:spTgt spid="22532"/>
                                        </p:tgtEl>
                                        <p:attrNameLst>
                                          <p:attrName>ppt_x</p:attrName>
                                        </p:attrNameLst>
                                      </p:cBhvr>
                                      <p:tavLst>
                                        <p:tav tm="0">
                                          <p:val>
                                            <p:strVal val="#ppt_x"/>
                                          </p:val>
                                        </p:tav>
                                        <p:tav tm="100000">
                                          <p:val>
                                            <p:strVal val="#ppt_x"/>
                                          </p:val>
                                        </p:tav>
                                      </p:tavLst>
                                    </p:anim>
                                    <p:anim calcmode="lin" valueType="num">
                                      <p:cBhvr additive="base">
                                        <p:cTn id="38" dur="500" fill="hold"/>
                                        <p:tgtEl>
                                          <p:spTgt spid="225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533"/>
                                        </p:tgtEl>
                                        <p:attrNameLst>
                                          <p:attrName>style.visibility</p:attrName>
                                        </p:attrNameLst>
                                      </p:cBhvr>
                                      <p:to>
                                        <p:strVal val="visible"/>
                                      </p:to>
                                    </p:set>
                                    <p:anim calcmode="lin" valueType="num">
                                      <p:cBhvr additive="base">
                                        <p:cTn id="41" dur="500" fill="hold"/>
                                        <p:tgtEl>
                                          <p:spTgt spid="22533"/>
                                        </p:tgtEl>
                                        <p:attrNameLst>
                                          <p:attrName>ppt_x</p:attrName>
                                        </p:attrNameLst>
                                      </p:cBhvr>
                                      <p:tavLst>
                                        <p:tav tm="0">
                                          <p:val>
                                            <p:strVal val="#ppt_x"/>
                                          </p:val>
                                        </p:tav>
                                        <p:tav tm="100000">
                                          <p:val>
                                            <p:strVal val="#ppt_x"/>
                                          </p:val>
                                        </p:tav>
                                      </p:tavLst>
                                    </p:anim>
                                    <p:anim calcmode="lin" valueType="num">
                                      <p:cBhvr additive="base">
                                        <p:cTn id="42" dur="500" fill="hold"/>
                                        <p:tgtEl>
                                          <p:spTgt spid="2253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534"/>
                                        </p:tgtEl>
                                        <p:attrNameLst>
                                          <p:attrName>style.visibility</p:attrName>
                                        </p:attrNameLst>
                                      </p:cBhvr>
                                      <p:to>
                                        <p:strVal val="visible"/>
                                      </p:to>
                                    </p:set>
                                    <p:anim calcmode="lin" valueType="num">
                                      <p:cBhvr additive="base">
                                        <p:cTn id="45" dur="500" fill="hold"/>
                                        <p:tgtEl>
                                          <p:spTgt spid="22534"/>
                                        </p:tgtEl>
                                        <p:attrNameLst>
                                          <p:attrName>ppt_x</p:attrName>
                                        </p:attrNameLst>
                                      </p:cBhvr>
                                      <p:tavLst>
                                        <p:tav tm="0">
                                          <p:val>
                                            <p:strVal val="#ppt_x"/>
                                          </p:val>
                                        </p:tav>
                                        <p:tav tm="100000">
                                          <p:val>
                                            <p:strVal val="#ppt_x"/>
                                          </p:val>
                                        </p:tav>
                                      </p:tavLst>
                                    </p:anim>
                                    <p:anim calcmode="lin" valueType="num">
                                      <p:cBhvr additive="base">
                                        <p:cTn id="46" dur="500" fill="hold"/>
                                        <p:tgtEl>
                                          <p:spTgt spid="2253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2535"/>
                                        </p:tgtEl>
                                        <p:attrNameLst>
                                          <p:attrName>style.visibility</p:attrName>
                                        </p:attrNameLst>
                                      </p:cBhvr>
                                      <p:to>
                                        <p:strVal val="visible"/>
                                      </p:to>
                                    </p:set>
                                    <p:anim calcmode="lin" valueType="num">
                                      <p:cBhvr additive="base">
                                        <p:cTn id="49" dur="500" fill="hold"/>
                                        <p:tgtEl>
                                          <p:spTgt spid="22535"/>
                                        </p:tgtEl>
                                        <p:attrNameLst>
                                          <p:attrName>ppt_x</p:attrName>
                                        </p:attrNameLst>
                                      </p:cBhvr>
                                      <p:tavLst>
                                        <p:tav tm="0">
                                          <p:val>
                                            <p:strVal val="#ppt_x"/>
                                          </p:val>
                                        </p:tav>
                                        <p:tav tm="100000">
                                          <p:val>
                                            <p:strVal val="#ppt_x"/>
                                          </p:val>
                                        </p:tav>
                                      </p:tavLst>
                                    </p:anim>
                                    <p:anim calcmode="lin" valueType="num">
                                      <p:cBhvr additive="base">
                                        <p:cTn id="50" dur="500" fill="hold"/>
                                        <p:tgtEl>
                                          <p:spTgt spid="2253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536"/>
                                        </p:tgtEl>
                                        <p:attrNameLst>
                                          <p:attrName>style.visibility</p:attrName>
                                        </p:attrNameLst>
                                      </p:cBhvr>
                                      <p:to>
                                        <p:strVal val="visible"/>
                                      </p:to>
                                    </p:set>
                                    <p:anim calcmode="lin" valueType="num">
                                      <p:cBhvr additive="base">
                                        <p:cTn id="53" dur="500" fill="hold"/>
                                        <p:tgtEl>
                                          <p:spTgt spid="22536"/>
                                        </p:tgtEl>
                                        <p:attrNameLst>
                                          <p:attrName>ppt_x</p:attrName>
                                        </p:attrNameLst>
                                      </p:cBhvr>
                                      <p:tavLst>
                                        <p:tav tm="0">
                                          <p:val>
                                            <p:strVal val="#ppt_x"/>
                                          </p:val>
                                        </p:tav>
                                        <p:tav tm="100000">
                                          <p:val>
                                            <p:strVal val="#ppt_x"/>
                                          </p:val>
                                        </p:tav>
                                      </p:tavLst>
                                    </p:anim>
                                    <p:anim calcmode="lin" valueType="num">
                                      <p:cBhvr additive="base">
                                        <p:cTn id="54" dur="500" fill="hold"/>
                                        <p:tgtEl>
                                          <p:spTgt spid="2253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537"/>
                                        </p:tgtEl>
                                        <p:attrNameLst>
                                          <p:attrName>style.visibility</p:attrName>
                                        </p:attrNameLst>
                                      </p:cBhvr>
                                      <p:to>
                                        <p:strVal val="visible"/>
                                      </p:to>
                                    </p:set>
                                    <p:anim calcmode="lin" valueType="num">
                                      <p:cBhvr additive="base">
                                        <p:cTn id="57" dur="500" fill="hold"/>
                                        <p:tgtEl>
                                          <p:spTgt spid="22537"/>
                                        </p:tgtEl>
                                        <p:attrNameLst>
                                          <p:attrName>ppt_x</p:attrName>
                                        </p:attrNameLst>
                                      </p:cBhvr>
                                      <p:tavLst>
                                        <p:tav tm="0">
                                          <p:val>
                                            <p:strVal val="#ppt_x"/>
                                          </p:val>
                                        </p:tav>
                                        <p:tav tm="100000">
                                          <p:val>
                                            <p:strVal val="#ppt_x"/>
                                          </p:val>
                                        </p:tav>
                                      </p:tavLst>
                                    </p:anim>
                                    <p:anim calcmode="lin" valueType="num">
                                      <p:cBhvr additive="base">
                                        <p:cTn id="58" dur="500" fill="hold"/>
                                        <p:tgtEl>
                                          <p:spTgt spid="2253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2538"/>
                                        </p:tgtEl>
                                        <p:attrNameLst>
                                          <p:attrName>style.visibility</p:attrName>
                                        </p:attrNameLst>
                                      </p:cBhvr>
                                      <p:to>
                                        <p:strVal val="visible"/>
                                      </p:to>
                                    </p:set>
                                    <p:anim calcmode="lin" valueType="num">
                                      <p:cBhvr additive="base">
                                        <p:cTn id="61" dur="500" fill="hold"/>
                                        <p:tgtEl>
                                          <p:spTgt spid="22538"/>
                                        </p:tgtEl>
                                        <p:attrNameLst>
                                          <p:attrName>ppt_x</p:attrName>
                                        </p:attrNameLst>
                                      </p:cBhvr>
                                      <p:tavLst>
                                        <p:tav tm="0">
                                          <p:val>
                                            <p:strVal val="#ppt_x"/>
                                          </p:val>
                                        </p:tav>
                                        <p:tav tm="100000">
                                          <p:val>
                                            <p:strVal val="#ppt_x"/>
                                          </p:val>
                                        </p:tav>
                                      </p:tavLst>
                                    </p:anim>
                                    <p:anim calcmode="lin" valueType="num">
                                      <p:cBhvr additive="base">
                                        <p:cTn id="62" dur="500" fill="hold"/>
                                        <p:tgtEl>
                                          <p:spTgt spid="2253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2539"/>
                                        </p:tgtEl>
                                        <p:attrNameLst>
                                          <p:attrName>style.visibility</p:attrName>
                                        </p:attrNameLst>
                                      </p:cBhvr>
                                      <p:to>
                                        <p:strVal val="visible"/>
                                      </p:to>
                                    </p:set>
                                    <p:anim calcmode="lin" valueType="num">
                                      <p:cBhvr additive="base">
                                        <p:cTn id="65" dur="500" fill="hold"/>
                                        <p:tgtEl>
                                          <p:spTgt spid="22539"/>
                                        </p:tgtEl>
                                        <p:attrNameLst>
                                          <p:attrName>ppt_x</p:attrName>
                                        </p:attrNameLst>
                                      </p:cBhvr>
                                      <p:tavLst>
                                        <p:tav tm="0">
                                          <p:val>
                                            <p:strVal val="#ppt_x"/>
                                          </p:val>
                                        </p:tav>
                                        <p:tav tm="100000">
                                          <p:val>
                                            <p:strVal val="#ppt_x"/>
                                          </p:val>
                                        </p:tav>
                                      </p:tavLst>
                                    </p:anim>
                                    <p:anim calcmode="lin" valueType="num">
                                      <p:cBhvr additive="base">
                                        <p:cTn id="66" dur="500" fill="hold"/>
                                        <p:tgtEl>
                                          <p:spTgt spid="2253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2540"/>
                                        </p:tgtEl>
                                        <p:attrNameLst>
                                          <p:attrName>style.visibility</p:attrName>
                                        </p:attrNameLst>
                                      </p:cBhvr>
                                      <p:to>
                                        <p:strVal val="visible"/>
                                      </p:to>
                                    </p:set>
                                    <p:anim calcmode="lin" valueType="num">
                                      <p:cBhvr additive="base">
                                        <p:cTn id="69" dur="500" fill="hold"/>
                                        <p:tgtEl>
                                          <p:spTgt spid="22540"/>
                                        </p:tgtEl>
                                        <p:attrNameLst>
                                          <p:attrName>ppt_x</p:attrName>
                                        </p:attrNameLst>
                                      </p:cBhvr>
                                      <p:tavLst>
                                        <p:tav tm="0">
                                          <p:val>
                                            <p:strVal val="#ppt_x"/>
                                          </p:val>
                                        </p:tav>
                                        <p:tav tm="100000">
                                          <p:val>
                                            <p:strVal val="#ppt_x"/>
                                          </p:val>
                                        </p:tav>
                                      </p:tavLst>
                                    </p:anim>
                                    <p:anim calcmode="lin" valueType="num">
                                      <p:cBhvr additive="base">
                                        <p:cTn id="70" dur="500" fill="hold"/>
                                        <p:tgtEl>
                                          <p:spTgt spid="2254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2552"/>
                                        </p:tgtEl>
                                        <p:attrNameLst>
                                          <p:attrName>style.visibility</p:attrName>
                                        </p:attrNameLst>
                                      </p:cBhvr>
                                      <p:to>
                                        <p:strVal val="visible"/>
                                      </p:to>
                                    </p:set>
                                    <p:anim calcmode="lin" valueType="num">
                                      <p:cBhvr additive="base">
                                        <p:cTn id="73" dur="500" fill="hold"/>
                                        <p:tgtEl>
                                          <p:spTgt spid="22552"/>
                                        </p:tgtEl>
                                        <p:attrNameLst>
                                          <p:attrName>ppt_x</p:attrName>
                                        </p:attrNameLst>
                                      </p:cBhvr>
                                      <p:tavLst>
                                        <p:tav tm="0">
                                          <p:val>
                                            <p:strVal val="#ppt_x"/>
                                          </p:val>
                                        </p:tav>
                                        <p:tav tm="100000">
                                          <p:val>
                                            <p:strVal val="#ppt_x"/>
                                          </p:val>
                                        </p:tav>
                                      </p:tavLst>
                                    </p:anim>
                                    <p:anim calcmode="lin" valueType="num">
                                      <p:cBhvr additive="base">
                                        <p:cTn id="74" dur="500" fill="hold"/>
                                        <p:tgtEl>
                                          <p:spTgt spid="2255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2547"/>
                                        </p:tgtEl>
                                        <p:attrNameLst>
                                          <p:attrName>style.visibility</p:attrName>
                                        </p:attrNameLst>
                                      </p:cBhvr>
                                      <p:to>
                                        <p:strVal val="visible"/>
                                      </p:to>
                                    </p:set>
                                    <p:anim calcmode="lin" valueType="num">
                                      <p:cBhvr additive="base">
                                        <p:cTn id="79" dur="500" fill="hold"/>
                                        <p:tgtEl>
                                          <p:spTgt spid="22547"/>
                                        </p:tgtEl>
                                        <p:attrNameLst>
                                          <p:attrName>ppt_x</p:attrName>
                                        </p:attrNameLst>
                                      </p:cBhvr>
                                      <p:tavLst>
                                        <p:tav tm="0">
                                          <p:val>
                                            <p:strVal val="#ppt_x"/>
                                          </p:val>
                                        </p:tav>
                                        <p:tav tm="100000">
                                          <p:val>
                                            <p:strVal val="#ppt_x"/>
                                          </p:val>
                                        </p:tav>
                                      </p:tavLst>
                                    </p:anim>
                                    <p:anim calcmode="lin" valueType="num">
                                      <p:cBhvr additive="base">
                                        <p:cTn id="80" dur="500" fill="hold"/>
                                        <p:tgtEl>
                                          <p:spTgt spid="2254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2550"/>
                                        </p:tgtEl>
                                        <p:attrNameLst>
                                          <p:attrName>style.visibility</p:attrName>
                                        </p:attrNameLst>
                                      </p:cBhvr>
                                      <p:to>
                                        <p:strVal val="visible"/>
                                      </p:to>
                                    </p:set>
                                    <p:anim calcmode="lin" valueType="num">
                                      <p:cBhvr additive="base">
                                        <p:cTn id="83" dur="500" fill="hold"/>
                                        <p:tgtEl>
                                          <p:spTgt spid="22550"/>
                                        </p:tgtEl>
                                        <p:attrNameLst>
                                          <p:attrName>ppt_x</p:attrName>
                                        </p:attrNameLst>
                                      </p:cBhvr>
                                      <p:tavLst>
                                        <p:tav tm="0">
                                          <p:val>
                                            <p:strVal val="#ppt_x"/>
                                          </p:val>
                                        </p:tav>
                                        <p:tav tm="100000">
                                          <p:val>
                                            <p:strVal val="#ppt_x"/>
                                          </p:val>
                                        </p:tav>
                                      </p:tavLst>
                                    </p:anim>
                                    <p:anim calcmode="lin" valueType="num">
                                      <p:cBhvr additive="base">
                                        <p:cTn id="84" dur="500" fill="hold"/>
                                        <p:tgtEl>
                                          <p:spTgt spid="22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p:bldP spid="22533" grpId="0"/>
      <p:bldP spid="22534" grpId="0" animBg="1"/>
      <p:bldP spid="22535" grpId="0"/>
      <p:bldP spid="22536" grpId="0" animBg="1"/>
      <p:bldP spid="22537" grpId="0"/>
      <p:bldP spid="22538" grpId="0" animBg="1"/>
      <p:bldP spid="22539" grpId="0"/>
      <p:bldP spid="22540" grpId="0" animBg="1"/>
      <p:bldP spid="22541" grpId="0" animBg="1"/>
      <p:bldP spid="22542" grpId="0" animBg="1"/>
      <p:bldP spid="22543" grpId="0" animBg="1"/>
      <p:bldP spid="22544" grpId="0" animBg="1"/>
      <p:bldP spid="22545" grpId="0" animBg="1"/>
      <p:bldP spid="22546" grpId="0"/>
      <p:bldP spid="22547" grpId="0" animBg="1"/>
      <p:bldP spid="22550" grpId="0"/>
      <p:bldP spid="22551" grpId="0"/>
      <p:bldP spid="2255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152577" name="Picture 1"/>
          <p:cNvPicPr>
            <a:picLocks noChangeAspect="1" noChangeArrowheads="1"/>
          </p:cNvPicPr>
          <p:nvPr/>
        </p:nvPicPr>
        <p:blipFill>
          <a:blip r:embed="rId2"/>
          <a:srcRect/>
          <a:stretch>
            <a:fillRect/>
          </a:stretch>
        </p:blipFill>
        <p:spPr bwMode="auto">
          <a:xfrm>
            <a:off x="334541" y="253672"/>
            <a:ext cx="3561674" cy="6604328"/>
          </a:xfrm>
          <a:prstGeom prst="rect">
            <a:avLst/>
          </a:prstGeom>
          <a:noFill/>
          <a:ln w="9525">
            <a:noFill/>
            <a:miter lim="800000"/>
            <a:headEnd/>
            <a:tailEnd/>
          </a:ln>
        </p:spPr>
      </p:pic>
      <p:pic>
        <p:nvPicPr>
          <p:cNvPr id="152578" name="Picture 2"/>
          <p:cNvPicPr>
            <a:picLocks noChangeAspect="1" noChangeArrowheads="1"/>
          </p:cNvPicPr>
          <p:nvPr/>
        </p:nvPicPr>
        <p:blipFill>
          <a:blip r:embed="rId3"/>
          <a:srcRect/>
          <a:stretch>
            <a:fillRect/>
          </a:stretch>
        </p:blipFill>
        <p:spPr bwMode="auto">
          <a:xfrm>
            <a:off x="3896215" y="1876426"/>
            <a:ext cx="5247785" cy="4943475"/>
          </a:xfrm>
          <a:prstGeom prst="rect">
            <a:avLst/>
          </a:prstGeom>
          <a:noFill/>
          <a:ln w="9525">
            <a:noFill/>
            <a:miter lim="800000"/>
            <a:headEnd/>
            <a:tailEnd/>
          </a:ln>
        </p:spPr>
      </p:pic>
      <p:sp>
        <p:nvSpPr>
          <p:cNvPr id="13" name="椭圆 12"/>
          <p:cNvSpPr/>
          <p:nvPr/>
        </p:nvSpPr>
        <p:spPr>
          <a:xfrm>
            <a:off x="5306756" y="2448790"/>
            <a:ext cx="917402" cy="34163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cxnSp>
        <p:nvCxnSpPr>
          <p:cNvPr id="15" name="直接箭头连接符 14"/>
          <p:cNvCxnSpPr/>
          <p:nvPr/>
        </p:nvCxnSpPr>
        <p:spPr>
          <a:xfrm>
            <a:off x="5153891" y="955964"/>
            <a:ext cx="498764" cy="14928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4"/>
          <p:cNvSpPr/>
          <p:nvPr/>
        </p:nvSpPr>
        <p:spPr bwMode="auto">
          <a:xfrm>
            <a:off x="3896215" y="574964"/>
            <a:ext cx="2133600" cy="381000"/>
          </a:xfrm>
          <a:prstGeom prst="rect">
            <a:avLst/>
          </a:prstGeom>
          <a:solidFill>
            <a:srgbClr val="CCFFCC"/>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zh-CN" altLang="en-US" b="1" dirty="0">
                <a:latin typeface="Courier New" panose="02070309020205020404" charset="0"/>
                <a:cs typeface="Courier New" panose="02070309020205020404" charset="0"/>
                <a:sym typeface="Courier New Bold" charset="0"/>
              </a:rPr>
              <a:t>这个值如何确定的？</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9" name="Rectangle 5"/>
          <p:cNvSpPr/>
          <p:nvPr/>
        </p:nvSpPr>
        <p:spPr bwMode="auto">
          <a:xfrm>
            <a:off x="6964218" y="2536420"/>
            <a:ext cx="533400" cy="629920"/>
          </a:xfrm>
          <a:prstGeom prst="rect">
            <a:avLst/>
          </a:prstGeom>
          <a:noFill/>
          <a:ln w="12700" cap="rnd">
            <a:noFill/>
            <a:round/>
            <a:headEnd type="none" w="med" len="med"/>
            <a:tailEnd type="none" w="med" len="med"/>
          </a:ln>
        </p:spPr>
        <p:txBody>
          <a:bodyPr wrap="none" lIns="38100" tIns="38100" rIns="38100" bIns="38100">
            <a:spAutoFit/>
          </a:bodyPr>
          <a:lstStyle/>
          <a:p>
            <a:r>
              <a:rPr lang="zh-CN" altLang="en-US" sz="1800" dirty="0">
                <a:solidFill>
                  <a:srgbClr val="C00000"/>
                </a:solidFill>
                <a:latin typeface="Calibri Bold Italic" charset="0"/>
                <a:ea typeface="Calibri Bold Italic" charset="0"/>
                <a:cs typeface="Calibri Bold Italic" charset="0"/>
                <a:sym typeface="Calibri Bold Italic" charset="0"/>
              </a:rPr>
              <a:t>间接</a:t>
            </a:r>
          </a:p>
          <a:p>
            <a:r>
              <a:rPr lang="zh-CN" altLang="en-US" sz="1800" dirty="0">
                <a:solidFill>
                  <a:srgbClr val="C00000"/>
                </a:solidFill>
                <a:latin typeface="Calibri Bold Italic" charset="0"/>
                <a:ea typeface="Calibri Bold Italic" charset="0"/>
                <a:cs typeface="Calibri Bold Italic" charset="0"/>
                <a:sym typeface="Calibri Bold Italic" charset="0"/>
              </a:rPr>
              <a:t>跳转</a:t>
            </a:r>
          </a:p>
        </p:txBody>
      </p:sp>
      <p:sp>
        <p:nvSpPr>
          <p:cNvPr id="21" name="AutoShape 6"/>
          <p:cNvSpPr/>
          <p:nvPr/>
        </p:nvSpPr>
        <p:spPr bwMode="auto">
          <a:xfrm rot="8874235">
            <a:off x="6330805" y="2811202"/>
            <a:ext cx="631825" cy="381000"/>
          </a:xfrm>
          <a:prstGeom prst="rightArrow">
            <a:avLst>
              <a:gd name="adj1" fmla="val 50000"/>
              <a:gd name="adj2" fmla="val 50019"/>
            </a:avLst>
          </a:prstGeom>
          <a:solidFill>
            <a:srgbClr val="C00000"/>
          </a:solidFill>
          <a:ln w="25400" cap="flat">
            <a:noFill/>
            <a:round/>
            <a:headEnd type="none" w="med" len="med"/>
            <a:tailEnd type="triangle" w="med" len="med"/>
          </a:ln>
        </p:spPr>
        <p:txBody>
          <a:bodyPr lIns="0" tIns="0" rIns="0" bIns="0"/>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9" grpId="0"/>
      <p:bldP spid="2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4583" name="Rectangle 7"/>
          <p:cNvSpPr/>
          <p:nvPr/>
        </p:nvSpPr>
        <p:spPr bwMode="auto">
          <a:xfrm>
            <a:off x="4738255" y="1675130"/>
            <a:ext cx="838200" cy="383540"/>
          </a:xfrm>
          <a:prstGeom prst="rect">
            <a:avLst/>
          </a:prstGeom>
          <a:noFill/>
          <a:ln w="12700" cap="rnd">
            <a:noFill/>
            <a:round/>
            <a:headEnd type="none" w="med" len="med"/>
            <a:tailEnd type="none" w="med" len="med"/>
          </a:ln>
        </p:spPr>
        <p:txBody>
          <a:bodyPr wrap="none" lIns="38100" tIns="38100" rIns="38100" bIns="38100">
            <a:spAutoFit/>
          </a:bodyPr>
          <a:lstStyle/>
          <a:p>
            <a:r>
              <a:rPr lang="zh-CN" altLang="en-US" sz="2000" dirty="0">
                <a:solidFill>
                  <a:schemeClr val="tx1"/>
                </a:solidFill>
                <a:latin typeface="Calibri Bold" charset="0"/>
                <a:ea typeface="Calibri Bold" charset="0"/>
                <a:cs typeface="Calibri Bold" charset="0"/>
                <a:sym typeface="Calibri Bold" charset="0"/>
              </a:rPr>
              <a:t>跳转表</a:t>
            </a:r>
          </a:p>
        </p:txBody>
      </p:sp>
      <p:pic>
        <p:nvPicPr>
          <p:cNvPr id="12" name="Picture 2"/>
          <p:cNvPicPr>
            <a:picLocks noChangeAspect="1" noChangeArrowheads="1"/>
          </p:cNvPicPr>
          <p:nvPr/>
        </p:nvPicPr>
        <p:blipFill>
          <a:blip r:embed="rId2"/>
          <a:srcRect/>
          <a:stretch>
            <a:fillRect/>
          </a:stretch>
        </p:blipFill>
        <p:spPr bwMode="auto">
          <a:xfrm>
            <a:off x="137523" y="667212"/>
            <a:ext cx="5247785" cy="4943475"/>
          </a:xfrm>
          <a:prstGeom prst="rect">
            <a:avLst/>
          </a:prstGeom>
          <a:noFill/>
          <a:ln w="9525">
            <a:noFill/>
            <a:miter lim="800000"/>
            <a:headEnd/>
            <a:tailEnd/>
          </a:ln>
        </p:spPr>
      </p:pic>
      <p:pic>
        <p:nvPicPr>
          <p:cNvPr id="151553" name="Picture 1"/>
          <p:cNvPicPr>
            <a:picLocks noChangeAspect="1" noChangeArrowheads="1"/>
          </p:cNvPicPr>
          <p:nvPr/>
        </p:nvPicPr>
        <p:blipFill>
          <a:blip r:embed="rId3"/>
          <a:srcRect/>
          <a:stretch>
            <a:fillRect/>
          </a:stretch>
        </p:blipFill>
        <p:spPr bwMode="auto">
          <a:xfrm>
            <a:off x="4738256" y="4079298"/>
            <a:ext cx="4031672" cy="2466975"/>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538480"/>
            <a:ext cx="2190750" cy="60579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2" name="椭圆 1"/>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6627" name="Rectangle 3"/>
          <p:cNvSpPr>
            <a:spLocks noGrp="1" noChangeArrowheads="1"/>
          </p:cNvSpPr>
          <p:nvPr/>
        </p:nvSpPr>
        <p:spPr>
          <a:xfrm>
            <a:off x="0" y="253365"/>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ltLang="zh-CN" sz="3200" dirty="0">
                <a:solidFill>
                  <a:schemeClr val="bg1"/>
                </a:solidFill>
              </a:rPr>
              <a:t>case</a:t>
            </a:r>
            <a:r>
              <a:rPr lang="zh-CN" altLang="en-US" sz="3200" dirty="0">
                <a:solidFill>
                  <a:schemeClr val="bg1"/>
                </a:solidFill>
              </a:rPr>
              <a:t>落空</a:t>
            </a:r>
          </a:p>
        </p:txBody>
      </p:sp>
      <p:pic>
        <p:nvPicPr>
          <p:cNvPr id="14" name="Picture 1"/>
          <p:cNvPicPr>
            <a:picLocks noChangeAspect="1" noChangeArrowheads="1"/>
          </p:cNvPicPr>
          <p:nvPr/>
        </p:nvPicPr>
        <p:blipFill>
          <a:blip r:embed="rId2"/>
          <a:srcRect/>
          <a:stretch>
            <a:fillRect/>
          </a:stretch>
        </p:blipFill>
        <p:spPr bwMode="auto">
          <a:xfrm>
            <a:off x="543491" y="1362076"/>
            <a:ext cx="2885511" cy="5350048"/>
          </a:xfrm>
          <a:prstGeom prst="rect">
            <a:avLst/>
          </a:prstGeom>
          <a:noFill/>
          <a:ln w="9525">
            <a:noFill/>
            <a:miter lim="800000"/>
            <a:headEnd/>
            <a:tailEnd/>
          </a:ln>
        </p:spPr>
      </p:pic>
      <p:pic>
        <p:nvPicPr>
          <p:cNvPr id="15" name="Picture 1"/>
          <p:cNvPicPr>
            <a:picLocks noChangeAspect="1" noChangeArrowheads="1"/>
          </p:cNvPicPr>
          <p:nvPr/>
        </p:nvPicPr>
        <p:blipFill>
          <a:blip r:embed="rId3"/>
          <a:srcRect/>
          <a:stretch>
            <a:fillRect/>
          </a:stretch>
        </p:blipFill>
        <p:spPr bwMode="auto">
          <a:xfrm>
            <a:off x="3768062" y="261513"/>
            <a:ext cx="3636816" cy="1765513"/>
          </a:xfrm>
          <a:prstGeom prst="rect">
            <a:avLst/>
          </a:prstGeom>
          <a:noFill/>
          <a:ln w="9525">
            <a:noFill/>
            <a:miter lim="800000"/>
            <a:headEnd/>
            <a:tailEnd/>
          </a:ln>
        </p:spPr>
      </p:pic>
      <p:pic>
        <p:nvPicPr>
          <p:cNvPr id="19" name="Picture 2"/>
          <p:cNvPicPr>
            <a:picLocks noChangeAspect="1" noChangeArrowheads="1"/>
          </p:cNvPicPr>
          <p:nvPr/>
        </p:nvPicPr>
        <p:blipFill>
          <a:blip r:embed="rId4"/>
          <a:srcRect/>
          <a:stretch>
            <a:fillRect/>
          </a:stretch>
        </p:blipFill>
        <p:spPr bwMode="auto">
          <a:xfrm>
            <a:off x="3768062" y="2015836"/>
            <a:ext cx="4985382" cy="4696288"/>
          </a:xfrm>
          <a:prstGeom prst="rect">
            <a:avLst/>
          </a:prstGeom>
          <a:noFill/>
          <a:ln w="9525">
            <a:noFill/>
            <a:miter lim="800000"/>
            <a:headEnd/>
            <a:tailEnd/>
          </a:ln>
        </p:spPr>
      </p:pic>
      <p:sp>
        <p:nvSpPr>
          <p:cNvPr id="22" name="椭圆 21"/>
          <p:cNvSpPr/>
          <p:nvPr/>
        </p:nvSpPr>
        <p:spPr>
          <a:xfrm>
            <a:off x="543492" y="3252356"/>
            <a:ext cx="2316112" cy="153785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23" name="椭圆 22"/>
          <p:cNvSpPr/>
          <p:nvPr/>
        </p:nvSpPr>
        <p:spPr>
          <a:xfrm>
            <a:off x="3955936" y="4156363"/>
            <a:ext cx="2018835" cy="95596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p:cNvPicPr>
            <a:picLocks noChangeAspect="1" noChangeArrowheads="1"/>
          </p:cNvPicPr>
          <p:nvPr/>
        </p:nvPicPr>
        <p:blipFill>
          <a:blip r:embed="rId2"/>
          <a:srcRect/>
          <a:stretch>
            <a:fillRect/>
          </a:stretch>
        </p:blipFill>
        <p:spPr bwMode="auto">
          <a:xfrm>
            <a:off x="543491" y="1362076"/>
            <a:ext cx="2885511" cy="5350048"/>
          </a:xfrm>
          <a:prstGeom prst="rect">
            <a:avLst/>
          </a:prstGeom>
          <a:noFill/>
          <a:ln w="9525">
            <a:noFill/>
            <a:miter lim="800000"/>
            <a:headEnd/>
            <a:tailEnd/>
          </a:ln>
        </p:spPr>
      </p:pic>
      <p:pic>
        <p:nvPicPr>
          <p:cNvPr id="15" name="Picture 2"/>
          <p:cNvPicPr>
            <a:picLocks noChangeAspect="1" noChangeArrowheads="1"/>
          </p:cNvPicPr>
          <p:nvPr/>
        </p:nvPicPr>
        <p:blipFill>
          <a:blip r:embed="rId3"/>
          <a:srcRect/>
          <a:stretch>
            <a:fillRect/>
          </a:stretch>
        </p:blipFill>
        <p:spPr bwMode="auto">
          <a:xfrm>
            <a:off x="3768062" y="2015836"/>
            <a:ext cx="4985382" cy="4696288"/>
          </a:xfrm>
          <a:prstGeom prst="rect">
            <a:avLst/>
          </a:prstGeom>
          <a:noFill/>
          <a:ln w="9525">
            <a:noFill/>
            <a:miter lim="800000"/>
            <a:headEnd/>
            <a:tailEnd/>
          </a:ln>
        </p:spPr>
      </p:pic>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2" name="椭圆 1"/>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8" name="Picture 1"/>
          <p:cNvPicPr>
            <a:picLocks noChangeAspect="1" noChangeArrowheads="1"/>
          </p:cNvPicPr>
          <p:nvPr/>
        </p:nvPicPr>
        <p:blipFill>
          <a:blip r:embed="rId4"/>
          <a:srcRect/>
          <a:stretch>
            <a:fillRect/>
          </a:stretch>
        </p:blipFill>
        <p:spPr bwMode="auto">
          <a:xfrm>
            <a:off x="3768062" y="261513"/>
            <a:ext cx="3636816" cy="1765513"/>
          </a:xfrm>
          <a:prstGeom prst="rect">
            <a:avLst/>
          </a:prstGeom>
          <a:noFill/>
          <a:ln w="9525">
            <a:noFill/>
            <a:miter lim="800000"/>
            <a:headEnd/>
            <a:tailEnd/>
          </a:ln>
        </p:spPr>
      </p:pic>
      <p:sp>
        <p:nvSpPr>
          <p:cNvPr id="10" name="椭圆 9"/>
          <p:cNvSpPr/>
          <p:nvPr/>
        </p:nvSpPr>
        <p:spPr>
          <a:xfrm>
            <a:off x="4091017" y="4925292"/>
            <a:ext cx="1914928" cy="841662"/>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9" name="椭圆 8"/>
          <p:cNvSpPr/>
          <p:nvPr/>
        </p:nvSpPr>
        <p:spPr>
          <a:xfrm>
            <a:off x="1000692" y="4696690"/>
            <a:ext cx="1306090" cy="831274"/>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燕尾形 3"/>
          <p:cNvSpPr/>
          <p:nvPr/>
        </p:nvSpPr>
        <p:spPr>
          <a:xfrm>
            <a:off x="0" y="385445"/>
            <a:ext cx="2380615" cy="7016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942"/>
            <a:ext cx="2852420" cy="252730"/>
          </a:xfrm>
          <a:prstGeom prst="rect">
            <a:avLst/>
          </a:prstGeom>
        </p:spPr>
        <p:txBody>
          <a:bodyPr wrap="none">
            <a:spAutoFit/>
          </a:bodyPr>
          <a:lstStyle/>
          <a:p>
            <a:pPr algn="l"/>
            <a:r>
              <a:rPr lang="en-US" altLang="zh-CN" sz="1050" b="1" dirty="0"/>
              <a:t>PART TWO </a:t>
            </a:r>
            <a:r>
              <a:rPr lang="zh-CN" altLang="en-US" sz="1050" b="1" dirty="0"/>
              <a:t>第二讲：IA-32 /x86-64指令系统</a:t>
            </a:r>
          </a:p>
        </p:txBody>
      </p:sp>
      <p:sp>
        <p:nvSpPr>
          <p:cNvPr id="2" name="椭圆 1"/>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39938" name="Rectangle 2"/>
          <p:cNvSpPr/>
          <p:nvPr/>
        </p:nvSpPr>
        <p:spPr bwMode="auto">
          <a:xfrm>
            <a:off x="7897813" y="-26988"/>
            <a:ext cx="1320800" cy="252413"/>
          </a:xfrm>
          <a:prstGeom prst="rect">
            <a:avLst/>
          </a:prstGeom>
          <a:noFill/>
          <a:ln w="25400" cap="flat">
            <a:noFill/>
            <a:miter lim="800000"/>
            <a:headEnd type="none" w="med" len="med"/>
            <a:tailEnd type="none" w="med" len="med"/>
          </a:ln>
        </p:spPr>
        <p:txBody>
          <a:bodyPr lIns="38100" tIns="38100" rIns="38100" bIns="38100"/>
          <a:lstStyle/>
          <a:p>
            <a:r>
              <a:rPr lang="en-US" sz="120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Carnegie Mellon</a:t>
            </a:r>
          </a:p>
        </p:txBody>
      </p:sp>
      <p:sp>
        <p:nvSpPr>
          <p:cNvPr id="39939" name="Rectangle 3"/>
          <p:cNvSpPr>
            <a:spLocks noGrp="1" noChangeArrowheads="1"/>
          </p:cNvSpPr>
          <p:nvPr/>
        </p:nvSpPr>
        <p:spPr>
          <a:xfrm>
            <a:off x="457200" y="1524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zh-CN" altLang="en-US" dirty="0">
                <a:solidFill>
                  <a:schemeClr val="bg1"/>
                </a:solidFill>
              </a:rPr>
              <a:t>总结</a:t>
            </a:r>
          </a:p>
        </p:txBody>
      </p:sp>
      <p:sp>
        <p:nvSpPr>
          <p:cNvPr id="39940" name="Rectangle 4"/>
          <p:cNvSpPr>
            <a:spLocks noGrp="1" noChangeArrowheads="1"/>
          </p:cNvSpPr>
          <p:nvPr/>
        </p:nvSpPr>
        <p:spPr>
          <a:xfrm>
            <a:off x="381000" y="1219200"/>
            <a:ext cx="8382000" cy="5435600"/>
          </a:xfrm>
          <a:prstGeom prst="rect">
            <a:avLst/>
          </a:prstGeom>
        </p:spPr>
        <p:txBody>
          <a:bodyPr/>
          <a:lstStyle>
            <a:lvl1pPr marL="342900" indent="-342900" algn="l" rtl="0" fontAlgn="base">
              <a:spcBef>
                <a:spcPts val="600"/>
              </a:spcBef>
              <a:spcAft>
                <a:spcPct val="0"/>
              </a:spcAft>
              <a:buClr>
                <a:srgbClr val="990000"/>
              </a:buClr>
              <a:buSzPct val="60000"/>
              <a:buFont typeface="Wingdings 2" panose="05020102010507070707" pitchFamily="18"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en-US" dirty="0"/>
              <a:t>C </a:t>
            </a:r>
            <a:r>
              <a:rPr lang="zh-CN" altLang="en-US" dirty="0"/>
              <a:t>控制</a:t>
            </a:r>
          </a:p>
          <a:p>
            <a:pPr marL="546100" lvl="1">
              <a:buClr>
                <a:srgbClr val="0D0D0D"/>
              </a:buClr>
            </a:pPr>
            <a:r>
              <a:rPr lang="en-US" dirty="0"/>
              <a:t>if-then-else</a:t>
            </a:r>
          </a:p>
          <a:p>
            <a:pPr marL="546100" lvl="1" algn="l">
              <a:buClr>
                <a:srgbClr val="0D0D0D"/>
              </a:buClr>
            </a:pPr>
            <a:r>
              <a:rPr lang="en-US" dirty="0"/>
              <a:t>do-while</a:t>
            </a:r>
          </a:p>
          <a:p>
            <a:pPr marL="546100" lvl="1">
              <a:buClr>
                <a:srgbClr val="0D0D0D"/>
              </a:buClr>
            </a:pPr>
            <a:r>
              <a:rPr lang="en-US" dirty="0"/>
              <a:t>while, for</a:t>
            </a:r>
          </a:p>
          <a:p>
            <a:pPr marL="546100" lvl="1">
              <a:buClr>
                <a:srgbClr val="0D0D0D"/>
              </a:buClr>
            </a:pPr>
            <a:r>
              <a:rPr lang="en-US" dirty="0"/>
              <a:t>switch</a:t>
            </a:r>
          </a:p>
          <a:p>
            <a:pPr>
              <a:buClr>
                <a:srgbClr val="0D0D0D"/>
              </a:buClr>
            </a:pPr>
            <a:r>
              <a:rPr lang="zh-CN" altLang="en-US" dirty="0"/>
              <a:t>汇编程序控制</a:t>
            </a:r>
          </a:p>
          <a:p>
            <a:pPr marL="546100" lvl="1">
              <a:buClr>
                <a:srgbClr val="0D0D0D"/>
              </a:buClr>
            </a:pPr>
            <a:r>
              <a:rPr lang="zh-CN" altLang="en-US" dirty="0">
                <a:ea typeface="宋体" panose="02010600030101010101" pitchFamily="2" charset="-122"/>
              </a:rPr>
              <a:t>条件跳转</a:t>
            </a:r>
          </a:p>
          <a:p>
            <a:pPr marL="546100" lvl="1">
              <a:buClr>
                <a:srgbClr val="181717"/>
              </a:buClr>
            </a:pPr>
            <a:r>
              <a:rPr lang="zh-CN" altLang="en-US" dirty="0">
                <a:ea typeface="宋体" panose="02010600030101010101" pitchFamily="2" charset="-122"/>
              </a:rPr>
              <a:t>条件传送</a:t>
            </a:r>
          </a:p>
          <a:p>
            <a:pPr marL="546100" lvl="1">
              <a:buClr>
                <a:srgbClr val="0D0D0D"/>
              </a:buClr>
            </a:pPr>
            <a:r>
              <a:rPr lang="zh-CN" altLang="en-US" dirty="0">
                <a:ea typeface="宋体" panose="02010600030101010101" pitchFamily="2" charset="-122"/>
              </a:rPr>
              <a:t>间接跳转</a:t>
            </a:r>
            <a:r>
              <a:rPr lang="en-US" dirty="0"/>
              <a:t> (</a:t>
            </a:r>
            <a:r>
              <a:rPr lang="zh-CN" altLang="en-US" dirty="0">
                <a:ea typeface="宋体" panose="02010600030101010101" pitchFamily="2" charset="-122"/>
              </a:rPr>
              <a:t>通过跳转表</a:t>
            </a:r>
            <a:r>
              <a:rPr lang="en-US" dirty="0"/>
              <a:t>)</a:t>
            </a:r>
          </a:p>
          <a:p>
            <a:pPr marL="546100" lvl="1">
              <a:buClr>
                <a:srgbClr val="0D0D0D"/>
              </a:buClr>
            </a:pPr>
            <a:r>
              <a:rPr lang="en-US" dirty="0"/>
              <a:t>编译器生成代码序列来实现更复杂的控制。</a:t>
            </a:r>
          </a:p>
          <a:p>
            <a:pPr>
              <a:buClr>
                <a:srgbClr val="0D0D0D"/>
              </a:buClr>
            </a:pPr>
            <a:r>
              <a:rPr lang="en-US" dirty="0"/>
              <a:t>标准技术</a:t>
            </a:r>
          </a:p>
          <a:p>
            <a:pPr marL="546100" lvl="1">
              <a:buClr>
                <a:srgbClr val="0D0D0D"/>
              </a:buClr>
            </a:pPr>
            <a:r>
              <a:rPr lang="en-US" dirty="0"/>
              <a:t>Loops </a:t>
            </a:r>
            <a:r>
              <a:rPr lang="zh-CN" altLang="en-US" dirty="0">
                <a:ea typeface="宋体" panose="02010600030101010101" pitchFamily="2" charset="-122"/>
              </a:rPr>
              <a:t>转换成</a:t>
            </a:r>
            <a:r>
              <a:rPr lang="en-US" dirty="0"/>
              <a:t> do-while </a:t>
            </a:r>
            <a:r>
              <a:rPr lang="zh-CN" altLang="en-US" dirty="0">
                <a:ea typeface="宋体" panose="02010600030101010101" pitchFamily="2" charset="-122"/>
              </a:rPr>
              <a:t>或者</a:t>
            </a:r>
            <a:r>
              <a:rPr lang="en-US" dirty="0"/>
              <a:t> jump-to-middle </a:t>
            </a:r>
            <a:r>
              <a:rPr lang="zh-CN" altLang="en-US" dirty="0">
                <a:ea typeface="宋体" panose="02010600030101010101" pitchFamily="2" charset="-122"/>
              </a:rPr>
              <a:t>形式</a:t>
            </a:r>
          </a:p>
          <a:p>
            <a:pPr marL="546100" lvl="1">
              <a:buClr>
                <a:srgbClr val="0D0D0D"/>
              </a:buClr>
            </a:pPr>
            <a:r>
              <a:rPr lang="en-US" dirty="0"/>
              <a:t>大型开关语句使用跳转表</a:t>
            </a:r>
          </a:p>
          <a:p>
            <a:pPr marL="546100" lvl="1">
              <a:buClr>
                <a:srgbClr val="0D0D0D"/>
              </a:buClr>
            </a:pPr>
            <a:r>
              <a:rPr lang="en-US" dirty="0"/>
              <a:t>稀疏的switch语句可以使用决策树 (if-</a:t>
            </a:r>
            <a:r>
              <a:rPr lang="en-US" dirty="0" err="1"/>
              <a:t>elseif</a:t>
            </a:r>
            <a:r>
              <a:rPr lang="en-US" dirty="0"/>
              <a:t>-</a:t>
            </a:r>
            <a:r>
              <a:rPr lang="en-US" dirty="0" err="1"/>
              <a:t>elseif</a:t>
            </a:r>
            <a:r>
              <a:rPr lang="en-US" dirty="0"/>
              <a:t>-else)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940">
                                            <p:txEl>
                                              <p:pRg st="1" end="1"/>
                                            </p:txEl>
                                          </p:spTgt>
                                        </p:tgtEl>
                                        <p:attrNameLst>
                                          <p:attrName>style.visibility</p:attrName>
                                        </p:attrNameLst>
                                      </p:cBhvr>
                                      <p:to>
                                        <p:strVal val="visible"/>
                                      </p:to>
                                    </p:set>
                                    <p:animEffect transition="in" filter="wipe(down)">
                                      <p:cBhvr>
                                        <p:cTn id="7" dur="500"/>
                                        <p:tgtEl>
                                          <p:spTgt spid="39940">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9940">
                                            <p:txEl>
                                              <p:pRg st="2" end="2"/>
                                            </p:txEl>
                                          </p:spTgt>
                                        </p:tgtEl>
                                        <p:attrNameLst>
                                          <p:attrName>style.visibility</p:attrName>
                                        </p:attrNameLst>
                                      </p:cBhvr>
                                      <p:to>
                                        <p:strVal val="visible"/>
                                      </p:to>
                                    </p:set>
                                    <p:animEffect transition="in" filter="wipe(down)">
                                      <p:cBhvr>
                                        <p:cTn id="10" dur="500"/>
                                        <p:tgtEl>
                                          <p:spTgt spid="39940">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9940">
                                            <p:txEl>
                                              <p:pRg st="3" end="3"/>
                                            </p:txEl>
                                          </p:spTgt>
                                        </p:tgtEl>
                                        <p:attrNameLst>
                                          <p:attrName>style.visibility</p:attrName>
                                        </p:attrNameLst>
                                      </p:cBhvr>
                                      <p:to>
                                        <p:strVal val="visible"/>
                                      </p:to>
                                    </p:set>
                                    <p:animEffect transition="in" filter="wipe(down)">
                                      <p:cBhvr>
                                        <p:cTn id="13" dur="500"/>
                                        <p:tgtEl>
                                          <p:spTgt spid="39940">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9940">
                                            <p:txEl>
                                              <p:pRg st="4" end="4"/>
                                            </p:txEl>
                                          </p:spTgt>
                                        </p:tgtEl>
                                        <p:attrNameLst>
                                          <p:attrName>style.visibility</p:attrName>
                                        </p:attrNameLst>
                                      </p:cBhvr>
                                      <p:to>
                                        <p:strVal val="visible"/>
                                      </p:to>
                                    </p:set>
                                    <p:animEffect transition="in" filter="wipe(down)">
                                      <p:cBhvr>
                                        <p:cTn id="16" dur="500"/>
                                        <p:tgtEl>
                                          <p:spTgt spid="39940">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9940">
                                            <p:txEl>
                                              <p:pRg st="6" end="6"/>
                                            </p:txEl>
                                          </p:spTgt>
                                        </p:tgtEl>
                                        <p:attrNameLst>
                                          <p:attrName>style.visibility</p:attrName>
                                        </p:attrNameLst>
                                      </p:cBhvr>
                                      <p:to>
                                        <p:strVal val="visible"/>
                                      </p:to>
                                    </p:set>
                                    <p:animEffect transition="in" filter="wipe(down)">
                                      <p:cBhvr>
                                        <p:cTn id="21" dur="500"/>
                                        <p:tgtEl>
                                          <p:spTgt spid="39940">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9940">
                                            <p:txEl>
                                              <p:pRg st="7" end="7"/>
                                            </p:txEl>
                                          </p:spTgt>
                                        </p:tgtEl>
                                        <p:attrNameLst>
                                          <p:attrName>style.visibility</p:attrName>
                                        </p:attrNameLst>
                                      </p:cBhvr>
                                      <p:to>
                                        <p:strVal val="visible"/>
                                      </p:to>
                                    </p:set>
                                    <p:animEffect transition="in" filter="wipe(down)">
                                      <p:cBhvr>
                                        <p:cTn id="24" dur="500"/>
                                        <p:tgtEl>
                                          <p:spTgt spid="39940">
                                            <p:txEl>
                                              <p:pRg st="7" end="7"/>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9940">
                                            <p:txEl>
                                              <p:pRg st="8" end="8"/>
                                            </p:txEl>
                                          </p:spTgt>
                                        </p:tgtEl>
                                        <p:attrNameLst>
                                          <p:attrName>style.visibility</p:attrName>
                                        </p:attrNameLst>
                                      </p:cBhvr>
                                      <p:to>
                                        <p:strVal val="visible"/>
                                      </p:to>
                                    </p:set>
                                    <p:animEffect transition="in" filter="wipe(down)">
                                      <p:cBhvr>
                                        <p:cTn id="27" dur="500"/>
                                        <p:tgtEl>
                                          <p:spTgt spid="39940">
                                            <p:txEl>
                                              <p:pRg st="8" end="8"/>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9940">
                                            <p:txEl>
                                              <p:pRg st="9" end="9"/>
                                            </p:txEl>
                                          </p:spTgt>
                                        </p:tgtEl>
                                        <p:attrNameLst>
                                          <p:attrName>style.visibility</p:attrName>
                                        </p:attrNameLst>
                                      </p:cBhvr>
                                      <p:to>
                                        <p:strVal val="visible"/>
                                      </p:to>
                                    </p:set>
                                    <p:animEffect transition="in" filter="wipe(down)">
                                      <p:cBhvr>
                                        <p:cTn id="30" dur="500"/>
                                        <p:tgtEl>
                                          <p:spTgt spid="39940">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9940">
                                            <p:txEl>
                                              <p:pRg st="11" end="11"/>
                                            </p:txEl>
                                          </p:spTgt>
                                        </p:tgtEl>
                                        <p:attrNameLst>
                                          <p:attrName>style.visibility</p:attrName>
                                        </p:attrNameLst>
                                      </p:cBhvr>
                                      <p:to>
                                        <p:strVal val="visible"/>
                                      </p:to>
                                    </p:set>
                                    <p:animEffect transition="in" filter="wipe(down)">
                                      <p:cBhvr>
                                        <p:cTn id="35" dur="500"/>
                                        <p:tgtEl>
                                          <p:spTgt spid="39940">
                                            <p:txEl>
                                              <p:pRg st="11" end="11"/>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39940">
                                            <p:txEl>
                                              <p:pRg st="12" end="12"/>
                                            </p:txEl>
                                          </p:spTgt>
                                        </p:tgtEl>
                                        <p:attrNameLst>
                                          <p:attrName>style.visibility</p:attrName>
                                        </p:attrNameLst>
                                      </p:cBhvr>
                                      <p:to>
                                        <p:strVal val="visible"/>
                                      </p:to>
                                    </p:set>
                                    <p:animEffect transition="in" filter="wipe(down)">
                                      <p:cBhvr>
                                        <p:cTn id="38" dur="500"/>
                                        <p:tgtEl>
                                          <p:spTgt spid="39940">
                                            <p:txEl>
                                              <p:pRg st="12" end="12"/>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9940">
                                            <p:txEl>
                                              <p:pRg st="13" end="13"/>
                                            </p:txEl>
                                          </p:spTgt>
                                        </p:tgtEl>
                                        <p:attrNameLst>
                                          <p:attrName>style.visibility</p:attrName>
                                        </p:attrNameLst>
                                      </p:cBhvr>
                                      <p:to>
                                        <p:strVal val="visible"/>
                                      </p:to>
                                    </p:set>
                                    <p:animEffect transition="in" filter="wipe(down)">
                                      <p:cBhvr>
                                        <p:cTn id="41" dur="500"/>
                                        <p:tgtEl>
                                          <p:spTgt spid="3994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0FB400-C995-4E38-B156-3047B36EBCF2}"/>
              </a:ext>
            </a:extLst>
          </p:cNvPr>
          <p:cNvPicPr>
            <a:picLocks noChangeAspect="1"/>
          </p:cNvPicPr>
          <p:nvPr/>
        </p:nvPicPr>
        <p:blipFill>
          <a:blip r:embed="rId3"/>
          <a:stretch>
            <a:fillRect/>
          </a:stretch>
        </p:blipFill>
        <p:spPr>
          <a:xfrm>
            <a:off x="183040" y="339123"/>
            <a:ext cx="4668481" cy="3329110"/>
          </a:xfrm>
          <a:prstGeom prst="rect">
            <a:avLst/>
          </a:prstGeom>
        </p:spPr>
      </p:pic>
      <p:pic>
        <p:nvPicPr>
          <p:cNvPr id="7" name="图片 6">
            <a:extLst>
              <a:ext uri="{FF2B5EF4-FFF2-40B4-BE49-F238E27FC236}">
                <a16:creationId xmlns:a16="http://schemas.microsoft.com/office/drawing/2014/main" id="{AA4408D9-6959-4CD9-B7C1-C5FAF5DAB325}"/>
              </a:ext>
            </a:extLst>
          </p:cNvPr>
          <p:cNvPicPr>
            <a:picLocks noChangeAspect="1"/>
          </p:cNvPicPr>
          <p:nvPr/>
        </p:nvPicPr>
        <p:blipFill>
          <a:blip r:embed="rId4"/>
          <a:stretch>
            <a:fillRect/>
          </a:stretch>
        </p:blipFill>
        <p:spPr>
          <a:xfrm>
            <a:off x="4572000" y="122274"/>
            <a:ext cx="4356230" cy="6613451"/>
          </a:xfrm>
          <a:prstGeom prst="rect">
            <a:avLst/>
          </a:prstGeom>
        </p:spPr>
      </p:pic>
      <p:pic>
        <p:nvPicPr>
          <p:cNvPr id="9" name="图片 8">
            <a:extLst>
              <a:ext uri="{FF2B5EF4-FFF2-40B4-BE49-F238E27FC236}">
                <a16:creationId xmlns:a16="http://schemas.microsoft.com/office/drawing/2014/main" id="{01A9E166-1802-4B28-8843-D01A3E087018}"/>
              </a:ext>
            </a:extLst>
          </p:cNvPr>
          <p:cNvPicPr>
            <a:picLocks noChangeAspect="1"/>
          </p:cNvPicPr>
          <p:nvPr/>
        </p:nvPicPr>
        <p:blipFill>
          <a:blip r:embed="rId5"/>
          <a:stretch>
            <a:fillRect/>
          </a:stretch>
        </p:blipFill>
        <p:spPr>
          <a:xfrm>
            <a:off x="315796" y="4989724"/>
            <a:ext cx="4123448" cy="647790"/>
          </a:xfrm>
          <a:prstGeom prst="rect">
            <a:avLst/>
          </a:prstGeom>
        </p:spPr>
      </p:pic>
      <p:sp>
        <p:nvSpPr>
          <p:cNvPr id="2" name="文本框 1"/>
          <p:cNvSpPr txBox="1"/>
          <p:nvPr/>
        </p:nvSpPr>
        <p:spPr>
          <a:xfrm>
            <a:off x="1649375" y="1286359"/>
            <a:ext cx="867905" cy="369332"/>
          </a:xfrm>
          <a:prstGeom prst="rect">
            <a:avLst/>
          </a:prstGeom>
          <a:noFill/>
        </p:spPr>
        <p:txBody>
          <a:bodyPr wrap="square" rtlCol="0">
            <a:spAutoFit/>
          </a:bodyPr>
          <a:lstStyle/>
          <a:p>
            <a:r>
              <a:rPr lang="en-US" altLang="zh-CN" dirty="0"/>
              <a:t>y&gt;0</a:t>
            </a:r>
            <a:endParaRPr lang="zh-CN" altLang="en-US" dirty="0"/>
          </a:p>
        </p:txBody>
      </p:sp>
      <p:sp>
        <p:nvSpPr>
          <p:cNvPr id="6" name="文本框 5"/>
          <p:cNvSpPr txBox="1"/>
          <p:nvPr/>
        </p:nvSpPr>
        <p:spPr>
          <a:xfrm>
            <a:off x="2242782" y="960939"/>
            <a:ext cx="867905" cy="369332"/>
          </a:xfrm>
          <a:prstGeom prst="rect">
            <a:avLst/>
          </a:prstGeom>
          <a:noFill/>
        </p:spPr>
        <p:txBody>
          <a:bodyPr wrap="square" rtlCol="0">
            <a:spAutoFit/>
          </a:bodyPr>
          <a:lstStyle/>
          <a:p>
            <a:r>
              <a:rPr lang="en-US" altLang="zh-CN" dirty="0"/>
              <a:t>8x</a:t>
            </a:r>
            <a:endParaRPr lang="zh-CN" altLang="en-US" dirty="0"/>
          </a:p>
        </p:txBody>
      </p:sp>
      <p:sp>
        <p:nvSpPr>
          <p:cNvPr id="8" name="文本框 7"/>
          <p:cNvSpPr txBox="1"/>
          <p:nvPr/>
        </p:nvSpPr>
        <p:spPr>
          <a:xfrm>
            <a:off x="2280333" y="2494685"/>
            <a:ext cx="867905" cy="369332"/>
          </a:xfrm>
          <a:prstGeom prst="rect">
            <a:avLst/>
          </a:prstGeom>
          <a:noFill/>
        </p:spPr>
        <p:txBody>
          <a:bodyPr wrap="square" rtlCol="0">
            <a:spAutoFit/>
          </a:bodyPr>
          <a:lstStyle/>
          <a:p>
            <a:r>
              <a:rPr lang="en-US" altLang="zh-CN" dirty="0"/>
              <a:t>y&lt;=-2</a:t>
            </a:r>
            <a:endParaRPr lang="zh-CN" altLang="en-US" dirty="0"/>
          </a:p>
        </p:txBody>
      </p:sp>
      <p:sp>
        <p:nvSpPr>
          <p:cNvPr id="10" name="文本框 9"/>
          <p:cNvSpPr txBox="1"/>
          <p:nvPr/>
        </p:nvSpPr>
        <p:spPr>
          <a:xfrm>
            <a:off x="1943568" y="1547120"/>
            <a:ext cx="867905" cy="369332"/>
          </a:xfrm>
          <a:prstGeom prst="rect">
            <a:avLst/>
          </a:prstGeom>
          <a:noFill/>
        </p:spPr>
        <p:txBody>
          <a:bodyPr wrap="square" rtlCol="0">
            <a:spAutoFit/>
          </a:bodyPr>
          <a:lstStyle/>
          <a:p>
            <a:r>
              <a:rPr lang="en-US" altLang="zh-CN" dirty="0"/>
              <a:t>x&gt;=y</a:t>
            </a:r>
            <a:endParaRPr lang="zh-CN" altLang="en-US" dirty="0"/>
          </a:p>
        </p:txBody>
      </p:sp>
      <p:sp>
        <p:nvSpPr>
          <p:cNvPr id="11" name="文本框 10"/>
          <p:cNvSpPr txBox="1"/>
          <p:nvPr/>
        </p:nvSpPr>
        <p:spPr>
          <a:xfrm>
            <a:off x="2669872" y="1807881"/>
            <a:ext cx="867905" cy="369332"/>
          </a:xfrm>
          <a:prstGeom prst="rect">
            <a:avLst/>
          </a:prstGeom>
          <a:noFill/>
        </p:spPr>
        <p:txBody>
          <a:bodyPr wrap="square" rtlCol="0">
            <a:spAutoFit/>
          </a:bodyPr>
          <a:lstStyle/>
          <a:p>
            <a:r>
              <a:rPr lang="en-US" altLang="zh-CN" dirty="0" err="1"/>
              <a:t>X&amp;y</a:t>
            </a:r>
            <a:endParaRPr lang="zh-CN" altLang="en-US" dirty="0"/>
          </a:p>
        </p:txBody>
      </p:sp>
      <p:sp>
        <p:nvSpPr>
          <p:cNvPr id="12" name="文本框 11"/>
          <p:cNvSpPr txBox="1"/>
          <p:nvPr/>
        </p:nvSpPr>
        <p:spPr>
          <a:xfrm>
            <a:off x="2413089" y="2235078"/>
            <a:ext cx="867905" cy="369332"/>
          </a:xfrm>
          <a:prstGeom prst="rect">
            <a:avLst/>
          </a:prstGeom>
          <a:noFill/>
        </p:spPr>
        <p:txBody>
          <a:bodyPr wrap="square" rtlCol="0">
            <a:spAutoFit/>
          </a:bodyPr>
          <a:lstStyle/>
          <a:p>
            <a:r>
              <a:rPr lang="en-US" altLang="zh-CN" dirty="0"/>
              <a:t>Y-x</a:t>
            </a:r>
            <a:endParaRPr lang="zh-CN" altLang="en-US" dirty="0"/>
          </a:p>
        </p:txBody>
      </p:sp>
      <p:sp>
        <p:nvSpPr>
          <p:cNvPr id="13" name="文本框 12"/>
          <p:cNvSpPr txBox="1"/>
          <p:nvPr/>
        </p:nvSpPr>
        <p:spPr>
          <a:xfrm>
            <a:off x="2377520" y="2818007"/>
            <a:ext cx="867905" cy="369332"/>
          </a:xfrm>
          <a:prstGeom prst="rect">
            <a:avLst/>
          </a:prstGeom>
          <a:noFill/>
        </p:spPr>
        <p:txBody>
          <a:bodyPr wrap="square" rtlCol="0">
            <a:spAutoFit/>
          </a:bodyPr>
          <a:lstStyle/>
          <a:p>
            <a:r>
              <a:rPr lang="en-US" altLang="zh-CN" dirty="0" err="1"/>
              <a:t>Y+x</a:t>
            </a:r>
            <a:endParaRPr lang="zh-CN" altLang="en-US" dirty="0"/>
          </a:p>
        </p:txBody>
      </p:sp>
    </p:spTree>
    <p:extLst>
      <p:ext uri="{BB962C8B-B14F-4D97-AF65-F5344CB8AC3E}">
        <p14:creationId xmlns:p14="http://schemas.microsoft.com/office/powerpoint/2010/main" val="280444406"/>
      </p:ext>
    </p:extLst>
  </p:cSld>
  <p:clrMapOvr>
    <a:masterClrMapping/>
  </p:clrMapOvr>
</p:sld>
</file>

<file path=ppt/theme/theme1.xml><?xml version="1.0" encoding="utf-8"?>
<a:theme xmlns:a="http://schemas.openxmlformats.org/drawingml/2006/main" name="清风素材 https://12sc.taobao.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7481</TotalTime>
  <Words>25620</Words>
  <Application>Microsoft Office PowerPoint</Application>
  <PresentationFormat>全屏显示(4:3)</PresentationFormat>
  <Paragraphs>5631</Paragraphs>
  <Slides>253</Slides>
  <Notes>24</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vt:i4>
      </vt:variant>
      <vt:variant>
        <vt:lpstr>幻灯片标题</vt:lpstr>
      </vt:variant>
      <vt:variant>
        <vt:i4>253</vt:i4>
      </vt:variant>
    </vt:vector>
  </HeadingPairs>
  <TitlesOfParts>
    <vt:vector size="281" baseType="lpstr">
      <vt:lpstr>Courier</vt:lpstr>
      <vt:lpstr>Gill Sans</vt:lpstr>
      <vt:lpstr>StoneSans</vt:lpstr>
      <vt:lpstr>Watford DB</vt:lpstr>
      <vt:lpstr>ZztexMono-Italic</vt:lpstr>
      <vt:lpstr>ZztexMono-Regular</vt:lpstr>
      <vt:lpstr>黑体</vt:lpstr>
      <vt:lpstr>宋体</vt:lpstr>
      <vt:lpstr>微软雅黑</vt:lpstr>
      <vt:lpstr>Arial</vt:lpstr>
      <vt:lpstr>Arial Black</vt:lpstr>
      <vt:lpstr>Arial Narrow</vt:lpstr>
      <vt:lpstr>Arial Narrow Bold</vt:lpstr>
      <vt:lpstr>Calibri</vt:lpstr>
      <vt:lpstr>Calibri Bold</vt:lpstr>
      <vt:lpstr>Calibri Bold Italic</vt:lpstr>
      <vt:lpstr>Calibri Italic</vt:lpstr>
      <vt:lpstr>Courier New</vt:lpstr>
      <vt:lpstr>Courier New Bold</vt:lpstr>
      <vt:lpstr>Courier New Bold Italic</vt:lpstr>
      <vt:lpstr>Segoe UI</vt:lpstr>
      <vt:lpstr>Segoe UI Light</vt:lpstr>
      <vt:lpstr>Times</vt:lpstr>
      <vt:lpstr>Times New Roman</vt:lpstr>
      <vt:lpstr>Wingdings</vt:lpstr>
      <vt:lpstr>Wingdings 2</vt:lpstr>
      <vt:lpstr>清风素材 https://12sc.taobao.com</vt:lpstr>
      <vt:lpstr>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例子: incr</vt:lpstr>
      <vt:lpstr>例子: 调用incr #1</vt:lpstr>
      <vt:lpstr>PowerPoint 演示文稿</vt:lpstr>
      <vt:lpstr>PowerPoint 演示文稿</vt:lpstr>
      <vt:lpstr>PowerPoint 演示文稿</vt:lpstr>
      <vt:lpstr>PowerPoint 演示文稿</vt:lpstr>
      <vt:lpstr>PowerPoint 演示文稿</vt:lpstr>
      <vt:lpstr>寄存器保存习惯</vt:lpstr>
      <vt:lpstr>寄存器保存习惯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Senyi</Manager>
  <Company>szu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Senyi</dc:creator>
  <cp:lastModifiedBy>王 曦</cp:lastModifiedBy>
  <cp:revision>223</cp:revision>
  <dcterms:created xsi:type="dcterms:W3CDTF">2015-08-18T02:51:00Z</dcterms:created>
  <dcterms:modified xsi:type="dcterms:W3CDTF">2023-04-12T00:58:32Z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